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305" r:id="rId2"/>
    <p:sldId id="337" r:id="rId3"/>
    <p:sldId id="294" r:id="rId4"/>
    <p:sldId id="338" r:id="rId5"/>
    <p:sldId id="331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3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681"/>
    <a:srgbClr val="00CC66"/>
    <a:srgbClr val="15BD80"/>
    <a:srgbClr val="00CC99"/>
    <a:srgbClr val="F8FEFC"/>
    <a:srgbClr val="339933"/>
    <a:srgbClr val="9DBDAB"/>
    <a:srgbClr val="7C389A"/>
    <a:srgbClr val="446D99"/>
    <a:srgbClr val="C4C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53" autoAdjust="0"/>
    <p:restoredTop sz="95484" autoAdjust="0"/>
  </p:normalViewPr>
  <p:slideViewPr>
    <p:cSldViewPr snapToGrid="0" showGuides="1">
      <p:cViewPr>
        <p:scale>
          <a:sx n="75" d="100"/>
          <a:sy n="75" d="100"/>
        </p:scale>
        <p:origin x="-557" y="-336"/>
      </p:cViewPr>
      <p:guideLst>
        <p:guide orient="horz" pos="1253"/>
        <p:guide pos="15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#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#4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49AB9-4C62-4B60-9215-6543956D7E29}" type="doc">
      <dgm:prSet loTypeId="urn:microsoft.com/office/officeart/2005/8/layout/vList2#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502B1CC3-5A83-4888-BEE3-3239F11FE751}" type="pres">
      <dgm:prSet presAssocID="{31449AB9-4C62-4B60-9215-6543956D7E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CF36F2-EC3C-4826-A661-CD6B56AC0C36}" type="presOf" srcId="{31449AB9-4C62-4B60-9215-6543956D7E29}" destId="{502B1CC3-5A83-4888-BEE3-3239F11FE751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A0E589-7E63-4932-A830-99E026AD1783}" type="doc">
      <dgm:prSet loTypeId="urn:microsoft.com/office/officeart/2005/8/layout/hList1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62E4F8C4-01D2-4FA4-B939-A0A8795F22BE}">
      <dgm:prSet phldrT="[文本]" phldr="0" custT="0"/>
      <dgm:spPr>
        <a:solidFill>
          <a:srgbClr val="15A681"/>
        </a:solidFill>
        <a:ln>
          <a:solidFill>
            <a:srgbClr val="15A681"/>
          </a:solidFill>
        </a:ln>
      </dgm:spPr>
      <dgm:t>
        <a:bodyPr vert="horz" wrap="square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关键字</a:t>
          </a:r>
        </a:p>
      </dgm:t>
    </dgm:pt>
    <dgm:pt modelId="{6B16E320-AB6C-4814-96FA-B3DDA714450C}" type="parTrans" cxnId="{7237CF01-BFE4-48D6-92FE-EE96CABB6B1B}">
      <dgm:prSet/>
      <dgm:spPr/>
      <dgm:t>
        <a:bodyPr/>
        <a:lstStyle/>
        <a:p>
          <a:endParaRPr lang="zh-CN" altLang="en-US"/>
        </a:p>
      </dgm:t>
    </dgm:pt>
    <dgm:pt modelId="{FF09EC21-09C3-462F-A17A-9C00083D854C}" type="sibTrans" cxnId="{7237CF01-BFE4-48D6-92FE-EE96CABB6B1B}">
      <dgm:prSet/>
      <dgm:spPr/>
      <dgm:t>
        <a:bodyPr/>
        <a:lstStyle/>
        <a:p>
          <a:endParaRPr lang="zh-CN" altLang="en-US"/>
        </a:p>
      </dgm:t>
    </dgm:pt>
    <dgm:pt modelId="{B7733DE9-9E5F-4941-A85A-DA2E8941D469}">
      <dgm:prSet phldrT="[文本]" phldr="0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 vert="horz" wrap="square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zh-CN" sz="18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静态成员变量用</a:t>
          </a:r>
          <a:r>
            <a:rPr lang="en-US" altLang="zh-CN" sz="18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static</a:t>
          </a:r>
          <a:r>
            <a:rPr lang="zh-CN" altLang="en-US" sz="18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修饰，而实例成员变量不能用</a:t>
          </a:r>
          <a:r>
            <a:rPr lang="en-US" altLang="zh-CN" sz="18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static</a:t>
          </a:r>
          <a:r>
            <a:rPr lang="zh-CN" altLang="en-US" sz="18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修饰</a:t>
          </a:r>
        </a:p>
      </dgm:t>
    </dgm:pt>
    <dgm:pt modelId="{F69BC36F-15A9-4106-A5FD-92FB3BB4C09F}" type="parTrans" cxnId="{9B2DFEB8-8B72-473D-BB0E-31E81653CA7C}">
      <dgm:prSet/>
      <dgm:spPr/>
      <dgm:t>
        <a:bodyPr/>
        <a:lstStyle/>
        <a:p>
          <a:endParaRPr lang="zh-CN" altLang="en-US"/>
        </a:p>
      </dgm:t>
    </dgm:pt>
    <dgm:pt modelId="{FCFDD696-F867-4855-A4D1-3D0C905A8F4E}" type="sibTrans" cxnId="{9B2DFEB8-8B72-473D-BB0E-31E81653CA7C}">
      <dgm:prSet/>
      <dgm:spPr/>
      <dgm:t>
        <a:bodyPr/>
        <a:lstStyle/>
        <a:p>
          <a:endParaRPr lang="zh-CN" altLang="en-US"/>
        </a:p>
      </dgm:t>
    </dgm:pt>
    <dgm:pt modelId="{8466B4E5-2332-414C-A065-F5D766EDEF45}">
      <dgm:prSet phldrT="[文本]" phldr="0" custT="0"/>
      <dgm:spPr>
        <a:solidFill>
          <a:srgbClr val="15A681"/>
        </a:solidFill>
      </dgm:spPr>
      <dgm:t>
        <a:bodyPr vert="horz" wrap="square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   </a:t>
          </a:r>
          <a:r>
            <a:rPr lang="zh-CN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生命周期</a:t>
          </a:r>
          <a:r>
            <a:rPr lang="en-US" altLang="zh-CN" dirty="0"/>
            <a:t>	</a:t>
          </a:r>
          <a:endParaRPr lang="zh-CN" altLang="en-US" dirty="0"/>
        </a:p>
      </dgm:t>
    </dgm:pt>
    <dgm:pt modelId="{7EC51F77-9176-45ED-B268-4F93B0856E12}" type="parTrans" cxnId="{C5A57B74-B3CB-4C74-8C78-9F08C1A29866}">
      <dgm:prSet/>
      <dgm:spPr/>
      <dgm:t>
        <a:bodyPr/>
        <a:lstStyle/>
        <a:p>
          <a:endParaRPr lang="zh-CN" altLang="en-US"/>
        </a:p>
      </dgm:t>
    </dgm:pt>
    <dgm:pt modelId="{F0DBD485-C918-4A84-836A-0307987EAD4F}" type="sibTrans" cxnId="{C5A57B74-B3CB-4C74-8C78-9F08C1A29866}">
      <dgm:prSet/>
      <dgm:spPr/>
      <dgm:t>
        <a:bodyPr/>
        <a:lstStyle/>
        <a:p>
          <a:endParaRPr lang="zh-CN" altLang="en-US"/>
        </a:p>
      </dgm:t>
    </dgm:pt>
    <dgm:pt modelId="{6A3B9AE3-AF28-47F0-8E79-6A6355EA3940}">
      <dgm:prSet phldrT="[文本]" phldr="0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 vert="horz" wrap="square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sz="18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实例成员变量随着对象的创建而创建，随着对象被收回而释放，静态成员变量随着类的加载而存在，随着类的消失而消失</a:t>
          </a:r>
          <a:endParaRPr lang="zh-CN" altLang="en-US" sz="1800" dirty="0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  <a:sym typeface="+mn-ea"/>
          </a:endParaRPr>
        </a:p>
      </dgm:t>
    </dgm:pt>
    <dgm:pt modelId="{17C26A6D-9954-458B-BE80-ACF2AD8B2233}" type="parTrans" cxnId="{C5823536-4183-4D46-9707-9477DE202DDB}">
      <dgm:prSet/>
      <dgm:spPr/>
      <dgm:t>
        <a:bodyPr/>
        <a:lstStyle/>
        <a:p>
          <a:endParaRPr lang="zh-CN" altLang="en-US"/>
        </a:p>
      </dgm:t>
    </dgm:pt>
    <dgm:pt modelId="{4F03BC33-60A5-4740-9F56-CB03CD546B30}" type="sibTrans" cxnId="{C5823536-4183-4D46-9707-9477DE202DDB}">
      <dgm:prSet/>
      <dgm:spPr/>
      <dgm:t>
        <a:bodyPr/>
        <a:lstStyle/>
        <a:p>
          <a:endParaRPr lang="zh-CN" altLang="en-US"/>
        </a:p>
      </dgm:t>
    </dgm:pt>
    <dgm:pt modelId="{FC272E37-F857-489A-9B75-5A91DE0318E8}">
      <dgm:prSet phldrT="[文本]" phldr="0" custT="0"/>
      <dgm:spPr>
        <a:solidFill>
          <a:srgbClr val="15A681"/>
        </a:solidFill>
      </dgm:spPr>
      <dgm:t>
        <a:bodyPr vert="horz" wrap="square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调用方法</a:t>
          </a:r>
          <a:endParaRPr/>
        </a:p>
      </dgm:t>
    </dgm:pt>
    <dgm:pt modelId="{819FDF95-C344-4457-A1B4-25562FF24C8F}" type="parTrans" cxnId="{B89A55CB-C72B-4217-96B0-CC9DC0BF5F04}">
      <dgm:prSet/>
      <dgm:spPr/>
      <dgm:t>
        <a:bodyPr/>
        <a:lstStyle/>
        <a:p>
          <a:endParaRPr lang="zh-CN" altLang="en-US"/>
        </a:p>
      </dgm:t>
    </dgm:pt>
    <dgm:pt modelId="{6319AB48-1A1D-4148-8316-D989AF3630AA}" type="sibTrans" cxnId="{B89A55CB-C72B-4217-96B0-CC9DC0BF5F04}">
      <dgm:prSet/>
      <dgm:spPr/>
      <dgm:t>
        <a:bodyPr/>
        <a:lstStyle/>
        <a:p>
          <a:endParaRPr lang="zh-CN" altLang="en-US"/>
        </a:p>
      </dgm:t>
    </dgm:pt>
    <dgm:pt modelId="{41C6A248-D7B4-441E-AF7E-0FEEA2FA9EB7}">
      <dgm:prSet phldrT="[文本]" phldr="0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 vert="horz" wrap="square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sz="20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实例成员变量只能被对象调用，静态成员变量既可以被类调用，又可以被对象调用</a:t>
          </a:r>
          <a:endParaRPr lang="zh-CN" altLang="en-US" sz="2000" dirty="0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  <a:sym typeface="+mn-ea"/>
          </a:endParaRPr>
        </a:p>
      </dgm:t>
    </dgm:pt>
    <dgm:pt modelId="{A2F4F718-44DF-4D11-AD4A-C4DF8508B0F0}" type="parTrans" cxnId="{1E3CD2BA-BB8A-464B-A8E2-1458FF7CAC77}">
      <dgm:prSet/>
      <dgm:spPr/>
      <dgm:t>
        <a:bodyPr/>
        <a:lstStyle/>
        <a:p>
          <a:endParaRPr lang="zh-CN" altLang="en-US"/>
        </a:p>
      </dgm:t>
    </dgm:pt>
    <dgm:pt modelId="{AC6BFDCD-75B7-4B0D-B95A-248C5A65ABB6}" type="sibTrans" cxnId="{1E3CD2BA-BB8A-464B-A8E2-1458FF7CAC77}">
      <dgm:prSet/>
      <dgm:spPr/>
      <dgm:t>
        <a:bodyPr/>
        <a:lstStyle/>
        <a:p>
          <a:endParaRPr lang="zh-CN" altLang="en-US"/>
        </a:p>
      </dgm:t>
    </dgm:pt>
    <dgm:pt modelId="{71B6EB0F-7330-4BFA-BCC3-EEA835EF1BD8}" type="pres">
      <dgm:prSet presAssocID="{99A0E589-7E63-4932-A830-99E026AD17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85CCA9-FD3B-4C6E-A0AD-892C35BA7063}" type="pres">
      <dgm:prSet presAssocID="{62E4F8C4-01D2-4FA4-B939-A0A8795F22BE}" presName="composite" presStyleCnt="0"/>
      <dgm:spPr/>
    </dgm:pt>
    <dgm:pt modelId="{8C8922B2-EB9E-41FA-BB68-26F8469AFBFA}" type="pres">
      <dgm:prSet presAssocID="{62E4F8C4-01D2-4FA4-B939-A0A8795F22BE}" presName="parTx" presStyleLbl="alignNode1" presStyleIdx="0" presStyleCnt="3" custLinFactNeighborX="-43569" custLinFactNeighborY="-76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F1AE6E-ACE1-493A-B6B9-A3F0117A7B22}" type="pres">
      <dgm:prSet presAssocID="{62E4F8C4-01D2-4FA4-B939-A0A8795F22BE}" presName="desTx" presStyleLbl="alignAccFollowNode1" presStyleIdx="0" presStyleCnt="3" custScaleY="111340" custLinFactNeighborX="700" custLinFactNeighborY="-6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56D678-26A1-4282-AAAD-54027D6ED9B6}" type="pres">
      <dgm:prSet presAssocID="{FF09EC21-09C3-462F-A17A-9C00083D854C}" presName="space" presStyleCnt="0"/>
      <dgm:spPr/>
    </dgm:pt>
    <dgm:pt modelId="{6BE19B1F-4306-491B-B2E3-343A58837F5F}" type="pres">
      <dgm:prSet presAssocID="{8466B4E5-2332-414C-A065-F5D766EDEF45}" presName="composite" presStyleCnt="0"/>
      <dgm:spPr/>
    </dgm:pt>
    <dgm:pt modelId="{29120BFE-B539-4FC2-8F64-D07FD40649D3}" type="pres">
      <dgm:prSet presAssocID="{8466B4E5-2332-414C-A065-F5D766EDEF45}" presName="parTx" presStyleLbl="alignNode1" presStyleIdx="1" presStyleCnt="3" custLinFactNeighborX="-532" custLinFactNeighborY="-76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02D75A-8BD4-4F3C-BE8F-B4CCCC9B1DD4}" type="pres">
      <dgm:prSet presAssocID="{8466B4E5-2332-414C-A065-F5D766EDEF45}" presName="desTx" presStyleLbl="alignAccFollowNode1" presStyleIdx="1" presStyleCnt="3" custScaleY="1153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21EA6-434D-4097-8554-016FF2DABEE8}" type="pres">
      <dgm:prSet presAssocID="{F0DBD485-C918-4A84-836A-0307987EAD4F}" presName="space" presStyleCnt="0"/>
      <dgm:spPr/>
    </dgm:pt>
    <dgm:pt modelId="{0A42AACB-E899-439A-B48A-D3EBD03BEBB0}" type="pres">
      <dgm:prSet presAssocID="{FC272E37-F857-489A-9B75-5A91DE0318E8}" presName="composite" presStyleCnt="0"/>
      <dgm:spPr/>
    </dgm:pt>
    <dgm:pt modelId="{DDD683F4-A5A5-4D8C-A1D2-5B73C3033986}" type="pres">
      <dgm:prSet presAssocID="{FC272E37-F857-489A-9B75-5A91DE0318E8}" presName="parTx" presStyleLbl="alignNode1" presStyleIdx="2" presStyleCnt="3" custLinFactNeighborX="-738" custLinFactNeighborY="-748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B8F11-01A1-4C6C-B18D-DD77C1492266}" type="pres">
      <dgm:prSet presAssocID="{FC272E37-F857-489A-9B75-5A91DE0318E8}" presName="desTx" presStyleLbl="alignAccFollowNode1" presStyleIdx="2" presStyleCnt="3" custScaleY="110286" custLinFactNeighborY="-44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823536-4183-4D46-9707-9477DE202DDB}" srcId="{8466B4E5-2332-414C-A065-F5D766EDEF45}" destId="{6A3B9AE3-AF28-47F0-8E79-6A6355EA3940}" srcOrd="0" destOrd="0" parTransId="{17C26A6D-9954-458B-BE80-ACF2AD8B2233}" sibTransId="{4F03BC33-60A5-4740-9F56-CB03CD546B30}"/>
    <dgm:cxn modelId="{9B2DFEB8-8B72-473D-BB0E-31E81653CA7C}" srcId="{62E4F8C4-01D2-4FA4-B939-A0A8795F22BE}" destId="{B7733DE9-9E5F-4941-A85A-DA2E8941D469}" srcOrd="0" destOrd="0" parTransId="{F69BC36F-15A9-4106-A5FD-92FB3BB4C09F}" sibTransId="{FCFDD696-F867-4855-A4D1-3D0C905A8F4E}"/>
    <dgm:cxn modelId="{D10D1341-0E3D-49A3-94DE-4C3896329346}" type="presOf" srcId="{41C6A248-D7B4-441E-AF7E-0FEEA2FA9EB7}" destId="{10AB8F11-01A1-4C6C-B18D-DD77C1492266}" srcOrd="0" destOrd="0" presId="urn:microsoft.com/office/officeart/2005/8/layout/hList1"/>
    <dgm:cxn modelId="{0571085B-F5FC-4987-BCD9-2CEB44AEBBEF}" type="presOf" srcId="{62E4F8C4-01D2-4FA4-B939-A0A8795F22BE}" destId="{8C8922B2-EB9E-41FA-BB68-26F8469AFBFA}" srcOrd="0" destOrd="0" presId="urn:microsoft.com/office/officeart/2005/8/layout/hList1"/>
    <dgm:cxn modelId="{828ECCD9-AA88-47F8-A4D0-AE33993D038E}" type="presOf" srcId="{99A0E589-7E63-4932-A830-99E026AD1783}" destId="{71B6EB0F-7330-4BFA-BCC3-EEA835EF1BD8}" srcOrd="0" destOrd="0" presId="urn:microsoft.com/office/officeart/2005/8/layout/hList1"/>
    <dgm:cxn modelId="{3D4F4FDF-C192-4418-A9B9-4A665E00BDCA}" type="presOf" srcId="{6A3B9AE3-AF28-47F0-8E79-6A6355EA3940}" destId="{4C02D75A-8BD4-4F3C-BE8F-B4CCCC9B1DD4}" srcOrd="0" destOrd="0" presId="urn:microsoft.com/office/officeart/2005/8/layout/hList1"/>
    <dgm:cxn modelId="{D3C5BA7E-8C70-43C4-B0B0-C30810366F73}" type="presOf" srcId="{FC272E37-F857-489A-9B75-5A91DE0318E8}" destId="{DDD683F4-A5A5-4D8C-A1D2-5B73C3033986}" srcOrd="0" destOrd="0" presId="urn:microsoft.com/office/officeart/2005/8/layout/hList1"/>
    <dgm:cxn modelId="{C5A57B74-B3CB-4C74-8C78-9F08C1A29866}" srcId="{99A0E589-7E63-4932-A830-99E026AD1783}" destId="{8466B4E5-2332-414C-A065-F5D766EDEF45}" srcOrd="1" destOrd="0" parTransId="{7EC51F77-9176-45ED-B268-4F93B0856E12}" sibTransId="{F0DBD485-C918-4A84-836A-0307987EAD4F}"/>
    <dgm:cxn modelId="{B89A55CB-C72B-4217-96B0-CC9DC0BF5F04}" srcId="{99A0E589-7E63-4932-A830-99E026AD1783}" destId="{FC272E37-F857-489A-9B75-5A91DE0318E8}" srcOrd="2" destOrd="0" parTransId="{819FDF95-C344-4457-A1B4-25562FF24C8F}" sibTransId="{6319AB48-1A1D-4148-8316-D989AF3630AA}"/>
    <dgm:cxn modelId="{7237CF01-BFE4-48D6-92FE-EE96CABB6B1B}" srcId="{99A0E589-7E63-4932-A830-99E026AD1783}" destId="{62E4F8C4-01D2-4FA4-B939-A0A8795F22BE}" srcOrd="0" destOrd="0" parTransId="{6B16E320-AB6C-4814-96FA-B3DDA714450C}" sibTransId="{FF09EC21-09C3-462F-A17A-9C00083D854C}"/>
    <dgm:cxn modelId="{1E3CD2BA-BB8A-464B-A8E2-1458FF7CAC77}" srcId="{FC272E37-F857-489A-9B75-5A91DE0318E8}" destId="{41C6A248-D7B4-441E-AF7E-0FEEA2FA9EB7}" srcOrd="0" destOrd="0" parTransId="{A2F4F718-44DF-4D11-AD4A-C4DF8508B0F0}" sibTransId="{AC6BFDCD-75B7-4B0D-B95A-248C5A65ABB6}"/>
    <dgm:cxn modelId="{DC1FB64E-6CA1-4D27-953C-F31EE8FB5605}" type="presOf" srcId="{B7733DE9-9E5F-4941-A85A-DA2E8941D469}" destId="{A1F1AE6E-ACE1-493A-B6B9-A3F0117A7B22}" srcOrd="0" destOrd="0" presId="urn:microsoft.com/office/officeart/2005/8/layout/hList1"/>
    <dgm:cxn modelId="{67E56E80-E246-4949-82B8-9849985A3FE5}" type="presOf" srcId="{8466B4E5-2332-414C-A065-F5D766EDEF45}" destId="{29120BFE-B539-4FC2-8F64-D07FD40649D3}" srcOrd="0" destOrd="0" presId="urn:microsoft.com/office/officeart/2005/8/layout/hList1"/>
    <dgm:cxn modelId="{B531B1C8-CDD5-4606-B6D3-1F8F8A96C8AB}" type="presParOf" srcId="{71B6EB0F-7330-4BFA-BCC3-EEA835EF1BD8}" destId="{1685CCA9-FD3B-4C6E-A0AD-892C35BA7063}" srcOrd="0" destOrd="0" presId="urn:microsoft.com/office/officeart/2005/8/layout/hList1"/>
    <dgm:cxn modelId="{5BD10D97-73EB-4D6E-9136-F720F99205DF}" type="presParOf" srcId="{1685CCA9-FD3B-4C6E-A0AD-892C35BA7063}" destId="{8C8922B2-EB9E-41FA-BB68-26F8469AFBFA}" srcOrd="0" destOrd="0" presId="urn:microsoft.com/office/officeart/2005/8/layout/hList1"/>
    <dgm:cxn modelId="{B45917C4-874F-4BDF-AC3C-693B6D16E98B}" type="presParOf" srcId="{1685CCA9-FD3B-4C6E-A0AD-892C35BA7063}" destId="{A1F1AE6E-ACE1-493A-B6B9-A3F0117A7B22}" srcOrd="1" destOrd="0" presId="urn:microsoft.com/office/officeart/2005/8/layout/hList1"/>
    <dgm:cxn modelId="{D667E064-0BC9-4D27-8543-EC56AB3E8B74}" type="presParOf" srcId="{71B6EB0F-7330-4BFA-BCC3-EEA835EF1BD8}" destId="{E356D678-26A1-4282-AAAD-54027D6ED9B6}" srcOrd="1" destOrd="0" presId="urn:microsoft.com/office/officeart/2005/8/layout/hList1"/>
    <dgm:cxn modelId="{9F9E3173-618E-437E-9869-86667A114E84}" type="presParOf" srcId="{71B6EB0F-7330-4BFA-BCC3-EEA835EF1BD8}" destId="{6BE19B1F-4306-491B-B2E3-343A58837F5F}" srcOrd="2" destOrd="0" presId="urn:microsoft.com/office/officeart/2005/8/layout/hList1"/>
    <dgm:cxn modelId="{DE79E591-355F-4634-A1FC-AC474FA6237A}" type="presParOf" srcId="{6BE19B1F-4306-491B-B2E3-343A58837F5F}" destId="{29120BFE-B539-4FC2-8F64-D07FD40649D3}" srcOrd="0" destOrd="0" presId="urn:microsoft.com/office/officeart/2005/8/layout/hList1"/>
    <dgm:cxn modelId="{65001820-A1C9-418C-85DC-E3BF3CEDCE5D}" type="presParOf" srcId="{6BE19B1F-4306-491B-B2E3-343A58837F5F}" destId="{4C02D75A-8BD4-4F3C-BE8F-B4CCCC9B1DD4}" srcOrd="1" destOrd="0" presId="urn:microsoft.com/office/officeart/2005/8/layout/hList1"/>
    <dgm:cxn modelId="{2388EE5C-2B57-49FB-853A-7E2C0766A30A}" type="presParOf" srcId="{71B6EB0F-7330-4BFA-BCC3-EEA835EF1BD8}" destId="{45A21EA6-434D-4097-8554-016FF2DABEE8}" srcOrd="3" destOrd="0" presId="urn:microsoft.com/office/officeart/2005/8/layout/hList1"/>
    <dgm:cxn modelId="{F6E8CC29-69EE-4859-97E3-9954CE5CD19E}" type="presParOf" srcId="{71B6EB0F-7330-4BFA-BCC3-EEA835EF1BD8}" destId="{0A42AACB-E899-439A-B48A-D3EBD03BEBB0}" srcOrd="4" destOrd="0" presId="urn:microsoft.com/office/officeart/2005/8/layout/hList1"/>
    <dgm:cxn modelId="{028E8400-602F-4786-BF17-A81A95E181B9}" type="presParOf" srcId="{0A42AACB-E899-439A-B48A-D3EBD03BEBB0}" destId="{DDD683F4-A5A5-4D8C-A1D2-5B73C3033986}" srcOrd="0" destOrd="0" presId="urn:microsoft.com/office/officeart/2005/8/layout/hList1"/>
    <dgm:cxn modelId="{4A6D2177-6C96-4BD7-B5C5-895545610866}" type="presParOf" srcId="{0A42AACB-E899-439A-B48A-D3EBD03BEBB0}" destId="{10AB8F11-01A1-4C6C-B18D-DD77C14922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A0E589-7E63-4932-A830-99E026AD1783}" type="doc">
      <dgm:prSet loTypeId="urn:microsoft.com/office/officeart/2005/8/layout/hList1" loCatId="list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zh-CN" altLang="en-US"/>
        </a:p>
      </dgm:t>
    </dgm:pt>
    <dgm:pt modelId="{62E4F8C4-01D2-4FA4-B939-A0A8795F22BE}">
      <dgm:prSet phldrT="[文本]" phldr="0" custT="0"/>
      <dgm:spPr>
        <a:solidFill>
          <a:srgbClr val="15A681"/>
        </a:solidFill>
        <a:ln>
          <a:solidFill>
            <a:srgbClr val="15A681"/>
          </a:solidFill>
        </a:ln>
      </dgm:spPr>
      <dgm:t>
        <a:bodyPr vert="horz" wrap="square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关键字</a:t>
          </a:r>
        </a:p>
      </dgm:t>
    </dgm:pt>
    <dgm:pt modelId="{6B16E320-AB6C-4814-96FA-B3DDA714450C}" type="parTrans" cxnId="{32E7B087-8A93-453A-AF12-C41810623FC4}">
      <dgm:prSet/>
      <dgm:spPr/>
      <dgm:t>
        <a:bodyPr/>
        <a:lstStyle/>
        <a:p>
          <a:endParaRPr lang="zh-CN" altLang="en-US"/>
        </a:p>
      </dgm:t>
    </dgm:pt>
    <dgm:pt modelId="{FF09EC21-09C3-462F-A17A-9C00083D854C}" type="sibTrans" cxnId="{32E7B087-8A93-453A-AF12-C41810623FC4}">
      <dgm:prSet/>
      <dgm:spPr/>
      <dgm:t>
        <a:bodyPr/>
        <a:lstStyle/>
        <a:p>
          <a:endParaRPr lang="zh-CN" altLang="en-US"/>
        </a:p>
      </dgm:t>
    </dgm:pt>
    <dgm:pt modelId="{B7733DE9-9E5F-4941-A85A-DA2E8941D469}">
      <dgm:prSet phldrT="[文本]" phldr="0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 vert="horz" wrap="square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zh-CN" sz="18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静态成员方法用</a:t>
          </a:r>
          <a:r>
            <a:rPr lang="en-US" altLang="zh-CN" sz="18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static</a:t>
          </a:r>
          <a:r>
            <a:rPr lang="zh-CN" altLang="en-US" sz="18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修饰，而实例成员方法不能用</a:t>
          </a:r>
          <a:r>
            <a:rPr lang="en-US" altLang="zh-CN" sz="18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static</a:t>
          </a:r>
          <a:r>
            <a:rPr lang="zh-CN" altLang="en-US" sz="18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修饰</a:t>
          </a:r>
        </a:p>
      </dgm:t>
    </dgm:pt>
    <dgm:pt modelId="{F69BC36F-15A9-4106-A5FD-92FB3BB4C09F}" type="parTrans" cxnId="{26BA8658-4EEC-4D9C-8CA4-5C0DFFCF1E0F}">
      <dgm:prSet/>
      <dgm:spPr/>
      <dgm:t>
        <a:bodyPr/>
        <a:lstStyle/>
        <a:p>
          <a:endParaRPr lang="zh-CN" altLang="en-US"/>
        </a:p>
      </dgm:t>
    </dgm:pt>
    <dgm:pt modelId="{FCFDD696-F867-4855-A4D1-3D0C905A8F4E}" type="sibTrans" cxnId="{26BA8658-4EEC-4D9C-8CA4-5C0DFFCF1E0F}">
      <dgm:prSet/>
      <dgm:spPr/>
      <dgm:t>
        <a:bodyPr/>
        <a:lstStyle/>
        <a:p>
          <a:endParaRPr lang="zh-CN" altLang="en-US"/>
        </a:p>
      </dgm:t>
    </dgm:pt>
    <dgm:pt modelId="{8466B4E5-2332-414C-A065-F5D766EDEF45}">
      <dgm:prSet phldrT="[文本]" phldr="0" custT="0"/>
      <dgm:spPr>
        <a:solidFill>
          <a:srgbClr val="15A681"/>
        </a:solidFill>
      </dgm:spPr>
      <dgm:t>
        <a:bodyPr vert="horz" wrap="square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  </a:t>
          </a:r>
          <a:r>
            <a:rPr lang="zh-CN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访问对象</a:t>
          </a:r>
          <a:r>
            <a:rPr lang="en-US" altLang="zh-CN" dirty="0"/>
            <a:t>	</a:t>
          </a:r>
          <a:endParaRPr lang="zh-CN" altLang="en-US" dirty="0"/>
        </a:p>
      </dgm:t>
    </dgm:pt>
    <dgm:pt modelId="{7EC51F77-9176-45ED-B268-4F93B0856E12}" type="parTrans" cxnId="{A062FF36-8AD6-4301-8CF1-1A61130A8817}">
      <dgm:prSet/>
      <dgm:spPr/>
      <dgm:t>
        <a:bodyPr/>
        <a:lstStyle/>
        <a:p>
          <a:endParaRPr lang="zh-CN" altLang="en-US"/>
        </a:p>
      </dgm:t>
    </dgm:pt>
    <dgm:pt modelId="{F0DBD485-C918-4A84-836A-0307987EAD4F}" type="sibTrans" cxnId="{A062FF36-8AD6-4301-8CF1-1A61130A8817}">
      <dgm:prSet/>
      <dgm:spPr/>
      <dgm:t>
        <a:bodyPr/>
        <a:lstStyle/>
        <a:p>
          <a:endParaRPr lang="zh-CN" altLang="en-US"/>
        </a:p>
      </dgm:t>
    </dgm:pt>
    <dgm:pt modelId="{6A3B9AE3-AF28-47F0-8E79-6A6355EA3940}">
      <dgm:prSet phldrT="[文本]" phldr="0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 vert="horz" wrap="square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sz="18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实例方法既可以访问静态成员变量和静态方法，又可以访问实例成员变量和实例方法；而静态方法只能访问静态成员变量和静态方法</a:t>
          </a:r>
          <a:endParaRPr lang="zh-CN" altLang="en-US" sz="1800" dirty="0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  <a:sym typeface="+mn-ea"/>
          </a:endParaRPr>
        </a:p>
      </dgm:t>
    </dgm:pt>
    <dgm:pt modelId="{17C26A6D-9954-458B-BE80-ACF2AD8B2233}" type="parTrans" cxnId="{30905FA2-66FB-4C36-95B4-6AA0833EC4E8}">
      <dgm:prSet/>
      <dgm:spPr/>
      <dgm:t>
        <a:bodyPr/>
        <a:lstStyle/>
        <a:p>
          <a:endParaRPr lang="zh-CN" altLang="en-US"/>
        </a:p>
      </dgm:t>
    </dgm:pt>
    <dgm:pt modelId="{4F03BC33-60A5-4740-9F56-CB03CD546B30}" type="sibTrans" cxnId="{30905FA2-66FB-4C36-95B4-6AA0833EC4E8}">
      <dgm:prSet/>
      <dgm:spPr/>
      <dgm:t>
        <a:bodyPr/>
        <a:lstStyle/>
        <a:p>
          <a:endParaRPr lang="zh-CN" altLang="en-US"/>
        </a:p>
      </dgm:t>
    </dgm:pt>
    <dgm:pt modelId="{FC272E37-F857-489A-9B75-5A91DE0318E8}">
      <dgm:prSet phldrT="[文本]" phldr="0" custT="0"/>
      <dgm:spPr>
        <a:solidFill>
          <a:srgbClr val="15A681"/>
        </a:solidFill>
      </dgm:spPr>
      <dgm:t>
        <a:bodyPr vert="horz" wrap="square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调用方法</a:t>
          </a:r>
          <a:endParaRPr/>
        </a:p>
      </dgm:t>
    </dgm:pt>
    <dgm:pt modelId="{819FDF95-C344-4457-A1B4-25562FF24C8F}" type="parTrans" cxnId="{88DD61F7-EB32-4C0E-8856-CEC0198F14DC}">
      <dgm:prSet/>
      <dgm:spPr/>
      <dgm:t>
        <a:bodyPr/>
        <a:lstStyle/>
        <a:p>
          <a:endParaRPr lang="zh-CN" altLang="en-US"/>
        </a:p>
      </dgm:t>
    </dgm:pt>
    <dgm:pt modelId="{6319AB48-1A1D-4148-8316-D989AF3630AA}" type="sibTrans" cxnId="{88DD61F7-EB32-4C0E-8856-CEC0198F14DC}">
      <dgm:prSet/>
      <dgm:spPr/>
      <dgm:t>
        <a:bodyPr/>
        <a:lstStyle/>
        <a:p>
          <a:endParaRPr lang="zh-CN" altLang="en-US"/>
        </a:p>
      </dgm:t>
    </dgm:pt>
    <dgm:pt modelId="{41C6A248-D7B4-441E-AF7E-0FEEA2FA9EB7}">
      <dgm:prSet phldrT="[文本]" phldr="0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 vert="horz" wrap="square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sz="20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实例方法只能被对象调用，静态方法既可以被类调用，又可以被对象调用</a:t>
          </a:r>
          <a:endParaRPr lang="zh-CN" altLang="en-US" sz="2000" dirty="0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  <a:sym typeface="+mn-ea"/>
          </a:endParaRPr>
        </a:p>
      </dgm:t>
    </dgm:pt>
    <dgm:pt modelId="{A2F4F718-44DF-4D11-AD4A-C4DF8508B0F0}" type="parTrans" cxnId="{ABB54BDF-85BA-4B1C-A201-995C75F79BE2}">
      <dgm:prSet/>
      <dgm:spPr/>
      <dgm:t>
        <a:bodyPr/>
        <a:lstStyle/>
        <a:p>
          <a:endParaRPr lang="zh-CN" altLang="en-US"/>
        </a:p>
      </dgm:t>
    </dgm:pt>
    <dgm:pt modelId="{AC6BFDCD-75B7-4B0D-B95A-248C5A65ABB6}" type="sibTrans" cxnId="{ABB54BDF-85BA-4B1C-A201-995C75F79BE2}">
      <dgm:prSet/>
      <dgm:spPr/>
      <dgm:t>
        <a:bodyPr/>
        <a:lstStyle/>
        <a:p>
          <a:endParaRPr lang="zh-CN" altLang="en-US"/>
        </a:p>
      </dgm:t>
    </dgm:pt>
    <dgm:pt modelId="{71B6EB0F-7330-4BFA-BCC3-EEA835EF1BD8}" type="pres">
      <dgm:prSet presAssocID="{99A0E589-7E63-4932-A830-99E026AD17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85CCA9-FD3B-4C6E-A0AD-892C35BA7063}" type="pres">
      <dgm:prSet presAssocID="{62E4F8C4-01D2-4FA4-B939-A0A8795F22BE}" presName="composite" presStyleCnt="0"/>
      <dgm:spPr/>
    </dgm:pt>
    <dgm:pt modelId="{8C8922B2-EB9E-41FA-BB68-26F8469AFBFA}" type="pres">
      <dgm:prSet presAssocID="{62E4F8C4-01D2-4FA4-B939-A0A8795F22BE}" presName="parTx" presStyleLbl="alignNode1" presStyleIdx="0" presStyleCnt="3" custLinFactNeighborX="-43569" custLinFactNeighborY="-76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F1AE6E-ACE1-493A-B6B9-A3F0117A7B22}" type="pres">
      <dgm:prSet presAssocID="{62E4F8C4-01D2-4FA4-B939-A0A8795F22BE}" presName="desTx" presStyleLbl="alignAccFollowNode1" presStyleIdx="0" presStyleCnt="3" custScaleY="111340" custLinFactNeighborX="700" custLinFactNeighborY="-6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56D678-26A1-4282-AAAD-54027D6ED9B6}" type="pres">
      <dgm:prSet presAssocID="{FF09EC21-09C3-462F-A17A-9C00083D854C}" presName="space" presStyleCnt="0"/>
      <dgm:spPr/>
    </dgm:pt>
    <dgm:pt modelId="{6BE19B1F-4306-491B-B2E3-343A58837F5F}" type="pres">
      <dgm:prSet presAssocID="{8466B4E5-2332-414C-A065-F5D766EDEF45}" presName="composite" presStyleCnt="0"/>
      <dgm:spPr/>
    </dgm:pt>
    <dgm:pt modelId="{29120BFE-B539-4FC2-8F64-D07FD40649D3}" type="pres">
      <dgm:prSet presAssocID="{8466B4E5-2332-414C-A065-F5D766EDEF45}" presName="parTx" presStyleLbl="alignNode1" presStyleIdx="1" presStyleCnt="3" custLinFactNeighborX="-532" custLinFactNeighborY="-76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02D75A-8BD4-4F3C-BE8F-B4CCCC9B1DD4}" type="pres">
      <dgm:prSet presAssocID="{8466B4E5-2332-414C-A065-F5D766EDEF45}" presName="desTx" presStyleLbl="alignAccFollowNode1" presStyleIdx="1" presStyleCnt="3" custScaleY="1153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21EA6-434D-4097-8554-016FF2DABEE8}" type="pres">
      <dgm:prSet presAssocID="{F0DBD485-C918-4A84-836A-0307987EAD4F}" presName="space" presStyleCnt="0"/>
      <dgm:spPr/>
    </dgm:pt>
    <dgm:pt modelId="{0A42AACB-E899-439A-B48A-D3EBD03BEBB0}" type="pres">
      <dgm:prSet presAssocID="{FC272E37-F857-489A-9B75-5A91DE0318E8}" presName="composite" presStyleCnt="0"/>
      <dgm:spPr/>
    </dgm:pt>
    <dgm:pt modelId="{DDD683F4-A5A5-4D8C-A1D2-5B73C3033986}" type="pres">
      <dgm:prSet presAssocID="{FC272E37-F857-489A-9B75-5A91DE0318E8}" presName="parTx" presStyleLbl="alignNode1" presStyleIdx="2" presStyleCnt="3" custLinFactNeighborX="-738" custLinFactNeighborY="-748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B8F11-01A1-4C6C-B18D-DD77C1492266}" type="pres">
      <dgm:prSet presAssocID="{FC272E37-F857-489A-9B75-5A91DE0318E8}" presName="desTx" presStyleLbl="alignAccFollowNode1" presStyleIdx="2" presStyleCnt="3" custScaleY="110286" custLinFactNeighborY="-44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179402-2850-4541-9143-B822D6300718}" type="presOf" srcId="{99A0E589-7E63-4932-A830-99E026AD1783}" destId="{71B6EB0F-7330-4BFA-BCC3-EEA835EF1BD8}" srcOrd="0" destOrd="0" presId="urn:microsoft.com/office/officeart/2005/8/layout/hList1"/>
    <dgm:cxn modelId="{88DD61F7-EB32-4C0E-8856-CEC0198F14DC}" srcId="{99A0E589-7E63-4932-A830-99E026AD1783}" destId="{FC272E37-F857-489A-9B75-5A91DE0318E8}" srcOrd="2" destOrd="0" parTransId="{819FDF95-C344-4457-A1B4-25562FF24C8F}" sibTransId="{6319AB48-1A1D-4148-8316-D989AF3630AA}"/>
    <dgm:cxn modelId="{A3222241-6C40-4022-A6EF-53CAA3A3F85C}" type="presOf" srcId="{FC272E37-F857-489A-9B75-5A91DE0318E8}" destId="{DDD683F4-A5A5-4D8C-A1D2-5B73C3033986}" srcOrd="0" destOrd="0" presId="urn:microsoft.com/office/officeart/2005/8/layout/hList1"/>
    <dgm:cxn modelId="{6EA829DC-A9C8-42F9-BAB4-3AE24CF3D5C3}" type="presOf" srcId="{62E4F8C4-01D2-4FA4-B939-A0A8795F22BE}" destId="{8C8922B2-EB9E-41FA-BB68-26F8469AFBFA}" srcOrd="0" destOrd="0" presId="urn:microsoft.com/office/officeart/2005/8/layout/hList1"/>
    <dgm:cxn modelId="{0A09B90E-7A0D-4684-8F05-C3958341DCD1}" type="presOf" srcId="{6A3B9AE3-AF28-47F0-8E79-6A6355EA3940}" destId="{4C02D75A-8BD4-4F3C-BE8F-B4CCCC9B1DD4}" srcOrd="0" destOrd="0" presId="urn:microsoft.com/office/officeart/2005/8/layout/hList1"/>
    <dgm:cxn modelId="{A1D56EC1-DEED-4D10-B4D2-49DB856D15A9}" type="presOf" srcId="{41C6A248-D7B4-441E-AF7E-0FEEA2FA9EB7}" destId="{10AB8F11-01A1-4C6C-B18D-DD77C1492266}" srcOrd="0" destOrd="0" presId="urn:microsoft.com/office/officeart/2005/8/layout/hList1"/>
    <dgm:cxn modelId="{3DD31419-2E30-41DA-B6F5-9EAB372AF599}" type="presOf" srcId="{B7733DE9-9E5F-4941-A85A-DA2E8941D469}" destId="{A1F1AE6E-ACE1-493A-B6B9-A3F0117A7B22}" srcOrd="0" destOrd="0" presId="urn:microsoft.com/office/officeart/2005/8/layout/hList1"/>
    <dgm:cxn modelId="{96198837-D5D2-4AF3-BFFD-27F8245CDE88}" type="presOf" srcId="{8466B4E5-2332-414C-A065-F5D766EDEF45}" destId="{29120BFE-B539-4FC2-8F64-D07FD40649D3}" srcOrd="0" destOrd="0" presId="urn:microsoft.com/office/officeart/2005/8/layout/hList1"/>
    <dgm:cxn modelId="{30905FA2-66FB-4C36-95B4-6AA0833EC4E8}" srcId="{8466B4E5-2332-414C-A065-F5D766EDEF45}" destId="{6A3B9AE3-AF28-47F0-8E79-6A6355EA3940}" srcOrd="0" destOrd="0" parTransId="{17C26A6D-9954-458B-BE80-ACF2AD8B2233}" sibTransId="{4F03BC33-60A5-4740-9F56-CB03CD546B30}"/>
    <dgm:cxn modelId="{26BA8658-4EEC-4D9C-8CA4-5C0DFFCF1E0F}" srcId="{62E4F8C4-01D2-4FA4-B939-A0A8795F22BE}" destId="{B7733DE9-9E5F-4941-A85A-DA2E8941D469}" srcOrd="0" destOrd="0" parTransId="{F69BC36F-15A9-4106-A5FD-92FB3BB4C09F}" sibTransId="{FCFDD696-F867-4855-A4D1-3D0C905A8F4E}"/>
    <dgm:cxn modelId="{A062FF36-8AD6-4301-8CF1-1A61130A8817}" srcId="{99A0E589-7E63-4932-A830-99E026AD1783}" destId="{8466B4E5-2332-414C-A065-F5D766EDEF45}" srcOrd="1" destOrd="0" parTransId="{7EC51F77-9176-45ED-B268-4F93B0856E12}" sibTransId="{F0DBD485-C918-4A84-836A-0307987EAD4F}"/>
    <dgm:cxn modelId="{ABB54BDF-85BA-4B1C-A201-995C75F79BE2}" srcId="{FC272E37-F857-489A-9B75-5A91DE0318E8}" destId="{41C6A248-D7B4-441E-AF7E-0FEEA2FA9EB7}" srcOrd="0" destOrd="0" parTransId="{A2F4F718-44DF-4D11-AD4A-C4DF8508B0F0}" sibTransId="{AC6BFDCD-75B7-4B0D-B95A-248C5A65ABB6}"/>
    <dgm:cxn modelId="{32E7B087-8A93-453A-AF12-C41810623FC4}" srcId="{99A0E589-7E63-4932-A830-99E026AD1783}" destId="{62E4F8C4-01D2-4FA4-B939-A0A8795F22BE}" srcOrd="0" destOrd="0" parTransId="{6B16E320-AB6C-4814-96FA-B3DDA714450C}" sibTransId="{FF09EC21-09C3-462F-A17A-9C00083D854C}"/>
    <dgm:cxn modelId="{108FEB08-317F-403A-970C-1BD224AD4AF2}" type="presParOf" srcId="{71B6EB0F-7330-4BFA-BCC3-EEA835EF1BD8}" destId="{1685CCA9-FD3B-4C6E-A0AD-892C35BA7063}" srcOrd="0" destOrd="0" presId="urn:microsoft.com/office/officeart/2005/8/layout/hList1"/>
    <dgm:cxn modelId="{595EFFCF-3D4E-4B1A-BF8E-FD1D0BC16C08}" type="presParOf" srcId="{1685CCA9-FD3B-4C6E-A0AD-892C35BA7063}" destId="{8C8922B2-EB9E-41FA-BB68-26F8469AFBFA}" srcOrd="0" destOrd="0" presId="urn:microsoft.com/office/officeart/2005/8/layout/hList1"/>
    <dgm:cxn modelId="{ACF20080-0EA0-481E-9D13-293A0AE03C01}" type="presParOf" srcId="{1685CCA9-FD3B-4C6E-A0AD-892C35BA7063}" destId="{A1F1AE6E-ACE1-493A-B6B9-A3F0117A7B22}" srcOrd="1" destOrd="0" presId="urn:microsoft.com/office/officeart/2005/8/layout/hList1"/>
    <dgm:cxn modelId="{B5CE5931-B365-4A3D-91EB-1C84CFEF07EA}" type="presParOf" srcId="{71B6EB0F-7330-4BFA-BCC3-EEA835EF1BD8}" destId="{E356D678-26A1-4282-AAAD-54027D6ED9B6}" srcOrd="1" destOrd="0" presId="urn:microsoft.com/office/officeart/2005/8/layout/hList1"/>
    <dgm:cxn modelId="{5A84B490-0215-455D-8097-CFC79D7E553D}" type="presParOf" srcId="{71B6EB0F-7330-4BFA-BCC3-EEA835EF1BD8}" destId="{6BE19B1F-4306-491B-B2E3-343A58837F5F}" srcOrd="2" destOrd="0" presId="urn:microsoft.com/office/officeart/2005/8/layout/hList1"/>
    <dgm:cxn modelId="{F4B52B2A-081F-488C-BE2E-F421C0903468}" type="presParOf" srcId="{6BE19B1F-4306-491B-B2E3-343A58837F5F}" destId="{29120BFE-B539-4FC2-8F64-D07FD40649D3}" srcOrd="0" destOrd="0" presId="urn:microsoft.com/office/officeart/2005/8/layout/hList1"/>
    <dgm:cxn modelId="{EB78EB2D-531D-4791-8FB9-B9A6BED18840}" type="presParOf" srcId="{6BE19B1F-4306-491B-B2E3-343A58837F5F}" destId="{4C02D75A-8BD4-4F3C-BE8F-B4CCCC9B1DD4}" srcOrd="1" destOrd="0" presId="urn:microsoft.com/office/officeart/2005/8/layout/hList1"/>
    <dgm:cxn modelId="{9D81D575-75E3-4942-9E8D-9CA7A367A2BD}" type="presParOf" srcId="{71B6EB0F-7330-4BFA-BCC3-EEA835EF1BD8}" destId="{45A21EA6-434D-4097-8554-016FF2DABEE8}" srcOrd="3" destOrd="0" presId="urn:microsoft.com/office/officeart/2005/8/layout/hList1"/>
    <dgm:cxn modelId="{859DE189-822B-4DE0-979D-E7EA888EA2B1}" type="presParOf" srcId="{71B6EB0F-7330-4BFA-BCC3-EEA835EF1BD8}" destId="{0A42AACB-E899-439A-B48A-D3EBD03BEBB0}" srcOrd="4" destOrd="0" presId="urn:microsoft.com/office/officeart/2005/8/layout/hList1"/>
    <dgm:cxn modelId="{DAA6C4BE-E4C4-4B30-874F-910FDB39FA8C}" type="presParOf" srcId="{0A42AACB-E899-439A-B48A-D3EBD03BEBB0}" destId="{DDD683F4-A5A5-4D8C-A1D2-5B73C3033986}" srcOrd="0" destOrd="0" presId="urn:microsoft.com/office/officeart/2005/8/layout/hList1"/>
    <dgm:cxn modelId="{0836B740-0CE9-4FA4-8A49-4820424E3F4F}" type="presParOf" srcId="{0A42AACB-E899-439A-B48A-D3EBD03BEBB0}" destId="{10AB8F11-01A1-4C6C-B18D-DD77C14922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A0E589-7E63-4932-A830-99E026AD1783}" type="doc">
      <dgm:prSet loTypeId="urn:microsoft.com/office/officeart/2005/8/layout/hList1" loCatId="list" qsTypeId="urn:microsoft.com/office/officeart/2005/8/quickstyle/simple1#8" qsCatId="simple" csTypeId="urn:microsoft.com/office/officeart/2005/8/colors/accent1_2#8" csCatId="accent1" phldr="1"/>
      <dgm:spPr/>
      <dgm:t>
        <a:bodyPr/>
        <a:lstStyle/>
        <a:p>
          <a:endParaRPr lang="zh-CN" altLang="en-US"/>
        </a:p>
      </dgm:t>
    </dgm:pt>
    <dgm:pt modelId="{08099287-E043-4D78-B133-9071327F6FFB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定义位置</a:t>
          </a:r>
        </a:p>
      </dgm:t>
    </dgm:pt>
    <dgm:pt modelId="{D436EDD8-3E9D-45DF-9F1C-313EF5AD0C01}" type="parTrans" cxnId="{7DD79CAD-03F3-4A14-9C07-62D9628B446A}">
      <dgm:prSet/>
      <dgm:spPr/>
    </dgm:pt>
    <dgm:pt modelId="{D6FC72FC-AEEE-4213-A64C-FAA3BF4E5F06}" type="sibTrans" cxnId="{7DD79CAD-03F3-4A14-9C07-62D9628B446A}">
      <dgm:prSet/>
      <dgm:spPr/>
    </dgm:pt>
    <dgm:pt modelId="{068E0CDA-1E07-470F-926C-1C32ADFCD322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成</a:t>
          </a:r>
          <a:r>
            <a:rPr lang="zh-CN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员变量在类体内，方法外；局部变量定义在方法体内和方法参数中</a:t>
          </a:r>
          <a:endParaRPr lang="zh-CN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</a:endParaRPr>
        </a:p>
      </dgm:t>
    </dgm:pt>
    <dgm:pt modelId="{5D044CB1-A76E-4FEA-9355-953EAE552196}" type="parTrans" cxnId="{9142DB48-D060-4BD5-8D51-CC5A5A2ABADC}">
      <dgm:prSet/>
      <dgm:spPr/>
    </dgm:pt>
    <dgm:pt modelId="{7B476D27-225A-481F-856F-EBB2892F5534}" type="sibTrans" cxnId="{9142DB48-D060-4BD5-8D51-CC5A5A2ABADC}">
      <dgm:prSet/>
      <dgm:spPr/>
    </dgm:pt>
    <dgm:pt modelId="{FB251636-BB48-4903-BD95-A5DEA0C2DC9E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关键字</a:t>
          </a:r>
        </a:p>
      </dgm:t>
    </dgm:pt>
    <dgm:pt modelId="{32927A24-12CB-46E3-8A86-468D580C458F}" type="parTrans" cxnId="{40B6A99B-F94C-45C9-8DCB-A4A74362C6BF}">
      <dgm:prSet/>
      <dgm:spPr/>
    </dgm:pt>
    <dgm:pt modelId="{05E91D25-AA2E-42BE-A1E6-F0A236B3EAE0}" type="sibTrans" cxnId="{40B6A99B-F94C-45C9-8DCB-A4A74362C6BF}">
      <dgm:prSet/>
      <dgm:spPr/>
    </dgm:pt>
    <dgm:pt modelId="{ED364C5F-77C5-4655-BE5C-E67F23FCB5A6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局部</a:t>
          </a:r>
          <a:r>
            <a:rPr lang="zh-CN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变量不能用</a:t>
          </a:r>
          <a:r>
            <a:rPr>
              <a:sym typeface="+mn-ea"/>
            </a:rPr>
            <a:t>修饰</a:t>
          </a:r>
          <a:r>
            <a:rPr lang="zh-CN" altLang="en-US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符</a:t>
          </a:r>
          <a:r>
            <a:rPr>
              <a:sym typeface="+mn-ea"/>
            </a:rPr>
            <a:t>和st</a:t>
          </a:r>
          <a:r>
            <a:rPr lang="en-US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atic</a:t>
          </a:r>
          <a:r>
            <a:rPr>
              <a:sym typeface="+mn-ea"/>
            </a:rPr>
            <a:t>，可</a:t>
          </a:r>
          <a:r>
            <a:rPr lang="zh-CN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以用</a:t>
          </a:r>
          <a:r>
            <a:rPr>
              <a:sym typeface="+mn-ea"/>
            </a:rPr>
            <a:t>fi</a:t>
          </a:r>
          <a:r>
            <a:rPr lang="en-US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nal</a:t>
          </a:r>
          <a:r>
            <a:rPr>
              <a:sym typeface="+mn-ea"/>
            </a:rPr>
            <a:t>，成</a:t>
          </a:r>
          <a:r>
            <a:rPr lang="zh-CN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员变量都可以用</a:t>
          </a:r>
          <a:endParaRPr lang="zh-CN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</a:endParaRPr>
        </a:p>
      </dgm:t>
    </dgm:pt>
    <dgm:pt modelId="{12B7EEF0-671E-470D-BE3C-A17C7C33FC61}" type="parTrans" cxnId="{A154F754-20D7-44A2-B6E3-2C509F1F851C}">
      <dgm:prSet/>
      <dgm:spPr/>
    </dgm:pt>
    <dgm:pt modelId="{80E4C5D3-A9BF-46CF-9B9A-8DA556957040}" type="sibTrans" cxnId="{A154F754-20D7-44A2-B6E3-2C509F1F851C}">
      <dgm:prSet/>
      <dgm:spPr/>
    </dgm:pt>
    <dgm:pt modelId="{A4E8F01B-410D-4535-A3AE-99EA5CD776A6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初始化值</a:t>
          </a:r>
        </a:p>
      </dgm:t>
    </dgm:pt>
    <dgm:pt modelId="{1E6B1943-5A4B-4E98-A14D-D1CA3F589D88}" type="parTrans" cxnId="{E4960544-8085-426E-BE20-2377B14C3420}">
      <dgm:prSet/>
      <dgm:spPr/>
    </dgm:pt>
    <dgm:pt modelId="{C486705F-95EA-4E19-97F6-5334CB8C8A34}" type="sibTrans" cxnId="{E4960544-8085-426E-BE20-2377B14C3420}">
      <dgm:prSet/>
      <dgm:spPr/>
    </dgm:pt>
    <dgm:pt modelId="{30F70C34-8594-4BA6-B73E-23B91BFF08F4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成</a:t>
          </a:r>
          <a:r>
            <a:rPr lang="zh-CN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员变量有默认的初始化值；局部变量没有默认</a:t>
          </a:r>
          <a:endParaRPr lang="zh-CN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</a:endParaRPr>
        </a:p>
      </dgm:t>
    </dgm:pt>
    <dgm:pt modelId="{80C6F007-9443-492E-AF3D-A7E77C04952E}" type="parTrans" cxnId="{D34C6E8F-215D-4AD4-A845-44D841C33B6F}">
      <dgm:prSet/>
      <dgm:spPr/>
    </dgm:pt>
    <dgm:pt modelId="{9E2A107D-EA51-41C9-9BBD-D2136BCEADED}" type="sibTrans" cxnId="{D34C6E8F-215D-4AD4-A845-44D841C33B6F}">
      <dgm:prSet/>
      <dgm:spPr/>
    </dgm:pt>
    <dgm:pt modelId="{F763FD71-0B00-4378-8533-52F4132F2C08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调用方式</a:t>
          </a:r>
        </a:p>
      </dgm:t>
    </dgm:pt>
    <dgm:pt modelId="{100F19FE-B3E3-4231-9838-2C16A47CF62B}" type="parTrans" cxnId="{0D6CAA14-C630-4875-9C5D-62D210B98631}">
      <dgm:prSet/>
      <dgm:spPr/>
    </dgm:pt>
    <dgm:pt modelId="{AD952440-C975-4E3A-A2D0-6FA1F421A679}" type="sibTrans" cxnId="{0D6CAA14-C630-4875-9C5D-62D210B98631}">
      <dgm:prSet/>
      <dgm:spPr/>
    </dgm:pt>
    <dgm:pt modelId="{B5803970-0863-4E91-A870-FE10B84D7EDD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r>
            <a:rPr>
              <a:sym typeface="+mn-ea"/>
            </a:rPr>
            <a:t>局部</a:t>
          </a:r>
          <a:r>
            <a:rPr lang="zh-CN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变量不能用类和对象调用，只能用在方法体内，成员变量中的静态成员变量可以由类和对象调用，实例成员变量可以由对象调用。</a:t>
          </a:r>
          <a:endParaRPr lang="zh-CN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453D9401-8B65-4E76-9184-86552A70F5BE}" type="parTrans" cxnId="{A8594486-8DCD-4897-A5CD-C39A8253A336}">
      <dgm:prSet/>
      <dgm:spPr/>
    </dgm:pt>
    <dgm:pt modelId="{0AF06D64-4DE6-4676-A272-103987A03327}" type="sibTrans" cxnId="{A8594486-8DCD-4897-A5CD-C39A8253A336}">
      <dgm:prSet/>
      <dgm:spPr/>
    </dgm:pt>
    <dgm:pt modelId="{A808C9A7-AC85-4F17-89EA-50BEB93E187F}">
      <dgm:prSet phldr="0" custT="0"/>
      <dgm:spPr/>
      <dgm:t>
        <a:bodyPr vert="horz" wrap="square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生命周期</a:t>
          </a:r>
        </a:p>
      </dgm:t>
    </dgm:pt>
    <dgm:pt modelId="{E48C5736-97CF-467D-9EA0-9A66386F4B1D}" type="parTrans" cxnId="{2D8D79C4-3ACF-43C4-8251-756B07DE7197}">
      <dgm:prSet/>
      <dgm:spPr/>
    </dgm:pt>
    <dgm:pt modelId="{DA914134-4128-4B10-98DB-0B018213112E}" type="sibTrans" cxnId="{2D8D79C4-3ACF-43C4-8251-756B07DE7197}">
      <dgm:prSet/>
      <dgm:spPr/>
    </dgm:pt>
    <dgm:pt modelId="{6644F7DD-DBC4-4ACA-9AB6-7987510225EC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r>
            <a:rPr>
              <a:sym typeface="+mn-ea"/>
            </a:rPr>
            <a:t>局</a:t>
          </a:r>
          <a:r>
            <a:rPr lang="zh-CN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部变量与方法共存亡，成员变量中的静态成员变量与类共存亡，实例成员变量与对象共存亡。</a:t>
          </a:r>
          <a:endParaRPr lang="zh-CN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</a:endParaRPr>
        </a:p>
      </dgm:t>
    </dgm:pt>
    <dgm:pt modelId="{12E29758-B111-4458-BBB4-C08498581162}" type="parTrans" cxnId="{D65F4C25-5703-43A9-B2B9-4D5DCFD16A46}">
      <dgm:prSet/>
      <dgm:spPr/>
    </dgm:pt>
    <dgm:pt modelId="{38387B2A-A66A-481F-854E-19BD95F88B98}" type="sibTrans" cxnId="{D65F4C25-5703-43A9-B2B9-4D5DCFD16A46}">
      <dgm:prSet/>
      <dgm:spPr/>
    </dgm:pt>
    <dgm:pt modelId="{71B6EB0F-7330-4BFA-BCC3-EEA835EF1BD8}" type="pres">
      <dgm:prSet presAssocID="{99A0E589-7E63-4932-A830-99E026AD17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6F1802-2C35-42BB-BC4B-ECF27145D03F}" type="pres">
      <dgm:prSet presAssocID="{08099287-E043-4D78-B133-9071327F6FFB}" presName="composite" presStyleCnt="0"/>
      <dgm:spPr/>
    </dgm:pt>
    <dgm:pt modelId="{67F75D3E-B9F6-496C-96DA-976B5A6CDEA2}" type="pres">
      <dgm:prSet presAssocID="{08099287-E043-4D78-B133-9071327F6FF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D6A9F-8E45-4051-9ED4-9A18267D99B7}" type="pres">
      <dgm:prSet presAssocID="{08099287-E043-4D78-B133-9071327F6FFB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7BE843-B7E1-4C54-84A2-640EEC1D00EE}" type="pres">
      <dgm:prSet presAssocID="{D6FC72FC-AEEE-4213-A64C-FAA3BF4E5F06}" presName="space" presStyleCnt="0"/>
      <dgm:spPr/>
    </dgm:pt>
    <dgm:pt modelId="{2D25D1F0-D3A7-443D-9F62-57B03FFCAE8F}" type="pres">
      <dgm:prSet presAssocID="{FB251636-BB48-4903-BD95-A5DEA0C2DC9E}" presName="composite" presStyleCnt="0"/>
      <dgm:spPr/>
    </dgm:pt>
    <dgm:pt modelId="{6376D579-798B-4229-94B8-C95E7D51F732}" type="pres">
      <dgm:prSet presAssocID="{FB251636-BB48-4903-BD95-A5DEA0C2DC9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868AE7-1846-4B64-B19C-CFA37729AEB8}" type="pres">
      <dgm:prSet presAssocID="{FB251636-BB48-4903-BD95-A5DEA0C2DC9E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A01F9-2116-456E-A84D-659425CE1DA7}" type="pres">
      <dgm:prSet presAssocID="{05E91D25-AA2E-42BE-A1E6-F0A236B3EAE0}" presName="space" presStyleCnt="0"/>
      <dgm:spPr/>
    </dgm:pt>
    <dgm:pt modelId="{76F30D53-81DD-4CE6-84E2-649C95AE71C1}" type="pres">
      <dgm:prSet presAssocID="{A4E8F01B-410D-4535-A3AE-99EA5CD776A6}" presName="composite" presStyleCnt="0"/>
      <dgm:spPr/>
    </dgm:pt>
    <dgm:pt modelId="{FE9A4D2F-9E85-4319-82B9-D1E5EDFAD81A}" type="pres">
      <dgm:prSet presAssocID="{A4E8F01B-410D-4535-A3AE-99EA5CD776A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BEEE5E-DA2E-4CD4-A6DE-02BD178D454B}" type="pres">
      <dgm:prSet presAssocID="{A4E8F01B-410D-4535-A3AE-99EA5CD776A6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919BCB-6720-4E05-9CF5-CF06999C9310}" type="pres">
      <dgm:prSet presAssocID="{C486705F-95EA-4E19-97F6-5334CB8C8A34}" presName="space" presStyleCnt="0"/>
      <dgm:spPr/>
    </dgm:pt>
    <dgm:pt modelId="{28BB5796-2CF0-4F70-A874-AA7F61BE1BE6}" type="pres">
      <dgm:prSet presAssocID="{F763FD71-0B00-4378-8533-52F4132F2C08}" presName="composite" presStyleCnt="0"/>
      <dgm:spPr/>
    </dgm:pt>
    <dgm:pt modelId="{6FB0F21A-1672-4C8A-A010-18D989572C2D}" type="pres">
      <dgm:prSet presAssocID="{F763FD71-0B00-4378-8533-52F4132F2C0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00DB4D-2888-406A-B158-67B8839E76BA}" type="pres">
      <dgm:prSet presAssocID="{F763FD71-0B00-4378-8533-52F4132F2C08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F60358-1068-490E-A70B-C391EA79E8AD}" type="pres">
      <dgm:prSet presAssocID="{AD952440-C975-4E3A-A2D0-6FA1F421A679}" presName="space" presStyleCnt="0"/>
      <dgm:spPr/>
    </dgm:pt>
    <dgm:pt modelId="{FEA4F6F0-3AA4-42A7-91EC-CF8BB2215F12}" type="pres">
      <dgm:prSet presAssocID="{A808C9A7-AC85-4F17-89EA-50BEB93E187F}" presName="composite" presStyleCnt="0"/>
      <dgm:spPr/>
    </dgm:pt>
    <dgm:pt modelId="{D935C779-3D60-4C3B-A265-70EF2855A98D}" type="pres">
      <dgm:prSet presAssocID="{A808C9A7-AC85-4F17-89EA-50BEB93E187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CB5F0D-AE4F-48D5-91F7-E08513C831E7}" type="pres">
      <dgm:prSet presAssocID="{A808C9A7-AC85-4F17-89EA-50BEB93E187F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4C6E8F-215D-4AD4-A845-44D841C33B6F}" srcId="{A4E8F01B-410D-4535-A3AE-99EA5CD776A6}" destId="{30F70C34-8594-4BA6-B73E-23B91BFF08F4}" srcOrd="0" destOrd="0" parTransId="{80C6F007-9443-492E-AF3D-A7E77C04952E}" sibTransId="{9E2A107D-EA51-41C9-9BBD-D2136BCEADED}"/>
    <dgm:cxn modelId="{D6758F45-7DFA-49F4-987B-4D095569F649}" type="presOf" srcId="{30F70C34-8594-4BA6-B73E-23B91BFF08F4}" destId="{47BEEE5E-DA2E-4CD4-A6DE-02BD178D454B}" srcOrd="0" destOrd="0" presId="urn:microsoft.com/office/officeart/2005/8/layout/hList1"/>
    <dgm:cxn modelId="{5DD20DEC-7678-41A2-90F1-ED23147C607B}" type="presOf" srcId="{6644F7DD-DBC4-4ACA-9AB6-7987510225EC}" destId="{0ECB5F0D-AE4F-48D5-91F7-E08513C831E7}" srcOrd="0" destOrd="0" presId="urn:microsoft.com/office/officeart/2005/8/layout/hList1"/>
    <dgm:cxn modelId="{F4D29452-6CA3-4573-916B-E3DE8EFE0B0A}" type="presOf" srcId="{068E0CDA-1E07-470F-926C-1C32ADFCD322}" destId="{026D6A9F-8E45-4051-9ED4-9A18267D99B7}" srcOrd="0" destOrd="0" presId="urn:microsoft.com/office/officeart/2005/8/layout/hList1"/>
    <dgm:cxn modelId="{0D6CAA14-C630-4875-9C5D-62D210B98631}" srcId="{99A0E589-7E63-4932-A830-99E026AD1783}" destId="{F763FD71-0B00-4378-8533-52F4132F2C08}" srcOrd="3" destOrd="0" parTransId="{100F19FE-B3E3-4231-9838-2C16A47CF62B}" sibTransId="{AD952440-C975-4E3A-A2D0-6FA1F421A679}"/>
    <dgm:cxn modelId="{1E6D26ED-5634-4A5A-92F3-C3759FF41EBC}" type="presOf" srcId="{B5803970-0863-4E91-A870-FE10B84D7EDD}" destId="{AF00DB4D-2888-406A-B158-67B8839E76BA}" srcOrd="0" destOrd="0" presId="urn:microsoft.com/office/officeart/2005/8/layout/hList1"/>
    <dgm:cxn modelId="{A154F754-20D7-44A2-B6E3-2C509F1F851C}" srcId="{FB251636-BB48-4903-BD95-A5DEA0C2DC9E}" destId="{ED364C5F-77C5-4655-BE5C-E67F23FCB5A6}" srcOrd="0" destOrd="0" parTransId="{12B7EEF0-671E-470D-BE3C-A17C7C33FC61}" sibTransId="{80E4C5D3-A9BF-46CF-9B9A-8DA556957040}"/>
    <dgm:cxn modelId="{13498B6D-1199-4AF0-AC3A-A8D50E789717}" type="presOf" srcId="{08099287-E043-4D78-B133-9071327F6FFB}" destId="{67F75D3E-B9F6-496C-96DA-976B5A6CDEA2}" srcOrd="0" destOrd="0" presId="urn:microsoft.com/office/officeart/2005/8/layout/hList1"/>
    <dgm:cxn modelId="{D65F4C25-5703-43A9-B2B9-4D5DCFD16A46}" srcId="{A808C9A7-AC85-4F17-89EA-50BEB93E187F}" destId="{6644F7DD-DBC4-4ACA-9AB6-7987510225EC}" srcOrd="0" destOrd="0" parTransId="{12E29758-B111-4458-BBB4-C08498581162}" sibTransId="{38387B2A-A66A-481F-854E-19BD95F88B98}"/>
    <dgm:cxn modelId="{34D8865E-200C-43B3-B638-5B5ADBE50FD1}" type="presOf" srcId="{F763FD71-0B00-4378-8533-52F4132F2C08}" destId="{6FB0F21A-1672-4C8A-A010-18D989572C2D}" srcOrd="0" destOrd="0" presId="urn:microsoft.com/office/officeart/2005/8/layout/hList1"/>
    <dgm:cxn modelId="{8BFA9906-1363-4680-B370-BFB65BA089EE}" type="presOf" srcId="{FB251636-BB48-4903-BD95-A5DEA0C2DC9E}" destId="{6376D579-798B-4229-94B8-C95E7D51F732}" srcOrd="0" destOrd="0" presId="urn:microsoft.com/office/officeart/2005/8/layout/hList1"/>
    <dgm:cxn modelId="{B78CD38F-C923-4EBE-9CD5-B04178A9CA98}" type="presOf" srcId="{ED364C5F-77C5-4655-BE5C-E67F23FCB5A6}" destId="{BE868AE7-1846-4B64-B19C-CFA37729AEB8}" srcOrd="0" destOrd="0" presId="urn:microsoft.com/office/officeart/2005/8/layout/hList1"/>
    <dgm:cxn modelId="{7DD79CAD-03F3-4A14-9C07-62D9628B446A}" srcId="{99A0E589-7E63-4932-A830-99E026AD1783}" destId="{08099287-E043-4D78-B133-9071327F6FFB}" srcOrd="0" destOrd="0" parTransId="{D436EDD8-3E9D-45DF-9F1C-313EF5AD0C01}" sibTransId="{D6FC72FC-AEEE-4213-A64C-FAA3BF4E5F06}"/>
    <dgm:cxn modelId="{9142DB48-D060-4BD5-8D51-CC5A5A2ABADC}" srcId="{08099287-E043-4D78-B133-9071327F6FFB}" destId="{068E0CDA-1E07-470F-926C-1C32ADFCD322}" srcOrd="0" destOrd="0" parTransId="{5D044CB1-A76E-4FEA-9355-953EAE552196}" sibTransId="{7B476D27-225A-481F-856F-EBB2892F5534}"/>
    <dgm:cxn modelId="{2D8D79C4-3ACF-43C4-8251-756B07DE7197}" srcId="{99A0E589-7E63-4932-A830-99E026AD1783}" destId="{A808C9A7-AC85-4F17-89EA-50BEB93E187F}" srcOrd="4" destOrd="0" parTransId="{E48C5736-97CF-467D-9EA0-9A66386F4B1D}" sibTransId="{DA914134-4128-4B10-98DB-0B018213112E}"/>
    <dgm:cxn modelId="{41FBA8B9-5F7C-4BE6-AC59-4DFD7937A1AE}" type="presOf" srcId="{99A0E589-7E63-4932-A830-99E026AD1783}" destId="{71B6EB0F-7330-4BFA-BCC3-EEA835EF1BD8}" srcOrd="0" destOrd="0" presId="urn:microsoft.com/office/officeart/2005/8/layout/hList1"/>
    <dgm:cxn modelId="{40B6A99B-F94C-45C9-8DCB-A4A74362C6BF}" srcId="{99A0E589-7E63-4932-A830-99E026AD1783}" destId="{FB251636-BB48-4903-BD95-A5DEA0C2DC9E}" srcOrd="1" destOrd="0" parTransId="{32927A24-12CB-46E3-8A86-468D580C458F}" sibTransId="{05E91D25-AA2E-42BE-A1E6-F0A236B3EAE0}"/>
    <dgm:cxn modelId="{A3D5D156-EEB5-45EF-AF2C-28AB4DF3B111}" type="presOf" srcId="{A4E8F01B-410D-4535-A3AE-99EA5CD776A6}" destId="{FE9A4D2F-9E85-4319-82B9-D1E5EDFAD81A}" srcOrd="0" destOrd="0" presId="urn:microsoft.com/office/officeart/2005/8/layout/hList1"/>
    <dgm:cxn modelId="{73F386FC-55C9-4CCD-95F3-B086EF1AB56E}" type="presOf" srcId="{A808C9A7-AC85-4F17-89EA-50BEB93E187F}" destId="{D935C779-3D60-4C3B-A265-70EF2855A98D}" srcOrd="0" destOrd="0" presId="urn:microsoft.com/office/officeart/2005/8/layout/hList1"/>
    <dgm:cxn modelId="{E4960544-8085-426E-BE20-2377B14C3420}" srcId="{99A0E589-7E63-4932-A830-99E026AD1783}" destId="{A4E8F01B-410D-4535-A3AE-99EA5CD776A6}" srcOrd="2" destOrd="0" parTransId="{1E6B1943-5A4B-4E98-A14D-D1CA3F589D88}" sibTransId="{C486705F-95EA-4E19-97F6-5334CB8C8A34}"/>
    <dgm:cxn modelId="{A8594486-8DCD-4897-A5CD-C39A8253A336}" srcId="{F763FD71-0B00-4378-8533-52F4132F2C08}" destId="{B5803970-0863-4E91-A870-FE10B84D7EDD}" srcOrd="0" destOrd="0" parTransId="{453D9401-8B65-4E76-9184-86552A70F5BE}" sibTransId="{0AF06D64-4DE6-4676-A272-103987A03327}"/>
    <dgm:cxn modelId="{1D079DBE-7040-4146-B553-B04CD0AB8EBD}" type="presParOf" srcId="{71B6EB0F-7330-4BFA-BCC3-EEA835EF1BD8}" destId="{CA6F1802-2C35-42BB-BC4B-ECF27145D03F}" srcOrd="0" destOrd="0" presId="urn:microsoft.com/office/officeart/2005/8/layout/hList1"/>
    <dgm:cxn modelId="{C7B236DB-5638-4FFF-A549-30CE8ED0D16F}" type="presParOf" srcId="{CA6F1802-2C35-42BB-BC4B-ECF27145D03F}" destId="{67F75D3E-B9F6-496C-96DA-976B5A6CDEA2}" srcOrd="0" destOrd="0" presId="urn:microsoft.com/office/officeart/2005/8/layout/hList1"/>
    <dgm:cxn modelId="{06B93CCC-5D0F-42A4-B6C4-7C8D9B0515E7}" type="presParOf" srcId="{CA6F1802-2C35-42BB-BC4B-ECF27145D03F}" destId="{026D6A9F-8E45-4051-9ED4-9A18267D99B7}" srcOrd="1" destOrd="0" presId="urn:microsoft.com/office/officeart/2005/8/layout/hList1"/>
    <dgm:cxn modelId="{726C81A6-6A5D-450A-BCB7-6EBF2F6EB15E}" type="presParOf" srcId="{71B6EB0F-7330-4BFA-BCC3-EEA835EF1BD8}" destId="{407BE843-B7E1-4C54-84A2-640EEC1D00EE}" srcOrd="1" destOrd="0" presId="urn:microsoft.com/office/officeart/2005/8/layout/hList1"/>
    <dgm:cxn modelId="{71E9447A-3EB5-4AB8-B11D-E3A416DDF3C5}" type="presParOf" srcId="{71B6EB0F-7330-4BFA-BCC3-EEA835EF1BD8}" destId="{2D25D1F0-D3A7-443D-9F62-57B03FFCAE8F}" srcOrd="2" destOrd="0" presId="urn:microsoft.com/office/officeart/2005/8/layout/hList1"/>
    <dgm:cxn modelId="{DED391E8-A75F-47EB-A8E3-4E227C58BB09}" type="presParOf" srcId="{2D25D1F0-D3A7-443D-9F62-57B03FFCAE8F}" destId="{6376D579-798B-4229-94B8-C95E7D51F732}" srcOrd="0" destOrd="0" presId="urn:microsoft.com/office/officeart/2005/8/layout/hList1"/>
    <dgm:cxn modelId="{FBE847C4-F5A9-4491-B0BC-538BFF23CF72}" type="presParOf" srcId="{2D25D1F0-D3A7-443D-9F62-57B03FFCAE8F}" destId="{BE868AE7-1846-4B64-B19C-CFA37729AEB8}" srcOrd="1" destOrd="0" presId="urn:microsoft.com/office/officeart/2005/8/layout/hList1"/>
    <dgm:cxn modelId="{14AD2B4D-D51F-4342-86C9-0AF74739C5B1}" type="presParOf" srcId="{71B6EB0F-7330-4BFA-BCC3-EEA835EF1BD8}" destId="{B1EA01F9-2116-456E-A84D-659425CE1DA7}" srcOrd="3" destOrd="0" presId="urn:microsoft.com/office/officeart/2005/8/layout/hList1"/>
    <dgm:cxn modelId="{F0D90975-2AED-4CB4-A05D-FB2C3245AABB}" type="presParOf" srcId="{71B6EB0F-7330-4BFA-BCC3-EEA835EF1BD8}" destId="{76F30D53-81DD-4CE6-84E2-649C95AE71C1}" srcOrd="4" destOrd="0" presId="urn:microsoft.com/office/officeart/2005/8/layout/hList1"/>
    <dgm:cxn modelId="{5865814B-6A9E-4A0C-B1B6-B970B35962B6}" type="presParOf" srcId="{76F30D53-81DD-4CE6-84E2-649C95AE71C1}" destId="{FE9A4D2F-9E85-4319-82B9-D1E5EDFAD81A}" srcOrd="0" destOrd="0" presId="urn:microsoft.com/office/officeart/2005/8/layout/hList1"/>
    <dgm:cxn modelId="{0A5E780F-16A8-4D9B-88C8-088CC4B2E208}" type="presParOf" srcId="{76F30D53-81DD-4CE6-84E2-649C95AE71C1}" destId="{47BEEE5E-DA2E-4CD4-A6DE-02BD178D454B}" srcOrd="1" destOrd="0" presId="urn:microsoft.com/office/officeart/2005/8/layout/hList1"/>
    <dgm:cxn modelId="{DDC6EBCD-B5E9-4F54-A3E2-ECF3C42E183D}" type="presParOf" srcId="{71B6EB0F-7330-4BFA-BCC3-EEA835EF1BD8}" destId="{0C919BCB-6720-4E05-9CF5-CF06999C9310}" srcOrd="5" destOrd="0" presId="urn:microsoft.com/office/officeart/2005/8/layout/hList1"/>
    <dgm:cxn modelId="{09CFD825-C7F7-4999-8352-47F020E2AEAE}" type="presParOf" srcId="{71B6EB0F-7330-4BFA-BCC3-EEA835EF1BD8}" destId="{28BB5796-2CF0-4F70-A874-AA7F61BE1BE6}" srcOrd="6" destOrd="0" presId="urn:microsoft.com/office/officeart/2005/8/layout/hList1"/>
    <dgm:cxn modelId="{05430289-1420-41E7-9A62-FBB998BBE804}" type="presParOf" srcId="{28BB5796-2CF0-4F70-A874-AA7F61BE1BE6}" destId="{6FB0F21A-1672-4C8A-A010-18D989572C2D}" srcOrd="0" destOrd="0" presId="urn:microsoft.com/office/officeart/2005/8/layout/hList1"/>
    <dgm:cxn modelId="{11745647-9112-4F46-8B3F-F81C0CDAA284}" type="presParOf" srcId="{28BB5796-2CF0-4F70-A874-AA7F61BE1BE6}" destId="{AF00DB4D-2888-406A-B158-67B8839E76BA}" srcOrd="1" destOrd="0" presId="urn:microsoft.com/office/officeart/2005/8/layout/hList1"/>
    <dgm:cxn modelId="{83613992-6F2E-4297-AFBD-25EF600A42D1}" type="presParOf" srcId="{71B6EB0F-7330-4BFA-BCC3-EEA835EF1BD8}" destId="{34F60358-1068-490E-A70B-C391EA79E8AD}" srcOrd="7" destOrd="0" presId="urn:microsoft.com/office/officeart/2005/8/layout/hList1"/>
    <dgm:cxn modelId="{7B6078CD-9446-40D0-94A3-37EFBCB7990A}" type="presParOf" srcId="{71B6EB0F-7330-4BFA-BCC3-EEA835EF1BD8}" destId="{FEA4F6F0-3AA4-42A7-91EC-CF8BB2215F12}" srcOrd="8" destOrd="0" presId="urn:microsoft.com/office/officeart/2005/8/layout/hList1"/>
    <dgm:cxn modelId="{B9F15C2F-0C2F-4F73-9319-69BBAC40F477}" type="presParOf" srcId="{FEA4F6F0-3AA4-42A7-91EC-CF8BB2215F12}" destId="{D935C779-3D60-4C3B-A265-70EF2855A98D}" srcOrd="0" destOrd="0" presId="urn:microsoft.com/office/officeart/2005/8/layout/hList1"/>
    <dgm:cxn modelId="{B4533911-1FCD-42AA-B315-C308CA6D6246}" type="presParOf" srcId="{FEA4F6F0-3AA4-42A7-91EC-CF8BB2215F12}" destId="{0ECB5F0D-AE4F-48D5-91F7-E08513C831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A0E589-7E63-4932-A830-99E026AD1783}" type="doc">
      <dgm:prSet loTypeId="urn:microsoft.com/office/officeart/2005/8/layout/hList1" loCatId="list" qsTypeId="urn:microsoft.com/office/officeart/2005/8/quickstyle/simple1#10" qsCatId="simple" csTypeId="urn:microsoft.com/office/officeart/2005/8/colors/accent1_2#10" csCatId="accent1" phldr="1"/>
      <dgm:spPr/>
      <dgm:t>
        <a:bodyPr/>
        <a:lstStyle/>
        <a:p>
          <a:endParaRPr lang="zh-CN" altLang="en-US"/>
        </a:p>
      </dgm:t>
    </dgm:pt>
    <dgm:pt modelId="{08099287-E043-4D78-B133-9071327F6FFB}">
      <dgm:prSet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</a:t>
          </a:r>
          <a:r>
            <a:rPr lang="en-US" altLang="zh-CN"/>
            <a:t>void</a:t>
          </a:r>
          <a:r>
            <a:rPr lang="zh-CN" altLang="en-US"/>
            <a:t>修饰</a:t>
          </a:r>
        </a:p>
      </dgm:t>
    </dgm:pt>
    <dgm:pt modelId="{D436EDD8-3E9D-45DF-9F1C-313EF5AD0C01}" type="parTrans" cxnId="{5AACD007-51B0-4FF0-8D61-2BA1F3168AF2}">
      <dgm:prSet/>
      <dgm:spPr/>
    </dgm:pt>
    <dgm:pt modelId="{D6FC72FC-AEEE-4213-A64C-FAA3BF4E5F06}" type="sibTrans" cxnId="{5AACD007-51B0-4FF0-8D61-2BA1F3168AF2}">
      <dgm:prSet/>
      <dgm:spPr/>
    </dgm:pt>
    <dgm:pt modelId="{068E0CDA-1E07-470F-926C-1C32ADFCD322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>
              <a:sym typeface="+mn-ea"/>
            </a:rPr>
            <a:t>在用</a:t>
          </a:r>
          <a:r>
            <a:rPr lang="en-US" altLang="zh-CN">
              <a:sym typeface="+mn-ea"/>
            </a:rPr>
            <a:t>new</a:t>
          </a:r>
          <a:r>
            <a:rPr lang="zh-CN" altLang="en-US">
              <a:sym typeface="+mn-ea"/>
            </a:rPr>
            <a:t>运算符调用构造方法时，会</a:t>
          </a:r>
          <a:r>
            <a:rPr lang="zh-CN">
              <a:sym typeface="+mn-ea"/>
            </a:rPr>
            <a:t>报错</a:t>
          </a:r>
          <a:r>
            <a:rPr lang="en-US" altLang="zh-CN">
              <a:sym typeface="+mn-ea"/>
            </a:rPr>
            <a:t>“</a:t>
          </a:r>
          <a:r>
            <a:rPr>
              <a:sym typeface="+mn-ea"/>
            </a:rPr>
            <a:t>The constructor Employee(String) is undefined</a:t>
          </a:r>
          <a:r>
            <a:rPr lang="en-US">
              <a:sym typeface="+mn-ea"/>
            </a:rPr>
            <a:t>”</a:t>
          </a:r>
        </a:p>
      </dgm:t>
    </dgm:pt>
    <dgm:pt modelId="{5D044CB1-A76E-4FEA-9355-953EAE552196}" type="parTrans" cxnId="{92B23E65-FB6B-4CDE-80AC-FDA97CCC3EF7}">
      <dgm:prSet/>
      <dgm:spPr/>
    </dgm:pt>
    <dgm:pt modelId="{7B476D27-225A-481F-856F-EBB2892F5534}" type="sibTrans" cxnId="{92B23E65-FB6B-4CDE-80AC-FDA97CCC3EF7}">
      <dgm:prSet/>
      <dgm:spPr/>
    </dgm:pt>
    <dgm:pt modelId="{FB251636-BB48-4903-BD95-A5DEA0C2DC9E}">
      <dgm:prSet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</a:t>
          </a:r>
          <a:r>
            <a:rPr lang="en-US" altLang="zh-CN"/>
            <a:t>private</a:t>
          </a:r>
          <a:r>
            <a:rPr lang="zh-CN" altLang="en-US"/>
            <a:t>修饰</a:t>
          </a:r>
        </a:p>
      </dgm:t>
    </dgm:pt>
    <dgm:pt modelId="{32927A24-12CB-46E3-8A86-468D580C458F}" type="parTrans" cxnId="{A626E651-7950-4E90-9929-A8C5DA8F6C19}">
      <dgm:prSet/>
      <dgm:spPr/>
    </dgm:pt>
    <dgm:pt modelId="{05E91D25-AA2E-42BE-A1E6-F0A236B3EAE0}" type="sibTrans" cxnId="{A626E651-7950-4E90-9929-A8C5DA8F6C19}">
      <dgm:prSet/>
      <dgm:spPr/>
    </dgm:pt>
    <dgm:pt modelId="{ED364C5F-77C5-4655-BE5C-E67F23FCB5A6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>
              <a:sym typeface="+mn-ea"/>
            </a:rPr>
            <a:t>在另外一个类中生成此类的对象会</a:t>
          </a:r>
          <a:r>
            <a:rPr>
              <a:sym typeface="+mn-ea"/>
            </a:rPr>
            <a:t>报错“The constructor Employee(String) is not visible”</a:t>
          </a:r>
        </a:p>
      </dgm:t>
    </dgm:pt>
    <dgm:pt modelId="{12B7EEF0-671E-470D-BE3C-A17C7C33FC61}" type="parTrans" cxnId="{28EBC2AB-3FCE-4819-9B72-F58E111DC3ED}">
      <dgm:prSet/>
      <dgm:spPr/>
    </dgm:pt>
    <dgm:pt modelId="{80E4C5D3-A9BF-46CF-9B9A-8DA556957040}" type="sibTrans" cxnId="{28EBC2AB-3FCE-4819-9B72-F58E111DC3ED}">
      <dgm:prSet/>
      <dgm:spPr/>
    </dgm:pt>
    <dgm:pt modelId="{A4E8F01B-410D-4535-A3AE-99EA5CD776A6}">
      <dgm:prSet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自定义构造方法后，再调用默认构造方法</a:t>
          </a:r>
        </a:p>
      </dgm:t>
    </dgm:pt>
    <dgm:pt modelId="{1E6B1943-5A4B-4E98-A14D-D1CA3F589D88}" type="parTrans" cxnId="{13ACF17A-B3F1-4C80-BF76-22607DD600C3}">
      <dgm:prSet/>
      <dgm:spPr/>
    </dgm:pt>
    <dgm:pt modelId="{C486705F-95EA-4E19-97F6-5334CB8C8A34}" type="sibTrans" cxnId="{13ACF17A-B3F1-4C80-BF76-22607DD600C3}">
      <dgm:prSet/>
      <dgm:spPr/>
    </dgm:pt>
    <dgm:pt modelId="{30F70C34-8594-4BA6-B73E-23B91BFF08F4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>
              <a:sym typeface="+mn-ea"/>
            </a:rPr>
            <a:t>自定义构造方法后，调用默认构造方法会</a:t>
          </a:r>
          <a:r>
            <a:rPr>
              <a:sym typeface="+mn-ea"/>
            </a:rPr>
            <a:t>报错“The constructor Employee() is undefined”。</a:t>
          </a:r>
        </a:p>
      </dgm:t>
    </dgm:pt>
    <dgm:pt modelId="{80C6F007-9443-492E-AF3D-A7E77C04952E}" type="parTrans" cxnId="{E00E1E73-5BEA-4A36-8ED0-31FAC4386D3F}">
      <dgm:prSet/>
      <dgm:spPr/>
    </dgm:pt>
    <dgm:pt modelId="{9E2A107D-EA51-41C9-9BBD-D2136BCEADED}" type="sibTrans" cxnId="{E00E1E73-5BEA-4A36-8ED0-31FAC4386D3F}">
      <dgm:prSet/>
      <dgm:spPr/>
    </dgm:pt>
    <dgm:pt modelId="{71B6EB0F-7330-4BFA-BCC3-EEA835EF1BD8}" type="pres">
      <dgm:prSet presAssocID="{99A0E589-7E63-4932-A830-99E026AD17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6F1802-2C35-42BB-BC4B-ECF27145D03F}" type="pres">
      <dgm:prSet presAssocID="{08099287-E043-4D78-B133-9071327F6FFB}" presName="composite" presStyleCnt="0"/>
      <dgm:spPr/>
    </dgm:pt>
    <dgm:pt modelId="{67F75D3E-B9F6-496C-96DA-976B5A6CDEA2}" type="pres">
      <dgm:prSet presAssocID="{08099287-E043-4D78-B133-9071327F6FF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D6A9F-8E45-4051-9ED4-9A18267D99B7}" type="pres">
      <dgm:prSet presAssocID="{08099287-E043-4D78-B133-9071327F6FF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7BE843-B7E1-4C54-84A2-640EEC1D00EE}" type="pres">
      <dgm:prSet presAssocID="{D6FC72FC-AEEE-4213-A64C-FAA3BF4E5F06}" presName="space" presStyleCnt="0"/>
      <dgm:spPr/>
    </dgm:pt>
    <dgm:pt modelId="{2D25D1F0-D3A7-443D-9F62-57B03FFCAE8F}" type="pres">
      <dgm:prSet presAssocID="{FB251636-BB48-4903-BD95-A5DEA0C2DC9E}" presName="composite" presStyleCnt="0"/>
      <dgm:spPr/>
    </dgm:pt>
    <dgm:pt modelId="{6376D579-798B-4229-94B8-C95E7D51F732}" type="pres">
      <dgm:prSet presAssocID="{FB251636-BB48-4903-BD95-A5DEA0C2DC9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868AE7-1846-4B64-B19C-CFA37729AEB8}" type="pres">
      <dgm:prSet presAssocID="{FB251636-BB48-4903-BD95-A5DEA0C2DC9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A01F9-2116-456E-A84D-659425CE1DA7}" type="pres">
      <dgm:prSet presAssocID="{05E91D25-AA2E-42BE-A1E6-F0A236B3EAE0}" presName="space" presStyleCnt="0"/>
      <dgm:spPr/>
    </dgm:pt>
    <dgm:pt modelId="{76F30D53-81DD-4CE6-84E2-649C95AE71C1}" type="pres">
      <dgm:prSet presAssocID="{A4E8F01B-410D-4535-A3AE-99EA5CD776A6}" presName="composite" presStyleCnt="0"/>
      <dgm:spPr/>
    </dgm:pt>
    <dgm:pt modelId="{FE9A4D2F-9E85-4319-82B9-D1E5EDFAD81A}" type="pres">
      <dgm:prSet presAssocID="{A4E8F01B-410D-4535-A3AE-99EA5CD776A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BEEE5E-DA2E-4CD4-A6DE-02BD178D454B}" type="pres">
      <dgm:prSet presAssocID="{A4E8F01B-410D-4535-A3AE-99EA5CD776A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B3AE86-4DAC-411B-B395-9783BC7D49E9}" type="presOf" srcId="{FB251636-BB48-4903-BD95-A5DEA0C2DC9E}" destId="{6376D579-798B-4229-94B8-C95E7D51F732}" srcOrd="0" destOrd="0" presId="urn:microsoft.com/office/officeart/2005/8/layout/hList1"/>
    <dgm:cxn modelId="{13ACF17A-B3F1-4C80-BF76-22607DD600C3}" srcId="{99A0E589-7E63-4932-A830-99E026AD1783}" destId="{A4E8F01B-410D-4535-A3AE-99EA5CD776A6}" srcOrd="2" destOrd="0" parTransId="{1E6B1943-5A4B-4E98-A14D-D1CA3F589D88}" sibTransId="{C486705F-95EA-4E19-97F6-5334CB8C8A34}"/>
    <dgm:cxn modelId="{9A52C262-7ABB-4DFA-93A0-4C42C9FDDFCA}" type="presOf" srcId="{30F70C34-8594-4BA6-B73E-23B91BFF08F4}" destId="{47BEEE5E-DA2E-4CD4-A6DE-02BD178D454B}" srcOrd="0" destOrd="0" presId="urn:microsoft.com/office/officeart/2005/8/layout/hList1"/>
    <dgm:cxn modelId="{1C29A997-ACE1-4190-A903-E18A3CD87107}" type="presOf" srcId="{A4E8F01B-410D-4535-A3AE-99EA5CD776A6}" destId="{FE9A4D2F-9E85-4319-82B9-D1E5EDFAD81A}" srcOrd="0" destOrd="0" presId="urn:microsoft.com/office/officeart/2005/8/layout/hList1"/>
    <dgm:cxn modelId="{28EBC2AB-3FCE-4819-9B72-F58E111DC3ED}" srcId="{FB251636-BB48-4903-BD95-A5DEA0C2DC9E}" destId="{ED364C5F-77C5-4655-BE5C-E67F23FCB5A6}" srcOrd="0" destOrd="0" parTransId="{12B7EEF0-671E-470D-BE3C-A17C7C33FC61}" sibTransId="{80E4C5D3-A9BF-46CF-9B9A-8DA556957040}"/>
    <dgm:cxn modelId="{07981F31-0C71-4D11-B12D-C495CEE13333}" type="presOf" srcId="{08099287-E043-4D78-B133-9071327F6FFB}" destId="{67F75D3E-B9F6-496C-96DA-976B5A6CDEA2}" srcOrd="0" destOrd="0" presId="urn:microsoft.com/office/officeart/2005/8/layout/hList1"/>
    <dgm:cxn modelId="{3B2727FD-C24A-4D37-B2FB-B5D98E7CAD2B}" type="presOf" srcId="{068E0CDA-1E07-470F-926C-1C32ADFCD322}" destId="{026D6A9F-8E45-4051-9ED4-9A18267D99B7}" srcOrd="0" destOrd="0" presId="urn:microsoft.com/office/officeart/2005/8/layout/hList1"/>
    <dgm:cxn modelId="{91A8493F-8858-435E-9CC7-0B9C75FF22B4}" type="presOf" srcId="{99A0E589-7E63-4932-A830-99E026AD1783}" destId="{71B6EB0F-7330-4BFA-BCC3-EEA835EF1BD8}" srcOrd="0" destOrd="0" presId="urn:microsoft.com/office/officeart/2005/8/layout/hList1"/>
    <dgm:cxn modelId="{5AACD007-51B0-4FF0-8D61-2BA1F3168AF2}" srcId="{99A0E589-7E63-4932-A830-99E026AD1783}" destId="{08099287-E043-4D78-B133-9071327F6FFB}" srcOrd="0" destOrd="0" parTransId="{D436EDD8-3E9D-45DF-9F1C-313EF5AD0C01}" sibTransId="{D6FC72FC-AEEE-4213-A64C-FAA3BF4E5F06}"/>
    <dgm:cxn modelId="{A626E651-7950-4E90-9929-A8C5DA8F6C19}" srcId="{99A0E589-7E63-4932-A830-99E026AD1783}" destId="{FB251636-BB48-4903-BD95-A5DEA0C2DC9E}" srcOrd="1" destOrd="0" parTransId="{32927A24-12CB-46E3-8A86-468D580C458F}" sibTransId="{05E91D25-AA2E-42BE-A1E6-F0A236B3EAE0}"/>
    <dgm:cxn modelId="{92B23E65-FB6B-4CDE-80AC-FDA97CCC3EF7}" srcId="{08099287-E043-4D78-B133-9071327F6FFB}" destId="{068E0CDA-1E07-470F-926C-1C32ADFCD322}" srcOrd="0" destOrd="0" parTransId="{5D044CB1-A76E-4FEA-9355-953EAE552196}" sibTransId="{7B476D27-225A-481F-856F-EBB2892F5534}"/>
    <dgm:cxn modelId="{E00E1E73-5BEA-4A36-8ED0-31FAC4386D3F}" srcId="{A4E8F01B-410D-4535-A3AE-99EA5CD776A6}" destId="{30F70C34-8594-4BA6-B73E-23B91BFF08F4}" srcOrd="0" destOrd="0" parTransId="{80C6F007-9443-492E-AF3D-A7E77C04952E}" sibTransId="{9E2A107D-EA51-41C9-9BBD-D2136BCEADED}"/>
    <dgm:cxn modelId="{6761527E-D367-47CE-930C-13351355BA59}" type="presOf" srcId="{ED364C5F-77C5-4655-BE5C-E67F23FCB5A6}" destId="{BE868AE7-1846-4B64-B19C-CFA37729AEB8}" srcOrd="0" destOrd="0" presId="urn:microsoft.com/office/officeart/2005/8/layout/hList1"/>
    <dgm:cxn modelId="{E9D069C2-6184-49F2-8E2D-9213A73A2C2F}" type="presParOf" srcId="{71B6EB0F-7330-4BFA-BCC3-EEA835EF1BD8}" destId="{CA6F1802-2C35-42BB-BC4B-ECF27145D03F}" srcOrd="0" destOrd="0" presId="urn:microsoft.com/office/officeart/2005/8/layout/hList1"/>
    <dgm:cxn modelId="{444796D9-C01C-4258-BC3C-6097E2531201}" type="presParOf" srcId="{CA6F1802-2C35-42BB-BC4B-ECF27145D03F}" destId="{67F75D3E-B9F6-496C-96DA-976B5A6CDEA2}" srcOrd="0" destOrd="0" presId="urn:microsoft.com/office/officeart/2005/8/layout/hList1"/>
    <dgm:cxn modelId="{A6FD3462-B164-4D55-A470-2BE2EC073F37}" type="presParOf" srcId="{CA6F1802-2C35-42BB-BC4B-ECF27145D03F}" destId="{026D6A9F-8E45-4051-9ED4-9A18267D99B7}" srcOrd="1" destOrd="0" presId="urn:microsoft.com/office/officeart/2005/8/layout/hList1"/>
    <dgm:cxn modelId="{44B95407-D166-4A56-9C93-10AB787F880B}" type="presParOf" srcId="{71B6EB0F-7330-4BFA-BCC3-EEA835EF1BD8}" destId="{407BE843-B7E1-4C54-84A2-640EEC1D00EE}" srcOrd="1" destOrd="0" presId="urn:microsoft.com/office/officeart/2005/8/layout/hList1"/>
    <dgm:cxn modelId="{881F7D13-C8BE-4B47-B3DC-C196B2D91E35}" type="presParOf" srcId="{71B6EB0F-7330-4BFA-BCC3-EEA835EF1BD8}" destId="{2D25D1F0-D3A7-443D-9F62-57B03FFCAE8F}" srcOrd="2" destOrd="0" presId="urn:microsoft.com/office/officeart/2005/8/layout/hList1"/>
    <dgm:cxn modelId="{4DFD68C6-57A1-41D1-AB86-8A0D3A422540}" type="presParOf" srcId="{2D25D1F0-D3A7-443D-9F62-57B03FFCAE8F}" destId="{6376D579-798B-4229-94B8-C95E7D51F732}" srcOrd="0" destOrd="0" presId="urn:microsoft.com/office/officeart/2005/8/layout/hList1"/>
    <dgm:cxn modelId="{48D9F2FB-0B7F-4BAE-9890-817DE1A03030}" type="presParOf" srcId="{2D25D1F0-D3A7-443D-9F62-57B03FFCAE8F}" destId="{BE868AE7-1846-4B64-B19C-CFA37729AEB8}" srcOrd="1" destOrd="0" presId="urn:microsoft.com/office/officeart/2005/8/layout/hList1"/>
    <dgm:cxn modelId="{F14F4FD8-F0A3-46B2-AEE5-5FD1F88B2DEC}" type="presParOf" srcId="{71B6EB0F-7330-4BFA-BCC3-EEA835EF1BD8}" destId="{B1EA01F9-2116-456E-A84D-659425CE1DA7}" srcOrd="3" destOrd="0" presId="urn:microsoft.com/office/officeart/2005/8/layout/hList1"/>
    <dgm:cxn modelId="{A17D9A2A-D45A-4824-9BB4-B84096E540C1}" type="presParOf" srcId="{71B6EB0F-7330-4BFA-BCC3-EEA835EF1BD8}" destId="{76F30D53-81DD-4CE6-84E2-649C95AE71C1}" srcOrd="4" destOrd="0" presId="urn:microsoft.com/office/officeart/2005/8/layout/hList1"/>
    <dgm:cxn modelId="{5E853A55-A764-4885-B1EB-565DAEBDE32D}" type="presParOf" srcId="{76F30D53-81DD-4CE6-84E2-649C95AE71C1}" destId="{FE9A4D2F-9E85-4319-82B9-D1E5EDFAD81A}" srcOrd="0" destOrd="0" presId="urn:microsoft.com/office/officeart/2005/8/layout/hList1"/>
    <dgm:cxn modelId="{F2A68674-6E13-47C9-8EC4-4E9FE179181B}" type="presParOf" srcId="{76F30D53-81DD-4CE6-84E2-649C95AE71C1}" destId="{47BEEE5E-DA2E-4CD4-A6DE-02BD178D45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A0E589-7E63-4932-A830-99E026AD1783}" type="doc">
      <dgm:prSet loTypeId="urn:microsoft.com/office/officeart/2005/8/layout/hList1" loCatId="list" qsTypeId="urn:microsoft.com/office/officeart/2005/8/quickstyle/simple1#12" qsCatId="simple" csTypeId="urn:microsoft.com/office/officeart/2005/8/colors/accent1_2#12" csCatId="accent1" phldr="1"/>
      <dgm:spPr/>
      <dgm:t>
        <a:bodyPr/>
        <a:lstStyle/>
        <a:p>
          <a:endParaRPr lang="zh-CN" altLang="en-US"/>
        </a:p>
      </dgm:t>
    </dgm:pt>
    <dgm:pt modelId="{08099287-E043-4D78-B133-9071327F6FFB}">
      <dgm:prSet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导入整个包</a:t>
          </a:r>
        </a:p>
      </dgm:t>
    </dgm:pt>
    <dgm:pt modelId="{D436EDD8-3E9D-45DF-9F1C-313EF5AD0C01}" type="parTrans" cxnId="{CD253758-28E2-4CE2-BA1A-623C7A421D06}">
      <dgm:prSet/>
      <dgm:spPr/>
    </dgm:pt>
    <dgm:pt modelId="{D6FC72FC-AEEE-4213-A64C-FAA3BF4E5F06}" type="sibTrans" cxnId="{CD253758-28E2-4CE2-BA1A-623C7A421D06}">
      <dgm:prSet/>
      <dgm:spPr/>
    </dgm:pt>
    <dgm:pt modelId="{068E0CDA-1E07-470F-926C-1C32ADFCD322}">
      <dgm:prSet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import包名[.包名[.包名…]].*;</a:t>
          </a:r>
        </a:p>
      </dgm:t>
    </dgm:pt>
    <dgm:pt modelId="{5D044CB1-A76E-4FEA-9355-953EAE552196}" type="parTrans" cxnId="{361EB571-D985-4ADA-A62D-339DBAEE42BE}">
      <dgm:prSet/>
      <dgm:spPr/>
    </dgm:pt>
    <dgm:pt modelId="{7B476D27-225A-481F-856F-EBB2892F5534}" type="sibTrans" cxnId="{361EB571-D985-4ADA-A62D-339DBAEE42BE}">
      <dgm:prSet/>
      <dgm:spPr/>
    </dgm:pt>
    <dgm:pt modelId="{6CC35F70-0483-4BA1-8BC7-4C4DD7FB2C80}">
      <dgm:prSet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例如，导入abc中的</a:t>
          </a:r>
          <a:r>
            <a:rPr lang="zh-CN">
              <a:sym typeface="+mn-ea"/>
            </a:rPr>
            <a:t>所有类</a:t>
          </a:r>
          <a:endParaRPr>
            <a:sym typeface="+mn-ea"/>
          </a:endParaRPr>
        </a:p>
      </dgm:t>
    </dgm:pt>
    <dgm:pt modelId="{01BE0E63-697E-45CB-910E-ECC889393CB2}" type="parTrans" cxnId="{D6C7F8FA-3F49-4A89-9FFE-86F0E24145C8}">
      <dgm:prSet/>
      <dgm:spPr/>
    </dgm:pt>
    <dgm:pt modelId="{806BEB84-6770-4351-A70F-3473E62B3362}" type="sibTrans" cxnId="{D6C7F8FA-3F49-4A89-9FFE-86F0E24145C8}">
      <dgm:prSet/>
      <dgm:spPr/>
    </dgm:pt>
    <dgm:pt modelId="{27E66F42-2EB0-45A2-8ABF-302EE663045E}">
      <dgm:prSet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import abc.</a:t>
          </a:r>
          <a:r>
            <a:rPr lang="en-US">
              <a:sym typeface="+mn-ea"/>
            </a:rPr>
            <a:t>*</a:t>
          </a:r>
        </a:p>
      </dgm:t>
    </dgm:pt>
    <dgm:pt modelId="{9E9FFE41-EDBF-4DDD-A51B-8E5D4C283021}" type="parTrans" cxnId="{AE6F9920-254A-4B98-AE5E-6C12579EE403}">
      <dgm:prSet/>
      <dgm:spPr/>
    </dgm:pt>
    <dgm:pt modelId="{BF3CE500-1CDE-4188-A905-9789BE8432BE}" type="sibTrans" cxnId="{AE6F9920-254A-4B98-AE5E-6C12579EE403}">
      <dgm:prSet/>
      <dgm:spPr/>
    </dgm:pt>
    <dgm:pt modelId="{FB251636-BB48-4903-BD95-A5DEA0C2DC9E}">
      <dgm:prSet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导入包的某类</a:t>
          </a:r>
        </a:p>
      </dgm:t>
    </dgm:pt>
    <dgm:pt modelId="{32927A24-12CB-46E3-8A86-468D580C458F}" type="parTrans" cxnId="{4D1D3957-B48E-412F-BCD1-2B4D714A0405}">
      <dgm:prSet/>
      <dgm:spPr/>
    </dgm:pt>
    <dgm:pt modelId="{05E91D25-AA2E-42BE-A1E6-F0A236B3EAE0}" type="sibTrans" cxnId="{4D1D3957-B48E-412F-BCD1-2B4D714A0405}">
      <dgm:prSet/>
      <dgm:spPr/>
    </dgm:pt>
    <dgm:pt modelId="{ED364C5F-77C5-4655-BE5C-E67F23FCB5A6}">
      <dgm:prSet phldr="0" custT="1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1800">
              <a:sym typeface="+mn-ea"/>
            </a:rPr>
            <a:t>import包名[.包名[.包名…]].类名;</a:t>
          </a:r>
        </a:p>
      </dgm:t>
    </dgm:pt>
    <dgm:pt modelId="{12B7EEF0-671E-470D-BE3C-A17C7C33FC61}" type="parTrans" cxnId="{3E43D6E1-172F-4F8D-B3FD-567AFD5CDEC7}">
      <dgm:prSet/>
      <dgm:spPr/>
    </dgm:pt>
    <dgm:pt modelId="{80E4C5D3-A9BF-46CF-9B9A-8DA556957040}" type="sibTrans" cxnId="{3E43D6E1-172F-4F8D-B3FD-567AFD5CDEC7}">
      <dgm:prSet/>
      <dgm:spPr/>
    </dgm:pt>
    <dgm:pt modelId="{2E9F1B67-2CB7-463A-A962-24B7E43BC8B7}">
      <dgm:prSet phldr="0" custT="1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1800">
              <a:sym typeface="+mn-ea"/>
            </a:rPr>
            <a:t>例如，导入包abc中的单个类ClassName</a:t>
          </a:r>
        </a:p>
      </dgm:t>
    </dgm:pt>
    <dgm:pt modelId="{35B09E3B-F87D-42C5-ADF3-18ED8198DC86}" type="parTrans" cxnId="{30A6FEE8-581C-464B-B049-49F40340934E}">
      <dgm:prSet/>
      <dgm:spPr/>
    </dgm:pt>
    <dgm:pt modelId="{6DE2A567-5165-4EF6-A11E-52B61DC561D9}" type="sibTrans" cxnId="{30A6FEE8-581C-464B-B049-49F40340934E}">
      <dgm:prSet/>
      <dgm:spPr/>
    </dgm:pt>
    <dgm:pt modelId="{C7B24F56-DBF7-4449-ACD9-AFD8C0DA33CD}">
      <dgm:prSet phldr="0" custT="1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1800">
              <a:sym typeface="+mn-ea"/>
            </a:rPr>
            <a:t>import abc.ClassName</a:t>
          </a:r>
        </a:p>
      </dgm:t>
    </dgm:pt>
    <dgm:pt modelId="{69D19D27-8FF8-4A41-8E40-678D6618F325}" type="parTrans" cxnId="{9BB6BD9D-ED9E-41BD-A048-B0282BE62F70}">
      <dgm:prSet/>
      <dgm:spPr/>
    </dgm:pt>
    <dgm:pt modelId="{6161F9D3-3800-416C-A048-B37DE4B0BCBB}" type="sibTrans" cxnId="{9BB6BD9D-ED9E-41BD-A048-B0282BE62F70}">
      <dgm:prSet/>
      <dgm:spPr/>
    </dgm:pt>
    <dgm:pt modelId="{A4E8F01B-410D-4535-A3AE-99EA5CD776A6}">
      <dgm:prSet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静态导入</a:t>
          </a:r>
        </a:p>
      </dgm:t>
    </dgm:pt>
    <dgm:pt modelId="{1E6B1943-5A4B-4E98-A14D-D1CA3F589D88}" type="parTrans" cxnId="{3BCE8C23-A930-42E8-A681-6DDC3C2FDD3F}">
      <dgm:prSet/>
      <dgm:spPr/>
    </dgm:pt>
    <dgm:pt modelId="{C486705F-95EA-4E19-97F6-5334CB8C8A34}" type="sibTrans" cxnId="{3BCE8C23-A930-42E8-A681-6DDC3C2FDD3F}">
      <dgm:prSet/>
      <dgm:spPr/>
    </dgm:pt>
    <dgm:pt modelId="{30F70C34-8594-4BA6-B73E-23B91BFF08F4}">
      <dgm:prSet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import static 包名[.包名[.包名…]].类名.静态成员变量|静态成员方法;</a:t>
          </a:r>
        </a:p>
      </dgm:t>
    </dgm:pt>
    <dgm:pt modelId="{80C6F007-9443-492E-AF3D-A7E77C04952E}" type="parTrans" cxnId="{8F5EA3D5-E354-475E-BC73-4EB402AB0E21}">
      <dgm:prSet/>
      <dgm:spPr/>
    </dgm:pt>
    <dgm:pt modelId="{9E2A107D-EA51-41C9-9BBD-D2136BCEADED}" type="sibTrans" cxnId="{8F5EA3D5-E354-475E-BC73-4EB402AB0E21}">
      <dgm:prSet/>
      <dgm:spPr/>
    </dgm:pt>
    <dgm:pt modelId="{B76418FD-1F7F-4F0F-BBE1-F3F724E9C627}">
      <dgm:prSet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import static 包名[.包名[.包名…]].类名.*;</a:t>
          </a:r>
        </a:p>
      </dgm:t>
    </dgm:pt>
    <dgm:pt modelId="{8F249D17-4E1A-45EC-BB92-86BE9C87C20C}" type="parTrans" cxnId="{EA149E1B-0B09-44E8-A0CC-48A3864FCB18}">
      <dgm:prSet/>
      <dgm:spPr/>
    </dgm:pt>
    <dgm:pt modelId="{F8584048-D721-49F0-B55D-2E08958E4B93}" type="sibTrans" cxnId="{EA149E1B-0B09-44E8-A0CC-48A3864FCB18}">
      <dgm:prSet/>
      <dgm:spPr/>
    </dgm:pt>
    <dgm:pt modelId="{71B6EB0F-7330-4BFA-BCC3-EEA835EF1BD8}" type="pres">
      <dgm:prSet presAssocID="{99A0E589-7E63-4932-A830-99E026AD17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6F1802-2C35-42BB-BC4B-ECF27145D03F}" type="pres">
      <dgm:prSet presAssocID="{08099287-E043-4D78-B133-9071327F6FFB}" presName="composite" presStyleCnt="0"/>
      <dgm:spPr/>
    </dgm:pt>
    <dgm:pt modelId="{67F75D3E-B9F6-496C-96DA-976B5A6CDEA2}" type="pres">
      <dgm:prSet presAssocID="{08099287-E043-4D78-B133-9071327F6FF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D6A9F-8E45-4051-9ED4-9A18267D99B7}" type="pres">
      <dgm:prSet presAssocID="{08099287-E043-4D78-B133-9071327F6FF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7BE843-B7E1-4C54-84A2-640EEC1D00EE}" type="pres">
      <dgm:prSet presAssocID="{D6FC72FC-AEEE-4213-A64C-FAA3BF4E5F06}" presName="space" presStyleCnt="0"/>
      <dgm:spPr/>
    </dgm:pt>
    <dgm:pt modelId="{2D25D1F0-D3A7-443D-9F62-57B03FFCAE8F}" type="pres">
      <dgm:prSet presAssocID="{FB251636-BB48-4903-BD95-A5DEA0C2DC9E}" presName="composite" presStyleCnt="0"/>
      <dgm:spPr/>
    </dgm:pt>
    <dgm:pt modelId="{6376D579-798B-4229-94B8-C95E7D51F732}" type="pres">
      <dgm:prSet presAssocID="{FB251636-BB48-4903-BD95-A5DEA0C2DC9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868AE7-1846-4B64-B19C-CFA37729AEB8}" type="pres">
      <dgm:prSet presAssocID="{FB251636-BB48-4903-BD95-A5DEA0C2DC9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A01F9-2116-456E-A84D-659425CE1DA7}" type="pres">
      <dgm:prSet presAssocID="{05E91D25-AA2E-42BE-A1E6-F0A236B3EAE0}" presName="space" presStyleCnt="0"/>
      <dgm:spPr/>
    </dgm:pt>
    <dgm:pt modelId="{76F30D53-81DD-4CE6-84E2-649C95AE71C1}" type="pres">
      <dgm:prSet presAssocID="{A4E8F01B-410D-4535-A3AE-99EA5CD776A6}" presName="composite" presStyleCnt="0"/>
      <dgm:spPr/>
    </dgm:pt>
    <dgm:pt modelId="{FE9A4D2F-9E85-4319-82B9-D1E5EDFAD81A}" type="pres">
      <dgm:prSet presAssocID="{A4E8F01B-410D-4535-A3AE-99EA5CD776A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BEEE5E-DA2E-4CD4-A6DE-02BD178D454B}" type="pres">
      <dgm:prSet presAssocID="{A4E8F01B-410D-4535-A3AE-99EA5CD776A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10F4FE-A9D5-4998-B829-2D5CEB151ADF}" type="presOf" srcId="{99A0E589-7E63-4932-A830-99E026AD1783}" destId="{71B6EB0F-7330-4BFA-BCC3-EEA835EF1BD8}" srcOrd="0" destOrd="0" presId="urn:microsoft.com/office/officeart/2005/8/layout/hList1"/>
    <dgm:cxn modelId="{D479193D-9917-44CB-8702-F6D33FC4ADF2}" type="presOf" srcId="{A4E8F01B-410D-4535-A3AE-99EA5CD776A6}" destId="{FE9A4D2F-9E85-4319-82B9-D1E5EDFAD81A}" srcOrd="0" destOrd="0" presId="urn:microsoft.com/office/officeart/2005/8/layout/hList1"/>
    <dgm:cxn modelId="{A5F1B6D0-8550-4BF5-9993-61123EC6ABC0}" type="presOf" srcId="{2E9F1B67-2CB7-463A-A962-24B7E43BC8B7}" destId="{BE868AE7-1846-4B64-B19C-CFA37729AEB8}" srcOrd="0" destOrd="1" presId="urn:microsoft.com/office/officeart/2005/8/layout/hList1"/>
    <dgm:cxn modelId="{30A6FEE8-581C-464B-B049-49F40340934E}" srcId="{FB251636-BB48-4903-BD95-A5DEA0C2DC9E}" destId="{2E9F1B67-2CB7-463A-A962-24B7E43BC8B7}" srcOrd="1" destOrd="0" parTransId="{35B09E3B-F87D-42C5-ADF3-18ED8198DC86}" sibTransId="{6DE2A567-5165-4EF6-A11E-52B61DC561D9}"/>
    <dgm:cxn modelId="{AA804BBA-60ED-428A-9B69-9D3CD247989E}" type="presOf" srcId="{ED364C5F-77C5-4655-BE5C-E67F23FCB5A6}" destId="{BE868AE7-1846-4B64-B19C-CFA37729AEB8}" srcOrd="0" destOrd="0" presId="urn:microsoft.com/office/officeart/2005/8/layout/hList1"/>
    <dgm:cxn modelId="{C003205A-C474-40F6-8F21-B429E7BA09AF}" type="presOf" srcId="{08099287-E043-4D78-B133-9071327F6FFB}" destId="{67F75D3E-B9F6-496C-96DA-976B5A6CDEA2}" srcOrd="0" destOrd="0" presId="urn:microsoft.com/office/officeart/2005/8/layout/hList1"/>
    <dgm:cxn modelId="{62DB7ED7-1C19-40E1-90B9-687D1683AB96}" type="presOf" srcId="{27E66F42-2EB0-45A2-8ABF-302EE663045E}" destId="{026D6A9F-8E45-4051-9ED4-9A18267D99B7}" srcOrd="0" destOrd="2" presId="urn:microsoft.com/office/officeart/2005/8/layout/hList1"/>
    <dgm:cxn modelId="{20FAA4C8-5EAB-4A98-BDF5-DC38119FBAA7}" type="presOf" srcId="{30F70C34-8594-4BA6-B73E-23B91BFF08F4}" destId="{47BEEE5E-DA2E-4CD4-A6DE-02BD178D454B}" srcOrd="0" destOrd="0" presId="urn:microsoft.com/office/officeart/2005/8/layout/hList1"/>
    <dgm:cxn modelId="{62DAF6FB-13D9-4670-B53F-B8F37C5083FF}" type="presOf" srcId="{C7B24F56-DBF7-4449-ACD9-AFD8C0DA33CD}" destId="{BE868AE7-1846-4B64-B19C-CFA37729AEB8}" srcOrd="0" destOrd="2" presId="urn:microsoft.com/office/officeart/2005/8/layout/hList1"/>
    <dgm:cxn modelId="{3BCE8C23-A930-42E8-A681-6DDC3C2FDD3F}" srcId="{99A0E589-7E63-4932-A830-99E026AD1783}" destId="{A4E8F01B-410D-4535-A3AE-99EA5CD776A6}" srcOrd="2" destOrd="0" parTransId="{1E6B1943-5A4B-4E98-A14D-D1CA3F589D88}" sibTransId="{C486705F-95EA-4E19-97F6-5334CB8C8A34}"/>
    <dgm:cxn modelId="{8F5EA3D5-E354-475E-BC73-4EB402AB0E21}" srcId="{A4E8F01B-410D-4535-A3AE-99EA5CD776A6}" destId="{30F70C34-8594-4BA6-B73E-23B91BFF08F4}" srcOrd="0" destOrd="0" parTransId="{80C6F007-9443-492E-AF3D-A7E77C04952E}" sibTransId="{9E2A107D-EA51-41C9-9BBD-D2136BCEADED}"/>
    <dgm:cxn modelId="{50135C7F-FA43-4F5A-ACA6-F8CDD821D06F}" type="presOf" srcId="{B76418FD-1F7F-4F0F-BBE1-F3F724E9C627}" destId="{47BEEE5E-DA2E-4CD4-A6DE-02BD178D454B}" srcOrd="0" destOrd="1" presId="urn:microsoft.com/office/officeart/2005/8/layout/hList1"/>
    <dgm:cxn modelId="{AE6F9920-254A-4B98-AE5E-6C12579EE403}" srcId="{08099287-E043-4D78-B133-9071327F6FFB}" destId="{27E66F42-2EB0-45A2-8ABF-302EE663045E}" srcOrd="2" destOrd="0" parTransId="{9E9FFE41-EDBF-4DDD-A51B-8E5D4C283021}" sibTransId="{BF3CE500-1CDE-4188-A905-9789BE8432BE}"/>
    <dgm:cxn modelId="{EA149E1B-0B09-44E8-A0CC-48A3864FCB18}" srcId="{A4E8F01B-410D-4535-A3AE-99EA5CD776A6}" destId="{B76418FD-1F7F-4F0F-BBE1-F3F724E9C627}" srcOrd="1" destOrd="0" parTransId="{8F249D17-4E1A-45EC-BB92-86BE9C87C20C}" sibTransId="{F8584048-D721-49F0-B55D-2E08958E4B93}"/>
    <dgm:cxn modelId="{4D1D3957-B48E-412F-BCD1-2B4D714A0405}" srcId="{99A0E589-7E63-4932-A830-99E026AD1783}" destId="{FB251636-BB48-4903-BD95-A5DEA0C2DC9E}" srcOrd="1" destOrd="0" parTransId="{32927A24-12CB-46E3-8A86-468D580C458F}" sibTransId="{05E91D25-AA2E-42BE-A1E6-F0A236B3EAE0}"/>
    <dgm:cxn modelId="{628AF6C6-A39B-4679-8B3B-61AF22B773AC}" type="presOf" srcId="{6CC35F70-0483-4BA1-8BC7-4C4DD7FB2C80}" destId="{026D6A9F-8E45-4051-9ED4-9A18267D99B7}" srcOrd="0" destOrd="1" presId="urn:microsoft.com/office/officeart/2005/8/layout/hList1"/>
    <dgm:cxn modelId="{CD253758-28E2-4CE2-BA1A-623C7A421D06}" srcId="{99A0E589-7E63-4932-A830-99E026AD1783}" destId="{08099287-E043-4D78-B133-9071327F6FFB}" srcOrd="0" destOrd="0" parTransId="{D436EDD8-3E9D-45DF-9F1C-313EF5AD0C01}" sibTransId="{D6FC72FC-AEEE-4213-A64C-FAA3BF4E5F06}"/>
    <dgm:cxn modelId="{A020F0D2-9125-4F69-9778-D3B6E4FAEE3E}" type="presOf" srcId="{FB251636-BB48-4903-BD95-A5DEA0C2DC9E}" destId="{6376D579-798B-4229-94B8-C95E7D51F732}" srcOrd="0" destOrd="0" presId="urn:microsoft.com/office/officeart/2005/8/layout/hList1"/>
    <dgm:cxn modelId="{718F7301-CE9E-4EB2-B2EF-77F8E18E2F3D}" type="presOf" srcId="{068E0CDA-1E07-470F-926C-1C32ADFCD322}" destId="{026D6A9F-8E45-4051-9ED4-9A18267D99B7}" srcOrd="0" destOrd="0" presId="urn:microsoft.com/office/officeart/2005/8/layout/hList1"/>
    <dgm:cxn modelId="{9BB6BD9D-ED9E-41BD-A048-B0282BE62F70}" srcId="{FB251636-BB48-4903-BD95-A5DEA0C2DC9E}" destId="{C7B24F56-DBF7-4449-ACD9-AFD8C0DA33CD}" srcOrd="2" destOrd="0" parTransId="{69D19D27-8FF8-4A41-8E40-678D6618F325}" sibTransId="{6161F9D3-3800-416C-A048-B37DE4B0BCBB}"/>
    <dgm:cxn modelId="{361EB571-D985-4ADA-A62D-339DBAEE42BE}" srcId="{08099287-E043-4D78-B133-9071327F6FFB}" destId="{068E0CDA-1E07-470F-926C-1C32ADFCD322}" srcOrd="0" destOrd="0" parTransId="{5D044CB1-A76E-4FEA-9355-953EAE552196}" sibTransId="{7B476D27-225A-481F-856F-EBB2892F5534}"/>
    <dgm:cxn modelId="{D6C7F8FA-3F49-4A89-9FFE-86F0E24145C8}" srcId="{08099287-E043-4D78-B133-9071327F6FFB}" destId="{6CC35F70-0483-4BA1-8BC7-4C4DD7FB2C80}" srcOrd="1" destOrd="0" parTransId="{01BE0E63-697E-45CB-910E-ECC889393CB2}" sibTransId="{806BEB84-6770-4351-A70F-3473E62B3362}"/>
    <dgm:cxn modelId="{3E43D6E1-172F-4F8D-B3FD-567AFD5CDEC7}" srcId="{FB251636-BB48-4903-BD95-A5DEA0C2DC9E}" destId="{ED364C5F-77C5-4655-BE5C-E67F23FCB5A6}" srcOrd="0" destOrd="0" parTransId="{12B7EEF0-671E-470D-BE3C-A17C7C33FC61}" sibTransId="{80E4C5D3-A9BF-46CF-9B9A-8DA556957040}"/>
    <dgm:cxn modelId="{3FB0D824-FF35-4F51-9B58-35F08CC59FC6}" type="presParOf" srcId="{71B6EB0F-7330-4BFA-BCC3-EEA835EF1BD8}" destId="{CA6F1802-2C35-42BB-BC4B-ECF27145D03F}" srcOrd="0" destOrd="0" presId="urn:microsoft.com/office/officeart/2005/8/layout/hList1"/>
    <dgm:cxn modelId="{919EB5FD-F8BF-4DD6-926E-A8C380316B00}" type="presParOf" srcId="{CA6F1802-2C35-42BB-BC4B-ECF27145D03F}" destId="{67F75D3E-B9F6-496C-96DA-976B5A6CDEA2}" srcOrd="0" destOrd="0" presId="urn:microsoft.com/office/officeart/2005/8/layout/hList1"/>
    <dgm:cxn modelId="{5A5FA271-6A4D-4C07-9B37-F59EF643A7AA}" type="presParOf" srcId="{CA6F1802-2C35-42BB-BC4B-ECF27145D03F}" destId="{026D6A9F-8E45-4051-9ED4-9A18267D99B7}" srcOrd="1" destOrd="0" presId="urn:microsoft.com/office/officeart/2005/8/layout/hList1"/>
    <dgm:cxn modelId="{474EE111-2368-417C-9A18-B4AF02C731F5}" type="presParOf" srcId="{71B6EB0F-7330-4BFA-BCC3-EEA835EF1BD8}" destId="{407BE843-B7E1-4C54-84A2-640EEC1D00EE}" srcOrd="1" destOrd="0" presId="urn:microsoft.com/office/officeart/2005/8/layout/hList1"/>
    <dgm:cxn modelId="{7C9FD3D1-93BF-4F7C-900F-0FE66DB76598}" type="presParOf" srcId="{71B6EB0F-7330-4BFA-BCC3-EEA835EF1BD8}" destId="{2D25D1F0-D3A7-443D-9F62-57B03FFCAE8F}" srcOrd="2" destOrd="0" presId="urn:microsoft.com/office/officeart/2005/8/layout/hList1"/>
    <dgm:cxn modelId="{E570FAEF-624B-43EE-89A0-94A1204EAB74}" type="presParOf" srcId="{2D25D1F0-D3A7-443D-9F62-57B03FFCAE8F}" destId="{6376D579-798B-4229-94B8-C95E7D51F732}" srcOrd="0" destOrd="0" presId="urn:microsoft.com/office/officeart/2005/8/layout/hList1"/>
    <dgm:cxn modelId="{05F17738-C534-41DF-AADB-2C103EC58B13}" type="presParOf" srcId="{2D25D1F0-D3A7-443D-9F62-57B03FFCAE8F}" destId="{BE868AE7-1846-4B64-B19C-CFA37729AEB8}" srcOrd="1" destOrd="0" presId="urn:microsoft.com/office/officeart/2005/8/layout/hList1"/>
    <dgm:cxn modelId="{B1B0E10E-D2CA-4FB1-8B64-ED1DDFCC6B52}" type="presParOf" srcId="{71B6EB0F-7330-4BFA-BCC3-EEA835EF1BD8}" destId="{B1EA01F9-2116-456E-A84D-659425CE1DA7}" srcOrd="3" destOrd="0" presId="urn:microsoft.com/office/officeart/2005/8/layout/hList1"/>
    <dgm:cxn modelId="{21748162-8E01-4C86-9159-FDCEE2D0E6F8}" type="presParOf" srcId="{71B6EB0F-7330-4BFA-BCC3-EEA835EF1BD8}" destId="{76F30D53-81DD-4CE6-84E2-649C95AE71C1}" srcOrd="4" destOrd="0" presId="urn:microsoft.com/office/officeart/2005/8/layout/hList1"/>
    <dgm:cxn modelId="{BF4E758B-80AE-49E0-981D-21D48063715F}" type="presParOf" srcId="{76F30D53-81DD-4CE6-84E2-649C95AE71C1}" destId="{FE9A4D2F-9E85-4319-82B9-D1E5EDFAD81A}" srcOrd="0" destOrd="0" presId="urn:microsoft.com/office/officeart/2005/8/layout/hList1"/>
    <dgm:cxn modelId="{438985DC-AC40-4DED-A31C-140F026F6E8B}" type="presParOf" srcId="{76F30D53-81DD-4CE6-84E2-649C95AE71C1}" destId="{47BEEE5E-DA2E-4CD4-A6DE-02BD178D45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A0E589-7E63-4932-A830-99E026AD1783}" type="doc">
      <dgm:prSet loTypeId="urn:microsoft.com/office/officeart/2005/8/layout/hList1" loCatId="list" qsTypeId="urn:microsoft.com/office/officeart/2005/8/quickstyle/simple1#14" qsCatId="simple" csTypeId="urn:microsoft.com/office/officeart/2005/8/colors/accent6_2#2" csCatId="accent1" phldr="1"/>
      <dgm:spPr/>
      <dgm:t>
        <a:bodyPr/>
        <a:lstStyle/>
        <a:p>
          <a:endParaRPr lang="zh-CN" altLang="en-US"/>
        </a:p>
      </dgm:t>
    </dgm:pt>
    <dgm:pt modelId="{08099287-E043-4D78-B133-9071327F6FFB}">
      <dgm:prSet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public</a:t>
          </a:r>
        </a:p>
      </dgm:t>
    </dgm:pt>
    <dgm:pt modelId="{D436EDD8-3E9D-45DF-9F1C-313EF5AD0C01}" type="parTrans" cxnId="{6E966014-7893-4738-9E0F-5FF58DA58305}">
      <dgm:prSet/>
      <dgm:spPr/>
    </dgm:pt>
    <dgm:pt modelId="{D6FC72FC-AEEE-4213-A64C-FAA3BF4E5F06}" type="sibTrans" cxnId="{6E966014-7893-4738-9E0F-5FF58DA58305}">
      <dgm:prSet/>
      <dgm:spPr/>
    </dgm:pt>
    <dgm:pt modelId="{068E0CDA-1E07-470F-926C-1C32ADFCD322}">
      <dgm:prSet phldr="0" custT="0"/>
      <dgm:spPr/>
      <dgm:t>
        <a:bodyPr vert="horz" wrap="square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>
              <a:sym typeface="+mn-ea"/>
            </a:rPr>
            <a:t>修饰类、成员变量和成员方法，对外界是可访问的</a:t>
          </a:r>
        </a:p>
      </dgm:t>
    </dgm:pt>
    <dgm:pt modelId="{5D044CB1-A76E-4FEA-9355-953EAE552196}" type="parTrans" cxnId="{5BC58B56-F204-470D-ABDC-F633DB7B2C1F}">
      <dgm:prSet/>
      <dgm:spPr/>
    </dgm:pt>
    <dgm:pt modelId="{7B476D27-225A-481F-856F-EBB2892F5534}" type="sibTrans" cxnId="{5BC58B56-F204-470D-ABDC-F633DB7B2C1F}">
      <dgm:prSet/>
      <dgm:spPr/>
    </dgm:pt>
    <dgm:pt modelId="{FB251636-BB48-4903-BD95-A5DEA0C2DC9E}">
      <dgm:prSet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protected</a:t>
          </a:r>
        </a:p>
      </dgm:t>
    </dgm:pt>
    <dgm:pt modelId="{32927A24-12CB-46E3-8A86-468D580C458F}" type="parTrans" cxnId="{14517C51-C7A0-4638-A56E-2B89119D56D2}">
      <dgm:prSet/>
      <dgm:spPr/>
    </dgm:pt>
    <dgm:pt modelId="{05E91D25-AA2E-42BE-A1E6-F0A236B3EAE0}" type="sibTrans" cxnId="{14517C51-C7A0-4638-A56E-2B89119D56D2}">
      <dgm:prSet/>
      <dgm:spPr/>
    </dgm:pt>
    <dgm:pt modelId="{ED364C5F-77C5-4655-BE5C-E67F23FCB5A6}">
      <dgm:prSet phldr="0" custT="1"/>
      <dgm:spPr/>
      <dgm:t>
        <a:bodyPr vert="horz" wrap="square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1800">
              <a:sym typeface="+mn-ea"/>
            </a:rPr>
            <a:t>这个类本身、它的子类(包括同一包中的和不同包中的子类)以及同一包中所有其它的类访问。</a:t>
          </a:r>
        </a:p>
      </dgm:t>
    </dgm:pt>
    <dgm:pt modelId="{12B7EEF0-671E-470D-BE3C-A17C7C33FC61}" type="parTrans" cxnId="{D083E333-B944-4D64-A7EA-AC6AE6F86F41}">
      <dgm:prSet/>
      <dgm:spPr/>
    </dgm:pt>
    <dgm:pt modelId="{80E4C5D3-A9BF-46CF-9B9A-8DA556957040}" type="sibTrans" cxnId="{D083E333-B944-4D64-A7EA-AC6AE6F86F41}">
      <dgm:prSet/>
      <dgm:spPr/>
    </dgm:pt>
    <dgm:pt modelId="{A4E8F01B-410D-4535-A3AE-99EA5CD776A6}">
      <dgm:prSet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(default)</a:t>
          </a:r>
        </a:p>
      </dgm:t>
    </dgm:pt>
    <dgm:pt modelId="{1E6B1943-5A4B-4E98-A14D-D1CA3F589D88}" type="parTrans" cxnId="{3C9B1802-0559-4C2F-8355-43075C21A5F8}">
      <dgm:prSet/>
      <dgm:spPr/>
    </dgm:pt>
    <dgm:pt modelId="{C486705F-95EA-4E19-97F6-5334CB8C8A34}" type="sibTrans" cxnId="{3C9B1802-0559-4C2F-8355-43075C21A5F8}">
      <dgm:prSet/>
      <dgm:spPr/>
    </dgm:pt>
    <dgm:pt modelId="{30F70C34-8594-4BA6-B73E-23B91BFF08F4}">
      <dgm:prSet phldr="0" custT="0"/>
      <dgm:spPr/>
      <dgm:t>
        <a:bodyPr vert="horz" wrap="square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>
              <a:sym typeface="+mn-ea"/>
            </a:rPr>
            <a:t>省略访问修饰符，</a:t>
          </a:r>
          <a:r>
            <a:rPr>
              <a:sym typeface="+mn-ea"/>
            </a:rPr>
            <a:t>就称之为(default)，也称为包访问控制。同一包内的其它所有类都能访问该成员，但对包外的所有类就不能访问。</a:t>
          </a:r>
        </a:p>
      </dgm:t>
    </dgm:pt>
    <dgm:pt modelId="{80C6F007-9443-492E-AF3D-A7E77C04952E}" type="parTrans" cxnId="{122E0B82-5B1F-4A22-9BA5-6FF0B402D88E}">
      <dgm:prSet/>
      <dgm:spPr/>
    </dgm:pt>
    <dgm:pt modelId="{9E2A107D-EA51-41C9-9BBD-D2136BCEADED}" type="sibTrans" cxnId="{122E0B82-5B1F-4A22-9BA5-6FF0B402D88E}">
      <dgm:prSet/>
      <dgm:spPr/>
    </dgm:pt>
    <dgm:pt modelId="{FE3DA42F-0ACF-4544-B4E0-C1DE53C6AF54}">
      <dgm:prSet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private</a:t>
          </a:r>
        </a:p>
      </dgm:t>
    </dgm:pt>
    <dgm:pt modelId="{BE81D446-DF0E-4AE1-A334-3FD044A521DF}" type="parTrans" cxnId="{EC7BD1AC-C19A-4A32-9B12-65A95CDD18CD}">
      <dgm:prSet/>
      <dgm:spPr/>
    </dgm:pt>
    <dgm:pt modelId="{C54F8C0B-BAF1-4D31-9734-9D451CCAB899}" type="sibTrans" cxnId="{EC7BD1AC-C19A-4A32-9B12-65A95CDD18CD}">
      <dgm:prSet/>
      <dgm:spPr/>
    </dgm:pt>
    <dgm:pt modelId="{CFC37911-B146-4039-91A0-50545A7A460A}">
      <dgm:prSet phldr="0" custT="0"/>
      <dgm:spPr/>
      <dgm:t>
        <a:bodyPr vert="horz" wrap="square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/>
            <a:t>只能被这个类本身的方法访问，它不能在类</a:t>
          </a:r>
          <a:r>
            <a:rPr lang="zh-CN"/>
            <a:t>外</a:t>
          </a:r>
          <a:r>
            <a:rPr/>
            <a:t>访问。private的访问权限有助于对客户隐藏类的实现细节，减少错误，提高程序的可修改性</a:t>
          </a:r>
        </a:p>
      </dgm:t>
    </dgm:pt>
    <dgm:pt modelId="{A73DA7D1-8807-4D85-BBF8-7AB05DB1B74C}" type="parTrans" cxnId="{14C50E35-2082-4ED5-92B8-37B5D32E1A3A}">
      <dgm:prSet/>
      <dgm:spPr/>
    </dgm:pt>
    <dgm:pt modelId="{80B22FEA-40F6-40FC-86C8-451CB10AA951}" type="sibTrans" cxnId="{14C50E35-2082-4ED5-92B8-37B5D32E1A3A}">
      <dgm:prSet/>
      <dgm:spPr/>
    </dgm:pt>
    <dgm:pt modelId="{71B6EB0F-7330-4BFA-BCC3-EEA835EF1BD8}" type="pres">
      <dgm:prSet presAssocID="{99A0E589-7E63-4932-A830-99E026AD17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6F1802-2C35-42BB-BC4B-ECF27145D03F}" type="pres">
      <dgm:prSet presAssocID="{08099287-E043-4D78-B133-9071327F6FFB}" presName="composite" presStyleCnt="0"/>
      <dgm:spPr/>
    </dgm:pt>
    <dgm:pt modelId="{67F75D3E-B9F6-496C-96DA-976B5A6CDEA2}" type="pres">
      <dgm:prSet presAssocID="{08099287-E043-4D78-B133-9071327F6FF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D6A9F-8E45-4051-9ED4-9A18267D99B7}" type="pres">
      <dgm:prSet presAssocID="{08099287-E043-4D78-B133-9071327F6FF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7BE843-B7E1-4C54-84A2-640EEC1D00EE}" type="pres">
      <dgm:prSet presAssocID="{D6FC72FC-AEEE-4213-A64C-FAA3BF4E5F06}" presName="space" presStyleCnt="0"/>
      <dgm:spPr/>
    </dgm:pt>
    <dgm:pt modelId="{2D25D1F0-D3A7-443D-9F62-57B03FFCAE8F}" type="pres">
      <dgm:prSet presAssocID="{FB251636-BB48-4903-BD95-A5DEA0C2DC9E}" presName="composite" presStyleCnt="0"/>
      <dgm:spPr/>
    </dgm:pt>
    <dgm:pt modelId="{6376D579-798B-4229-94B8-C95E7D51F732}" type="pres">
      <dgm:prSet presAssocID="{FB251636-BB48-4903-BD95-A5DEA0C2DC9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868AE7-1846-4B64-B19C-CFA37729AEB8}" type="pres">
      <dgm:prSet presAssocID="{FB251636-BB48-4903-BD95-A5DEA0C2DC9E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A01F9-2116-456E-A84D-659425CE1DA7}" type="pres">
      <dgm:prSet presAssocID="{05E91D25-AA2E-42BE-A1E6-F0A236B3EAE0}" presName="space" presStyleCnt="0"/>
      <dgm:spPr/>
    </dgm:pt>
    <dgm:pt modelId="{76F30D53-81DD-4CE6-84E2-649C95AE71C1}" type="pres">
      <dgm:prSet presAssocID="{A4E8F01B-410D-4535-A3AE-99EA5CD776A6}" presName="composite" presStyleCnt="0"/>
      <dgm:spPr/>
    </dgm:pt>
    <dgm:pt modelId="{FE9A4D2F-9E85-4319-82B9-D1E5EDFAD81A}" type="pres">
      <dgm:prSet presAssocID="{A4E8F01B-410D-4535-A3AE-99EA5CD776A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BEEE5E-DA2E-4CD4-A6DE-02BD178D454B}" type="pres">
      <dgm:prSet presAssocID="{A4E8F01B-410D-4535-A3AE-99EA5CD776A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D31C4B-14AF-428E-8A66-12486FBDC552}" type="pres">
      <dgm:prSet presAssocID="{C486705F-95EA-4E19-97F6-5334CB8C8A34}" presName="space" presStyleCnt="0"/>
      <dgm:spPr/>
    </dgm:pt>
    <dgm:pt modelId="{444F23FB-6F56-4792-BB24-7C3023B7D972}" type="pres">
      <dgm:prSet presAssocID="{FE3DA42F-0ACF-4544-B4E0-C1DE53C6AF54}" presName="composite" presStyleCnt="0"/>
      <dgm:spPr/>
    </dgm:pt>
    <dgm:pt modelId="{80AEBAE6-C686-40E1-B2BE-5FDFED9958F0}" type="pres">
      <dgm:prSet presAssocID="{FE3DA42F-0ACF-4544-B4E0-C1DE53C6AF5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51851-3B8C-4849-89B1-EB79EE8317C9}" type="pres">
      <dgm:prSet presAssocID="{FE3DA42F-0ACF-4544-B4E0-C1DE53C6AF54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83E333-B944-4D64-A7EA-AC6AE6F86F41}" srcId="{FB251636-BB48-4903-BD95-A5DEA0C2DC9E}" destId="{ED364C5F-77C5-4655-BE5C-E67F23FCB5A6}" srcOrd="0" destOrd="0" parTransId="{12B7EEF0-671E-470D-BE3C-A17C7C33FC61}" sibTransId="{80E4C5D3-A9BF-46CF-9B9A-8DA556957040}"/>
    <dgm:cxn modelId="{81166098-0180-45B1-A99B-3E49A6D2DC13}" type="presOf" srcId="{ED364C5F-77C5-4655-BE5C-E67F23FCB5A6}" destId="{BE868AE7-1846-4B64-B19C-CFA37729AEB8}" srcOrd="0" destOrd="0" presId="urn:microsoft.com/office/officeart/2005/8/layout/hList1"/>
    <dgm:cxn modelId="{14C50E35-2082-4ED5-92B8-37B5D32E1A3A}" srcId="{FE3DA42F-0ACF-4544-B4E0-C1DE53C6AF54}" destId="{CFC37911-B146-4039-91A0-50545A7A460A}" srcOrd="0" destOrd="0" parTransId="{A73DA7D1-8807-4D85-BBF8-7AB05DB1B74C}" sibTransId="{80B22FEA-40F6-40FC-86C8-451CB10AA951}"/>
    <dgm:cxn modelId="{3C9B1802-0559-4C2F-8355-43075C21A5F8}" srcId="{99A0E589-7E63-4932-A830-99E026AD1783}" destId="{A4E8F01B-410D-4535-A3AE-99EA5CD776A6}" srcOrd="2" destOrd="0" parTransId="{1E6B1943-5A4B-4E98-A14D-D1CA3F589D88}" sibTransId="{C486705F-95EA-4E19-97F6-5334CB8C8A34}"/>
    <dgm:cxn modelId="{35C3D829-7A11-4824-85BC-512779372511}" type="presOf" srcId="{FB251636-BB48-4903-BD95-A5DEA0C2DC9E}" destId="{6376D579-798B-4229-94B8-C95E7D51F732}" srcOrd="0" destOrd="0" presId="urn:microsoft.com/office/officeart/2005/8/layout/hList1"/>
    <dgm:cxn modelId="{EE7E289E-E04A-4DA9-B33A-17E69C0E9103}" type="presOf" srcId="{A4E8F01B-410D-4535-A3AE-99EA5CD776A6}" destId="{FE9A4D2F-9E85-4319-82B9-D1E5EDFAD81A}" srcOrd="0" destOrd="0" presId="urn:microsoft.com/office/officeart/2005/8/layout/hList1"/>
    <dgm:cxn modelId="{438DBF41-9654-4901-BDD7-220524988D1D}" type="presOf" srcId="{068E0CDA-1E07-470F-926C-1C32ADFCD322}" destId="{026D6A9F-8E45-4051-9ED4-9A18267D99B7}" srcOrd="0" destOrd="0" presId="urn:microsoft.com/office/officeart/2005/8/layout/hList1"/>
    <dgm:cxn modelId="{DAE0DF66-E3C0-4A00-B12D-A8D56AF0181A}" type="presOf" srcId="{30F70C34-8594-4BA6-B73E-23B91BFF08F4}" destId="{47BEEE5E-DA2E-4CD4-A6DE-02BD178D454B}" srcOrd="0" destOrd="0" presId="urn:microsoft.com/office/officeart/2005/8/layout/hList1"/>
    <dgm:cxn modelId="{9875D84B-674A-4939-A847-3B1231B2E2D1}" type="presOf" srcId="{FE3DA42F-0ACF-4544-B4E0-C1DE53C6AF54}" destId="{80AEBAE6-C686-40E1-B2BE-5FDFED9958F0}" srcOrd="0" destOrd="0" presId="urn:microsoft.com/office/officeart/2005/8/layout/hList1"/>
    <dgm:cxn modelId="{122E0B82-5B1F-4A22-9BA5-6FF0B402D88E}" srcId="{A4E8F01B-410D-4535-A3AE-99EA5CD776A6}" destId="{30F70C34-8594-4BA6-B73E-23B91BFF08F4}" srcOrd="0" destOrd="0" parTransId="{80C6F007-9443-492E-AF3D-A7E77C04952E}" sibTransId="{9E2A107D-EA51-41C9-9BBD-D2136BCEADED}"/>
    <dgm:cxn modelId="{6E966014-7893-4738-9E0F-5FF58DA58305}" srcId="{99A0E589-7E63-4932-A830-99E026AD1783}" destId="{08099287-E043-4D78-B133-9071327F6FFB}" srcOrd="0" destOrd="0" parTransId="{D436EDD8-3E9D-45DF-9F1C-313EF5AD0C01}" sibTransId="{D6FC72FC-AEEE-4213-A64C-FAA3BF4E5F06}"/>
    <dgm:cxn modelId="{82BBD107-5F1F-477E-9FB0-8AF6C9CE9099}" type="presOf" srcId="{CFC37911-B146-4039-91A0-50545A7A460A}" destId="{D9851851-3B8C-4849-89B1-EB79EE8317C9}" srcOrd="0" destOrd="0" presId="urn:microsoft.com/office/officeart/2005/8/layout/hList1"/>
    <dgm:cxn modelId="{348D03BF-2CC8-4220-81EB-F1EE0CC3CEA9}" type="presOf" srcId="{08099287-E043-4D78-B133-9071327F6FFB}" destId="{67F75D3E-B9F6-496C-96DA-976B5A6CDEA2}" srcOrd="0" destOrd="0" presId="urn:microsoft.com/office/officeart/2005/8/layout/hList1"/>
    <dgm:cxn modelId="{582178C7-1864-4488-9B51-9F9F5552601B}" type="presOf" srcId="{99A0E589-7E63-4932-A830-99E026AD1783}" destId="{71B6EB0F-7330-4BFA-BCC3-EEA835EF1BD8}" srcOrd="0" destOrd="0" presId="urn:microsoft.com/office/officeart/2005/8/layout/hList1"/>
    <dgm:cxn modelId="{EC7BD1AC-C19A-4A32-9B12-65A95CDD18CD}" srcId="{99A0E589-7E63-4932-A830-99E026AD1783}" destId="{FE3DA42F-0ACF-4544-B4E0-C1DE53C6AF54}" srcOrd="3" destOrd="0" parTransId="{BE81D446-DF0E-4AE1-A334-3FD044A521DF}" sibTransId="{C54F8C0B-BAF1-4D31-9734-9D451CCAB899}"/>
    <dgm:cxn modelId="{14517C51-C7A0-4638-A56E-2B89119D56D2}" srcId="{99A0E589-7E63-4932-A830-99E026AD1783}" destId="{FB251636-BB48-4903-BD95-A5DEA0C2DC9E}" srcOrd="1" destOrd="0" parTransId="{32927A24-12CB-46E3-8A86-468D580C458F}" sibTransId="{05E91D25-AA2E-42BE-A1E6-F0A236B3EAE0}"/>
    <dgm:cxn modelId="{5BC58B56-F204-470D-ABDC-F633DB7B2C1F}" srcId="{08099287-E043-4D78-B133-9071327F6FFB}" destId="{068E0CDA-1E07-470F-926C-1C32ADFCD322}" srcOrd="0" destOrd="0" parTransId="{5D044CB1-A76E-4FEA-9355-953EAE552196}" sibTransId="{7B476D27-225A-481F-856F-EBB2892F5534}"/>
    <dgm:cxn modelId="{3C6EEAF7-F5BA-4D65-9CA0-E11AAE0EB942}" type="presParOf" srcId="{71B6EB0F-7330-4BFA-BCC3-EEA835EF1BD8}" destId="{CA6F1802-2C35-42BB-BC4B-ECF27145D03F}" srcOrd="0" destOrd="0" presId="urn:microsoft.com/office/officeart/2005/8/layout/hList1"/>
    <dgm:cxn modelId="{27FAD311-24DD-4E85-AE54-B9A93A4C8764}" type="presParOf" srcId="{CA6F1802-2C35-42BB-BC4B-ECF27145D03F}" destId="{67F75D3E-B9F6-496C-96DA-976B5A6CDEA2}" srcOrd="0" destOrd="0" presId="urn:microsoft.com/office/officeart/2005/8/layout/hList1"/>
    <dgm:cxn modelId="{122808D1-65F8-4460-9CAB-39C3AC254C81}" type="presParOf" srcId="{CA6F1802-2C35-42BB-BC4B-ECF27145D03F}" destId="{026D6A9F-8E45-4051-9ED4-9A18267D99B7}" srcOrd="1" destOrd="0" presId="urn:microsoft.com/office/officeart/2005/8/layout/hList1"/>
    <dgm:cxn modelId="{2252C2E4-4448-4872-A76C-624162C0F126}" type="presParOf" srcId="{71B6EB0F-7330-4BFA-BCC3-EEA835EF1BD8}" destId="{407BE843-B7E1-4C54-84A2-640EEC1D00EE}" srcOrd="1" destOrd="0" presId="urn:microsoft.com/office/officeart/2005/8/layout/hList1"/>
    <dgm:cxn modelId="{8626451C-D75D-441E-B06C-C81F965D1766}" type="presParOf" srcId="{71B6EB0F-7330-4BFA-BCC3-EEA835EF1BD8}" destId="{2D25D1F0-D3A7-443D-9F62-57B03FFCAE8F}" srcOrd="2" destOrd="0" presId="urn:microsoft.com/office/officeart/2005/8/layout/hList1"/>
    <dgm:cxn modelId="{E67451F5-3572-4A67-BE5D-4DCF504FA321}" type="presParOf" srcId="{2D25D1F0-D3A7-443D-9F62-57B03FFCAE8F}" destId="{6376D579-798B-4229-94B8-C95E7D51F732}" srcOrd="0" destOrd="0" presId="urn:microsoft.com/office/officeart/2005/8/layout/hList1"/>
    <dgm:cxn modelId="{6557D75B-A35C-4088-AA1B-2A3889A2186F}" type="presParOf" srcId="{2D25D1F0-D3A7-443D-9F62-57B03FFCAE8F}" destId="{BE868AE7-1846-4B64-B19C-CFA37729AEB8}" srcOrd="1" destOrd="0" presId="urn:microsoft.com/office/officeart/2005/8/layout/hList1"/>
    <dgm:cxn modelId="{AC239F1A-C4AF-4F9D-BF8D-67A168544D34}" type="presParOf" srcId="{71B6EB0F-7330-4BFA-BCC3-EEA835EF1BD8}" destId="{B1EA01F9-2116-456E-A84D-659425CE1DA7}" srcOrd="3" destOrd="0" presId="urn:microsoft.com/office/officeart/2005/8/layout/hList1"/>
    <dgm:cxn modelId="{38675044-5FDA-4A84-9AE0-3F9E4F6308EE}" type="presParOf" srcId="{71B6EB0F-7330-4BFA-BCC3-EEA835EF1BD8}" destId="{76F30D53-81DD-4CE6-84E2-649C95AE71C1}" srcOrd="4" destOrd="0" presId="urn:microsoft.com/office/officeart/2005/8/layout/hList1"/>
    <dgm:cxn modelId="{B42FFDE1-E41A-464F-90FB-A08CEE2D93A2}" type="presParOf" srcId="{76F30D53-81DD-4CE6-84E2-649C95AE71C1}" destId="{FE9A4D2F-9E85-4319-82B9-D1E5EDFAD81A}" srcOrd="0" destOrd="0" presId="urn:microsoft.com/office/officeart/2005/8/layout/hList1"/>
    <dgm:cxn modelId="{65FF1B7E-2205-4418-A84D-957924AAFFCA}" type="presParOf" srcId="{76F30D53-81DD-4CE6-84E2-649C95AE71C1}" destId="{47BEEE5E-DA2E-4CD4-A6DE-02BD178D454B}" srcOrd="1" destOrd="0" presId="urn:microsoft.com/office/officeart/2005/8/layout/hList1"/>
    <dgm:cxn modelId="{85BE14DF-C547-4181-8813-8F83ABAE99E7}" type="presParOf" srcId="{71B6EB0F-7330-4BFA-BCC3-EEA835EF1BD8}" destId="{97D31C4B-14AF-428E-8A66-12486FBDC552}" srcOrd="5" destOrd="0" presId="urn:microsoft.com/office/officeart/2005/8/layout/hList1"/>
    <dgm:cxn modelId="{C0CDA59C-E1C0-4276-A3B8-B08CD66F4F52}" type="presParOf" srcId="{71B6EB0F-7330-4BFA-BCC3-EEA835EF1BD8}" destId="{444F23FB-6F56-4792-BB24-7C3023B7D972}" srcOrd="6" destOrd="0" presId="urn:microsoft.com/office/officeart/2005/8/layout/hList1"/>
    <dgm:cxn modelId="{C3043BB0-6626-44F5-925A-63B19CE4B343}" type="presParOf" srcId="{444F23FB-6F56-4792-BB24-7C3023B7D972}" destId="{80AEBAE6-C686-40E1-B2BE-5FDFED9958F0}" srcOrd="0" destOrd="0" presId="urn:microsoft.com/office/officeart/2005/8/layout/hList1"/>
    <dgm:cxn modelId="{E02732E5-6B80-4285-A14E-484433F16A2D}" type="presParOf" srcId="{444F23FB-6F56-4792-BB24-7C3023B7D972}" destId="{D9851851-3B8C-4849-89B1-EB79EE8317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A0E589-7E63-4932-A830-99E026AD1783}" type="doc">
      <dgm:prSet loTypeId="urn:microsoft.com/office/officeart/2005/8/layout/hList1" loCatId="list" qsTypeId="urn:microsoft.com/office/officeart/2005/8/quickstyle/simple1#16" qsCatId="simple" csTypeId="urn:microsoft.com/office/officeart/2005/8/colors/accent6_2#4" csCatId="accent1" phldr="1"/>
      <dgm:spPr/>
      <dgm:t>
        <a:bodyPr/>
        <a:lstStyle/>
        <a:p>
          <a:endParaRPr lang="zh-CN" altLang="en-US"/>
        </a:p>
      </dgm:t>
    </dgm:pt>
    <dgm:pt modelId="{08099287-E043-4D78-B133-9071327F6FFB}">
      <dgm:prSet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引用成员变量</a:t>
          </a:r>
        </a:p>
      </dgm:t>
    </dgm:pt>
    <dgm:pt modelId="{D436EDD8-3E9D-45DF-9F1C-313EF5AD0C01}" type="parTrans" cxnId="{98AC6C6B-8645-4734-9C62-6639205BA20D}">
      <dgm:prSet/>
      <dgm:spPr/>
    </dgm:pt>
    <dgm:pt modelId="{D6FC72FC-AEEE-4213-A64C-FAA3BF4E5F06}" type="sibTrans" cxnId="{98AC6C6B-8645-4734-9C62-6639205BA20D}">
      <dgm:prSet/>
      <dgm:spPr/>
    </dgm:pt>
    <dgm:pt modelId="{068E0CDA-1E07-470F-926C-1C32ADFCD322}">
      <dgm:prSet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>
              <a:sym typeface="+mn-ea"/>
            </a:rPr>
            <a:t>构造方法或者</a:t>
          </a:r>
          <a:r>
            <a:rPr lang="zh-CN" altLang="en-US">
              <a:sym typeface="+mn-ea"/>
            </a:rPr>
            <a:t>成员方法</a:t>
          </a:r>
          <a:r>
            <a:rPr lang="zh-CN">
              <a:sym typeface="+mn-ea"/>
            </a:rPr>
            <a:t>的参数与成员变量名相同，需要用this关键字来区分</a:t>
          </a:r>
        </a:p>
      </dgm:t>
    </dgm:pt>
    <dgm:pt modelId="{5D044CB1-A76E-4FEA-9355-953EAE552196}" type="parTrans" cxnId="{614D8281-AD63-44DE-8729-DFF5756B3FC4}">
      <dgm:prSet/>
      <dgm:spPr/>
    </dgm:pt>
    <dgm:pt modelId="{7B476D27-225A-481F-856F-EBB2892F5534}" type="sibTrans" cxnId="{614D8281-AD63-44DE-8729-DFF5756B3FC4}">
      <dgm:prSet/>
      <dgm:spPr/>
    </dgm:pt>
    <dgm:pt modelId="{FB251636-BB48-4903-BD95-A5DEA0C2DC9E}">
      <dgm:prSet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引用构造方法</a:t>
          </a:r>
        </a:p>
      </dgm:t>
    </dgm:pt>
    <dgm:pt modelId="{32927A24-12CB-46E3-8A86-468D580C458F}" type="parTrans" cxnId="{DDFB79D4-7BEF-4FB9-84F3-5E2A03A4D955}">
      <dgm:prSet/>
      <dgm:spPr/>
    </dgm:pt>
    <dgm:pt modelId="{05E91D25-AA2E-42BE-A1E6-F0A236B3EAE0}" type="sibTrans" cxnId="{DDFB79D4-7BEF-4FB9-84F3-5E2A03A4D955}">
      <dgm:prSet/>
      <dgm:spPr/>
    </dgm:pt>
    <dgm:pt modelId="{ED364C5F-77C5-4655-BE5C-E67F23FCB5A6}">
      <dgm:prSet phldr="0" custT="1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1800">
              <a:sym typeface="+mn-ea"/>
            </a:rPr>
            <a:t>在一个构造方法内部引用其它的构造方法，</a:t>
          </a:r>
          <a:r>
            <a:rPr lang="zh-CN" sz="1800">
              <a:sym typeface="+mn-ea"/>
            </a:rPr>
            <a:t>可以用</a:t>
          </a:r>
          <a:r>
            <a:rPr lang="en-US" altLang="zh-CN" sz="1800">
              <a:sym typeface="+mn-ea"/>
            </a:rPr>
            <a:t>this</a:t>
          </a:r>
          <a:r>
            <a:rPr lang="zh-CN" altLang="en-US" sz="1800">
              <a:sym typeface="+mn-ea"/>
            </a:rPr>
            <a:t>关键字</a:t>
          </a:r>
        </a:p>
      </dgm:t>
    </dgm:pt>
    <dgm:pt modelId="{12B7EEF0-671E-470D-BE3C-A17C7C33FC61}" type="parTrans" cxnId="{0F4399CD-1FB3-4656-9C78-DFBDC82923A0}">
      <dgm:prSet/>
      <dgm:spPr/>
    </dgm:pt>
    <dgm:pt modelId="{80E4C5D3-A9BF-46CF-9B9A-8DA556957040}" type="sibTrans" cxnId="{0F4399CD-1FB3-4656-9C78-DFBDC82923A0}">
      <dgm:prSet/>
      <dgm:spPr/>
    </dgm:pt>
    <dgm:pt modelId="{A4E8F01B-410D-4535-A3AE-99EA5CD776A6}">
      <dgm:prSet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代表自身对象</a:t>
          </a:r>
        </a:p>
      </dgm:t>
    </dgm:pt>
    <dgm:pt modelId="{1E6B1943-5A4B-4E98-A14D-D1CA3F589D88}" type="parTrans" cxnId="{975FE622-1EDB-4EE7-8CB3-EBBFC474C8EC}">
      <dgm:prSet/>
      <dgm:spPr/>
    </dgm:pt>
    <dgm:pt modelId="{C486705F-95EA-4E19-97F6-5334CB8C8A34}" type="sibTrans" cxnId="{975FE622-1EDB-4EE7-8CB3-EBBFC474C8EC}">
      <dgm:prSet/>
      <dgm:spPr/>
    </dgm:pt>
    <dgm:pt modelId="{30F70C34-8594-4BA6-B73E-23B91BFF08F4}">
      <dgm:prSet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>
              <a:sym typeface="+mn-ea"/>
            </a:rPr>
            <a:t>每一个类的内部都有一个隐含的表示自身类的成员变量，用this表示自身类的成员变量</a:t>
          </a:r>
        </a:p>
      </dgm:t>
    </dgm:pt>
    <dgm:pt modelId="{80C6F007-9443-492E-AF3D-A7E77C04952E}" type="parTrans" cxnId="{3FA478B6-BF94-442A-97AF-816CFDD952A2}">
      <dgm:prSet/>
      <dgm:spPr/>
    </dgm:pt>
    <dgm:pt modelId="{9E2A107D-EA51-41C9-9BBD-D2136BCEADED}" type="sibTrans" cxnId="{3FA478B6-BF94-442A-97AF-816CFDD952A2}">
      <dgm:prSet/>
      <dgm:spPr/>
    </dgm:pt>
    <dgm:pt modelId="{FE3DA42F-0ACF-4544-B4E0-C1DE53C6AF54}">
      <dgm:prSet phldr="0" custT="0"/>
      <dgm:spPr/>
      <dgm:t>
        <a:bodyPr vert="horz" wrap="square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引用成员方法</a:t>
          </a:r>
        </a:p>
      </dgm:t>
    </dgm:pt>
    <dgm:pt modelId="{BE81D446-DF0E-4AE1-A334-3FD044A521DF}" type="parTrans" cxnId="{36921B14-192A-4853-A2C5-0EE952B9C692}">
      <dgm:prSet/>
      <dgm:spPr/>
    </dgm:pt>
    <dgm:pt modelId="{C54F8C0B-BAF1-4D31-9734-9D451CCAB899}" type="sibTrans" cxnId="{36921B14-192A-4853-A2C5-0EE952B9C692}">
      <dgm:prSet/>
      <dgm:spPr/>
    </dgm:pt>
    <dgm:pt modelId="{CFC37911-B146-4039-91A0-50545A7A460A}">
      <dgm:prSet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/>
            <a:t>在一个类的内部，成员方法之间的相互调用也可以使用this</a:t>
          </a:r>
        </a:p>
      </dgm:t>
    </dgm:pt>
    <dgm:pt modelId="{A73DA7D1-8807-4D85-BBF8-7AB05DB1B74C}" type="parTrans" cxnId="{2D2658FE-A70C-4C2E-A9DD-EEDA23B3935A}">
      <dgm:prSet/>
      <dgm:spPr/>
    </dgm:pt>
    <dgm:pt modelId="{80B22FEA-40F6-40FC-86C8-451CB10AA951}" type="sibTrans" cxnId="{2D2658FE-A70C-4C2E-A9DD-EEDA23B3935A}">
      <dgm:prSet/>
      <dgm:spPr/>
    </dgm:pt>
    <dgm:pt modelId="{71B6EB0F-7330-4BFA-BCC3-EEA835EF1BD8}" type="pres">
      <dgm:prSet presAssocID="{99A0E589-7E63-4932-A830-99E026AD17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6F1802-2C35-42BB-BC4B-ECF27145D03F}" type="pres">
      <dgm:prSet presAssocID="{08099287-E043-4D78-B133-9071327F6FFB}" presName="composite" presStyleCnt="0"/>
      <dgm:spPr/>
    </dgm:pt>
    <dgm:pt modelId="{67F75D3E-B9F6-496C-96DA-976B5A6CDEA2}" type="pres">
      <dgm:prSet presAssocID="{08099287-E043-4D78-B133-9071327F6FF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D6A9F-8E45-4051-9ED4-9A18267D99B7}" type="pres">
      <dgm:prSet presAssocID="{08099287-E043-4D78-B133-9071327F6FF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7BE843-B7E1-4C54-84A2-640EEC1D00EE}" type="pres">
      <dgm:prSet presAssocID="{D6FC72FC-AEEE-4213-A64C-FAA3BF4E5F06}" presName="space" presStyleCnt="0"/>
      <dgm:spPr/>
    </dgm:pt>
    <dgm:pt modelId="{2D25D1F0-D3A7-443D-9F62-57B03FFCAE8F}" type="pres">
      <dgm:prSet presAssocID="{FB251636-BB48-4903-BD95-A5DEA0C2DC9E}" presName="composite" presStyleCnt="0"/>
      <dgm:spPr/>
    </dgm:pt>
    <dgm:pt modelId="{6376D579-798B-4229-94B8-C95E7D51F732}" type="pres">
      <dgm:prSet presAssocID="{FB251636-BB48-4903-BD95-A5DEA0C2DC9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868AE7-1846-4B64-B19C-CFA37729AEB8}" type="pres">
      <dgm:prSet presAssocID="{FB251636-BB48-4903-BD95-A5DEA0C2DC9E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A01F9-2116-456E-A84D-659425CE1DA7}" type="pres">
      <dgm:prSet presAssocID="{05E91D25-AA2E-42BE-A1E6-F0A236B3EAE0}" presName="space" presStyleCnt="0"/>
      <dgm:spPr/>
    </dgm:pt>
    <dgm:pt modelId="{76F30D53-81DD-4CE6-84E2-649C95AE71C1}" type="pres">
      <dgm:prSet presAssocID="{A4E8F01B-410D-4535-A3AE-99EA5CD776A6}" presName="composite" presStyleCnt="0"/>
      <dgm:spPr/>
    </dgm:pt>
    <dgm:pt modelId="{FE9A4D2F-9E85-4319-82B9-D1E5EDFAD81A}" type="pres">
      <dgm:prSet presAssocID="{A4E8F01B-410D-4535-A3AE-99EA5CD776A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BEEE5E-DA2E-4CD4-A6DE-02BD178D454B}" type="pres">
      <dgm:prSet presAssocID="{A4E8F01B-410D-4535-A3AE-99EA5CD776A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D31C4B-14AF-428E-8A66-12486FBDC552}" type="pres">
      <dgm:prSet presAssocID="{C486705F-95EA-4E19-97F6-5334CB8C8A34}" presName="space" presStyleCnt="0"/>
      <dgm:spPr/>
    </dgm:pt>
    <dgm:pt modelId="{444F23FB-6F56-4792-BB24-7C3023B7D972}" type="pres">
      <dgm:prSet presAssocID="{FE3DA42F-0ACF-4544-B4E0-C1DE53C6AF54}" presName="composite" presStyleCnt="0"/>
      <dgm:spPr/>
    </dgm:pt>
    <dgm:pt modelId="{80AEBAE6-C686-40E1-B2BE-5FDFED9958F0}" type="pres">
      <dgm:prSet presAssocID="{FE3DA42F-0ACF-4544-B4E0-C1DE53C6AF5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851851-3B8C-4849-89B1-EB79EE8317C9}" type="pres">
      <dgm:prSet presAssocID="{FE3DA42F-0ACF-4544-B4E0-C1DE53C6AF54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4D8281-AD63-44DE-8729-DFF5756B3FC4}" srcId="{08099287-E043-4D78-B133-9071327F6FFB}" destId="{068E0CDA-1E07-470F-926C-1C32ADFCD322}" srcOrd="0" destOrd="0" parTransId="{5D044CB1-A76E-4FEA-9355-953EAE552196}" sibTransId="{7B476D27-225A-481F-856F-EBB2892F5534}"/>
    <dgm:cxn modelId="{0F4399CD-1FB3-4656-9C78-DFBDC82923A0}" srcId="{FB251636-BB48-4903-BD95-A5DEA0C2DC9E}" destId="{ED364C5F-77C5-4655-BE5C-E67F23FCB5A6}" srcOrd="0" destOrd="0" parTransId="{12B7EEF0-671E-470D-BE3C-A17C7C33FC61}" sibTransId="{80E4C5D3-A9BF-46CF-9B9A-8DA556957040}"/>
    <dgm:cxn modelId="{98AC6C6B-8645-4734-9C62-6639205BA20D}" srcId="{99A0E589-7E63-4932-A830-99E026AD1783}" destId="{08099287-E043-4D78-B133-9071327F6FFB}" srcOrd="0" destOrd="0" parTransId="{D436EDD8-3E9D-45DF-9F1C-313EF5AD0C01}" sibTransId="{D6FC72FC-AEEE-4213-A64C-FAA3BF4E5F06}"/>
    <dgm:cxn modelId="{3FA478B6-BF94-442A-97AF-816CFDD952A2}" srcId="{A4E8F01B-410D-4535-A3AE-99EA5CD776A6}" destId="{30F70C34-8594-4BA6-B73E-23B91BFF08F4}" srcOrd="0" destOrd="0" parTransId="{80C6F007-9443-492E-AF3D-A7E77C04952E}" sibTransId="{9E2A107D-EA51-41C9-9BBD-D2136BCEADED}"/>
    <dgm:cxn modelId="{DDFB79D4-7BEF-4FB9-84F3-5E2A03A4D955}" srcId="{99A0E589-7E63-4932-A830-99E026AD1783}" destId="{FB251636-BB48-4903-BD95-A5DEA0C2DC9E}" srcOrd="1" destOrd="0" parTransId="{32927A24-12CB-46E3-8A86-468D580C458F}" sibTransId="{05E91D25-AA2E-42BE-A1E6-F0A236B3EAE0}"/>
    <dgm:cxn modelId="{B76356BD-E015-4345-9580-D3DE0721AC87}" type="presOf" srcId="{A4E8F01B-410D-4535-A3AE-99EA5CD776A6}" destId="{FE9A4D2F-9E85-4319-82B9-D1E5EDFAD81A}" srcOrd="0" destOrd="0" presId="urn:microsoft.com/office/officeart/2005/8/layout/hList1"/>
    <dgm:cxn modelId="{BDF7CAE1-FAF2-4F72-8FCD-E4542534C13E}" type="presOf" srcId="{CFC37911-B146-4039-91A0-50545A7A460A}" destId="{D9851851-3B8C-4849-89B1-EB79EE8317C9}" srcOrd="0" destOrd="0" presId="urn:microsoft.com/office/officeart/2005/8/layout/hList1"/>
    <dgm:cxn modelId="{D0875A56-4268-48DD-A00A-037A191B1667}" type="presOf" srcId="{068E0CDA-1E07-470F-926C-1C32ADFCD322}" destId="{026D6A9F-8E45-4051-9ED4-9A18267D99B7}" srcOrd="0" destOrd="0" presId="urn:microsoft.com/office/officeart/2005/8/layout/hList1"/>
    <dgm:cxn modelId="{022E4CE4-4920-41C0-8E95-2C2D0D0F195E}" type="presOf" srcId="{99A0E589-7E63-4932-A830-99E026AD1783}" destId="{71B6EB0F-7330-4BFA-BCC3-EEA835EF1BD8}" srcOrd="0" destOrd="0" presId="urn:microsoft.com/office/officeart/2005/8/layout/hList1"/>
    <dgm:cxn modelId="{36921B14-192A-4853-A2C5-0EE952B9C692}" srcId="{99A0E589-7E63-4932-A830-99E026AD1783}" destId="{FE3DA42F-0ACF-4544-B4E0-C1DE53C6AF54}" srcOrd="3" destOrd="0" parTransId="{BE81D446-DF0E-4AE1-A334-3FD044A521DF}" sibTransId="{C54F8C0B-BAF1-4D31-9734-9D451CCAB899}"/>
    <dgm:cxn modelId="{B50752F1-527C-45DD-93DC-D39EE9EFAF86}" type="presOf" srcId="{FE3DA42F-0ACF-4544-B4E0-C1DE53C6AF54}" destId="{80AEBAE6-C686-40E1-B2BE-5FDFED9958F0}" srcOrd="0" destOrd="0" presId="urn:microsoft.com/office/officeart/2005/8/layout/hList1"/>
    <dgm:cxn modelId="{5572537B-751E-436F-A572-04773BDA9878}" type="presOf" srcId="{08099287-E043-4D78-B133-9071327F6FFB}" destId="{67F75D3E-B9F6-496C-96DA-976B5A6CDEA2}" srcOrd="0" destOrd="0" presId="urn:microsoft.com/office/officeart/2005/8/layout/hList1"/>
    <dgm:cxn modelId="{87C97196-DD6F-4522-8B08-4FB007F415AB}" type="presOf" srcId="{30F70C34-8594-4BA6-B73E-23B91BFF08F4}" destId="{47BEEE5E-DA2E-4CD4-A6DE-02BD178D454B}" srcOrd="0" destOrd="0" presId="urn:microsoft.com/office/officeart/2005/8/layout/hList1"/>
    <dgm:cxn modelId="{975FE622-1EDB-4EE7-8CB3-EBBFC474C8EC}" srcId="{99A0E589-7E63-4932-A830-99E026AD1783}" destId="{A4E8F01B-410D-4535-A3AE-99EA5CD776A6}" srcOrd="2" destOrd="0" parTransId="{1E6B1943-5A4B-4E98-A14D-D1CA3F589D88}" sibTransId="{C486705F-95EA-4E19-97F6-5334CB8C8A34}"/>
    <dgm:cxn modelId="{DF3706C1-4307-4B54-8191-A21C110180CA}" type="presOf" srcId="{ED364C5F-77C5-4655-BE5C-E67F23FCB5A6}" destId="{BE868AE7-1846-4B64-B19C-CFA37729AEB8}" srcOrd="0" destOrd="0" presId="urn:microsoft.com/office/officeart/2005/8/layout/hList1"/>
    <dgm:cxn modelId="{DEA22C88-DA4D-4528-AF70-B568228C1CCC}" type="presOf" srcId="{FB251636-BB48-4903-BD95-A5DEA0C2DC9E}" destId="{6376D579-798B-4229-94B8-C95E7D51F732}" srcOrd="0" destOrd="0" presId="urn:microsoft.com/office/officeart/2005/8/layout/hList1"/>
    <dgm:cxn modelId="{2D2658FE-A70C-4C2E-A9DD-EEDA23B3935A}" srcId="{FE3DA42F-0ACF-4544-B4E0-C1DE53C6AF54}" destId="{CFC37911-B146-4039-91A0-50545A7A460A}" srcOrd="0" destOrd="0" parTransId="{A73DA7D1-8807-4D85-BBF8-7AB05DB1B74C}" sibTransId="{80B22FEA-40F6-40FC-86C8-451CB10AA951}"/>
    <dgm:cxn modelId="{93388133-ED25-40E9-87FA-D8ED0A117CC5}" type="presParOf" srcId="{71B6EB0F-7330-4BFA-BCC3-EEA835EF1BD8}" destId="{CA6F1802-2C35-42BB-BC4B-ECF27145D03F}" srcOrd="0" destOrd="0" presId="urn:microsoft.com/office/officeart/2005/8/layout/hList1"/>
    <dgm:cxn modelId="{E4442DBE-6257-452B-A829-7B1654838CC4}" type="presParOf" srcId="{CA6F1802-2C35-42BB-BC4B-ECF27145D03F}" destId="{67F75D3E-B9F6-496C-96DA-976B5A6CDEA2}" srcOrd="0" destOrd="0" presId="urn:microsoft.com/office/officeart/2005/8/layout/hList1"/>
    <dgm:cxn modelId="{E9932658-65FA-45FE-8255-8AC8EDF7F71A}" type="presParOf" srcId="{CA6F1802-2C35-42BB-BC4B-ECF27145D03F}" destId="{026D6A9F-8E45-4051-9ED4-9A18267D99B7}" srcOrd="1" destOrd="0" presId="urn:microsoft.com/office/officeart/2005/8/layout/hList1"/>
    <dgm:cxn modelId="{F95DC8BB-9A15-49C5-80E1-328E9B7D6867}" type="presParOf" srcId="{71B6EB0F-7330-4BFA-BCC3-EEA835EF1BD8}" destId="{407BE843-B7E1-4C54-84A2-640EEC1D00EE}" srcOrd="1" destOrd="0" presId="urn:microsoft.com/office/officeart/2005/8/layout/hList1"/>
    <dgm:cxn modelId="{46D945B0-2197-4623-AA0B-FAD735049C1A}" type="presParOf" srcId="{71B6EB0F-7330-4BFA-BCC3-EEA835EF1BD8}" destId="{2D25D1F0-D3A7-443D-9F62-57B03FFCAE8F}" srcOrd="2" destOrd="0" presId="urn:microsoft.com/office/officeart/2005/8/layout/hList1"/>
    <dgm:cxn modelId="{2923C165-0E88-4FFD-AEFA-D0EEAF0DFEAE}" type="presParOf" srcId="{2D25D1F0-D3A7-443D-9F62-57B03FFCAE8F}" destId="{6376D579-798B-4229-94B8-C95E7D51F732}" srcOrd="0" destOrd="0" presId="urn:microsoft.com/office/officeart/2005/8/layout/hList1"/>
    <dgm:cxn modelId="{ABA71AE6-2AC4-4219-BC48-6A52F8272678}" type="presParOf" srcId="{2D25D1F0-D3A7-443D-9F62-57B03FFCAE8F}" destId="{BE868AE7-1846-4B64-B19C-CFA37729AEB8}" srcOrd="1" destOrd="0" presId="urn:microsoft.com/office/officeart/2005/8/layout/hList1"/>
    <dgm:cxn modelId="{53E755A9-1379-4E68-9B95-7CFDF1C543BF}" type="presParOf" srcId="{71B6EB0F-7330-4BFA-BCC3-EEA835EF1BD8}" destId="{B1EA01F9-2116-456E-A84D-659425CE1DA7}" srcOrd="3" destOrd="0" presId="urn:microsoft.com/office/officeart/2005/8/layout/hList1"/>
    <dgm:cxn modelId="{4D55A6B5-88C4-4502-8737-46369563B56A}" type="presParOf" srcId="{71B6EB0F-7330-4BFA-BCC3-EEA835EF1BD8}" destId="{76F30D53-81DD-4CE6-84E2-649C95AE71C1}" srcOrd="4" destOrd="0" presId="urn:microsoft.com/office/officeart/2005/8/layout/hList1"/>
    <dgm:cxn modelId="{085A579F-F31A-4435-BEC2-B5A9F6700DD7}" type="presParOf" srcId="{76F30D53-81DD-4CE6-84E2-649C95AE71C1}" destId="{FE9A4D2F-9E85-4319-82B9-D1E5EDFAD81A}" srcOrd="0" destOrd="0" presId="urn:microsoft.com/office/officeart/2005/8/layout/hList1"/>
    <dgm:cxn modelId="{35798227-25A8-431E-BBFA-6DE390C98DB1}" type="presParOf" srcId="{76F30D53-81DD-4CE6-84E2-649C95AE71C1}" destId="{47BEEE5E-DA2E-4CD4-A6DE-02BD178D454B}" srcOrd="1" destOrd="0" presId="urn:microsoft.com/office/officeart/2005/8/layout/hList1"/>
    <dgm:cxn modelId="{8C8A14CF-11DA-4B3F-978F-3CAE0EA666F8}" type="presParOf" srcId="{71B6EB0F-7330-4BFA-BCC3-EEA835EF1BD8}" destId="{97D31C4B-14AF-428E-8A66-12486FBDC552}" srcOrd="5" destOrd="0" presId="urn:microsoft.com/office/officeart/2005/8/layout/hList1"/>
    <dgm:cxn modelId="{11E3330E-0504-4A3E-ACAD-A909F80982CB}" type="presParOf" srcId="{71B6EB0F-7330-4BFA-BCC3-EEA835EF1BD8}" destId="{444F23FB-6F56-4792-BB24-7C3023B7D972}" srcOrd="6" destOrd="0" presId="urn:microsoft.com/office/officeart/2005/8/layout/hList1"/>
    <dgm:cxn modelId="{67A53D3B-352D-4E60-94C0-5F4A5EAA0E2E}" type="presParOf" srcId="{444F23FB-6F56-4792-BB24-7C3023B7D972}" destId="{80AEBAE6-C686-40E1-B2BE-5FDFED9958F0}" srcOrd="0" destOrd="0" presId="urn:microsoft.com/office/officeart/2005/8/layout/hList1"/>
    <dgm:cxn modelId="{B6B66555-1028-40A8-8E36-F7B0E70EFB23}" type="presParOf" srcId="{444F23FB-6F56-4792-BB24-7C3023B7D972}" destId="{D9851851-3B8C-4849-89B1-EB79EE8317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922B2-EB9E-41FA-BB68-26F8469AFBFA}">
      <dsp:nvSpPr>
        <dsp:cNvPr id="0" name=""/>
        <dsp:cNvSpPr/>
      </dsp:nvSpPr>
      <dsp:spPr>
        <a:xfrm>
          <a:off x="0" y="0"/>
          <a:ext cx="2476500" cy="547200"/>
        </a:xfrm>
        <a:prstGeom prst="rect">
          <a:avLst/>
        </a:prstGeom>
        <a:solidFill>
          <a:srgbClr val="15A681"/>
        </a:solidFill>
        <a:ln w="12700" cap="flat" cmpd="sng" algn="ctr">
          <a:solidFill>
            <a:srgbClr val="15A68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关键字</a:t>
          </a:r>
        </a:p>
      </dsp:txBody>
      <dsp:txXfrm>
        <a:off x="0" y="0"/>
        <a:ext cx="2476500" cy="547200"/>
      </dsp:txXfrm>
    </dsp:sp>
    <dsp:sp modelId="{A1F1AE6E-ACE1-493A-B6B9-A3F0117A7B22}">
      <dsp:nvSpPr>
        <dsp:cNvPr id="0" name=""/>
        <dsp:cNvSpPr/>
      </dsp:nvSpPr>
      <dsp:spPr>
        <a:xfrm>
          <a:off x="19875" y="424417"/>
          <a:ext cx="2476500" cy="2856792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800" kern="12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静态成员变量用</a:t>
          </a:r>
          <a:r>
            <a:rPr lang="en-US" altLang="zh-CN" sz="1800" kern="12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static</a:t>
          </a:r>
          <a:r>
            <a:rPr lang="zh-CN" altLang="en-US" sz="1800" kern="12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修饰，而实例成员变量不能用</a:t>
          </a:r>
          <a:r>
            <a:rPr lang="en-US" altLang="zh-CN" sz="1800" kern="12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static</a:t>
          </a:r>
          <a:r>
            <a:rPr lang="zh-CN" altLang="en-US" sz="1800" kern="12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修饰</a:t>
          </a:r>
        </a:p>
      </dsp:txBody>
      <dsp:txXfrm>
        <a:off x="19875" y="424417"/>
        <a:ext cx="2476500" cy="2856792"/>
      </dsp:txXfrm>
    </dsp:sp>
    <dsp:sp modelId="{29120BFE-B539-4FC2-8F64-D07FD40649D3}">
      <dsp:nvSpPr>
        <dsp:cNvPr id="0" name=""/>
        <dsp:cNvSpPr/>
      </dsp:nvSpPr>
      <dsp:spPr>
        <a:xfrm>
          <a:off x="2812575" y="0"/>
          <a:ext cx="2476500" cy="547200"/>
        </a:xfrm>
        <a:prstGeom prst="rect">
          <a:avLst/>
        </a:prstGeom>
        <a:solidFill>
          <a:srgbClr val="15A68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   </a:t>
          </a:r>
          <a:r>
            <a:rPr lang="zh-CN" sz="19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生命周期</a:t>
          </a:r>
          <a:r>
            <a:rPr lang="en-US" altLang="zh-CN" sz="1900" kern="1200" dirty="0"/>
            <a:t>	</a:t>
          </a:r>
          <a:endParaRPr lang="zh-CN" altLang="en-US" sz="1900" kern="1200" dirty="0"/>
        </a:p>
      </dsp:txBody>
      <dsp:txXfrm>
        <a:off x="2812575" y="0"/>
        <a:ext cx="2476500" cy="547200"/>
      </dsp:txXfrm>
    </dsp:sp>
    <dsp:sp modelId="{4C02D75A-8BD4-4F3C-BE8F-B4CCCC9B1DD4}">
      <dsp:nvSpPr>
        <dsp:cNvPr id="0" name=""/>
        <dsp:cNvSpPr/>
      </dsp:nvSpPr>
      <dsp:spPr>
        <a:xfrm>
          <a:off x="2825750" y="364286"/>
          <a:ext cx="2476500" cy="2958553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实例成员变量随着对象的创建而创建，随着对象被收回而释放，静态成员变量随着类的加载而存在，随着类的消失而消失</a:t>
          </a:r>
          <a:endParaRPr lang="zh-CN" altLang="en-US" sz="1800" kern="1200" dirty="0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  <a:sym typeface="+mn-ea"/>
          </a:endParaRPr>
        </a:p>
      </dsp:txBody>
      <dsp:txXfrm>
        <a:off x="2825750" y="364286"/>
        <a:ext cx="2476500" cy="2958553"/>
      </dsp:txXfrm>
    </dsp:sp>
    <dsp:sp modelId="{DDD683F4-A5A5-4D8C-A1D2-5B73C3033986}">
      <dsp:nvSpPr>
        <dsp:cNvPr id="0" name=""/>
        <dsp:cNvSpPr/>
      </dsp:nvSpPr>
      <dsp:spPr>
        <a:xfrm>
          <a:off x="5630683" y="0"/>
          <a:ext cx="2476500" cy="547200"/>
        </a:xfrm>
        <a:prstGeom prst="rect">
          <a:avLst/>
        </a:prstGeom>
        <a:solidFill>
          <a:srgbClr val="15A68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调用方法</a:t>
          </a:r>
          <a:endParaRPr sz="1900" kern="1200"/>
        </a:p>
      </dsp:txBody>
      <dsp:txXfrm>
        <a:off x="5630683" y="0"/>
        <a:ext cx="2476500" cy="547200"/>
      </dsp:txXfrm>
    </dsp:sp>
    <dsp:sp modelId="{10AB8F11-01A1-4C6C-B18D-DD77C1492266}">
      <dsp:nvSpPr>
        <dsp:cNvPr id="0" name=""/>
        <dsp:cNvSpPr/>
      </dsp:nvSpPr>
      <dsp:spPr>
        <a:xfrm>
          <a:off x="5648960" y="347557"/>
          <a:ext cx="2476500" cy="2829748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实例成员变量只能被对象调用，静态成员变量既可以被类调用，又可以被对象调用</a:t>
          </a:r>
          <a:endParaRPr lang="zh-CN" altLang="en-US" sz="2000" kern="1200" dirty="0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  <a:sym typeface="+mn-ea"/>
          </a:endParaRPr>
        </a:p>
      </dsp:txBody>
      <dsp:txXfrm>
        <a:off x="5648960" y="347557"/>
        <a:ext cx="2476500" cy="2829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922B2-EB9E-41FA-BB68-26F8469AFBFA}">
      <dsp:nvSpPr>
        <dsp:cNvPr id="0" name=""/>
        <dsp:cNvSpPr/>
      </dsp:nvSpPr>
      <dsp:spPr>
        <a:xfrm>
          <a:off x="0" y="124736"/>
          <a:ext cx="2474081" cy="144000"/>
        </a:xfrm>
        <a:prstGeom prst="rect">
          <a:avLst/>
        </a:prstGeom>
        <a:solidFill>
          <a:srgbClr val="15A681"/>
        </a:solidFill>
        <a:ln w="12700" cap="flat" cmpd="sng" algn="ctr">
          <a:solidFill>
            <a:srgbClr val="15A68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0320" rIns="35560" bIns="20320" numCol="1" spcCol="1270" anchor="ctr" anchorCtr="0">
          <a:noAutofit/>
        </a:bodyPr>
        <a:lstStyle/>
        <a:p>
          <a:pPr lvl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" kern="1200" dirty="0"/>
            <a:t>关键字</a:t>
          </a:r>
        </a:p>
      </dsp:txBody>
      <dsp:txXfrm>
        <a:off x="0" y="124736"/>
        <a:ext cx="2474081" cy="144000"/>
      </dsp:txXfrm>
    </dsp:sp>
    <dsp:sp modelId="{A1F1AE6E-ACE1-493A-B6B9-A3F0117A7B22}">
      <dsp:nvSpPr>
        <dsp:cNvPr id="0" name=""/>
        <dsp:cNvSpPr/>
      </dsp:nvSpPr>
      <dsp:spPr>
        <a:xfrm>
          <a:off x="23824" y="217051"/>
          <a:ext cx="2474081" cy="2869660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800" kern="12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静态成员方法用</a:t>
          </a:r>
          <a:r>
            <a:rPr lang="en-US" altLang="zh-CN" sz="1800" kern="12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static</a:t>
          </a:r>
          <a:r>
            <a:rPr lang="zh-CN" altLang="en-US" sz="1800" kern="12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修饰，而实例成员方法不能用</a:t>
          </a:r>
          <a:r>
            <a:rPr lang="en-US" altLang="zh-CN" sz="1800" kern="12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static</a:t>
          </a:r>
          <a:r>
            <a:rPr lang="zh-CN" altLang="en-US" sz="1800" kern="1200" dirty="0">
              <a:solidFill>
                <a:srgbClr val="000000"/>
              </a:solidFill>
              <a:latin typeface="Times New Roman" panose="02020603050405020304" charset="0"/>
              <a:cs typeface="宋体" panose="02010600030101010101" pitchFamily="2" charset="-122"/>
            </a:rPr>
            <a:t>修饰</a:t>
          </a:r>
        </a:p>
      </dsp:txBody>
      <dsp:txXfrm>
        <a:off x="23824" y="217051"/>
        <a:ext cx="2474081" cy="2869660"/>
      </dsp:txXfrm>
    </dsp:sp>
    <dsp:sp modelId="{29120BFE-B539-4FC2-8F64-D07FD40649D3}">
      <dsp:nvSpPr>
        <dsp:cNvPr id="0" name=""/>
        <dsp:cNvSpPr/>
      </dsp:nvSpPr>
      <dsp:spPr>
        <a:xfrm>
          <a:off x="2813797" y="78832"/>
          <a:ext cx="2474081" cy="144000"/>
        </a:xfrm>
        <a:prstGeom prst="rect">
          <a:avLst/>
        </a:prstGeom>
        <a:solidFill>
          <a:srgbClr val="15A68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0320" rIns="35560" bIns="20320" numCol="1" spcCol="1270" anchor="ctr" anchorCtr="0">
          <a:noAutofit/>
        </a:bodyPr>
        <a:lstStyle/>
        <a:p>
          <a:pPr lvl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  </a:t>
          </a:r>
          <a:r>
            <a:rPr lang="zh-CN" sz="5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访问对象</a:t>
          </a:r>
          <a:r>
            <a:rPr lang="en-US" altLang="zh-CN" sz="500" kern="1200" dirty="0"/>
            <a:t>	</a:t>
          </a:r>
          <a:endParaRPr lang="zh-CN" altLang="en-US" sz="500" kern="1200" dirty="0"/>
        </a:p>
      </dsp:txBody>
      <dsp:txXfrm>
        <a:off x="2813797" y="78832"/>
        <a:ext cx="2474081" cy="144000"/>
      </dsp:txXfrm>
    </dsp:sp>
    <dsp:sp modelId="{4C02D75A-8BD4-4F3C-BE8F-B4CCCC9B1DD4}">
      <dsp:nvSpPr>
        <dsp:cNvPr id="0" name=""/>
        <dsp:cNvSpPr/>
      </dsp:nvSpPr>
      <dsp:spPr>
        <a:xfrm>
          <a:off x="2826959" y="129274"/>
          <a:ext cx="2474081" cy="3077740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实例方法既可以访问静态成员变量和静态方法，又可以访问实例成员变量和实例方法；而静态方法只能访问静态成员变量和静态方法</a:t>
          </a:r>
          <a:endParaRPr lang="zh-CN" altLang="en-US" sz="1800" kern="1200" dirty="0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  <a:sym typeface="+mn-ea"/>
          </a:endParaRPr>
        </a:p>
      </dsp:txBody>
      <dsp:txXfrm>
        <a:off x="2826959" y="129274"/>
        <a:ext cx="2474081" cy="3077740"/>
      </dsp:txXfrm>
    </dsp:sp>
    <dsp:sp modelId="{DDD683F4-A5A5-4D8C-A1D2-5B73C3033986}">
      <dsp:nvSpPr>
        <dsp:cNvPr id="0" name=""/>
        <dsp:cNvSpPr/>
      </dsp:nvSpPr>
      <dsp:spPr>
        <a:xfrm>
          <a:off x="5629153" y="146161"/>
          <a:ext cx="2474081" cy="144000"/>
        </a:xfrm>
        <a:prstGeom prst="rect">
          <a:avLst/>
        </a:prstGeom>
        <a:solidFill>
          <a:srgbClr val="15A68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0320" rIns="35560" bIns="20320" numCol="1" spcCol="1270" anchor="ctr" anchorCtr="0">
          <a:noAutofit/>
        </a:bodyPr>
        <a:lstStyle/>
        <a:p>
          <a:pPr lvl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5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调用方法</a:t>
          </a:r>
          <a:endParaRPr sz="500" kern="1200"/>
        </a:p>
      </dsp:txBody>
      <dsp:txXfrm>
        <a:off x="5629153" y="146161"/>
        <a:ext cx="2474081" cy="144000"/>
      </dsp:txXfrm>
    </dsp:sp>
    <dsp:sp modelId="{10AB8F11-01A1-4C6C-B18D-DD77C1492266}">
      <dsp:nvSpPr>
        <dsp:cNvPr id="0" name=""/>
        <dsp:cNvSpPr/>
      </dsp:nvSpPr>
      <dsp:spPr>
        <a:xfrm>
          <a:off x="5647412" y="153936"/>
          <a:ext cx="2474081" cy="2815586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实例方法只能被对象调用，静态方法既可以被类调用，又可以被对象调用</a:t>
          </a:r>
          <a:endParaRPr lang="zh-CN" altLang="en-US" sz="2000" kern="1200" dirty="0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  <a:sym typeface="+mn-ea"/>
          </a:endParaRPr>
        </a:p>
      </dsp:txBody>
      <dsp:txXfrm>
        <a:off x="5647412" y="153936"/>
        <a:ext cx="2474081" cy="2815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75D3E-B9F6-496C-96DA-976B5A6CDEA2}">
      <dsp:nvSpPr>
        <dsp:cNvPr id="0" name=""/>
        <dsp:cNvSpPr/>
      </dsp:nvSpPr>
      <dsp:spPr>
        <a:xfrm>
          <a:off x="3810" y="236195"/>
          <a:ext cx="146049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/>
            <a:t>定义位置</a:t>
          </a:r>
        </a:p>
      </dsp:txBody>
      <dsp:txXfrm>
        <a:off x="3810" y="236195"/>
        <a:ext cx="1460499" cy="432000"/>
      </dsp:txXfrm>
    </dsp:sp>
    <dsp:sp modelId="{026D6A9F-8E45-4051-9ED4-9A18267D99B7}">
      <dsp:nvSpPr>
        <dsp:cNvPr id="0" name=""/>
        <dsp:cNvSpPr/>
      </dsp:nvSpPr>
      <dsp:spPr>
        <a:xfrm>
          <a:off x="3810" y="668195"/>
          <a:ext cx="1460499" cy="24318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1500" kern="1200">
              <a:sym typeface="+mn-ea"/>
            </a:rPr>
            <a:t>成</a:t>
          </a:r>
          <a:r>
            <a:rPr lang="zh-CN" sz="15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员变量在类体内，方法外；局部变量定义在方法体内和方法参数中</a:t>
          </a:r>
          <a:endParaRPr lang="zh-CN" sz="1500" kern="1200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</a:endParaRPr>
        </a:p>
      </dsp:txBody>
      <dsp:txXfrm>
        <a:off x="3810" y="668195"/>
        <a:ext cx="1460499" cy="2431898"/>
      </dsp:txXfrm>
    </dsp:sp>
    <dsp:sp modelId="{6376D579-798B-4229-94B8-C95E7D51F732}">
      <dsp:nvSpPr>
        <dsp:cNvPr id="0" name=""/>
        <dsp:cNvSpPr/>
      </dsp:nvSpPr>
      <dsp:spPr>
        <a:xfrm>
          <a:off x="1668780" y="236195"/>
          <a:ext cx="146049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/>
            <a:t>关键字</a:t>
          </a:r>
        </a:p>
      </dsp:txBody>
      <dsp:txXfrm>
        <a:off x="1668780" y="236195"/>
        <a:ext cx="1460499" cy="432000"/>
      </dsp:txXfrm>
    </dsp:sp>
    <dsp:sp modelId="{BE868AE7-1846-4B64-B19C-CFA37729AEB8}">
      <dsp:nvSpPr>
        <dsp:cNvPr id="0" name=""/>
        <dsp:cNvSpPr/>
      </dsp:nvSpPr>
      <dsp:spPr>
        <a:xfrm>
          <a:off x="1668780" y="668195"/>
          <a:ext cx="1460499" cy="24318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1500" kern="1200">
              <a:sym typeface="+mn-ea"/>
            </a:rPr>
            <a:t>局部</a:t>
          </a:r>
          <a:r>
            <a:rPr lang="zh-CN" sz="15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变量不能用</a:t>
          </a:r>
          <a:r>
            <a:rPr sz="1500" kern="1200">
              <a:sym typeface="+mn-ea"/>
            </a:rPr>
            <a:t>修饰</a:t>
          </a:r>
          <a:r>
            <a:rPr lang="zh-CN" altLang="en-US" sz="15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符</a:t>
          </a:r>
          <a:r>
            <a:rPr sz="1500" kern="1200">
              <a:sym typeface="+mn-ea"/>
            </a:rPr>
            <a:t>和st</a:t>
          </a:r>
          <a:r>
            <a:rPr lang="en-US" sz="15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atic</a:t>
          </a:r>
          <a:r>
            <a:rPr sz="1500" kern="1200">
              <a:sym typeface="+mn-ea"/>
            </a:rPr>
            <a:t>，可</a:t>
          </a:r>
          <a:r>
            <a:rPr lang="zh-CN" sz="15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以用</a:t>
          </a:r>
          <a:r>
            <a:rPr sz="1500" kern="1200">
              <a:sym typeface="+mn-ea"/>
            </a:rPr>
            <a:t>fi</a:t>
          </a:r>
          <a:r>
            <a:rPr lang="en-US" sz="15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nal</a:t>
          </a:r>
          <a:r>
            <a:rPr sz="1500" kern="1200">
              <a:sym typeface="+mn-ea"/>
            </a:rPr>
            <a:t>，成</a:t>
          </a:r>
          <a:r>
            <a:rPr lang="zh-CN" sz="15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员变量都可以用</a:t>
          </a:r>
          <a:endParaRPr lang="zh-CN" sz="1500" kern="1200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</a:endParaRPr>
        </a:p>
      </dsp:txBody>
      <dsp:txXfrm>
        <a:off x="1668780" y="668195"/>
        <a:ext cx="1460499" cy="2431898"/>
      </dsp:txXfrm>
    </dsp:sp>
    <dsp:sp modelId="{FE9A4D2F-9E85-4319-82B9-D1E5EDFAD81A}">
      <dsp:nvSpPr>
        <dsp:cNvPr id="0" name=""/>
        <dsp:cNvSpPr/>
      </dsp:nvSpPr>
      <dsp:spPr>
        <a:xfrm>
          <a:off x="3333750" y="236195"/>
          <a:ext cx="146049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/>
            <a:t>初始化值</a:t>
          </a:r>
        </a:p>
      </dsp:txBody>
      <dsp:txXfrm>
        <a:off x="3333750" y="236195"/>
        <a:ext cx="1460499" cy="432000"/>
      </dsp:txXfrm>
    </dsp:sp>
    <dsp:sp modelId="{47BEEE5E-DA2E-4CD4-A6DE-02BD178D454B}">
      <dsp:nvSpPr>
        <dsp:cNvPr id="0" name=""/>
        <dsp:cNvSpPr/>
      </dsp:nvSpPr>
      <dsp:spPr>
        <a:xfrm>
          <a:off x="3333750" y="668195"/>
          <a:ext cx="1460499" cy="24318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1500" kern="1200">
              <a:sym typeface="+mn-ea"/>
            </a:rPr>
            <a:t>成</a:t>
          </a:r>
          <a:r>
            <a:rPr lang="zh-CN" sz="15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员变量有默认的初始化值；局部变量没有默认</a:t>
          </a:r>
          <a:endParaRPr lang="zh-CN" sz="1500" kern="1200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</a:endParaRPr>
        </a:p>
      </dsp:txBody>
      <dsp:txXfrm>
        <a:off x="3333750" y="668195"/>
        <a:ext cx="1460499" cy="2431898"/>
      </dsp:txXfrm>
    </dsp:sp>
    <dsp:sp modelId="{6FB0F21A-1672-4C8A-A010-18D989572C2D}">
      <dsp:nvSpPr>
        <dsp:cNvPr id="0" name=""/>
        <dsp:cNvSpPr/>
      </dsp:nvSpPr>
      <dsp:spPr>
        <a:xfrm>
          <a:off x="4998720" y="236195"/>
          <a:ext cx="146049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/>
            <a:t>调用方式</a:t>
          </a:r>
        </a:p>
      </dsp:txBody>
      <dsp:txXfrm>
        <a:off x="4998720" y="236195"/>
        <a:ext cx="1460499" cy="432000"/>
      </dsp:txXfrm>
    </dsp:sp>
    <dsp:sp modelId="{AF00DB4D-2888-406A-B158-67B8839E76BA}">
      <dsp:nvSpPr>
        <dsp:cNvPr id="0" name=""/>
        <dsp:cNvSpPr/>
      </dsp:nvSpPr>
      <dsp:spPr>
        <a:xfrm>
          <a:off x="4998720" y="668195"/>
          <a:ext cx="1460499" cy="24318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1500" kern="1200">
              <a:sym typeface="+mn-ea"/>
            </a:rPr>
            <a:t>局部</a:t>
          </a:r>
          <a:r>
            <a:rPr lang="zh-CN" sz="15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rPr>
            <a:t>变量不能用类和对象调用，只能用在方法体内，成员变量中的静态成员变量可以由类和对象调用，实例成员变量可以由对象调用。</a:t>
          </a:r>
          <a:endParaRPr lang="zh-CN" sz="1500" kern="1200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sp:txBody>
      <dsp:txXfrm>
        <a:off x="4998720" y="668195"/>
        <a:ext cx="1460499" cy="2431898"/>
      </dsp:txXfrm>
    </dsp:sp>
    <dsp:sp modelId="{D935C779-3D60-4C3B-A265-70EF2855A98D}">
      <dsp:nvSpPr>
        <dsp:cNvPr id="0" name=""/>
        <dsp:cNvSpPr/>
      </dsp:nvSpPr>
      <dsp:spPr>
        <a:xfrm>
          <a:off x="6663689" y="236195"/>
          <a:ext cx="146049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/>
            <a:t>生命周期</a:t>
          </a:r>
        </a:p>
      </dsp:txBody>
      <dsp:txXfrm>
        <a:off x="6663689" y="236195"/>
        <a:ext cx="1460499" cy="432000"/>
      </dsp:txXfrm>
    </dsp:sp>
    <dsp:sp modelId="{0ECB5F0D-AE4F-48D5-91F7-E08513C831E7}">
      <dsp:nvSpPr>
        <dsp:cNvPr id="0" name=""/>
        <dsp:cNvSpPr/>
      </dsp:nvSpPr>
      <dsp:spPr>
        <a:xfrm>
          <a:off x="6663689" y="668195"/>
          <a:ext cx="1460499" cy="24318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1500" kern="1200">
              <a:sym typeface="+mn-ea"/>
            </a:rPr>
            <a:t>局</a:t>
          </a:r>
          <a:r>
            <a:rPr lang="zh-CN" sz="1500" kern="12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rPr>
            <a:t>部变量与方法共存亡，成员变量中的静态成员变量与类共存亡，实例成员变量与对象共存亡。</a:t>
          </a:r>
          <a:endParaRPr lang="zh-CN" sz="1500" kern="1200">
            <a:solidFill>
              <a:srgbClr val="000000"/>
            </a:solidFill>
            <a:latin typeface="Times New Roman" panose="02020603050405020304" charset="0"/>
            <a:ea typeface="宋体" panose="02010600030101010101" pitchFamily="2" charset="-122"/>
          </a:endParaRPr>
        </a:p>
      </dsp:txBody>
      <dsp:txXfrm>
        <a:off x="6663689" y="668195"/>
        <a:ext cx="1460499" cy="24318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75D3E-B9F6-496C-96DA-976B5A6CDEA2}">
      <dsp:nvSpPr>
        <dsp:cNvPr id="0" name=""/>
        <dsp:cNvSpPr/>
      </dsp:nvSpPr>
      <dsp:spPr>
        <a:xfrm>
          <a:off x="2540" y="201070"/>
          <a:ext cx="2476500" cy="782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/>
            <a:t>用</a:t>
          </a:r>
          <a:r>
            <a:rPr lang="en-US" altLang="zh-CN" sz="1900" kern="1200"/>
            <a:t>void</a:t>
          </a:r>
          <a:r>
            <a:rPr lang="zh-CN" altLang="en-US" sz="1900" kern="1200"/>
            <a:t>修饰</a:t>
          </a:r>
        </a:p>
      </dsp:txBody>
      <dsp:txXfrm>
        <a:off x="2540" y="201070"/>
        <a:ext cx="2476500" cy="782756"/>
      </dsp:txXfrm>
    </dsp:sp>
    <dsp:sp modelId="{026D6A9F-8E45-4051-9ED4-9A18267D99B7}">
      <dsp:nvSpPr>
        <dsp:cNvPr id="0" name=""/>
        <dsp:cNvSpPr/>
      </dsp:nvSpPr>
      <dsp:spPr>
        <a:xfrm>
          <a:off x="2540" y="983826"/>
          <a:ext cx="2476500" cy="21513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>
              <a:sym typeface="+mn-ea"/>
            </a:rPr>
            <a:t>在用</a:t>
          </a:r>
          <a:r>
            <a:rPr lang="en-US" altLang="zh-CN" sz="1900" kern="1200">
              <a:sym typeface="+mn-ea"/>
            </a:rPr>
            <a:t>new</a:t>
          </a:r>
          <a:r>
            <a:rPr lang="zh-CN" altLang="en-US" sz="1900" kern="1200">
              <a:sym typeface="+mn-ea"/>
            </a:rPr>
            <a:t>运算符调用构造方法时，会</a:t>
          </a:r>
          <a:r>
            <a:rPr lang="zh-CN" sz="1900" kern="1200">
              <a:sym typeface="+mn-ea"/>
            </a:rPr>
            <a:t>报错</a:t>
          </a:r>
          <a:r>
            <a:rPr lang="en-US" altLang="zh-CN" sz="1900" kern="1200">
              <a:sym typeface="+mn-ea"/>
            </a:rPr>
            <a:t>“</a:t>
          </a:r>
          <a:r>
            <a:rPr sz="1900" kern="1200">
              <a:sym typeface="+mn-ea"/>
            </a:rPr>
            <a:t>The constructor Employee(String) is undefined</a:t>
          </a:r>
          <a:r>
            <a:rPr lang="en-US" sz="1900" kern="1200">
              <a:sym typeface="+mn-ea"/>
            </a:rPr>
            <a:t>”</a:t>
          </a:r>
        </a:p>
      </dsp:txBody>
      <dsp:txXfrm>
        <a:off x="2540" y="983826"/>
        <a:ext cx="2476500" cy="2151393"/>
      </dsp:txXfrm>
    </dsp:sp>
    <dsp:sp modelId="{6376D579-798B-4229-94B8-C95E7D51F732}">
      <dsp:nvSpPr>
        <dsp:cNvPr id="0" name=""/>
        <dsp:cNvSpPr/>
      </dsp:nvSpPr>
      <dsp:spPr>
        <a:xfrm>
          <a:off x="2825750" y="201070"/>
          <a:ext cx="2476500" cy="782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/>
            <a:t>用</a:t>
          </a:r>
          <a:r>
            <a:rPr lang="en-US" altLang="zh-CN" sz="1900" kern="1200"/>
            <a:t>private</a:t>
          </a:r>
          <a:r>
            <a:rPr lang="zh-CN" altLang="en-US" sz="1900" kern="1200"/>
            <a:t>修饰</a:t>
          </a:r>
        </a:p>
      </dsp:txBody>
      <dsp:txXfrm>
        <a:off x="2825750" y="201070"/>
        <a:ext cx="2476500" cy="782756"/>
      </dsp:txXfrm>
    </dsp:sp>
    <dsp:sp modelId="{BE868AE7-1846-4B64-B19C-CFA37729AEB8}">
      <dsp:nvSpPr>
        <dsp:cNvPr id="0" name=""/>
        <dsp:cNvSpPr/>
      </dsp:nvSpPr>
      <dsp:spPr>
        <a:xfrm>
          <a:off x="2825750" y="983826"/>
          <a:ext cx="2476500" cy="21513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>
              <a:sym typeface="+mn-ea"/>
            </a:rPr>
            <a:t>在另外一个类中生成此类的对象会</a:t>
          </a:r>
          <a:r>
            <a:rPr sz="1900" kern="1200">
              <a:sym typeface="+mn-ea"/>
            </a:rPr>
            <a:t>报错“The constructor Employee(String) is not visible”</a:t>
          </a:r>
        </a:p>
      </dsp:txBody>
      <dsp:txXfrm>
        <a:off x="2825750" y="983826"/>
        <a:ext cx="2476500" cy="2151393"/>
      </dsp:txXfrm>
    </dsp:sp>
    <dsp:sp modelId="{FE9A4D2F-9E85-4319-82B9-D1E5EDFAD81A}">
      <dsp:nvSpPr>
        <dsp:cNvPr id="0" name=""/>
        <dsp:cNvSpPr/>
      </dsp:nvSpPr>
      <dsp:spPr>
        <a:xfrm>
          <a:off x="5648960" y="201070"/>
          <a:ext cx="2476500" cy="782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/>
            <a:t>自定义构造方法后，再调用默认构造方法</a:t>
          </a:r>
        </a:p>
      </dsp:txBody>
      <dsp:txXfrm>
        <a:off x="5648960" y="201070"/>
        <a:ext cx="2476500" cy="782756"/>
      </dsp:txXfrm>
    </dsp:sp>
    <dsp:sp modelId="{47BEEE5E-DA2E-4CD4-A6DE-02BD178D454B}">
      <dsp:nvSpPr>
        <dsp:cNvPr id="0" name=""/>
        <dsp:cNvSpPr/>
      </dsp:nvSpPr>
      <dsp:spPr>
        <a:xfrm>
          <a:off x="5648960" y="983826"/>
          <a:ext cx="2476500" cy="21513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>
              <a:sym typeface="+mn-ea"/>
            </a:rPr>
            <a:t>自定义构造方法后，调用默认构造方法会</a:t>
          </a:r>
          <a:r>
            <a:rPr sz="1900" kern="1200">
              <a:sym typeface="+mn-ea"/>
            </a:rPr>
            <a:t>报错“The constructor Employee() is undefined”。</a:t>
          </a:r>
        </a:p>
      </dsp:txBody>
      <dsp:txXfrm>
        <a:off x="5648960" y="983826"/>
        <a:ext cx="2476500" cy="21513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75D3E-B9F6-496C-96DA-976B5A6CDEA2}">
      <dsp:nvSpPr>
        <dsp:cNvPr id="0" name=""/>
        <dsp:cNvSpPr/>
      </dsp:nvSpPr>
      <dsp:spPr>
        <a:xfrm>
          <a:off x="2540" y="47104"/>
          <a:ext cx="247650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/>
            <a:t>导入整个包</a:t>
          </a:r>
        </a:p>
      </dsp:txBody>
      <dsp:txXfrm>
        <a:off x="2540" y="47104"/>
        <a:ext cx="2476500" cy="576000"/>
      </dsp:txXfrm>
    </dsp:sp>
    <dsp:sp modelId="{026D6A9F-8E45-4051-9ED4-9A18267D99B7}">
      <dsp:nvSpPr>
        <dsp:cNvPr id="0" name=""/>
        <dsp:cNvSpPr/>
      </dsp:nvSpPr>
      <dsp:spPr>
        <a:xfrm>
          <a:off x="2540" y="623104"/>
          <a:ext cx="2476500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2000" kern="1200">
              <a:sym typeface="+mn-ea"/>
            </a:rPr>
            <a:t>import包名[.包名[.包名…]].*;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2000" kern="1200">
              <a:sym typeface="+mn-ea"/>
            </a:rPr>
            <a:t>例如，导入abc中的</a:t>
          </a:r>
          <a:r>
            <a:rPr lang="zh-CN" sz="2000" kern="1200">
              <a:sym typeface="+mn-ea"/>
            </a:rPr>
            <a:t>所有类</a:t>
          </a:r>
          <a:endParaRPr sz="2000" kern="1200">
            <a:sym typeface="+mn-ea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2000" kern="1200">
              <a:sym typeface="+mn-ea"/>
            </a:rPr>
            <a:t>import abc.</a:t>
          </a:r>
          <a:r>
            <a:rPr lang="en-US" sz="2000" kern="1200">
              <a:sym typeface="+mn-ea"/>
            </a:rPr>
            <a:t>*</a:t>
          </a:r>
        </a:p>
      </dsp:txBody>
      <dsp:txXfrm>
        <a:off x="2540" y="623104"/>
        <a:ext cx="2476500" cy="2666081"/>
      </dsp:txXfrm>
    </dsp:sp>
    <dsp:sp modelId="{6376D579-798B-4229-94B8-C95E7D51F732}">
      <dsp:nvSpPr>
        <dsp:cNvPr id="0" name=""/>
        <dsp:cNvSpPr/>
      </dsp:nvSpPr>
      <dsp:spPr>
        <a:xfrm>
          <a:off x="2825750" y="47104"/>
          <a:ext cx="247650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/>
            <a:t>导入包的某类</a:t>
          </a:r>
        </a:p>
      </dsp:txBody>
      <dsp:txXfrm>
        <a:off x="2825750" y="47104"/>
        <a:ext cx="2476500" cy="576000"/>
      </dsp:txXfrm>
    </dsp:sp>
    <dsp:sp modelId="{BE868AE7-1846-4B64-B19C-CFA37729AEB8}">
      <dsp:nvSpPr>
        <dsp:cNvPr id="0" name=""/>
        <dsp:cNvSpPr/>
      </dsp:nvSpPr>
      <dsp:spPr>
        <a:xfrm>
          <a:off x="2825750" y="623104"/>
          <a:ext cx="2476500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1800" kern="1200">
              <a:sym typeface="+mn-ea"/>
            </a:rPr>
            <a:t>import包名[.包名[.包名…]].类名;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1800" kern="1200">
              <a:sym typeface="+mn-ea"/>
            </a:rPr>
            <a:t>例如，导入包abc中的单个类ClassName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1800" kern="1200">
              <a:sym typeface="+mn-ea"/>
            </a:rPr>
            <a:t>import abc.ClassName</a:t>
          </a:r>
        </a:p>
      </dsp:txBody>
      <dsp:txXfrm>
        <a:off x="2825750" y="623104"/>
        <a:ext cx="2476500" cy="2666081"/>
      </dsp:txXfrm>
    </dsp:sp>
    <dsp:sp modelId="{FE9A4D2F-9E85-4319-82B9-D1E5EDFAD81A}">
      <dsp:nvSpPr>
        <dsp:cNvPr id="0" name=""/>
        <dsp:cNvSpPr/>
      </dsp:nvSpPr>
      <dsp:spPr>
        <a:xfrm>
          <a:off x="5648960" y="47104"/>
          <a:ext cx="247650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/>
            <a:t>静态导入</a:t>
          </a:r>
        </a:p>
      </dsp:txBody>
      <dsp:txXfrm>
        <a:off x="5648960" y="47104"/>
        <a:ext cx="2476500" cy="576000"/>
      </dsp:txXfrm>
    </dsp:sp>
    <dsp:sp modelId="{47BEEE5E-DA2E-4CD4-A6DE-02BD178D454B}">
      <dsp:nvSpPr>
        <dsp:cNvPr id="0" name=""/>
        <dsp:cNvSpPr/>
      </dsp:nvSpPr>
      <dsp:spPr>
        <a:xfrm>
          <a:off x="5648960" y="623104"/>
          <a:ext cx="2476500" cy="2666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2000" kern="1200">
              <a:sym typeface="+mn-ea"/>
            </a:rPr>
            <a:t>import static 包名[.包名[.包名…]].类名.静态成员变量|静态成员方法;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2000" kern="1200">
              <a:sym typeface="+mn-ea"/>
            </a:rPr>
            <a:t>import static 包名[.包名[.包名…]].类名.*;</a:t>
          </a:r>
        </a:p>
      </dsp:txBody>
      <dsp:txXfrm>
        <a:off x="5648960" y="623104"/>
        <a:ext cx="2476500" cy="26660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75D3E-B9F6-496C-96DA-976B5A6CDEA2}">
      <dsp:nvSpPr>
        <dsp:cNvPr id="0" name=""/>
        <dsp:cNvSpPr/>
      </dsp:nvSpPr>
      <dsp:spPr>
        <a:xfrm>
          <a:off x="3055" y="116799"/>
          <a:ext cx="1837531" cy="460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/>
            <a:t>public</a:t>
          </a:r>
        </a:p>
      </dsp:txBody>
      <dsp:txXfrm>
        <a:off x="3055" y="116799"/>
        <a:ext cx="1837531" cy="460800"/>
      </dsp:txXfrm>
    </dsp:sp>
    <dsp:sp modelId="{026D6A9F-8E45-4051-9ED4-9A18267D99B7}">
      <dsp:nvSpPr>
        <dsp:cNvPr id="0" name=""/>
        <dsp:cNvSpPr/>
      </dsp:nvSpPr>
      <dsp:spPr>
        <a:xfrm>
          <a:off x="3055" y="577599"/>
          <a:ext cx="1837531" cy="264189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>
              <a:sym typeface="+mn-ea"/>
            </a:rPr>
            <a:t>修饰类、成员变量和成员方法，对外界是可访问的</a:t>
          </a:r>
        </a:p>
      </dsp:txBody>
      <dsp:txXfrm>
        <a:off x="3055" y="577599"/>
        <a:ext cx="1837531" cy="2641890"/>
      </dsp:txXfrm>
    </dsp:sp>
    <dsp:sp modelId="{6376D579-798B-4229-94B8-C95E7D51F732}">
      <dsp:nvSpPr>
        <dsp:cNvPr id="0" name=""/>
        <dsp:cNvSpPr/>
      </dsp:nvSpPr>
      <dsp:spPr>
        <a:xfrm>
          <a:off x="2097841" y="116799"/>
          <a:ext cx="1837531" cy="460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/>
            <a:t>protected</a:t>
          </a:r>
        </a:p>
      </dsp:txBody>
      <dsp:txXfrm>
        <a:off x="2097841" y="116799"/>
        <a:ext cx="1837531" cy="460800"/>
      </dsp:txXfrm>
    </dsp:sp>
    <dsp:sp modelId="{BE868AE7-1846-4B64-B19C-CFA37729AEB8}">
      <dsp:nvSpPr>
        <dsp:cNvPr id="0" name=""/>
        <dsp:cNvSpPr/>
      </dsp:nvSpPr>
      <dsp:spPr>
        <a:xfrm>
          <a:off x="2097841" y="577599"/>
          <a:ext cx="1837531" cy="264189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1800" kern="1200">
              <a:sym typeface="+mn-ea"/>
            </a:rPr>
            <a:t>这个类本身、它的子类(包括同一包中的和不同包中的子类)以及同一包中所有其它的类访问。</a:t>
          </a:r>
        </a:p>
      </dsp:txBody>
      <dsp:txXfrm>
        <a:off x="2097841" y="577599"/>
        <a:ext cx="1837531" cy="2641890"/>
      </dsp:txXfrm>
    </dsp:sp>
    <dsp:sp modelId="{FE9A4D2F-9E85-4319-82B9-D1E5EDFAD81A}">
      <dsp:nvSpPr>
        <dsp:cNvPr id="0" name=""/>
        <dsp:cNvSpPr/>
      </dsp:nvSpPr>
      <dsp:spPr>
        <a:xfrm>
          <a:off x="4192627" y="116799"/>
          <a:ext cx="1837531" cy="460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/>
            <a:t>(default)</a:t>
          </a:r>
        </a:p>
      </dsp:txBody>
      <dsp:txXfrm>
        <a:off x="4192627" y="116799"/>
        <a:ext cx="1837531" cy="460800"/>
      </dsp:txXfrm>
    </dsp:sp>
    <dsp:sp modelId="{47BEEE5E-DA2E-4CD4-A6DE-02BD178D454B}">
      <dsp:nvSpPr>
        <dsp:cNvPr id="0" name=""/>
        <dsp:cNvSpPr/>
      </dsp:nvSpPr>
      <dsp:spPr>
        <a:xfrm>
          <a:off x="4192627" y="577599"/>
          <a:ext cx="1837531" cy="264189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>
              <a:sym typeface="+mn-ea"/>
            </a:rPr>
            <a:t>省略访问修饰符，</a:t>
          </a:r>
          <a:r>
            <a:rPr sz="1600" kern="1200">
              <a:sym typeface="+mn-ea"/>
            </a:rPr>
            <a:t>就称之为(default)，也称为包访问控制。同一包内的其它所有类都能访问该成员，但对包外的所有类就不能访问。</a:t>
          </a:r>
        </a:p>
      </dsp:txBody>
      <dsp:txXfrm>
        <a:off x="4192627" y="577599"/>
        <a:ext cx="1837531" cy="2641890"/>
      </dsp:txXfrm>
    </dsp:sp>
    <dsp:sp modelId="{80AEBAE6-C686-40E1-B2BE-5FDFED9958F0}">
      <dsp:nvSpPr>
        <dsp:cNvPr id="0" name=""/>
        <dsp:cNvSpPr/>
      </dsp:nvSpPr>
      <dsp:spPr>
        <a:xfrm>
          <a:off x="6287412" y="116799"/>
          <a:ext cx="1837531" cy="460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private</a:t>
          </a:r>
        </a:p>
      </dsp:txBody>
      <dsp:txXfrm>
        <a:off x="6287412" y="116799"/>
        <a:ext cx="1837531" cy="460800"/>
      </dsp:txXfrm>
    </dsp:sp>
    <dsp:sp modelId="{D9851851-3B8C-4849-89B1-EB79EE8317C9}">
      <dsp:nvSpPr>
        <dsp:cNvPr id="0" name=""/>
        <dsp:cNvSpPr/>
      </dsp:nvSpPr>
      <dsp:spPr>
        <a:xfrm>
          <a:off x="6287412" y="577599"/>
          <a:ext cx="1837531" cy="264189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1600" kern="1200"/>
            <a:t>只能被这个类本身的方法访问，它不能在类</a:t>
          </a:r>
          <a:r>
            <a:rPr lang="zh-CN" sz="1600" kern="1200"/>
            <a:t>外</a:t>
          </a:r>
          <a:r>
            <a:rPr sz="1600" kern="1200"/>
            <a:t>访问。private的访问权限有助于对客户隐藏类的实现细节，减少错误，提高程序的可修改性</a:t>
          </a:r>
        </a:p>
      </dsp:txBody>
      <dsp:txXfrm>
        <a:off x="6287412" y="577599"/>
        <a:ext cx="1837531" cy="26418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75D3E-B9F6-496C-96DA-976B5A6CDEA2}">
      <dsp:nvSpPr>
        <dsp:cNvPr id="0" name=""/>
        <dsp:cNvSpPr/>
      </dsp:nvSpPr>
      <dsp:spPr>
        <a:xfrm>
          <a:off x="3055" y="237773"/>
          <a:ext cx="1837531" cy="5184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引用成员变量</a:t>
          </a:r>
        </a:p>
      </dsp:txBody>
      <dsp:txXfrm>
        <a:off x="3055" y="237773"/>
        <a:ext cx="1837531" cy="518400"/>
      </dsp:txXfrm>
    </dsp:sp>
    <dsp:sp modelId="{026D6A9F-8E45-4051-9ED4-9A18267D99B7}">
      <dsp:nvSpPr>
        <dsp:cNvPr id="0" name=""/>
        <dsp:cNvSpPr/>
      </dsp:nvSpPr>
      <dsp:spPr>
        <a:xfrm>
          <a:off x="3055" y="756173"/>
          <a:ext cx="1837531" cy="234234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>
              <a:sym typeface="+mn-ea"/>
            </a:rPr>
            <a:t>构造方法或者</a:t>
          </a:r>
          <a:r>
            <a:rPr lang="zh-CN" altLang="en-US" sz="1800" kern="1200">
              <a:sym typeface="+mn-ea"/>
            </a:rPr>
            <a:t>成员方法</a:t>
          </a:r>
          <a:r>
            <a:rPr lang="zh-CN" sz="1800" kern="1200">
              <a:sym typeface="+mn-ea"/>
            </a:rPr>
            <a:t>的参数与成员变量名相同，需要用this关键字来区分</a:t>
          </a:r>
        </a:p>
      </dsp:txBody>
      <dsp:txXfrm>
        <a:off x="3055" y="756173"/>
        <a:ext cx="1837531" cy="2342342"/>
      </dsp:txXfrm>
    </dsp:sp>
    <dsp:sp modelId="{6376D579-798B-4229-94B8-C95E7D51F732}">
      <dsp:nvSpPr>
        <dsp:cNvPr id="0" name=""/>
        <dsp:cNvSpPr/>
      </dsp:nvSpPr>
      <dsp:spPr>
        <a:xfrm>
          <a:off x="2097841" y="237773"/>
          <a:ext cx="1837531" cy="5184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引用构造方法</a:t>
          </a:r>
        </a:p>
      </dsp:txBody>
      <dsp:txXfrm>
        <a:off x="2097841" y="237773"/>
        <a:ext cx="1837531" cy="518400"/>
      </dsp:txXfrm>
    </dsp:sp>
    <dsp:sp modelId="{BE868AE7-1846-4B64-B19C-CFA37729AEB8}">
      <dsp:nvSpPr>
        <dsp:cNvPr id="0" name=""/>
        <dsp:cNvSpPr/>
      </dsp:nvSpPr>
      <dsp:spPr>
        <a:xfrm>
          <a:off x="2097841" y="756173"/>
          <a:ext cx="1837531" cy="234234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1800" kern="1200">
              <a:sym typeface="+mn-ea"/>
            </a:rPr>
            <a:t>在一个构造方法内部引用其它的构造方法，</a:t>
          </a:r>
          <a:r>
            <a:rPr lang="zh-CN" sz="1800" kern="1200">
              <a:sym typeface="+mn-ea"/>
            </a:rPr>
            <a:t>可以用</a:t>
          </a:r>
          <a:r>
            <a:rPr lang="en-US" altLang="zh-CN" sz="1800" kern="1200">
              <a:sym typeface="+mn-ea"/>
            </a:rPr>
            <a:t>this</a:t>
          </a:r>
          <a:r>
            <a:rPr lang="zh-CN" altLang="en-US" sz="1800" kern="1200">
              <a:sym typeface="+mn-ea"/>
            </a:rPr>
            <a:t>关键字</a:t>
          </a:r>
        </a:p>
      </dsp:txBody>
      <dsp:txXfrm>
        <a:off x="2097841" y="756173"/>
        <a:ext cx="1837531" cy="2342342"/>
      </dsp:txXfrm>
    </dsp:sp>
    <dsp:sp modelId="{FE9A4D2F-9E85-4319-82B9-D1E5EDFAD81A}">
      <dsp:nvSpPr>
        <dsp:cNvPr id="0" name=""/>
        <dsp:cNvSpPr/>
      </dsp:nvSpPr>
      <dsp:spPr>
        <a:xfrm>
          <a:off x="4192627" y="237773"/>
          <a:ext cx="1837531" cy="5184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代表自身对象</a:t>
          </a:r>
        </a:p>
      </dsp:txBody>
      <dsp:txXfrm>
        <a:off x="4192627" y="237773"/>
        <a:ext cx="1837531" cy="518400"/>
      </dsp:txXfrm>
    </dsp:sp>
    <dsp:sp modelId="{47BEEE5E-DA2E-4CD4-A6DE-02BD178D454B}">
      <dsp:nvSpPr>
        <dsp:cNvPr id="0" name=""/>
        <dsp:cNvSpPr/>
      </dsp:nvSpPr>
      <dsp:spPr>
        <a:xfrm>
          <a:off x="4192627" y="756173"/>
          <a:ext cx="1837531" cy="234234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1800" kern="1200">
              <a:sym typeface="+mn-ea"/>
            </a:rPr>
            <a:t>每一个类的内部都有一个隐含的表示自身类的成员变量，用this表示自身类的成员变量</a:t>
          </a:r>
        </a:p>
      </dsp:txBody>
      <dsp:txXfrm>
        <a:off x="4192627" y="756173"/>
        <a:ext cx="1837531" cy="2342342"/>
      </dsp:txXfrm>
    </dsp:sp>
    <dsp:sp modelId="{80AEBAE6-C686-40E1-B2BE-5FDFED9958F0}">
      <dsp:nvSpPr>
        <dsp:cNvPr id="0" name=""/>
        <dsp:cNvSpPr/>
      </dsp:nvSpPr>
      <dsp:spPr>
        <a:xfrm>
          <a:off x="6287412" y="237773"/>
          <a:ext cx="1837531" cy="5184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引用成员方法</a:t>
          </a:r>
        </a:p>
      </dsp:txBody>
      <dsp:txXfrm>
        <a:off x="6287412" y="237773"/>
        <a:ext cx="1837531" cy="518400"/>
      </dsp:txXfrm>
    </dsp:sp>
    <dsp:sp modelId="{D9851851-3B8C-4849-89B1-EB79EE8317C9}">
      <dsp:nvSpPr>
        <dsp:cNvPr id="0" name=""/>
        <dsp:cNvSpPr/>
      </dsp:nvSpPr>
      <dsp:spPr>
        <a:xfrm>
          <a:off x="6287412" y="756173"/>
          <a:ext cx="1837531" cy="234234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1800" kern="1200"/>
            <a:t>在一个类的内部，成员方法之间的相互调用也可以使用this</a:t>
          </a:r>
        </a:p>
      </dsp:txBody>
      <dsp:txXfrm>
        <a:off x="6287412" y="756173"/>
        <a:ext cx="1837531" cy="2342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843-A115-4045-A924-70B770BCB2B2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E319-8231-46A1-960B-5493A3C4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0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1CCDC38-D7A8-4F2F-BC9D-96589A19EAD1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CE87-F668-4024-A18E-74D2E9B7D859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0808-FAD8-46DD-AEEE-EF10F835BD1E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354B-71BB-4965-923A-84193AB33261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99B8-F3A2-4E8D-83C8-560E86483421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40D3-2614-4C34-BE6A-CA423B737A0F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B39B-E44F-45B8-8E4A-40947C7A93C4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0A1-62FF-4526-8ADF-6019D3E297A4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5F26-45F9-4CE5-86CD-7D412DF0B675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7670-4D30-405C-A7CA-02BF47F92CC2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F4FC-224F-4767-959D-22199600939D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BA2A-5324-4115-A751-E78BFE49E695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A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1855788"/>
            <a:ext cx="12192000" cy="5002212"/>
          </a:xfrm>
          <a:custGeom>
            <a:avLst/>
            <a:gdLst>
              <a:gd name="connsiteX0" fmla="*/ 0 w 12192000"/>
              <a:gd name="connsiteY0" fmla="*/ 0 h 5002306"/>
              <a:gd name="connsiteX1" fmla="*/ 64750 w 12192000"/>
              <a:gd name="connsiteY1" fmla="*/ 0 h 5002306"/>
              <a:gd name="connsiteX2" fmla="*/ 70790 w 12192000"/>
              <a:gd name="connsiteY2" fmla="*/ 2044 h 5002306"/>
              <a:gd name="connsiteX3" fmla="*/ 4533859 w 12192000"/>
              <a:gd name="connsiteY3" fmla="*/ 717458 h 5002306"/>
              <a:gd name="connsiteX4" fmla="*/ 5215437 w 12192000"/>
              <a:gd name="connsiteY4" fmla="*/ 745125 h 5002306"/>
              <a:gd name="connsiteX5" fmla="*/ 5226599 w 12192000"/>
              <a:gd name="connsiteY5" fmla="*/ 781084 h 5002306"/>
              <a:gd name="connsiteX6" fmla="*/ 6279776 w 12192000"/>
              <a:gd name="connsiteY6" fmla="*/ 1479177 h 5002306"/>
              <a:gd name="connsiteX7" fmla="*/ 7332954 w 12192000"/>
              <a:gd name="connsiteY7" fmla="*/ 781084 h 5002306"/>
              <a:gd name="connsiteX8" fmla="*/ 7348410 w 12192000"/>
              <a:gd name="connsiteY8" fmla="*/ 731293 h 5002306"/>
              <a:gd name="connsiteX9" fmla="*/ 7689244 w 12192000"/>
              <a:gd name="connsiteY9" fmla="*/ 717458 h 5002306"/>
              <a:gd name="connsiteX10" fmla="*/ 12152313 w 12192000"/>
              <a:gd name="connsiteY10" fmla="*/ 2044 h 5002306"/>
              <a:gd name="connsiteX11" fmla="*/ 12158353 w 12192000"/>
              <a:gd name="connsiteY11" fmla="*/ 0 h 5002306"/>
              <a:gd name="connsiteX12" fmla="*/ 12192000 w 12192000"/>
              <a:gd name="connsiteY12" fmla="*/ 0 h 5002306"/>
              <a:gd name="connsiteX13" fmla="*/ 12192000 w 12192000"/>
              <a:gd name="connsiteY13" fmla="*/ 5002306 h 5002306"/>
              <a:gd name="connsiteX14" fmla="*/ 0 w 12192000"/>
              <a:gd name="connsiteY14" fmla="*/ 5002306 h 50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48834" y="1169895"/>
            <a:ext cx="2084294" cy="20842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5367" name="文本框 8"/>
          <p:cNvSpPr txBox="1">
            <a:spLocks noChangeArrowheads="1"/>
          </p:cNvSpPr>
          <p:nvPr/>
        </p:nvSpPr>
        <p:spPr bwMode="auto">
          <a:xfrm>
            <a:off x="2277952" y="3651250"/>
            <a:ext cx="793303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7200" b="1" dirty="0" smtClean="0">
                <a:solidFill>
                  <a:srgbClr val="15A6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面向对象基础</a:t>
            </a:r>
            <a:endParaRPr lang="zh-CN" altLang="en-US" sz="7200" b="1" dirty="0">
              <a:solidFill>
                <a:srgbClr val="15A68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15A6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"/>
          <a:stretch>
            <a:fillRect/>
          </a:stretch>
        </p:blipFill>
        <p:spPr>
          <a:xfrm>
            <a:off x="5405746" y="1326807"/>
            <a:ext cx="1770469" cy="17455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4528" y="436947"/>
            <a:ext cx="6808927" cy="470648"/>
          </a:xfrm>
        </p:spPr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Phone</a:t>
            </a:r>
            <a:r>
              <a:rPr lang="zh-CN" altLang="en-US" dirty="0"/>
              <a:t>类和</a:t>
            </a:r>
            <a:r>
              <a:rPr lang="en-US" altLang="zh-CN" dirty="0"/>
              <a:t>Circle</a:t>
            </a:r>
            <a:r>
              <a:rPr lang="zh-CN" altLang="en-US" dirty="0"/>
              <a:t>类添加成员变量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50" y="3369574"/>
            <a:ext cx="2323170" cy="3095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105" y="1784350"/>
            <a:ext cx="4077335" cy="1013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975" y="3747770"/>
            <a:ext cx="6149975" cy="10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55295" y="1001060"/>
            <a:ext cx="9493707" cy="427452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141211" cy="470648"/>
          </a:xfrm>
        </p:spPr>
        <p:txBody>
          <a:bodyPr/>
          <a:lstStyle/>
          <a:p>
            <a:r>
              <a:rPr lang="zh-CN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静态成员变量和实例成员变量</a:t>
            </a:r>
            <a:r>
              <a:rPr lang="zh-CN" altLang="zh-CN" dirty="0"/>
              <a:t>的区别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848360" y="1426210"/>
          <a:ext cx="8128000" cy="3336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72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08918" y="1353312"/>
            <a:ext cx="8351236" cy="4796164"/>
            <a:chOff x="-4231809" y="1090853"/>
            <a:chExt cx="17565871" cy="5337888"/>
          </a:xfrm>
        </p:grpSpPr>
        <p:sp>
          <p:nvSpPr>
            <p:cNvPr id="110" name="矩形: 圆角 109"/>
            <p:cNvSpPr/>
            <p:nvPr/>
          </p:nvSpPr>
          <p:spPr>
            <a:xfrm>
              <a:off x="-4231809" y="1090853"/>
              <a:ext cx="17565871" cy="533788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/>
            <p:cNvSpPr/>
            <p:nvPr/>
          </p:nvSpPr>
          <p:spPr>
            <a:xfrm>
              <a:off x="-4051414" y="1169545"/>
              <a:ext cx="17189235" cy="51906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定义成员方法的语法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sp>
        <p:nvSpPr>
          <p:cNvPr id="100" name="Text Box 99"/>
          <p:cNvSpPr txBox="1"/>
          <p:nvPr/>
        </p:nvSpPr>
        <p:spPr>
          <a:xfrm>
            <a:off x="777875" y="1798320"/>
            <a:ext cx="8171815" cy="4338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7970"/>
            <a:r>
              <a:rPr lang="zh-CN" sz="2800" b="1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charset="0"/>
              </a:rPr>
              <a:t>语法形式</a:t>
            </a:r>
          </a:p>
          <a:p>
            <a:pPr indent="267970"/>
            <a:endParaRPr lang="zh-CN" sz="2800" b="1">
              <a:solidFill>
                <a:srgbClr val="008000"/>
              </a:solidFill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[修饰符] [static]  方法返回值的类型 方法名（[参数列表] ）{</a:t>
            </a:r>
          </a:p>
          <a:p>
            <a:pPr indent="267970"/>
            <a:endParaRPr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  [方法体]</a:t>
            </a:r>
          </a:p>
          <a:p>
            <a:pPr indent="267970"/>
            <a:endParaRPr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 }</a:t>
            </a:r>
          </a:p>
          <a:p>
            <a:pPr indent="267970"/>
            <a:endParaRPr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lang="zh-CN" sz="2000" b="1">
                <a:solidFill>
                  <a:srgbClr val="008000"/>
                </a:solidFill>
                <a:ea typeface="宋体" panose="02010600030101010101" pitchFamily="2" charset="-122"/>
              </a:rPr>
              <a:t>修饰符用来控制访问权限</a:t>
            </a:r>
          </a:p>
          <a:p>
            <a:pPr indent="267970"/>
            <a:endParaRPr lang="zh-CN"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lang="en-US" altLang="zh-CN" sz="2000" b="1">
                <a:solidFill>
                  <a:srgbClr val="008000"/>
                </a:solidFill>
                <a:ea typeface="宋体" panose="02010600030101010101" pitchFamily="2" charset="-122"/>
              </a:rPr>
              <a:t>static</a:t>
            </a:r>
            <a:r>
              <a:rPr lang="zh-CN" altLang="en-US" sz="2000" b="1">
                <a:solidFill>
                  <a:srgbClr val="008000"/>
                </a:solidFill>
                <a:ea typeface="宋体" panose="02010600030101010101" pitchFamily="2" charset="-122"/>
              </a:rPr>
              <a:t>用来表示定义的是静态成员方法</a:t>
            </a:r>
          </a:p>
          <a:p>
            <a:pPr indent="267970"/>
            <a:endParaRPr lang="zh-CN" altLang="en-US"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lang="en-US" altLang="zh-CN" sz="2000" b="1">
                <a:solidFill>
                  <a:srgbClr val="008000"/>
                </a:solidFill>
                <a:ea typeface="宋体" panose="02010600030101010101" pitchFamily="2" charset="-122"/>
              </a:rPr>
              <a:t>static</a:t>
            </a:r>
            <a:r>
              <a:rPr lang="zh-CN" altLang="en-US" sz="2000" b="1">
                <a:solidFill>
                  <a:srgbClr val="008000"/>
                </a:solidFill>
                <a:ea typeface="宋体" panose="02010600030101010101" pitchFamily="2" charset="-122"/>
              </a:rPr>
              <a:t>省略表示定义实例成员方法</a:t>
            </a:r>
          </a:p>
        </p:txBody>
      </p:sp>
    </p:spTree>
    <p:extLst>
      <p:ext uri="{BB962C8B-B14F-4D97-AF65-F5344CB8AC3E}">
        <p14:creationId xmlns:p14="http://schemas.microsoft.com/office/powerpoint/2010/main" val="387203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4528" y="436947"/>
            <a:ext cx="6808927" cy="470648"/>
          </a:xfrm>
        </p:spPr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Phone</a:t>
            </a:r>
            <a:r>
              <a:rPr lang="zh-CN" altLang="en-US" dirty="0"/>
              <a:t>类和</a:t>
            </a:r>
            <a:r>
              <a:rPr lang="en-US" altLang="zh-CN" dirty="0"/>
              <a:t>Circle</a:t>
            </a:r>
            <a:r>
              <a:rPr lang="zh-CN" altLang="en-US" dirty="0"/>
              <a:t>类添加成员方法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50" y="3369574"/>
            <a:ext cx="2323170" cy="3095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1205865"/>
            <a:ext cx="5784215" cy="2052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00" y="3369310"/>
            <a:ext cx="6241415" cy="26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9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55295" y="1001060"/>
            <a:ext cx="9493707" cy="427452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141211" cy="470648"/>
          </a:xfrm>
        </p:spPr>
        <p:txBody>
          <a:bodyPr/>
          <a:lstStyle/>
          <a:p>
            <a:r>
              <a:rPr lang="zh-CN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静态成员方法和实例成员方法</a:t>
            </a:r>
            <a:r>
              <a:rPr lang="zh-CN" altLang="zh-CN" dirty="0"/>
              <a:t>的区别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848360" y="1426210"/>
          <a:ext cx="8128000" cy="3336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888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55930" y="1000425"/>
            <a:ext cx="9493707" cy="427452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141211" cy="470648"/>
          </a:xfrm>
        </p:spPr>
        <p:txBody>
          <a:bodyPr/>
          <a:lstStyle/>
          <a:p>
            <a:r>
              <a:rPr lang="zh-CN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成员变量和局部</a:t>
            </a:r>
            <a:r>
              <a:rPr lang="zh-CN" altLang="zh-CN" dirty="0"/>
              <a:t>的区别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848360" y="1470025"/>
          <a:ext cx="8128000" cy="3336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835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构造方法的特点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732068" y="1172845"/>
            <a:ext cx="6630670" cy="523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8" name="Group 54"/>
          <p:cNvGrpSpPr/>
          <p:nvPr/>
        </p:nvGrpSpPr>
        <p:grpSpPr>
          <a:xfrm>
            <a:off x="3239729" y="3604548"/>
            <a:ext cx="2756114" cy="928830"/>
            <a:chOff x="2878269" y="4021398"/>
            <a:chExt cx="2756416" cy="1106425"/>
          </a:xfrm>
          <a:solidFill>
            <a:srgbClr val="15A680"/>
          </a:solidFill>
        </p:grpSpPr>
        <p:sp>
          <p:nvSpPr>
            <p:cNvPr id="19" name="Freeform 14"/>
            <p:cNvSpPr/>
            <p:nvPr/>
          </p:nvSpPr>
          <p:spPr>
            <a:xfrm>
              <a:off x="2878269" y="4021398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0" name="Group 41"/>
            <p:cNvGrpSpPr/>
            <p:nvPr/>
          </p:nvGrpSpPr>
          <p:grpSpPr>
            <a:xfrm>
              <a:off x="4598469" y="4522646"/>
              <a:ext cx="782812" cy="323163"/>
              <a:chOff x="1187275" y="2452546"/>
              <a:chExt cx="861093" cy="355479"/>
            </a:xfrm>
            <a:grpFill/>
          </p:grpSpPr>
          <p:sp>
            <p:nvSpPr>
              <p:cNvPr id="43" name="Freeform 102"/>
              <p:cNvSpPr/>
              <p:nvPr/>
            </p:nvSpPr>
            <p:spPr bwMode="auto">
              <a:xfrm>
                <a:off x="1838312" y="2595950"/>
                <a:ext cx="30296" cy="119166"/>
              </a:xfrm>
              <a:custGeom>
                <a:avLst/>
                <a:gdLst>
                  <a:gd name="T0" fmla="*/ 10 w 19"/>
                  <a:gd name="T1" fmla="*/ 0 h 75"/>
                  <a:gd name="T2" fmla="*/ 0 w 19"/>
                  <a:gd name="T3" fmla="*/ 5 h 75"/>
                  <a:gd name="T4" fmla="*/ 0 w 19"/>
                  <a:gd name="T5" fmla="*/ 70 h 75"/>
                  <a:gd name="T6" fmla="*/ 10 w 19"/>
                  <a:gd name="T7" fmla="*/ 75 h 75"/>
                  <a:gd name="T8" fmla="*/ 19 w 19"/>
                  <a:gd name="T9" fmla="*/ 60 h 75"/>
                  <a:gd name="T10" fmla="*/ 19 w 19"/>
                  <a:gd name="T11" fmla="*/ 15 h 75"/>
                  <a:gd name="T12" fmla="*/ 10 w 19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75">
                    <a:moveTo>
                      <a:pt x="10" y="0"/>
                    </a:moveTo>
                    <a:cubicBezTo>
                      <a:pt x="7" y="0"/>
                      <a:pt x="6" y="2"/>
                      <a:pt x="0" y="5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6" y="73"/>
                      <a:pt x="7" y="75"/>
                      <a:pt x="10" y="75"/>
                    </a:cubicBezTo>
                    <a:cubicBezTo>
                      <a:pt x="15" y="75"/>
                      <a:pt x="19" y="70"/>
                      <a:pt x="19" y="60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5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03"/>
              <p:cNvSpPr/>
              <p:nvPr/>
            </p:nvSpPr>
            <p:spPr bwMode="auto">
              <a:xfrm>
                <a:off x="1426280" y="2569019"/>
                <a:ext cx="92236" cy="175046"/>
              </a:xfrm>
              <a:custGeom>
                <a:avLst/>
                <a:gdLst>
                  <a:gd name="T0" fmla="*/ 39 w 58"/>
                  <a:gd name="T1" fmla="*/ 82 h 110"/>
                  <a:gd name="T2" fmla="*/ 24 w 58"/>
                  <a:gd name="T3" fmla="*/ 91 h 110"/>
                  <a:gd name="T4" fmla="*/ 20 w 58"/>
                  <a:gd name="T5" fmla="*/ 87 h 110"/>
                  <a:gd name="T6" fmla="*/ 19 w 58"/>
                  <a:gd name="T7" fmla="*/ 79 h 110"/>
                  <a:gd name="T8" fmla="*/ 19 w 58"/>
                  <a:gd name="T9" fmla="*/ 0 h 110"/>
                  <a:gd name="T10" fmla="*/ 0 w 58"/>
                  <a:gd name="T11" fmla="*/ 0 h 110"/>
                  <a:gd name="T12" fmla="*/ 0 w 58"/>
                  <a:gd name="T13" fmla="*/ 85 h 110"/>
                  <a:gd name="T14" fmla="*/ 1 w 58"/>
                  <a:gd name="T15" fmla="*/ 101 h 110"/>
                  <a:gd name="T16" fmla="*/ 15 w 58"/>
                  <a:gd name="T17" fmla="*/ 109 h 110"/>
                  <a:gd name="T18" fmla="*/ 39 w 58"/>
                  <a:gd name="T19" fmla="*/ 96 h 110"/>
                  <a:gd name="T20" fmla="*/ 39 w 58"/>
                  <a:gd name="T21" fmla="*/ 110 h 110"/>
                  <a:gd name="T22" fmla="*/ 58 w 58"/>
                  <a:gd name="T23" fmla="*/ 110 h 110"/>
                  <a:gd name="T24" fmla="*/ 58 w 58"/>
                  <a:gd name="T25" fmla="*/ 0 h 110"/>
                  <a:gd name="T26" fmla="*/ 39 w 58"/>
                  <a:gd name="T27" fmla="*/ 0 h 110"/>
                  <a:gd name="T28" fmla="*/ 39 w 58"/>
                  <a:gd name="T29" fmla="*/ 8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110">
                    <a:moveTo>
                      <a:pt x="39" y="82"/>
                    </a:moveTo>
                    <a:cubicBezTo>
                      <a:pt x="32" y="88"/>
                      <a:pt x="28" y="91"/>
                      <a:pt x="24" y="91"/>
                    </a:cubicBezTo>
                    <a:cubicBezTo>
                      <a:pt x="22" y="91"/>
                      <a:pt x="20" y="90"/>
                      <a:pt x="20" y="87"/>
                    </a:cubicBezTo>
                    <a:cubicBezTo>
                      <a:pt x="19" y="86"/>
                      <a:pt x="19" y="84"/>
                      <a:pt x="19" y="79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0" y="98"/>
                      <a:pt x="1" y="101"/>
                    </a:cubicBezTo>
                    <a:cubicBezTo>
                      <a:pt x="3" y="107"/>
                      <a:pt x="9" y="109"/>
                      <a:pt x="15" y="109"/>
                    </a:cubicBezTo>
                    <a:cubicBezTo>
                      <a:pt x="22" y="109"/>
                      <a:pt x="32" y="105"/>
                      <a:pt x="39" y="96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39" y="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104"/>
              <p:cNvSpPr>
                <a:spLocks noEditPoints="1"/>
              </p:cNvSpPr>
              <p:nvPr/>
            </p:nvSpPr>
            <p:spPr bwMode="auto">
              <a:xfrm>
                <a:off x="1313173" y="2567673"/>
                <a:ext cx="92236" cy="175046"/>
              </a:xfrm>
              <a:custGeom>
                <a:avLst/>
                <a:gdLst>
                  <a:gd name="T0" fmla="*/ 24 w 58"/>
                  <a:gd name="T1" fmla="*/ 0 h 110"/>
                  <a:gd name="T2" fmla="*/ 4 w 58"/>
                  <a:gd name="T3" fmla="*/ 11 h 110"/>
                  <a:gd name="T4" fmla="*/ 0 w 58"/>
                  <a:gd name="T5" fmla="*/ 36 h 110"/>
                  <a:gd name="T6" fmla="*/ 0 w 58"/>
                  <a:gd name="T7" fmla="*/ 74 h 110"/>
                  <a:gd name="T8" fmla="*/ 4 w 58"/>
                  <a:gd name="T9" fmla="*/ 99 h 110"/>
                  <a:gd name="T10" fmla="*/ 25 w 58"/>
                  <a:gd name="T11" fmla="*/ 110 h 110"/>
                  <a:gd name="T12" fmla="*/ 50 w 58"/>
                  <a:gd name="T13" fmla="*/ 99 h 110"/>
                  <a:gd name="T14" fmla="*/ 58 w 58"/>
                  <a:gd name="T15" fmla="*/ 74 h 110"/>
                  <a:gd name="T16" fmla="*/ 58 w 58"/>
                  <a:gd name="T17" fmla="*/ 36 h 110"/>
                  <a:gd name="T18" fmla="*/ 49 w 58"/>
                  <a:gd name="T19" fmla="*/ 11 h 110"/>
                  <a:gd name="T20" fmla="*/ 24 w 58"/>
                  <a:gd name="T21" fmla="*/ 0 h 110"/>
                  <a:gd name="T22" fmla="*/ 38 w 58"/>
                  <a:gd name="T23" fmla="*/ 77 h 110"/>
                  <a:gd name="T24" fmla="*/ 29 w 58"/>
                  <a:gd name="T25" fmla="*/ 92 h 110"/>
                  <a:gd name="T26" fmla="*/ 19 w 58"/>
                  <a:gd name="T27" fmla="*/ 77 h 110"/>
                  <a:gd name="T28" fmla="*/ 19 w 58"/>
                  <a:gd name="T29" fmla="*/ 32 h 110"/>
                  <a:gd name="T30" fmla="*/ 29 w 58"/>
                  <a:gd name="T31" fmla="*/ 17 h 110"/>
                  <a:gd name="T32" fmla="*/ 38 w 58"/>
                  <a:gd name="T33" fmla="*/ 32 h 110"/>
                  <a:gd name="T34" fmla="*/ 38 w 58"/>
                  <a:gd name="T35" fmla="*/ 7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" h="110">
                    <a:moveTo>
                      <a:pt x="24" y="0"/>
                    </a:moveTo>
                    <a:cubicBezTo>
                      <a:pt x="15" y="0"/>
                      <a:pt x="9" y="3"/>
                      <a:pt x="4" y="11"/>
                    </a:cubicBezTo>
                    <a:cubicBezTo>
                      <a:pt x="0" y="16"/>
                      <a:pt x="0" y="25"/>
                      <a:pt x="0" y="36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85"/>
                      <a:pt x="0" y="94"/>
                      <a:pt x="4" y="99"/>
                    </a:cubicBezTo>
                    <a:cubicBezTo>
                      <a:pt x="9" y="106"/>
                      <a:pt x="16" y="110"/>
                      <a:pt x="25" y="110"/>
                    </a:cubicBezTo>
                    <a:cubicBezTo>
                      <a:pt x="35" y="110"/>
                      <a:pt x="45" y="106"/>
                      <a:pt x="50" y="99"/>
                    </a:cubicBezTo>
                    <a:cubicBezTo>
                      <a:pt x="54" y="94"/>
                      <a:pt x="58" y="85"/>
                      <a:pt x="58" y="74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58" y="25"/>
                      <a:pt x="54" y="16"/>
                      <a:pt x="49" y="11"/>
                    </a:cubicBezTo>
                    <a:cubicBezTo>
                      <a:pt x="44" y="3"/>
                      <a:pt x="34" y="0"/>
                      <a:pt x="24" y="0"/>
                    </a:cubicBezTo>
                    <a:close/>
                    <a:moveTo>
                      <a:pt x="38" y="77"/>
                    </a:moveTo>
                    <a:cubicBezTo>
                      <a:pt x="38" y="87"/>
                      <a:pt x="35" y="92"/>
                      <a:pt x="29" y="92"/>
                    </a:cubicBezTo>
                    <a:cubicBezTo>
                      <a:pt x="22" y="92"/>
                      <a:pt x="19" y="87"/>
                      <a:pt x="19" y="7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22"/>
                      <a:pt x="22" y="17"/>
                      <a:pt x="29" y="17"/>
                    </a:cubicBezTo>
                    <a:cubicBezTo>
                      <a:pt x="35" y="17"/>
                      <a:pt x="38" y="22"/>
                      <a:pt x="38" y="32"/>
                    </a:cubicBezTo>
                    <a:lnTo>
                      <a:pt x="38" y="7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105"/>
              <p:cNvSpPr/>
              <p:nvPr/>
            </p:nvSpPr>
            <p:spPr bwMode="auto">
              <a:xfrm>
                <a:off x="1951419" y="2595950"/>
                <a:ext cx="30296" cy="44435"/>
              </a:xfrm>
              <a:custGeom>
                <a:avLst/>
                <a:gdLst>
                  <a:gd name="T0" fmla="*/ 9 w 19"/>
                  <a:gd name="T1" fmla="*/ 0 h 28"/>
                  <a:gd name="T2" fmla="*/ 0 w 19"/>
                  <a:gd name="T3" fmla="*/ 15 h 28"/>
                  <a:gd name="T4" fmla="*/ 0 w 19"/>
                  <a:gd name="T5" fmla="*/ 28 h 28"/>
                  <a:gd name="T6" fmla="*/ 19 w 19"/>
                  <a:gd name="T7" fmla="*/ 28 h 28"/>
                  <a:gd name="T8" fmla="*/ 19 w 19"/>
                  <a:gd name="T9" fmla="*/ 15 h 28"/>
                  <a:gd name="T10" fmla="*/ 9 w 19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8">
                    <a:moveTo>
                      <a:pt x="9" y="0"/>
                    </a:moveTo>
                    <a:cubicBezTo>
                      <a:pt x="3" y="0"/>
                      <a:pt x="0" y="5"/>
                      <a:pt x="0" y="1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5"/>
                      <a:pt x="16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106"/>
              <p:cNvSpPr>
                <a:spLocks noEditPoints="1"/>
              </p:cNvSpPr>
              <p:nvPr/>
            </p:nvSpPr>
            <p:spPr bwMode="auto">
              <a:xfrm>
                <a:off x="1539387" y="2452546"/>
                <a:ext cx="508981" cy="355479"/>
              </a:xfrm>
              <a:custGeom>
                <a:avLst/>
                <a:gdLst>
                  <a:gd name="T0" fmla="*/ 160 w 320"/>
                  <a:gd name="T1" fmla="*/ 0 h 223"/>
                  <a:gd name="T2" fmla="*/ 6 w 320"/>
                  <a:gd name="T3" fmla="*/ 36 h 223"/>
                  <a:gd name="T4" fmla="*/ 6 w 320"/>
                  <a:gd name="T5" fmla="*/ 187 h 223"/>
                  <a:gd name="T6" fmla="*/ 160 w 320"/>
                  <a:gd name="T7" fmla="*/ 223 h 223"/>
                  <a:gd name="T8" fmla="*/ 314 w 320"/>
                  <a:gd name="T9" fmla="*/ 187 h 223"/>
                  <a:gd name="T10" fmla="*/ 314 w 320"/>
                  <a:gd name="T11" fmla="*/ 36 h 223"/>
                  <a:gd name="T12" fmla="*/ 97 w 320"/>
                  <a:gd name="T13" fmla="*/ 60 h 223"/>
                  <a:gd name="T14" fmla="*/ 71 w 320"/>
                  <a:gd name="T15" fmla="*/ 183 h 223"/>
                  <a:gd name="T16" fmla="*/ 52 w 320"/>
                  <a:gd name="T17" fmla="*/ 60 h 223"/>
                  <a:gd name="T18" fmla="*/ 26 w 320"/>
                  <a:gd name="T19" fmla="*/ 40 h 223"/>
                  <a:gd name="T20" fmla="*/ 97 w 320"/>
                  <a:gd name="T21" fmla="*/ 60 h 223"/>
                  <a:gd name="T22" fmla="*/ 136 w 320"/>
                  <a:gd name="T23" fmla="*/ 183 h 223"/>
                  <a:gd name="T24" fmla="*/ 111 w 320"/>
                  <a:gd name="T25" fmla="*/ 182 h 223"/>
                  <a:gd name="T26" fmla="*/ 97 w 320"/>
                  <a:gd name="T27" fmla="*/ 158 h 223"/>
                  <a:gd name="T28" fmla="*/ 116 w 320"/>
                  <a:gd name="T29" fmla="*/ 73 h 223"/>
                  <a:gd name="T30" fmla="*/ 115 w 320"/>
                  <a:gd name="T31" fmla="*/ 160 h 223"/>
                  <a:gd name="T32" fmla="*/ 136 w 320"/>
                  <a:gd name="T33" fmla="*/ 156 h 223"/>
                  <a:gd name="T34" fmla="*/ 155 w 320"/>
                  <a:gd name="T35" fmla="*/ 73 h 223"/>
                  <a:gd name="T36" fmla="*/ 226 w 320"/>
                  <a:gd name="T37" fmla="*/ 149 h 223"/>
                  <a:gd name="T38" fmla="*/ 207 w 320"/>
                  <a:gd name="T39" fmla="*/ 182 h 223"/>
                  <a:gd name="T40" fmla="*/ 188 w 320"/>
                  <a:gd name="T41" fmla="*/ 183 h 223"/>
                  <a:gd name="T42" fmla="*/ 168 w 320"/>
                  <a:gd name="T43" fmla="*/ 40 h 223"/>
                  <a:gd name="T44" fmla="*/ 188 w 320"/>
                  <a:gd name="T45" fmla="*/ 84 h 223"/>
                  <a:gd name="T46" fmla="*/ 223 w 320"/>
                  <a:gd name="T47" fmla="*/ 85 h 223"/>
                  <a:gd name="T48" fmla="*/ 226 w 320"/>
                  <a:gd name="T49" fmla="*/ 149 h 223"/>
                  <a:gd name="T50" fmla="*/ 259 w 320"/>
                  <a:gd name="T51" fmla="*/ 131 h 223"/>
                  <a:gd name="T52" fmla="*/ 268 w 320"/>
                  <a:gd name="T53" fmla="*/ 165 h 223"/>
                  <a:gd name="T54" fmla="*/ 276 w 320"/>
                  <a:gd name="T55" fmla="*/ 144 h 223"/>
                  <a:gd name="T56" fmla="*/ 298 w 320"/>
                  <a:gd name="T57" fmla="*/ 147 h 223"/>
                  <a:gd name="T58" fmla="*/ 291 w 320"/>
                  <a:gd name="T59" fmla="*/ 171 h 223"/>
                  <a:gd name="T60" fmla="*/ 245 w 320"/>
                  <a:gd name="T61" fmla="*/ 171 h 223"/>
                  <a:gd name="T62" fmla="*/ 239 w 320"/>
                  <a:gd name="T63" fmla="*/ 109 h 223"/>
                  <a:gd name="T64" fmla="*/ 267 w 320"/>
                  <a:gd name="T65" fmla="*/ 73 h 223"/>
                  <a:gd name="T66" fmla="*/ 298 w 320"/>
                  <a:gd name="T67" fmla="*/ 109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0" h="223">
                    <a:moveTo>
                      <a:pt x="280" y="5"/>
                    </a:moveTo>
                    <a:cubicBezTo>
                      <a:pt x="240" y="0"/>
                      <a:pt x="200" y="0"/>
                      <a:pt x="160" y="0"/>
                    </a:cubicBezTo>
                    <a:cubicBezTo>
                      <a:pt x="120" y="0"/>
                      <a:pt x="80" y="0"/>
                      <a:pt x="41" y="5"/>
                    </a:cubicBezTo>
                    <a:cubicBezTo>
                      <a:pt x="24" y="7"/>
                      <a:pt x="10" y="19"/>
                      <a:pt x="6" y="36"/>
                    </a:cubicBezTo>
                    <a:cubicBezTo>
                      <a:pt x="1" y="60"/>
                      <a:pt x="0" y="87"/>
                      <a:pt x="0" y="112"/>
                    </a:cubicBezTo>
                    <a:cubicBezTo>
                      <a:pt x="0" y="136"/>
                      <a:pt x="0" y="163"/>
                      <a:pt x="6" y="187"/>
                    </a:cubicBezTo>
                    <a:cubicBezTo>
                      <a:pt x="10" y="204"/>
                      <a:pt x="24" y="217"/>
                      <a:pt x="41" y="218"/>
                    </a:cubicBezTo>
                    <a:cubicBezTo>
                      <a:pt x="80" y="223"/>
                      <a:pt x="120" y="223"/>
                      <a:pt x="160" y="223"/>
                    </a:cubicBezTo>
                    <a:cubicBezTo>
                      <a:pt x="200" y="223"/>
                      <a:pt x="240" y="223"/>
                      <a:pt x="280" y="218"/>
                    </a:cubicBezTo>
                    <a:cubicBezTo>
                      <a:pt x="296" y="217"/>
                      <a:pt x="310" y="204"/>
                      <a:pt x="314" y="187"/>
                    </a:cubicBezTo>
                    <a:cubicBezTo>
                      <a:pt x="320" y="163"/>
                      <a:pt x="320" y="136"/>
                      <a:pt x="320" y="112"/>
                    </a:cubicBezTo>
                    <a:cubicBezTo>
                      <a:pt x="320" y="87"/>
                      <a:pt x="320" y="60"/>
                      <a:pt x="314" y="36"/>
                    </a:cubicBezTo>
                    <a:cubicBezTo>
                      <a:pt x="310" y="19"/>
                      <a:pt x="296" y="7"/>
                      <a:pt x="280" y="5"/>
                    </a:cubicBezTo>
                    <a:close/>
                    <a:moveTo>
                      <a:pt x="97" y="60"/>
                    </a:moveTo>
                    <a:cubicBezTo>
                      <a:pt x="71" y="60"/>
                      <a:pt x="71" y="60"/>
                      <a:pt x="71" y="60"/>
                    </a:cubicBezTo>
                    <a:cubicBezTo>
                      <a:pt x="71" y="183"/>
                      <a:pt x="71" y="183"/>
                      <a:pt x="71" y="18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97" y="40"/>
                      <a:pt x="97" y="40"/>
                      <a:pt x="97" y="40"/>
                    </a:cubicBezTo>
                    <a:lnTo>
                      <a:pt x="97" y="60"/>
                    </a:lnTo>
                    <a:close/>
                    <a:moveTo>
                      <a:pt x="155" y="183"/>
                    </a:moveTo>
                    <a:cubicBezTo>
                      <a:pt x="136" y="183"/>
                      <a:pt x="136" y="183"/>
                      <a:pt x="136" y="183"/>
                    </a:cubicBezTo>
                    <a:cubicBezTo>
                      <a:pt x="136" y="169"/>
                      <a:pt x="136" y="169"/>
                      <a:pt x="136" y="169"/>
                    </a:cubicBezTo>
                    <a:cubicBezTo>
                      <a:pt x="123" y="178"/>
                      <a:pt x="118" y="182"/>
                      <a:pt x="111" y="182"/>
                    </a:cubicBezTo>
                    <a:cubicBezTo>
                      <a:pt x="105" y="182"/>
                      <a:pt x="101" y="180"/>
                      <a:pt x="99" y="174"/>
                    </a:cubicBezTo>
                    <a:cubicBezTo>
                      <a:pt x="98" y="171"/>
                      <a:pt x="97" y="166"/>
                      <a:pt x="97" y="158"/>
                    </a:cubicBezTo>
                    <a:cubicBezTo>
                      <a:pt x="97" y="73"/>
                      <a:pt x="97" y="73"/>
                      <a:pt x="97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153"/>
                      <a:pt x="116" y="153"/>
                      <a:pt x="116" y="153"/>
                    </a:cubicBezTo>
                    <a:cubicBezTo>
                      <a:pt x="116" y="157"/>
                      <a:pt x="115" y="159"/>
                      <a:pt x="115" y="160"/>
                    </a:cubicBezTo>
                    <a:cubicBezTo>
                      <a:pt x="116" y="163"/>
                      <a:pt x="119" y="165"/>
                      <a:pt x="122" y="165"/>
                    </a:cubicBezTo>
                    <a:cubicBezTo>
                      <a:pt x="126" y="165"/>
                      <a:pt x="129" y="162"/>
                      <a:pt x="136" y="156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55" y="73"/>
                      <a:pt x="155" y="73"/>
                      <a:pt x="155" y="73"/>
                    </a:cubicBezTo>
                    <a:lnTo>
                      <a:pt x="155" y="183"/>
                    </a:lnTo>
                    <a:close/>
                    <a:moveTo>
                      <a:pt x="226" y="149"/>
                    </a:moveTo>
                    <a:cubicBezTo>
                      <a:pt x="226" y="159"/>
                      <a:pt x="224" y="166"/>
                      <a:pt x="223" y="170"/>
                    </a:cubicBezTo>
                    <a:cubicBezTo>
                      <a:pt x="220" y="178"/>
                      <a:pt x="215" y="182"/>
                      <a:pt x="207" y="182"/>
                    </a:cubicBezTo>
                    <a:cubicBezTo>
                      <a:pt x="201" y="182"/>
                      <a:pt x="194" y="178"/>
                      <a:pt x="188" y="170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68" y="183"/>
                      <a:pt x="168" y="183"/>
                      <a:pt x="168" y="183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88" y="40"/>
                      <a:pt x="188" y="40"/>
                      <a:pt x="188" y="40"/>
                    </a:cubicBezTo>
                    <a:cubicBezTo>
                      <a:pt x="188" y="84"/>
                      <a:pt x="188" y="84"/>
                      <a:pt x="188" y="84"/>
                    </a:cubicBezTo>
                    <a:cubicBezTo>
                      <a:pt x="194" y="77"/>
                      <a:pt x="200" y="73"/>
                      <a:pt x="207" y="73"/>
                    </a:cubicBezTo>
                    <a:cubicBezTo>
                      <a:pt x="214" y="73"/>
                      <a:pt x="221" y="77"/>
                      <a:pt x="223" y="85"/>
                    </a:cubicBezTo>
                    <a:cubicBezTo>
                      <a:pt x="225" y="89"/>
                      <a:pt x="226" y="96"/>
                      <a:pt x="226" y="106"/>
                    </a:cubicBezTo>
                    <a:lnTo>
                      <a:pt x="226" y="149"/>
                    </a:lnTo>
                    <a:close/>
                    <a:moveTo>
                      <a:pt x="298" y="131"/>
                    </a:moveTo>
                    <a:cubicBezTo>
                      <a:pt x="259" y="131"/>
                      <a:pt x="259" y="131"/>
                      <a:pt x="259" y="131"/>
                    </a:cubicBezTo>
                    <a:cubicBezTo>
                      <a:pt x="259" y="150"/>
                      <a:pt x="259" y="150"/>
                      <a:pt x="259" y="150"/>
                    </a:cubicBezTo>
                    <a:cubicBezTo>
                      <a:pt x="259" y="160"/>
                      <a:pt x="261" y="165"/>
                      <a:pt x="268" y="165"/>
                    </a:cubicBezTo>
                    <a:cubicBezTo>
                      <a:pt x="273" y="165"/>
                      <a:pt x="275" y="162"/>
                      <a:pt x="276" y="157"/>
                    </a:cubicBezTo>
                    <a:cubicBezTo>
                      <a:pt x="276" y="156"/>
                      <a:pt x="276" y="150"/>
                      <a:pt x="276" y="144"/>
                    </a:cubicBezTo>
                    <a:cubicBezTo>
                      <a:pt x="298" y="144"/>
                      <a:pt x="298" y="144"/>
                      <a:pt x="298" y="144"/>
                    </a:cubicBezTo>
                    <a:cubicBezTo>
                      <a:pt x="298" y="147"/>
                      <a:pt x="298" y="147"/>
                      <a:pt x="298" y="147"/>
                    </a:cubicBezTo>
                    <a:cubicBezTo>
                      <a:pt x="298" y="153"/>
                      <a:pt x="296" y="157"/>
                      <a:pt x="296" y="159"/>
                    </a:cubicBezTo>
                    <a:cubicBezTo>
                      <a:pt x="296" y="163"/>
                      <a:pt x="294" y="167"/>
                      <a:pt x="291" y="171"/>
                    </a:cubicBezTo>
                    <a:cubicBezTo>
                      <a:pt x="286" y="178"/>
                      <a:pt x="278" y="182"/>
                      <a:pt x="268" y="182"/>
                    </a:cubicBezTo>
                    <a:cubicBezTo>
                      <a:pt x="258" y="182"/>
                      <a:pt x="251" y="178"/>
                      <a:pt x="245" y="171"/>
                    </a:cubicBezTo>
                    <a:cubicBezTo>
                      <a:pt x="241" y="166"/>
                      <a:pt x="239" y="157"/>
                      <a:pt x="239" y="146"/>
                    </a:cubicBezTo>
                    <a:cubicBezTo>
                      <a:pt x="239" y="109"/>
                      <a:pt x="239" y="109"/>
                      <a:pt x="239" y="109"/>
                    </a:cubicBezTo>
                    <a:cubicBezTo>
                      <a:pt x="239" y="98"/>
                      <a:pt x="241" y="89"/>
                      <a:pt x="245" y="84"/>
                    </a:cubicBezTo>
                    <a:cubicBezTo>
                      <a:pt x="250" y="77"/>
                      <a:pt x="258" y="73"/>
                      <a:pt x="267" y="73"/>
                    </a:cubicBezTo>
                    <a:cubicBezTo>
                      <a:pt x="277" y="73"/>
                      <a:pt x="285" y="77"/>
                      <a:pt x="291" y="84"/>
                    </a:cubicBezTo>
                    <a:cubicBezTo>
                      <a:pt x="295" y="89"/>
                      <a:pt x="298" y="98"/>
                      <a:pt x="298" y="109"/>
                    </a:cubicBezTo>
                    <a:lnTo>
                      <a:pt x="298" y="1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107"/>
              <p:cNvSpPr/>
              <p:nvPr/>
            </p:nvSpPr>
            <p:spPr bwMode="auto">
              <a:xfrm>
                <a:off x="1187275" y="2507080"/>
                <a:ext cx="119839" cy="236986"/>
              </a:xfrm>
              <a:custGeom>
                <a:avLst/>
                <a:gdLst>
                  <a:gd name="T0" fmla="*/ 38 w 75"/>
                  <a:gd name="T1" fmla="*/ 57 h 149"/>
                  <a:gd name="T2" fmla="*/ 23 w 75"/>
                  <a:gd name="T3" fmla="*/ 0 h 149"/>
                  <a:gd name="T4" fmla="*/ 0 w 75"/>
                  <a:gd name="T5" fmla="*/ 0 h 149"/>
                  <a:gd name="T6" fmla="*/ 14 w 75"/>
                  <a:gd name="T7" fmla="*/ 41 h 149"/>
                  <a:gd name="T8" fmla="*/ 27 w 75"/>
                  <a:gd name="T9" fmla="*/ 88 h 149"/>
                  <a:gd name="T10" fmla="*/ 27 w 75"/>
                  <a:gd name="T11" fmla="*/ 149 h 149"/>
                  <a:gd name="T12" fmla="*/ 53 w 75"/>
                  <a:gd name="T13" fmla="*/ 149 h 149"/>
                  <a:gd name="T14" fmla="*/ 53 w 75"/>
                  <a:gd name="T15" fmla="*/ 88 h 149"/>
                  <a:gd name="T16" fmla="*/ 75 w 75"/>
                  <a:gd name="T17" fmla="*/ 0 h 149"/>
                  <a:gd name="T18" fmla="*/ 53 w 75"/>
                  <a:gd name="T19" fmla="*/ 0 h 149"/>
                  <a:gd name="T20" fmla="*/ 38 w 75"/>
                  <a:gd name="T21" fmla="*/ 5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149">
                    <a:moveTo>
                      <a:pt x="38" y="57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3"/>
                      <a:pt x="9" y="28"/>
                      <a:pt x="14" y="41"/>
                    </a:cubicBezTo>
                    <a:cubicBezTo>
                      <a:pt x="21" y="61"/>
                      <a:pt x="27" y="78"/>
                      <a:pt x="27" y="88"/>
                    </a:cubicBezTo>
                    <a:cubicBezTo>
                      <a:pt x="27" y="149"/>
                      <a:pt x="27" y="149"/>
                      <a:pt x="27" y="149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38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075823" y="4386399"/>
              <a:ext cx="589345" cy="4016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调用</a:t>
              </a:r>
            </a:p>
          </p:txBody>
        </p:sp>
      </p:grpSp>
      <p:grpSp>
        <p:nvGrpSpPr>
          <p:cNvPr id="22" name="Group 55"/>
          <p:cNvGrpSpPr/>
          <p:nvPr/>
        </p:nvGrpSpPr>
        <p:grpSpPr>
          <a:xfrm>
            <a:off x="3138494" y="1006296"/>
            <a:ext cx="2756114" cy="929431"/>
            <a:chOff x="6556634" y="3024592"/>
            <a:chExt cx="2756416" cy="1106425"/>
          </a:xfrm>
          <a:solidFill>
            <a:srgbClr val="15A680"/>
          </a:solidFill>
        </p:grpSpPr>
        <p:sp>
          <p:nvSpPr>
            <p:cNvPr id="23" name="Freeform 15"/>
            <p:cNvSpPr/>
            <p:nvPr/>
          </p:nvSpPr>
          <p:spPr>
            <a:xfrm>
              <a:off x="6556634" y="3024592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Freeform 109"/>
            <p:cNvSpPr>
              <a:spLocks noEditPoints="1"/>
            </p:cNvSpPr>
            <p:nvPr/>
          </p:nvSpPr>
          <p:spPr bwMode="auto">
            <a:xfrm>
              <a:off x="6836922" y="3316535"/>
              <a:ext cx="534565" cy="542644"/>
            </a:xfrm>
            <a:custGeom>
              <a:avLst/>
              <a:gdLst>
                <a:gd name="T0" fmla="*/ 326 w 336"/>
                <a:gd name="T1" fmla="*/ 207 h 341"/>
                <a:gd name="T2" fmla="*/ 330 w 336"/>
                <a:gd name="T3" fmla="*/ 173 h 341"/>
                <a:gd name="T4" fmla="*/ 170 w 336"/>
                <a:gd name="T5" fmla="*/ 12 h 341"/>
                <a:gd name="T6" fmla="*/ 142 w 336"/>
                <a:gd name="T7" fmla="*/ 15 h 341"/>
                <a:gd name="T8" fmla="*/ 93 w 336"/>
                <a:gd name="T9" fmla="*/ 0 h 341"/>
                <a:gd name="T10" fmla="*/ 0 w 336"/>
                <a:gd name="T11" fmla="*/ 93 h 341"/>
                <a:gd name="T12" fmla="*/ 13 w 336"/>
                <a:gd name="T13" fmla="*/ 140 h 341"/>
                <a:gd name="T14" fmla="*/ 10 w 336"/>
                <a:gd name="T15" fmla="*/ 173 h 341"/>
                <a:gd name="T16" fmla="*/ 170 w 336"/>
                <a:gd name="T17" fmla="*/ 333 h 341"/>
                <a:gd name="T18" fmla="*/ 199 w 336"/>
                <a:gd name="T19" fmla="*/ 330 h 341"/>
                <a:gd name="T20" fmla="*/ 243 w 336"/>
                <a:gd name="T21" fmla="*/ 341 h 341"/>
                <a:gd name="T22" fmla="*/ 336 w 336"/>
                <a:gd name="T23" fmla="*/ 248 h 341"/>
                <a:gd name="T24" fmla="*/ 326 w 336"/>
                <a:gd name="T25" fmla="*/ 207 h 341"/>
                <a:gd name="T26" fmla="*/ 252 w 336"/>
                <a:gd name="T27" fmla="*/ 249 h 341"/>
                <a:gd name="T28" fmla="*/ 220 w 336"/>
                <a:gd name="T29" fmla="*/ 274 h 341"/>
                <a:gd name="T30" fmla="*/ 169 w 336"/>
                <a:gd name="T31" fmla="*/ 283 h 341"/>
                <a:gd name="T32" fmla="*/ 112 w 336"/>
                <a:gd name="T33" fmla="*/ 271 h 341"/>
                <a:gd name="T34" fmla="*/ 86 w 336"/>
                <a:gd name="T35" fmla="*/ 247 h 341"/>
                <a:gd name="T36" fmla="*/ 75 w 336"/>
                <a:gd name="T37" fmla="*/ 218 h 341"/>
                <a:gd name="T38" fmla="*/ 82 w 336"/>
                <a:gd name="T39" fmla="*/ 203 h 341"/>
                <a:gd name="T40" fmla="*/ 99 w 336"/>
                <a:gd name="T41" fmla="*/ 197 h 341"/>
                <a:gd name="T42" fmla="*/ 113 w 336"/>
                <a:gd name="T43" fmla="*/ 202 h 341"/>
                <a:gd name="T44" fmla="*/ 122 w 336"/>
                <a:gd name="T45" fmla="*/ 215 h 341"/>
                <a:gd name="T46" fmla="*/ 131 w 336"/>
                <a:gd name="T47" fmla="*/ 232 h 341"/>
                <a:gd name="T48" fmla="*/ 145 w 336"/>
                <a:gd name="T49" fmla="*/ 242 h 341"/>
                <a:gd name="T50" fmla="*/ 168 w 336"/>
                <a:gd name="T51" fmla="*/ 246 h 341"/>
                <a:gd name="T52" fmla="*/ 201 w 336"/>
                <a:gd name="T53" fmla="*/ 238 h 341"/>
                <a:gd name="T54" fmla="*/ 212 w 336"/>
                <a:gd name="T55" fmla="*/ 218 h 341"/>
                <a:gd name="T56" fmla="*/ 206 w 336"/>
                <a:gd name="T57" fmla="*/ 203 h 341"/>
                <a:gd name="T58" fmla="*/ 189 w 336"/>
                <a:gd name="T59" fmla="*/ 193 h 341"/>
                <a:gd name="T60" fmla="*/ 160 w 336"/>
                <a:gd name="T61" fmla="*/ 186 h 341"/>
                <a:gd name="T62" fmla="*/ 118 w 336"/>
                <a:gd name="T63" fmla="*/ 173 h 341"/>
                <a:gd name="T64" fmla="*/ 90 w 336"/>
                <a:gd name="T65" fmla="*/ 153 h 341"/>
                <a:gd name="T66" fmla="*/ 80 w 336"/>
                <a:gd name="T67" fmla="*/ 121 h 341"/>
                <a:gd name="T68" fmla="*/ 91 w 336"/>
                <a:gd name="T69" fmla="*/ 89 h 341"/>
                <a:gd name="T70" fmla="*/ 122 w 336"/>
                <a:gd name="T71" fmla="*/ 67 h 341"/>
                <a:gd name="T72" fmla="*/ 169 w 336"/>
                <a:gd name="T73" fmla="*/ 60 h 341"/>
                <a:gd name="T74" fmla="*/ 206 w 336"/>
                <a:gd name="T75" fmla="*/ 65 h 341"/>
                <a:gd name="T76" fmla="*/ 233 w 336"/>
                <a:gd name="T77" fmla="*/ 78 h 341"/>
                <a:gd name="T78" fmla="*/ 248 w 336"/>
                <a:gd name="T79" fmla="*/ 95 h 341"/>
                <a:gd name="T80" fmla="*/ 253 w 336"/>
                <a:gd name="T81" fmla="*/ 114 h 341"/>
                <a:gd name="T82" fmla="*/ 247 w 336"/>
                <a:gd name="T83" fmla="*/ 129 h 341"/>
                <a:gd name="T84" fmla="*/ 230 w 336"/>
                <a:gd name="T85" fmla="*/ 136 h 341"/>
                <a:gd name="T86" fmla="*/ 216 w 336"/>
                <a:gd name="T87" fmla="*/ 132 h 341"/>
                <a:gd name="T88" fmla="*/ 207 w 336"/>
                <a:gd name="T89" fmla="*/ 119 h 341"/>
                <a:gd name="T90" fmla="*/ 192 w 336"/>
                <a:gd name="T91" fmla="*/ 101 h 341"/>
                <a:gd name="T92" fmla="*/ 166 w 336"/>
                <a:gd name="T93" fmla="*/ 95 h 341"/>
                <a:gd name="T94" fmla="*/ 138 w 336"/>
                <a:gd name="T95" fmla="*/ 102 h 341"/>
                <a:gd name="T96" fmla="*/ 128 w 336"/>
                <a:gd name="T97" fmla="*/ 117 h 341"/>
                <a:gd name="T98" fmla="*/ 131 w 336"/>
                <a:gd name="T99" fmla="*/ 127 h 341"/>
                <a:gd name="T100" fmla="*/ 141 w 336"/>
                <a:gd name="T101" fmla="*/ 134 h 341"/>
                <a:gd name="T102" fmla="*/ 154 w 336"/>
                <a:gd name="T103" fmla="*/ 139 h 341"/>
                <a:gd name="T104" fmla="*/ 176 w 336"/>
                <a:gd name="T105" fmla="*/ 144 h 341"/>
                <a:gd name="T106" fmla="*/ 211 w 336"/>
                <a:gd name="T107" fmla="*/ 154 h 341"/>
                <a:gd name="T108" fmla="*/ 239 w 336"/>
                <a:gd name="T109" fmla="*/ 166 h 341"/>
                <a:gd name="T110" fmla="*/ 257 w 336"/>
                <a:gd name="T111" fmla="*/ 185 h 341"/>
                <a:gd name="T112" fmla="*/ 263 w 336"/>
                <a:gd name="T113" fmla="*/ 213 h 341"/>
                <a:gd name="T114" fmla="*/ 252 w 336"/>
                <a:gd name="T115" fmla="*/ 249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6" h="341">
                  <a:moveTo>
                    <a:pt x="326" y="207"/>
                  </a:moveTo>
                  <a:cubicBezTo>
                    <a:pt x="329" y="196"/>
                    <a:pt x="330" y="184"/>
                    <a:pt x="330" y="173"/>
                  </a:cubicBezTo>
                  <a:cubicBezTo>
                    <a:pt x="330" y="84"/>
                    <a:pt x="258" y="12"/>
                    <a:pt x="170" y="12"/>
                  </a:cubicBezTo>
                  <a:cubicBezTo>
                    <a:pt x="161" y="12"/>
                    <a:pt x="151" y="13"/>
                    <a:pt x="142" y="15"/>
                  </a:cubicBezTo>
                  <a:cubicBezTo>
                    <a:pt x="128" y="6"/>
                    <a:pt x="111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10"/>
                    <a:pt x="5" y="126"/>
                    <a:pt x="13" y="140"/>
                  </a:cubicBezTo>
                  <a:cubicBezTo>
                    <a:pt x="11" y="151"/>
                    <a:pt x="10" y="161"/>
                    <a:pt x="10" y="173"/>
                  </a:cubicBezTo>
                  <a:cubicBezTo>
                    <a:pt x="10" y="261"/>
                    <a:pt x="81" y="333"/>
                    <a:pt x="170" y="333"/>
                  </a:cubicBezTo>
                  <a:cubicBezTo>
                    <a:pt x="180" y="333"/>
                    <a:pt x="190" y="332"/>
                    <a:pt x="199" y="330"/>
                  </a:cubicBezTo>
                  <a:cubicBezTo>
                    <a:pt x="212" y="337"/>
                    <a:pt x="227" y="341"/>
                    <a:pt x="243" y="341"/>
                  </a:cubicBezTo>
                  <a:cubicBezTo>
                    <a:pt x="295" y="341"/>
                    <a:pt x="336" y="300"/>
                    <a:pt x="336" y="248"/>
                  </a:cubicBezTo>
                  <a:cubicBezTo>
                    <a:pt x="336" y="233"/>
                    <a:pt x="333" y="219"/>
                    <a:pt x="326" y="207"/>
                  </a:cubicBezTo>
                  <a:close/>
                  <a:moveTo>
                    <a:pt x="252" y="249"/>
                  </a:moveTo>
                  <a:cubicBezTo>
                    <a:pt x="245" y="260"/>
                    <a:pt x="234" y="268"/>
                    <a:pt x="220" y="274"/>
                  </a:cubicBezTo>
                  <a:cubicBezTo>
                    <a:pt x="205" y="280"/>
                    <a:pt x="189" y="283"/>
                    <a:pt x="169" y="283"/>
                  </a:cubicBezTo>
                  <a:cubicBezTo>
                    <a:pt x="146" y="283"/>
                    <a:pt x="127" y="279"/>
                    <a:pt x="112" y="271"/>
                  </a:cubicBezTo>
                  <a:cubicBezTo>
                    <a:pt x="101" y="265"/>
                    <a:pt x="92" y="257"/>
                    <a:pt x="86" y="247"/>
                  </a:cubicBezTo>
                  <a:cubicBezTo>
                    <a:pt x="79" y="237"/>
                    <a:pt x="75" y="228"/>
                    <a:pt x="75" y="218"/>
                  </a:cubicBezTo>
                  <a:cubicBezTo>
                    <a:pt x="75" y="212"/>
                    <a:pt x="78" y="207"/>
                    <a:pt x="82" y="203"/>
                  </a:cubicBezTo>
                  <a:cubicBezTo>
                    <a:pt x="86" y="199"/>
                    <a:pt x="92" y="197"/>
                    <a:pt x="99" y="197"/>
                  </a:cubicBezTo>
                  <a:cubicBezTo>
                    <a:pt x="104" y="197"/>
                    <a:pt x="109" y="198"/>
                    <a:pt x="113" y="202"/>
                  </a:cubicBezTo>
                  <a:cubicBezTo>
                    <a:pt x="117" y="205"/>
                    <a:pt x="120" y="210"/>
                    <a:pt x="122" y="215"/>
                  </a:cubicBezTo>
                  <a:cubicBezTo>
                    <a:pt x="125" y="222"/>
                    <a:pt x="128" y="227"/>
                    <a:pt x="131" y="232"/>
                  </a:cubicBezTo>
                  <a:cubicBezTo>
                    <a:pt x="135" y="236"/>
                    <a:pt x="139" y="239"/>
                    <a:pt x="145" y="242"/>
                  </a:cubicBezTo>
                  <a:cubicBezTo>
                    <a:pt x="151" y="245"/>
                    <a:pt x="159" y="246"/>
                    <a:pt x="168" y="246"/>
                  </a:cubicBezTo>
                  <a:cubicBezTo>
                    <a:pt x="181" y="246"/>
                    <a:pt x="192" y="244"/>
                    <a:pt x="201" y="238"/>
                  </a:cubicBezTo>
                  <a:cubicBezTo>
                    <a:pt x="209" y="232"/>
                    <a:pt x="212" y="226"/>
                    <a:pt x="212" y="218"/>
                  </a:cubicBezTo>
                  <a:cubicBezTo>
                    <a:pt x="212" y="212"/>
                    <a:pt x="210" y="207"/>
                    <a:pt x="206" y="203"/>
                  </a:cubicBezTo>
                  <a:cubicBezTo>
                    <a:pt x="202" y="199"/>
                    <a:pt x="196" y="196"/>
                    <a:pt x="189" y="193"/>
                  </a:cubicBezTo>
                  <a:cubicBezTo>
                    <a:pt x="182" y="191"/>
                    <a:pt x="172" y="189"/>
                    <a:pt x="160" y="186"/>
                  </a:cubicBezTo>
                  <a:cubicBezTo>
                    <a:pt x="143" y="182"/>
                    <a:pt x="129" y="178"/>
                    <a:pt x="118" y="173"/>
                  </a:cubicBezTo>
                  <a:cubicBezTo>
                    <a:pt x="106" y="169"/>
                    <a:pt x="97" y="162"/>
                    <a:pt x="90" y="153"/>
                  </a:cubicBezTo>
                  <a:cubicBezTo>
                    <a:pt x="83" y="145"/>
                    <a:pt x="80" y="134"/>
                    <a:pt x="80" y="121"/>
                  </a:cubicBezTo>
                  <a:cubicBezTo>
                    <a:pt x="80" y="109"/>
                    <a:pt x="83" y="98"/>
                    <a:pt x="91" y="89"/>
                  </a:cubicBezTo>
                  <a:cubicBezTo>
                    <a:pt x="98" y="79"/>
                    <a:pt x="108" y="72"/>
                    <a:pt x="122" y="67"/>
                  </a:cubicBezTo>
                  <a:cubicBezTo>
                    <a:pt x="135" y="62"/>
                    <a:pt x="151" y="60"/>
                    <a:pt x="169" y="60"/>
                  </a:cubicBezTo>
                  <a:cubicBezTo>
                    <a:pt x="183" y="60"/>
                    <a:pt x="196" y="61"/>
                    <a:pt x="206" y="65"/>
                  </a:cubicBezTo>
                  <a:cubicBezTo>
                    <a:pt x="217" y="68"/>
                    <a:pt x="226" y="72"/>
                    <a:pt x="233" y="78"/>
                  </a:cubicBezTo>
                  <a:cubicBezTo>
                    <a:pt x="240" y="83"/>
                    <a:pt x="245" y="89"/>
                    <a:pt x="248" y="95"/>
                  </a:cubicBezTo>
                  <a:cubicBezTo>
                    <a:pt x="252" y="102"/>
                    <a:pt x="253" y="108"/>
                    <a:pt x="253" y="114"/>
                  </a:cubicBezTo>
                  <a:cubicBezTo>
                    <a:pt x="253" y="119"/>
                    <a:pt x="251" y="125"/>
                    <a:pt x="247" y="129"/>
                  </a:cubicBezTo>
                  <a:cubicBezTo>
                    <a:pt x="242" y="134"/>
                    <a:pt x="237" y="136"/>
                    <a:pt x="230" y="136"/>
                  </a:cubicBezTo>
                  <a:cubicBezTo>
                    <a:pt x="224" y="136"/>
                    <a:pt x="220" y="135"/>
                    <a:pt x="216" y="132"/>
                  </a:cubicBezTo>
                  <a:cubicBezTo>
                    <a:pt x="213" y="129"/>
                    <a:pt x="210" y="125"/>
                    <a:pt x="207" y="119"/>
                  </a:cubicBezTo>
                  <a:cubicBezTo>
                    <a:pt x="203" y="111"/>
                    <a:pt x="198" y="105"/>
                    <a:pt x="192" y="101"/>
                  </a:cubicBezTo>
                  <a:cubicBezTo>
                    <a:pt x="187" y="97"/>
                    <a:pt x="178" y="95"/>
                    <a:pt x="166" y="95"/>
                  </a:cubicBezTo>
                  <a:cubicBezTo>
                    <a:pt x="154" y="95"/>
                    <a:pt x="145" y="97"/>
                    <a:pt x="138" y="102"/>
                  </a:cubicBezTo>
                  <a:cubicBezTo>
                    <a:pt x="131" y="106"/>
                    <a:pt x="128" y="111"/>
                    <a:pt x="128" y="117"/>
                  </a:cubicBezTo>
                  <a:cubicBezTo>
                    <a:pt x="128" y="121"/>
                    <a:pt x="129" y="124"/>
                    <a:pt x="131" y="127"/>
                  </a:cubicBezTo>
                  <a:cubicBezTo>
                    <a:pt x="133" y="129"/>
                    <a:pt x="137" y="132"/>
                    <a:pt x="141" y="134"/>
                  </a:cubicBezTo>
                  <a:cubicBezTo>
                    <a:pt x="145" y="136"/>
                    <a:pt x="149" y="138"/>
                    <a:pt x="154" y="139"/>
                  </a:cubicBezTo>
                  <a:cubicBezTo>
                    <a:pt x="158" y="140"/>
                    <a:pt x="166" y="142"/>
                    <a:pt x="176" y="144"/>
                  </a:cubicBezTo>
                  <a:cubicBezTo>
                    <a:pt x="189" y="147"/>
                    <a:pt x="201" y="150"/>
                    <a:pt x="211" y="154"/>
                  </a:cubicBezTo>
                  <a:cubicBezTo>
                    <a:pt x="222" y="157"/>
                    <a:pt x="231" y="161"/>
                    <a:pt x="239" y="166"/>
                  </a:cubicBezTo>
                  <a:cubicBezTo>
                    <a:pt x="246" y="171"/>
                    <a:pt x="252" y="177"/>
                    <a:pt x="257" y="185"/>
                  </a:cubicBezTo>
                  <a:cubicBezTo>
                    <a:pt x="261" y="193"/>
                    <a:pt x="263" y="202"/>
                    <a:pt x="263" y="213"/>
                  </a:cubicBezTo>
                  <a:cubicBezTo>
                    <a:pt x="263" y="227"/>
                    <a:pt x="260" y="239"/>
                    <a:pt x="252" y="2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89024" y="3355731"/>
              <a:ext cx="538539" cy="3651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名字</a:t>
              </a:r>
            </a:p>
          </p:txBody>
        </p:sp>
      </p:grpSp>
      <p:grpSp>
        <p:nvGrpSpPr>
          <p:cNvPr id="24" name="Group 56"/>
          <p:cNvGrpSpPr/>
          <p:nvPr/>
        </p:nvGrpSpPr>
        <p:grpSpPr>
          <a:xfrm>
            <a:off x="5810362" y="2429949"/>
            <a:ext cx="2756114" cy="843571"/>
            <a:chOff x="11473078" y="1797482"/>
            <a:chExt cx="2756416" cy="1106425"/>
          </a:xfrm>
          <a:solidFill>
            <a:srgbClr val="154E79"/>
          </a:solidFill>
        </p:grpSpPr>
        <p:sp>
          <p:nvSpPr>
            <p:cNvPr id="25" name="Freeform 13"/>
            <p:cNvSpPr/>
            <p:nvPr/>
          </p:nvSpPr>
          <p:spPr>
            <a:xfrm flipH="1">
              <a:off x="11473078" y="1797482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242617" y="2167933"/>
              <a:ext cx="792567" cy="44225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返回值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6116482" y="1172595"/>
            <a:ext cx="4421227" cy="408940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必须要与它所在的类的类名相同。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084761" y="3818202"/>
            <a:ext cx="4544988" cy="408940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只能由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运算符调用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04390" y="2451294"/>
            <a:ext cx="4209417" cy="732155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没有返回值，方法头部不能用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void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修饰，方法体不能使用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return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语句返回一个值</a:t>
            </a:r>
          </a:p>
        </p:txBody>
      </p:sp>
      <p:grpSp>
        <p:nvGrpSpPr>
          <p:cNvPr id="34" name="Group 53"/>
          <p:cNvGrpSpPr/>
          <p:nvPr/>
        </p:nvGrpSpPr>
        <p:grpSpPr>
          <a:xfrm>
            <a:off x="5968006" y="5019575"/>
            <a:ext cx="2756114" cy="873491"/>
            <a:chOff x="1979461" y="5237441"/>
            <a:chExt cx="2756416" cy="1106425"/>
          </a:xfrm>
          <a:solidFill>
            <a:srgbClr val="154E79"/>
          </a:solidFill>
        </p:grpSpPr>
        <p:sp>
          <p:nvSpPr>
            <p:cNvPr id="35" name="Freeform 9"/>
            <p:cNvSpPr/>
            <p:nvPr/>
          </p:nvSpPr>
          <p:spPr>
            <a:xfrm flipH="1">
              <a:off x="1979461" y="5237441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94"/>
            <p:cNvSpPr/>
            <p:nvPr/>
          </p:nvSpPr>
          <p:spPr bwMode="auto">
            <a:xfrm>
              <a:off x="3934197" y="5564286"/>
              <a:ext cx="557245" cy="452735"/>
            </a:xfrm>
            <a:custGeom>
              <a:avLst/>
              <a:gdLst>
                <a:gd name="T0" fmla="*/ 506 w 564"/>
                <a:gd name="T1" fmla="*/ 115 h 458"/>
                <a:gd name="T2" fmla="*/ 507 w 564"/>
                <a:gd name="T3" fmla="*/ 129 h 458"/>
                <a:gd name="T4" fmla="*/ 178 w 564"/>
                <a:gd name="T5" fmla="*/ 458 h 458"/>
                <a:gd name="T6" fmla="*/ 0 w 564"/>
                <a:gd name="T7" fmla="*/ 406 h 458"/>
                <a:gd name="T8" fmla="*/ 28 w 564"/>
                <a:gd name="T9" fmla="*/ 408 h 458"/>
                <a:gd name="T10" fmla="*/ 172 w 564"/>
                <a:gd name="T11" fmla="*/ 359 h 458"/>
                <a:gd name="T12" fmla="*/ 64 w 564"/>
                <a:gd name="T13" fmla="*/ 278 h 458"/>
                <a:gd name="T14" fmla="*/ 85 w 564"/>
                <a:gd name="T15" fmla="*/ 280 h 458"/>
                <a:gd name="T16" fmla="*/ 116 w 564"/>
                <a:gd name="T17" fmla="*/ 276 h 458"/>
                <a:gd name="T18" fmla="*/ 23 w 564"/>
                <a:gd name="T19" fmla="*/ 163 h 458"/>
                <a:gd name="T20" fmla="*/ 23 w 564"/>
                <a:gd name="T21" fmla="*/ 162 h 458"/>
                <a:gd name="T22" fmla="*/ 76 w 564"/>
                <a:gd name="T23" fmla="*/ 176 h 458"/>
                <a:gd name="T24" fmla="*/ 24 w 564"/>
                <a:gd name="T25" fmla="*/ 80 h 458"/>
                <a:gd name="T26" fmla="*/ 40 w 564"/>
                <a:gd name="T27" fmla="*/ 22 h 458"/>
                <a:gd name="T28" fmla="*/ 278 w 564"/>
                <a:gd name="T29" fmla="*/ 142 h 458"/>
                <a:gd name="T30" fmla="*/ 275 w 564"/>
                <a:gd name="T31" fmla="*/ 116 h 458"/>
                <a:gd name="T32" fmla="*/ 391 w 564"/>
                <a:gd name="T33" fmla="*/ 0 h 458"/>
                <a:gd name="T34" fmla="*/ 475 w 564"/>
                <a:gd name="T35" fmla="*/ 37 h 458"/>
                <a:gd name="T36" fmla="*/ 548 w 564"/>
                <a:gd name="T37" fmla="*/ 9 h 458"/>
                <a:gd name="T38" fmla="*/ 498 w 564"/>
                <a:gd name="T39" fmla="*/ 73 h 458"/>
                <a:gd name="T40" fmla="*/ 564 w 564"/>
                <a:gd name="T41" fmla="*/ 55 h 458"/>
                <a:gd name="T42" fmla="*/ 506 w 564"/>
                <a:gd name="T43" fmla="*/ 115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4" h="458">
                  <a:moveTo>
                    <a:pt x="506" y="115"/>
                  </a:moveTo>
                  <a:cubicBezTo>
                    <a:pt x="506" y="120"/>
                    <a:pt x="507" y="124"/>
                    <a:pt x="507" y="129"/>
                  </a:cubicBezTo>
                  <a:cubicBezTo>
                    <a:pt x="507" y="282"/>
                    <a:pt x="390" y="458"/>
                    <a:pt x="178" y="458"/>
                  </a:cubicBezTo>
                  <a:cubicBezTo>
                    <a:pt x="112" y="458"/>
                    <a:pt x="52" y="439"/>
                    <a:pt x="0" y="406"/>
                  </a:cubicBezTo>
                  <a:cubicBezTo>
                    <a:pt x="10" y="408"/>
                    <a:pt x="19" y="408"/>
                    <a:pt x="28" y="408"/>
                  </a:cubicBezTo>
                  <a:cubicBezTo>
                    <a:pt x="82" y="408"/>
                    <a:pt x="132" y="390"/>
                    <a:pt x="172" y="359"/>
                  </a:cubicBezTo>
                  <a:cubicBezTo>
                    <a:pt x="121" y="358"/>
                    <a:pt x="78" y="324"/>
                    <a:pt x="64" y="278"/>
                  </a:cubicBezTo>
                  <a:cubicBezTo>
                    <a:pt x="71" y="280"/>
                    <a:pt x="78" y="280"/>
                    <a:pt x="85" y="280"/>
                  </a:cubicBezTo>
                  <a:cubicBezTo>
                    <a:pt x="96" y="280"/>
                    <a:pt x="106" y="279"/>
                    <a:pt x="116" y="276"/>
                  </a:cubicBezTo>
                  <a:cubicBezTo>
                    <a:pt x="63" y="266"/>
                    <a:pt x="23" y="219"/>
                    <a:pt x="23" y="163"/>
                  </a:cubicBezTo>
                  <a:cubicBezTo>
                    <a:pt x="23" y="162"/>
                    <a:pt x="23" y="162"/>
                    <a:pt x="23" y="162"/>
                  </a:cubicBezTo>
                  <a:cubicBezTo>
                    <a:pt x="39" y="170"/>
                    <a:pt x="57" y="175"/>
                    <a:pt x="76" y="176"/>
                  </a:cubicBezTo>
                  <a:cubicBezTo>
                    <a:pt x="44" y="155"/>
                    <a:pt x="24" y="120"/>
                    <a:pt x="24" y="80"/>
                  </a:cubicBezTo>
                  <a:cubicBezTo>
                    <a:pt x="24" y="59"/>
                    <a:pt x="30" y="39"/>
                    <a:pt x="40" y="22"/>
                  </a:cubicBezTo>
                  <a:cubicBezTo>
                    <a:pt x="97" y="92"/>
                    <a:pt x="182" y="138"/>
                    <a:pt x="278" y="142"/>
                  </a:cubicBezTo>
                  <a:cubicBezTo>
                    <a:pt x="276" y="134"/>
                    <a:pt x="275" y="125"/>
                    <a:pt x="275" y="116"/>
                  </a:cubicBezTo>
                  <a:cubicBezTo>
                    <a:pt x="275" y="52"/>
                    <a:pt x="327" y="0"/>
                    <a:pt x="391" y="0"/>
                  </a:cubicBezTo>
                  <a:cubicBezTo>
                    <a:pt x="424" y="0"/>
                    <a:pt x="454" y="15"/>
                    <a:pt x="475" y="37"/>
                  </a:cubicBezTo>
                  <a:cubicBezTo>
                    <a:pt x="501" y="32"/>
                    <a:pt x="526" y="22"/>
                    <a:pt x="548" y="9"/>
                  </a:cubicBezTo>
                  <a:cubicBezTo>
                    <a:pt x="540" y="36"/>
                    <a:pt x="521" y="59"/>
                    <a:pt x="498" y="73"/>
                  </a:cubicBezTo>
                  <a:cubicBezTo>
                    <a:pt x="521" y="70"/>
                    <a:pt x="543" y="64"/>
                    <a:pt x="564" y="55"/>
                  </a:cubicBezTo>
                  <a:cubicBezTo>
                    <a:pt x="548" y="78"/>
                    <a:pt x="529" y="98"/>
                    <a:pt x="506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32344" y="5593871"/>
              <a:ext cx="589345" cy="42710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省略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25268" y="5287899"/>
            <a:ext cx="4123054" cy="408940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可以省略，系统会自动为该类定义默认的构造方法</a:t>
            </a:r>
          </a:p>
        </p:txBody>
      </p:sp>
    </p:spTree>
    <p:extLst>
      <p:ext uri="{BB962C8B-B14F-4D97-AF65-F5344CB8AC3E}">
        <p14:creationId xmlns:p14="http://schemas.microsoft.com/office/powerpoint/2010/main" val="53959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08918" y="1353312"/>
            <a:ext cx="8351236" cy="4796164"/>
            <a:chOff x="-4231809" y="1090853"/>
            <a:chExt cx="17565871" cy="5337888"/>
          </a:xfrm>
        </p:grpSpPr>
        <p:sp>
          <p:nvSpPr>
            <p:cNvPr id="110" name="矩形: 圆角 109"/>
            <p:cNvSpPr/>
            <p:nvPr/>
          </p:nvSpPr>
          <p:spPr>
            <a:xfrm>
              <a:off x="-4231809" y="1090853"/>
              <a:ext cx="17565871" cy="533788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/>
            <p:cNvSpPr/>
            <p:nvPr/>
          </p:nvSpPr>
          <p:spPr>
            <a:xfrm>
              <a:off x="-4051414" y="1169545"/>
              <a:ext cx="17189235" cy="51906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定义构造方法的语法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sp>
        <p:nvSpPr>
          <p:cNvPr id="100" name="Text Box 99"/>
          <p:cNvSpPr txBox="1"/>
          <p:nvPr/>
        </p:nvSpPr>
        <p:spPr>
          <a:xfrm>
            <a:off x="888365" y="1604010"/>
            <a:ext cx="8171815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7970"/>
            <a:r>
              <a:rPr lang="zh-CN" sz="2800" b="1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charset="0"/>
              </a:rPr>
              <a:t>语法形式</a:t>
            </a:r>
          </a:p>
          <a:p>
            <a:pPr indent="267970"/>
            <a:endParaRPr lang="zh-CN" sz="2800" b="1">
              <a:solidFill>
                <a:srgbClr val="008000"/>
              </a:solidFill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[访问修饰符]  &lt;类名&gt;([参数列表]) {</a:t>
            </a:r>
          </a:p>
          <a:p>
            <a:pPr indent="267970"/>
            <a:endParaRPr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构造方法的语句体</a:t>
            </a:r>
          </a:p>
          <a:p>
            <a:pPr indent="267970"/>
            <a:endParaRPr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}</a:t>
            </a:r>
          </a:p>
          <a:p>
            <a:pPr indent="267970"/>
            <a:endParaRPr lang="zh-CN" altLang="en-US" sz="2000" b="1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240" y="3557270"/>
            <a:ext cx="6683375" cy="223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55295" y="1001060"/>
            <a:ext cx="9493707" cy="427452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141211" cy="470648"/>
          </a:xfrm>
        </p:spPr>
        <p:txBody>
          <a:bodyPr/>
          <a:lstStyle/>
          <a:p>
            <a:r>
              <a:rPr lang="zh-CN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使用构造方法注意事项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848360" y="1470025"/>
          <a:ext cx="8128000" cy="3336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13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08918" y="1353312"/>
            <a:ext cx="8351236" cy="4796164"/>
            <a:chOff x="-4231809" y="1090853"/>
            <a:chExt cx="17565871" cy="5337888"/>
          </a:xfrm>
        </p:grpSpPr>
        <p:sp>
          <p:nvSpPr>
            <p:cNvPr id="110" name="矩形: 圆角 109"/>
            <p:cNvSpPr/>
            <p:nvPr/>
          </p:nvSpPr>
          <p:spPr>
            <a:xfrm>
              <a:off x="-4231809" y="1090853"/>
              <a:ext cx="17565871" cy="533788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/>
            <p:cNvSpPr/>
            <p:nvPr/>
          </p:nvSpPr>
          <p:spPr>
            <a:xfrm>
              <a:off x="-4051414" y="1169545"/>
              <a:ext cx="17189235" cy="51906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声明对象和创建对象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sp>
        <p:nvSpPr>
          <p:cNvPr id="100" name="Text Box 99"/>
          <p:cNvSpPr txBox="1"/>
          <p:nvPr/>
        </p:nvSpPr>
        <p:spPr>
          <a:xfrm>
            <a:off x="888365" y="1604010"/>
            <a:ext cx="8171815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 [变量修饰符]   类名  对象名;         </a:t>
            </a:r>
          </a:p>
          <a:p>
            <a:pPr indent="0">
              <a:buFont typeface="Wingdings" panose="05000000000000000000" charset="0"/>
              <a:buNone/>
            </a:pPr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    </a:t>
            </a:r>
          </a:p>
          <a:p>
            <a:pPr indent="0">
              <a:buFont typeface="Wingdings" panose="05000000000000000000" charset="0"/>
              <a:buNone/>
            </a:pPr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          </a:t>
            </a:r>
            <a:r>
              <a:rPr lang="en-US" sz="2000" b="1">
                <a:solidFill>
                  <a:srgbClr val="008000"/>
                </a:solidFill>
                <a:ea typeface="宋体" panose="02010600030101010101" pitchFamily="2" charset="-122"/>
              </a:rPr>
              <a:t>Phone</a:t>
            </a:r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  </a:t>
            </a:r>
            <a:r>
              <a:rPr lang="en-US" sz="2000" b="1">
                <a:solidFill>
                  <a:srgbClr val="008000"/>
                </a:solidFill>
                <a:ea typeface="宋体" panose="02010600030101010101" pitchFamily="2" charset="-122"/>
              </a:rPr>
              <a:t>p</a:t>
            </a:r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;   </a:t>
            </a:r>
          </a:p>
          <a:p>
            <a:pPr marL="342900" indent="-342900"/>
            <a:endParaRPr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对象名=new 类名([参数列表]);</a:t>
            </a:r>
          </a:p>
          <a:p>
            <a:pPr indent="267970"/>
            <a:endParaRPr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p=new Phone(“华为”，“金色”, 2000);  //用有参构造函数实例化对象p</a:t>
            </a:r>
          </a:p>
          <a:p>
            <a:pPr indent="267970"/>
            <a:endParaRPr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类名 对象名=new 类名();</a:t>
            </a:r>
          </a:p>
          <a:p>
            <a:pPr marL="342900" indent="-342900">
              <a:buFont typeface="Wingdings" panose="05000000000000000000" charset="0"/>
              <a:buChar char="ü"/>
            </a:pPr>
            <a:endParaRPr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Phone p=new Phone(“华为”,“金色”,2000); </a:t>
            </a:r>
          </a:p>
        </p:txBody>
      </p:sp>
    </p:spTree>
    <p:extLst>
      <p:ext uri="{BB962C8B-B14F-4D97-AF65-F5344CB8AC3E}">
        <p14:creationId xmlns:p14="http://schemas.microsoft.com/office/powerpoint/2010/main" val="32020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80672" y="1537279"/>
            <a:ext cx="2072960" cy="2584754"/>
            <a:chOff x="3295850" y="1908877"/>
            <a:chExt cx="3738030" cy="4660916"/>
          </a:xfrm>
        </p:grpSpPr>
        <p:sp>
          <p:nvSpPr>
            <p:cNvPr id="9" name="圆角矩形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1" name="圆角矩形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sp>
        <p:nvSpPr>
          <p:cNvPr id="16" name="圆角矩形 6"/>
          <p:cNvSpPr/>
          <p:nvPr/>
        </p:nvSpPr>
        <p:spPr>
          <a:xfrm>
            <a:off x="2310211" y="2011947"/>
            <a:ext cx="4566884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17" name="组合 16"/>
          <p:cNvGrpSpPr/>
          <p:nvPr/>
        </p:nvGrpSpPr>
        <p:grpSpPr>
          <a:xfrm>
            <a:off x="2404686" y="2315663"/>
            <a:ext cx="118508" cy="118509"/>
            <a:chOff x="4486616" y="3001075"/>
            <a:chExt cx="274695" cy="274699"/>
          </a:xfrm>
        </p:grpSpPr>
        <p:sp>
          <p:nvSpPr>
            <p:cNvPr id="18" name="椭圆 17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105181" y="2315663"/>
            <a:ext cx="118508" cy="118509"/>
            <a:chOff x="4486616" y="3001075"/>
            <a:chExt cx="274695" cy="274699"/>
          </a:xfrm>
        </p:grpSpPr>
        <p:sp>
          <p:nvSpPr>
            <p:cNvPr id="21" name="椭圆 20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71738" y="2349325"/>
            <a:ext cx="288238" cy="46073"/>
            <a:chOff x="4318304" y="3089060"/>
            <a:chExt cx="384317" cy="61430"/>
          </a:xfrm>
        </p:grpSpPr>
        <p:sp>
          <p:nvSpPr>
            <p:cNvPr id="2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146583" y="2126718"/>
            <a:ext cx="3754697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类和对象</a:t>
            </a:r>
            <a:endParaRPr lang="en-US" altLang="zh-CN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225918" y="2105374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29" name="Freeform 489"/>
            <p:cNvSpPr/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1" name="Freeform 490"/>
            <p:cNvSpPr/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2" name="Freeform 491"/>
            <p:cNvSpPr/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3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4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5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6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7" name="Freeform 496"/>
            <p:cNvSpPr/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706212" y="2195610"/>
            <a:ext cx="484115" cy="429667"/>
            <a:chOff x="5030931" y="2884106"/>
            <a:chExt cx="645486" cy="572889"/>
          </a:xfrm>
        </p:grpSpPr>
        <p:sp>
          <p:nvSpPr>
            <p:cNvPr id="39" name="椭圆 38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030931" y="2902999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084001" y="2762715"/>
            <a:ext cx="2065817" cy="2584754"/>
            <a:chOff x="3295850" y="1895995"/>
            <a:chExt cx="3725149" cy="4660916"/>
          </a:xfrm>
        </p:grpSpPr>
        <p:sp>
          <p:nvSpPr>
            <p:cNvPr id="42" name="圆角矩形 2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43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圆角矩形 4"/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45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圆角矩形 6"/>
          <p:cNvSpPr/>
          <p:nvPr/>
        </p:nvSpPr>
        <p:spPr>
          <a:xfrm>
            <a:off x="3636693" y="3236674"/>
            <a:ext cx="4400883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47" name="组合 46"/>
          <p:cNvGrpSpPr/>
          <p:nvPr/>
        </p:nvGrpSpPr>
        <p:grpSpPr>
          <a:xfrm>
            <a:off x="3706982" y="3550531"/>
            <a:ext cx="118508" cy="118509"/>
            <a:chOff x="4486616" y="3001075"/>
            <a:chExt cx="274695" cy="274699"/>
          </a:xfrm>
        </p:grpSpPr>
        <p:sp>
          <p:nvSpPr>
            <p:cNvPr id="48" name="椭圆 47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407477" y="3550531"/>
            <a:ext cx="118508" cy="118509"/>
            <a:chOff x="4486616" y="3001075"/>
            <a:chExt cx="274695" cy="274699"/>
          </a:xfrm>
        </p:grpSpPr>
        <p:sp>
          <p:nvSpPr>
            <p:cNvPr id="51" name="椭圆 50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74036" y="3584193"/>
            <a:ext cx="288238" cy="46073"/>
            <a:chOff x="4317617" y="3104300"/>
            <a:chExt cx="384317" cy="61430"/>
          </a:xfrm>
        </p:grpSpPr>
        <p:sp>
          <p:nvSpPr>
            <p:cNvPr id="54" name="圆角矩形 14"/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5" name="圆角矩形 15"/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869245" y="3419048"/>
            <a:ext cx="491776" cy="429667"/>
            <a:chOff x="5030931" y="2884106"/>
            <a:chExt cx="655701" cy="572889"/>
          </a:xfrm>
        </p:grpSpPr>
        <p:sp>
          <p:nvSpPr>
            <p:cNvPr id="57" name="椭圆 56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030931" y="2902999"/>
              <a:ext cx="655701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5A68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542098" y="3410182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60" name="Freeform 14"/>
            <p:cNvSpPr/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1" name="Freeform 15"/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2" name="Freeform 16"/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3" name="Freeform 17"/>
            <p:cNvSpPr/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271372" y="3371015"/>
            <a:ext cx="3784521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包</a:t>
            </a:r>
          </a:p>
        </p:txBody>
      </p:sp>
      <p:sp>
        <p:nvSpPr>
          <p:cNvPr id="65" name="椭圆 64"/>
          <p:cNvSpPr/>
          <p:nvPr/>
        </p:nvSpPr>
        <p:spPr>
          <a:xfrm>
            <a:off x="5192068" y="4698411"/>
            <a:ext cx="422057" cy="422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66" name="组合 65"/>
          <p:cNvGrpSpPr/>
          <p:nvPr/>
        </p:nvGrpSpPr>
        <p:grpSpPr>
          <a:xfrm>
            <a:off x="3685915" y="4623450"/>
            <a:ext cx="598901" cy="497016"/>
            <a:chOff x="9404083" y="1238855"/>
            <a:chExt cx="801342" cy="665020"/>
          </a:xfrm>
          <a:solidFill>
            <a:schemeClr val="bg1"/>
          </a:solidFill>
        </p:grpSpPr>
        <p:sp>
          <p:nvSpPr>
            <p:cNvPr id="67" name="Freeform 583"/>
            <p:cNvSpPr/>
            <p:nvPr/>
          </p:nvSpPr>
          <p:spPr bwMode="auto">
            <a:xfrm>
              <a:off x="9404083" y="1238855"/>
              <a:ext cx="801342" cy="308708"/>
            </a:xfrm>
            <a:custGeom>
              <a:avLst/>
              <a:gdLst>
                <a:gd name="T0" fmla="*/ 924 w 1111"/>
                <a:gd name="T1" fmla="*/ 0 h 428"/>
                <a:gd name="T2" fmla="*/ 958 w 1111"/>
                <a:gd name="T3" fmla="*/ 55 h 428"/>
                <a:gd name="T4" fmla="*/ 542 w 1111"/>
                <a:gd name="T5" fmla="*/ 281 h 428"/>
                <a:gd name="T6" fmla="*/ 0 w 1111"/>
                <a:gd name="T7" fmla="*/ 355 h 428"/>
                <a:gd name="T8" fmla="*/ 3 w 1111"/>
                <a:gd name="T9" fmla="*/ 428 h 428"/>
                <a:gd name="T10" fmla="*/ 570 w 1111"/>
                <a:gd name="T11" fmla="*/ 355 h 428"/>
                <a:gd name="T12" fmla="*/ 986 w 1111"/>
                <a:gd name="T13" fmla="*/ 121 h 428"/>
                <a:gd name="T14" fmla="*/ 1021 w 1111"/>
                <a:gd name="T15" fmla="*/ 184 h 428"/>
                <a:gd name="T16" fmla="*/ 1111 w 1111"/>
                <a:gd name="T17" fmla="*/ 0 h 428"/>
                <a:gd name="T18" fmla="*/ 924 w 1111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1" h="428">
                  <a:moveTo>
                    <a:pt x="924" y="0"/>
                  </a:moveTo>
                  <a:lnTo>
                    <a:pt x="958" y="55"/>
                  </a:lnTo>
                  <a:lnTo>
                    <a:pt x="542" y="281"/>
                  </a:lnTo>
                  <a:lnTo>
                    <a:pt x="0" y="355"/>
                  </a:lnTo>
                  <a:lnTo>
                    <a:pt x="3" y="428"/>
                  </a:lnTo>
                  <a:lnTo>
                    <a:pt x="570" y="355"/>
                  </a:lnTo>
                  <a:lnTo>
                    <a:pt x="986" y="121"/>
                  </a:lnTo>
                  <a:lnTo>
                    <a:pt x="1021" y="184"/>
                  </a:lnTo>
                  <a:lnTo>
                    <a:pt x="1111" y="0"/>
                  </a:lnTo>
                  <a:lnTo>
                    <a:pt x="9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8" name="Freeform 584"/>
            <p:cNvSpPr/>
            <p:nvPr/>
          </p:nvSpPr>
          <p:spPr bwMode="auto">
            <a:xfrm>
              <a:off x="9915470" y="1392487"/>
              <a:ext cx="208450" cy="511387"/>
            </a:xfrm>
            <a:custGeom>
              <a:avLst/>
              <a:gdLst>
                <a:gd name="T0" fmla="*/ 0 w 289"/>
                <a:gd name="T1" fmla="*/ 709 h 709"/>
                <a:gd name="T2" fmla="*/ 289 w 289"/>
                <a:gd name="T3" fmla="*/ 709 h 709"/>
                <a:gd name="T4" fmla="*/ 289 w 289"/>
                <a:gd name="T5" fmla="*/ 0 h 709"/>
                <a:gd name="T6" fmla="*/ 0 w 289"/>
                <a:gd name="T7" fmla="*/ 161 h 709"/>
                <a:gd name="T8" fmla="*/ 0 w 289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09">
                  <a:moveTo>
                    <a:pt x="0" y="709"/>
                  </a:moveTo>
                  <a:lnTo>
                    <a:pt x="289" y="709"/>
                  </a:lnTo>
                  <a:lnTo>
                    <a:pt x="289" y="0"/>
                  </a:lnTo>
                  <a:lnTo>
                    <a:pt x="0" y="161"/>
                  </a:lnTo>
                  <a:lnTo>
                    <a:pt x="0" y="7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9" name="Freeform 585"/>
            <p:cNvSpPr/>
            <p:nvPr/>
          </p:nvSpPr>
          <p:spPr bwMode="auto">
            <a:xfrm>
              <a:off x="9663743" y="1528809"/>
              <a:ext cx="180320" cy="375065"/>
            </a:xfrm>
            <a:custGeom>
              <a:avLst/>
              <a:gdLst>
                <a:gd name="T0" fmla="*/ 0 w 250"/>
                <a:gd name="T1" fmla="*/ 520 h 520"/>
                <a:gd name="T2" fmla="*/ 250 w 250"/>
                <a:gd name="T3" fmla="*/ 520 h 520"/>
                <a:gd name="T4" fmla="*/ 250 w 250"/>
                <a:gd name="T5" fmla="*/ 0 h 520"/>
                <a:gd name="T6" fmla="*/ 0 w 250"/>
                <a:gd name="T7" fmla="*/ 42 h 520"/>
                <a:gd name="T8" fmla="*/ 0 w 25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20">
                  <a:moveTo>
                    <a:pt x="0" y="520"/>
                  </a:moveTo>
                  <a:lnTo>
                    <a:pt x="250" y="520"/>
                  </a:lnTo>
                  <a:lnTo>
                    <a:pt x="250" y="0"/>
                  </a:lnTo>
                  <a:lnTo>
                    <a:pt x="0" y="42"/>
                  </a:lnTo>
                  <a:lnTo>
                    <a:pt x="0" y="5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0" name="Freeform 586"/>
            <p:cNvSpPr/>
            <p:nvPr/>
          </p:nvSpPr>
          <p:spPr bwMode="auto">
            <a:xfrm>
              <a:off x="9404083" y="1569922"/>
              <a:ext cx="189697" cy="333953"/>
            </a:xfrm>
            <a:custGeom>
              <a:avLst/>
              <a:gdLst>
                <a:gd name="T0" fmla="*/ 0 w 263"/>
                <a:gd name="T1" fmla="*/ 463 h 463"/>
                <a:gd name="T2" fmla="*/ 263 w 263"/>
                <a:gd name="T3" fmla="*/ 463 h 463"/>
                <a:gd name="T4" fmla="*/ 263 w 263"/>
                <a:gd name="T5" fmla="*/ 0 h 463"/>
                <a:gd name="T6" fmla="*/ 0 w 263"/>
                <a:gd name="T7" fmla="*/ 30 h 463"/>
                <a:gd name="T8" fmla="*/ 0 w 263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63">
                  <a:moveTo>
                    <a:pt x="0" y="463"/>
                  </a:moveTo>
                  <a:lnTo>
                    <a:pt x="263" y="463"/>
                  </a:lnTo>
                  <a:lnTo>
                    <a:pt x="263" y="0"/>
                  </a:lnTo>
                  <a:lnTo>
                    <a:pt x="0" y="30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5632438" y="4647308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构造方法的调用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3261429" y="4120124"/>
            <a:ext cx="2072960" cy="2584754"/>
            <a:chOff x="3295850" y="1908877"/>
            <a:chExt cx="3738030" cy="4660916"/>
          </a:xfrm>
        </p:grpSpPr>
        <p:sp>
          <p:nvSpPr>
            <p:cNvPr id="73" name="圆角矩形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4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75" name="圆角矩形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6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sp>
        <p:nvSpPr>
          <p:cNvPr id="77" name="圆角矩形 6"/>
          <p:cNvSpPr/>
          <p:nvPr/>
        </p:nvSpPr>
        <p:spPr>
          <a:xfrm>
            <a:off x="4983083" y="4605644"/>
            <a:ext cx="4145611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/>
          </a:p>
        </p:txBody>
      </p:sp>
      <p:grpSp>
        <p:nvGrpSpPr>
          <p:cNvPr id="78" name="组合 77"/>
          <p:cNvGrpSpPr/>
          <p:nvPr/>
        </p:nvGrpSpPr>
        <p:grpSpPr>
          <a:xfrm>
            <a:off x="4958912" y="4909004"/>
            <a:ext cx="118508" cy="118509"/>
            <a:chOff x="4486616" y="3001075"/>
            <a:chExt cx="274695" cy="274699"/>
          </a:xfrm>
        </p:grpSpPr>
        <p:sp>
          <p:nvSpPr>
            <p:cNvPr id="79" name="椭圆 7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606929" y="4919501"/>
            <a:ext cx="118508" cy="118509"/>
            <a:chOff x="4486616" y="3001075"/>
            <a:chExt cx="274695" cy="274699"/>
          </a:xfrm>
        </p:grpSpPr>
        <p:sp>
          <p:nvSpPr>
            <p:cNvPr id="82" name="椭圆 8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694480" y="4953156"/>
            <a:ext cx="288238" cy="46073"/>
            <a:chOff x="4318304" y="3089060"/>
            <a:chExt cx="384317" cy="61430"/>
          </a:xfrm>
        </p:grpSpPr>
        <p:sp>
          <p:nvSpPr>
            <p:cNvPr id="8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5427926" y="4699060"/>
            <a:ext cx="3092123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封装</a:t>
            </a:r>
            <a:endParaRPr lang="zh-CN" altLang="en-US" sz="2800" dirty="0"/>
          </a:p>
        </p:txBody>
      </p:sp>
      <p:grpSp>
        <p:nvGrpSpPr>
          <p:cNvPr id="88" name="组合 87"/>
          <p:cNvGrpSpPr/>
          <p:nvPr/>
        </p:nvGrpSpPr>
        <p:grpSpPr>
          <a:xfrm>
            <a:off x="3759152" y="4677723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89" name="Freeform 489"/>
            <p:cNvSpPr/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0" name="Freeform 490"/>
            <p:cNvSpPr/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1" name="Freeform 491"/>
            <p:cNvSpPr/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6" name="Freeform 496"/>
            <p:cNvSpPr/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281414" y="4725960"/>
            <a:ext cx="484113" cy="422057"/>
            <a:chOff x="4876994" y="2618201"/>
            <a:chExt cx="645486" cy="562744"/>
          </a:xfrm>
        </p:grpSpPr>
        <p:sp>
          <p:nvSpPr>
            <p:cNvPr id="98" name="椭圆 97"/>
            <p:cNvSpPr/>
            <p:nvPr/>
          </p:nvSpPr>
          <p:spPr>
            <a:xfrm>
              <a:off x="4901405" y="2618201"/>
              <a:ext cx="562743" cy="5627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4876994" y="2623098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25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50" tmFilter="0, 0; .2, .5; .8, .5; 1, 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25" autoRev="1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9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6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25" decel="100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7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7300"/>
                                </p:stCondLst>
                                <p:childTnLst>
                                  <p:par>
                                    <p:cTn id="8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7800"/>
                                </p:stCondLst>
                                <p:childTnLst>
                                  <p:par>
                                    <p:cTn id="83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8300"/>
                                </p:stCondLst>
                                <p:childTnLst>
                                  <p:par>
                                    <p:cTn id="8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8800"/>
                                </p:stCondLst>
                                <p:childTnLst>
                                  <p:par>
                                    <p:cTn id="9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50" tmFilter="0, 0; .2, .5; .8, .5; 1, 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6" dur="125" autoRev="1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9300"/>
                                </p:stCondLst>
                                <p:childTnLst>
                                  <p:par>
                                    <p:cTn id="98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0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0100"/>
                                </p:stCondLst>
                                <p:childTnLst>
                                  <p:par>
                                    <p:cTn id="10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225" decel="100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0600"/>
                                </p:stCondLst>
                                <p:childTnLst>
                                  <p:par>
                                    <p:cTn id="109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1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1300"/>
                                </p:stCondLst>
                                <p:childTnLst>
                                  <p:par>
                                    <p:cTn id="11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0" dur="2" fill="hold">
                                              <p:stCondLst>
                                                <p:cond delay="5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1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2" dur="2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3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11800"/>
                                </p:stCondLst>
                                <p:childTnLst>
                                  <p:par>
                                    <p:cTn id="125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25" decel="100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2300"/>
                                </p:stCondLst>
                                <p:childTnLst>
                                  <p:par>
                                    <p:cTn id="1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12800"/>
                                </p:stCondLst>
                                <p:childTnLst>
                                  <p:par>
                                    <p:cTn id="1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13300"/>
                                </p:stCondLst>
                                <p:childTnLst>
                                  <p:par>
                                    <p:cTn id="1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13800"/>
                                </p:stCondLst>
                                <p:childTnLst>
                                  <p:par>
                                    <p:cTn id="142" presetID="2" presetClass="entr" presetSubtype="2" accel="7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4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5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14300"/>
                                </p:stCondLst>
                                <p:childTnLst>
                                  <p:par>
                                    <p:cTn id="1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2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14800"/>
                                </p:stCondLst>
                                <p:childTnLst>
                                  <p:par>
                                    <p:cTn id="153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250" tmFilter="0, 0; .2, .5; .8, .5; 1, 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5" dur="125" autoRev="1" fill="hold"/>
                                            <p:tgtEl>
                                              <p:spTgt spid="9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15300"/>
                                </p:stCondLst>
                                <p:childTnLst>
                                  <p:par>
                                    <p:cTn id="15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9" dur="25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27" grpId="0"/>
          <p:bldP spid="46" grpId="0" bldLvl="0" animBg="1"/>
          <p:bldP spid="64" grpId="0"/>
          <p:bldP spid="71" grpId="0"/>
          <p:bldP spid="77" grpId="0" bldLvl="0" animBg="1"/>
          <p:bldP spid="8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5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25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50" tmFilter="0, 0; .2, .5; .8, .5; 1, 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25" autoRev="1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0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2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9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1" dur="2" fill="hold">
                                              <p:stCondLst>
                                                <p:cond delay="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62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63" dur="2" fill="hold">
                                              <p:stCondLst>
                                                <p:cond delay="148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64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6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2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25" decel="100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7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25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7300"/>
                                </p:stCondLst>
                                <p:childTnLst>
                                  <p:par>
                                    <p:cTn id="8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7800"/>
                                </p:stCondLst>
                                <p:childTnLst>
                                  <p:par>
                                    <p:cTn id="83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8300"/>
                                </p:stCondLst>
                                <p:childTnLst>
                                  <p:par>
                                    <p:cTn id="8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8800"/>
                                </p:stCondLst>
                                <p:childTnLst>
                                  <p:par>
                                    <p:cTn id="9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50" tmFilter="0, 0; .2, .5; .8, .5; 1, 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6" dur="125" autoRev="1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9300"/>
                                </p:stCondLst>
                                <p:childTnLst>
                                  <p:par>
                                    <p:cTn id="98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00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0100"/>
                                </p:stCondLst>
                                <p:childTnLst>
                                  <p:par>
                                    <p:cTn id="10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2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225" decel="100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0600"/>
                                </p:stCondLst>
                                <p:childTnLst>
                                  <p:par>
                                    <p:cTn id="109" presetID="16" presetClass="entr" presetSubtype="37" fill="hold" grpId="0" nodeType="after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1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1300"/>
                                </p:stCondLst>
                                <p:childTnLst>
                                  <p:par>
                                    <p:cTn id="118" presetID="32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0" dur="2" fill="hold">
                                              <p:stCondLst>
                                                <p:cond delay="5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1" dur="2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2" dur="2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3" dur="2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11800"/>
                                </p:stCondLst>
                                <p:childTnLst>
                                  <p:par>
                                    <p:cTn id="125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25" decel="100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1" accel="100000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2300"/>
                                </p:stCondLst>
                                <p:childTnLst>
                                  <p:par>
                                    <p:cTn id="13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12800"/>
                                </p:stCondLst>
                                <p:childTnLst>
                                  <p:par>
                                    <p:cTn id="1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8" fill="hold">
                                <p:stCondLst>
                                  <p:cond delay="13300"/>
                                </p:stCondLst>
                                <p:childTnLst>
                                  <p:par>
                                    <p:cTn id="1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13800"/>
                                </p:stCondLst>
                                <p:childTnLst>
                                  <p:par>
                                    <p:cTn id="142" presetID="2" presetClass="entr" presetSubtype="2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14300"/>
                                </p:stCondLst>
                                <p:childTnLst>
                                  <p:par>
                                    <p:cTn id="14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2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14800"/>
                                </p:stCondLst>
                                <p:childTnLst>
                                  <p:par>
                                    <p:cTn id="153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250" tmFilter="0, 0; .2, .5; .8, .5; 1, 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5" dur="125" autoRev="1" fill="hold"/>
                                            <p:tgtEl>
                                              <p:spTgt spid="9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15300"/>
                                </p:stCondLst>
                                <p:childTnLst>
                                  <p:par>
                                    <p:cTn id="157" presetID="16" presetClass="entr" presetSubtype="37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59" dur="25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27" grpId="0"/>
          <p:bldP spid="46" grpId="0" bldLvl="0" animBg="1"/>
          <p:bldP spid="64" grpId="0"/>
          <p:bldP spid="71" grpId="0"/>
          <p:bldP spid="77" grpId="0" bldLvl="0" animBg="1"/>
          <p:bldP spid="8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引用成员变量</a:t>
            </a:r>
          </a:p>
        </p:txBody>
      </p:sp>
      <p:sp>
        <p:nvSpPr>
          <p:cNvPr id="35" name="Rectangle 62"/>
          <p:cNvSpPr/>
          <p:nvPr/>
        </p:nvSpPr>
        <p:spPr>
          <a:xfrm>
            <a:off x="6874510" y="3679190"/>
            <a:ext cx="4356100" cy="916940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r>
              <a:rPr dirty="0">
                <a:solidFill>
                  <a:srgbClr val="FF0000"/>
                </a:solidFill>
              </a:rPr>
              <a:t>类名.成员变量;</a:t>
            </a:r>
            <a:endParaRPr dirty="0"/>
          </a:p>
          <a:p>
            <a:r>
              <a:rPr dirty="0">
                <a:sym typeface="+mn-ea"/>
              </a:rPr>
              <a:t> </a:t>
            </a:r>
            <a:r>
              <a:rPr dirty="0"/>
              <a:t>        </a:t>
            </a:r>
          </a:p>
          <a:p>
            <a:r>
              <a:rPr dirty="0"/>
              <a:t>Circle.count=1;     </a:t>
            </a:r>
          </a:p>
        </p:txBody>
      </p:sp>
      <p:sp>
        <p:nvSpPr>
          <p:cNvPr id="36" name="Rectangle 65"/>
          <p:cNvSpPr/>
          <p:nvPr/>
        </p:nvSpPr>
        <p:spPr>
          <a:xfrm>
            <a:off x="732155" y="2051050"/>
            <a:ext cx="4444365" cy="1748155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对象名.成员变量;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System.out.println("品牌:"+p.brand+" 颜色:"+p.color+" 价格:"+p.price);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 品牌：三星  颜色：灰色  价格:2000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276424" y="1794554"/>
            <a:ext cx="3424447" cy="1405057"/>
            <a:chOff x="5276424" y="1794554"/>
            <a:chExt cx="3424447" cy="1405057"/>
          </a:xfrm>
        </p:grpSpPr>
        <p:grpSp>
          <p:nvGrpSpPr>
            <p:cNvPr id="38" name="Group 55"/>
            <p:cNvGrpSpPr/>
            <p:nvPr/>
          </p:nvGrpSpPr>
          <p:grpSpPr>
            <a:xfrm>
              <a:off x="5276424" y="1794554"/>
              <a:ext cx="3424447" cy="1405057"/>
              <a:chOff x="6556635" y="3024593"/>
              <a:chExt cx="2756416" cy="1106425"/>
            </a:xfrm>
            <a:solidFill>
              <a:srgbClr val="15A680"/>
            </a:solidFill>
          </p:grpSpPr>
          <p:sp>
            <p:nvSpPr>
              <p:cNvPr id="40" name="Freeform 15"/>
              <p:cNvSpPr/>
              <p:nvPr/>
            </p:nvSpPr>
            <p:spPr>
              <a:xfrm>
                <a:off x="6556635" y="3024593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09"/>
              <p:cNvSpPr>
                <a:spLocks noEditPoints="1"/>
              </p:cNvSpPr>
              <p:nvPr/>
            </p:nvSpPr>
            <p:spPr bwMode="auto">
              <a:xfrm>
                <a:off x="6836922" y="3316535"/>
                <a:ext cx="534565" cy="542644"/>
              </a:xfrm>
              <a:custGeom>
                <a:avLst/>
                <a:gdLst>
                  <a:gd name="T0" fmla="*/ 326 w 336"/>
                  <a:gd name="T1" fmla="*/ 207 h 341"/>
                  <a:gd name="T2" fmla="*/ 330 w 336"/>
                  <a:gd name="T3" fmla="*/ 173 h 341"/>
                  <a:gd name="T4" fmla="*/ 170 w 336"/>
                  <a:gd name="T5" fmla="*/ 12 h 341"/>
                  <a:gd name="T6" fmla="*/ 142 w 336"/>
                  <a:gd name="T7" fmla="*/ 15 h 341"/>
                  <a:gd name="T8" fmla="*/ 93 w 336"/>
                  <a:gd name="T9" fmla="*/ 0 h 341"/>
                  <a:gd name="T10" fmla="*/ 0 w 336"/>
                  <a:gd name="T11" fmla="*/ 93 h 341"/>
                  <a:gd name="T12" fmla="*/ 13 w 336"/>
                  <a:gd name="T13" fmla="*/ 140 h 341"/>
                  <a:gd name="T14" fmla="*/ 10 w 336"/>
                  <a:gd name="T15" fmla="*/ 173 h 341"/>
                  <a:gd name="T16" fmla="*/ 170 w 336"/>
                  <a:gd name="T17" fmla="*/ 333 h 341"/>
                  <a:gd name="T18" fmla="*/ 199 w 336"/>
                  <a:gd name="T19" fmla="*/ 330 h 341"/>
                  <a:gd name="T20" fmla="*/ 243 w 336"/>
                  <a:gd name="T21" fmla="*/ 341 h 341"/>
                  <a:gd name="T22" fmla="*/ 336 w 336"/>
                  <a:gd name="T23" fmla="*/ 248 h 341"/>
                  <a:gd name="T24" fmla="*/ 326 w 336"/>
                  <a:gd name="T25" fmla="*/ 207 h 341"/>
                  <a:gd name="T26" fmla="*/ 252 w 336"/>
                  <a:gd name="T27" fmla="*/ 249 h 341"/>
                  <a:gd name="T28" fmla="*/ 220 w 336"/>
                  <a:gd name="T29" fmla="*/ 274 h 341"/>
                  <a:gd name="T30" fmla="*/ 169 w 336"/>
                  <a:gd name="T31" fmla="*/ 283 h 341"/>
                  <a:gd name="T32" fmla="*/ 112 w 336"/>
                  <a:gd name="T33" fmla="*/ 271 h 341"/>
                  <a:gd name="T34" fmla="*/ 86 w 336"/>
                  <a:gd name="T35" fmla="*/ 247 h 341"/>
                  <a:gd name="T36" fmla="*/ 75 w 336"/>
                  <a:gd name="T37" fmla="*/ 218 h 341"/>
                  <a:gd name="T38" fmla="*/ 82 w 336"/>
                  <a:gd name="T39" fmla="*/ 203 h 341"/>
                  <a:gd name="T40" fmla="*/ 99 w 336"/>
                  <a:gd name="T41" fmla="*/ 197 h 341"/>
                  <a:gd name="T42" fmla="*/ 113 w 336"/>
                  <a:gd name="T43" fmla="*/ 202 h 341"/>
                  <a:gd name="T44" fmla="*/ 122 w 336"/>
                  <a:gd name="T45" fmla="*/ 215 h 341"/>
                  <a:gd name="T46" fmla="*/ 131 w 336"/>
                  <a:gd name="T47" fmla="*/ 232 h 341"/>
                  <a:gd name="T48" fmla="*/ 145 w 336"/>
                  <a:gd name="T49" fmla="*/ 242 h 341"/>
                  <a:gd name="T50" fmla="*/ 168 w 336"/>
                  <a:gd name="T51" fmla="*/ 246 h 341"/>
                  <a:gd name="T52" fmla="*/ 201 w 336"/>
                  <a:gd name="T53" fmla="*/ 238 h 341"/>
                  <a:gd name="T54" fmla="*/ 212 w 336"/>
                  <a:gd name="T55" fmla="*/ 218 h 341"/>
                  <a:gd name="T56" fmla="*/ 206 w 336"/>
                  <a:gd name="T57" fmla="*/ 203 h 341"/>
                  <a:gd name="T58" fmla="*/ 189 w 336"/>
                  <a:gd name="T59" fmla="*/ 193 h 341"/>
                  <a:gd name="T60" fmla="*/ 160 w 336"/>
                  <a:gd name="T61" fmla="*/ 186 h 341"/>
                  <a:gd name="T62" fmla="*/ 118 w 336"/>
                  <a:gd name="T63" fmla="*/ 173 h 341"/>
                  <a:gd name="T64" fmla="*/ 90 w 336"/>
                  <a:gd name="T65" fmla="*/ 153 h 341"/>
                  <a:gd name="T66" fmla="*/ 80 w 336"/>
                  <a:gd name="T67" fmla="*/ 121 h 341"/>
                  <a:gd name="T68" fmla="*/ 91 w 336"/>
                  <a:gd name="T69" fmla="*/ 89 h 341"/>
                  <a:gd name="T70" fmla="*/ 122 w 336"/>
                  <a:gd name="T71" fmla="*/ 67 h 341"/>
                  <a:gd name="T72" fmla="*/ 169 w 336"/>
                  <a:gd name="T73" fmla="*/ 60 h 341"/>
                  <a:gd name="T74" fmla="*/ 206 w 336"/>
                  <a:gd name="T75" fmla="*/ 65 h 341"/>
                  <a:gd name="T76" fmla="*/ 233 w 336"/>
                  <a:gd name="T77" fmla="*/ 78 h 341"/>
                  <a:gd name="T78" fmla="*/ 248 w 336"/>
                  <a:gd name="T79" fmla="*/ 95 h 341"/>
                  <a:gd name="T80" fmla="*/ 253 w 336"/>
                  <a:gd name="T81" fmla="*/ 114 h 341"/>
                  <a:gd name="T82" fmla="*/ 247 w 336"/>
                  <a:gd name="T83" fmla="*/ 129 h 341"/>
                  <a:gd name="T84" fmla="*/ 230 w 336"/>
                  <a:gd name="T85" fmla="*/ 136 h 341"/>
                  <a:gd name="T86" fmla="*/ 216 w 336"/>
                  <a:gd name="T87" fmla="*/ 132 h 341"/>
                  <a:gd name="T88" fmla="*/ 207 w 336"/>
                  <a:gd name="T89" fmla="*/ 119 h 341"/>
                  <a:gd name="T90" fmla="*/ 192 w 336"/>
                  <a:gd name="T91" fmla="*/ 101 h 341"/>
                  <a:gd name="T92" fmla="*/ 166 w 336"/>
                  <a:gd name="T93" fmla="*/ 95 h 341"/>
                  <a:gd name="T94" fmla="*/ 138 w 336"/>
                  <a:gd name="T95" fmla="*/ 102 h 341"/>
                  <a:gd name="T96" fmla="*/ 128 w 336"/>
                  <a:gd name="T97" fmla="*/ 117 h 341"/>
                  <a:gd name="T98" fmla="*/ 131 w 336"/>
                  <a:gd name="T99" fmla="*/ 127 h 341"/>
                  <a:gd name="T100" fmla="*/ 141 w 336"/>
                  <a:gd name="T101" fmla="*/ 134 h 341"/>
                  <a:gd name="T102" fmla="*/ 154 w 336"/>
                  <a:gd name="T103" fmla="*/ 139 h 341"/>
                  <a:gd name="T104" fmla="*/ 176 w 336"/>
                  <a:gd name="T105" fmla="*/ 144 h 341"/>
                  <a:gd name="T106" fmla="*/ 211 w 336"/>
                  <a:gd name="T107" fmla="*/ 154 h 341"/>
                  <a:gd name="T108" fmla="*/ 239 w 336"/>
                  <a:gd name="T109" fmla="*/ 166 h 341"/>
                  <a:gd name="T110" fmla="*/ 257 w 336"/>
                  <a:gd name="T111" fmla="*/ 185 h 341"/>
                  <a:gd name="T112" fmla="*/ 263 w 336"/>
                  <a:gd name="T113" fmla="*/ 213 h 341"/>
                  <a:gd name="T114" fmla="*/ 252 w 336"/>
                  <a:gd name="T115" fmla="*/ 249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6" h="341">
                    <a:moveTo>
                      <a:pt x="326" y="207"/>
                    </a:moveTo>
                    <a:cubicBezTo>
                      <a:pt x="329" y="196"/>
                      <a:pt x="330" y="184"/>
                      <a:pt x="330" y="173"/>
                    </a:cubicBezTo>
                    <a:cubicBezTo>
                      <a:pt x="330" y="84"/>
                      <a:pt x="258" y="12"/>
                      <a:pt x="170" y="12"/>
                    </a:cubicBezTo>
                    <a:cubicBezTo>
                      <a:pt x="161" y="12"/>
                      <a:pt x="151" y="13"/>
                      <a:pt x="142" y="15"/>
                    </a:cubicBezTo>
                    <a:cubicBezTo>
                      <a:pt x="128" y="6"/>
                      <a:pt x="111" y="0"/>
                      <a:pt x="93" y="0"/>
                    </a:cubicBezTo>
                    <a:cubicBezTo>
                      <a:pt x="42" y="0"/>
                      <a:pt x="0" y="42"/>
                      <a:pt x="0" y="93"/>
                    </a:cubicBezTo>
                    <a:cubicBezTo>
                      <a:pt x="0" y="110"/>
                      <a:pt x="5" y="126"/>
                      <a:pt x="13" y="140"/>
                    </a:cubicBezTo>
                    <a:cubicBezTo>
                      <a:pt x="11" y="151"/>
                      <a:pt x="10" y="161"/>
                      <a:pt x="10" y="173"/>
                    </a:cubicBezTo>
                    <a:cubicBezTo>
                      <a:pt x="10" y="261"/>
                      <a:pt x="81" y="333"/>
                      <a:pt x="170" y="333"/>
                    </a:cubicBezTo>
                    <a:cubicBezTo>
                      <a:pt x="180" y="333"/>
                      <a:pt x="190" y="332"/>
                      <a:pt x="199" y="330"/>
                    </a:cubicBezTo>
                    <a:cubicBezTo>
                      <a:pt x="212" y="337"/>
                      <a:pt x="227" y="341"/>
                      <a:pt x="243" y="341"/>
                    </a:cubicBezTo>
                    <a:cubicBezTo>
                      <a:pt x="295" y="341"/>
                      <a:pt x="336" y="300"/>
                      <a:pt x="336" y="248"/>
                    </a:cubicBezTo>
                    <a:cubicBezTo>
                      <a:pt x="336" y="233"/>
                      <a:pt x="333" y="219"/>
                      <a:pt x="326" y="207"/>
                    </a:cubicBezTo>
                    <a:close/>
                    <a:moveTo>
                      <a:pt x="252" y="249"/>
                    </a:moveTo>
                    <a:cubicBezTo>
                      <a:pt x="245" y="260"/>
                      <a:pt x="234" y="268"/>
                      <a:pt x="220" y="274"/>
                    </a:cubicBezTo>
                    <a:cubicBezTo>
                      <a:pt x="205" y="280"/>
                      <a:pt x="189" y="283"/>
                      <a:pt x="169" y="283"/>
                    </a:cubicBezTo>
                    <a:cubicBezTo>
                      <a:pt x="146" y="283"/>
                      <a:pt x="127" y="279"/>
                      <a:pt x="112" y="271"/>
                    </a:cubicBezTo>
                    <a:cubicBezTo>
                      <a:pt x="101" y="265"/>
                      <a:pt x="92" y="257"/>
                      <a:pt x="86" y="247"/>
                    </a:cubicBezTo>
                    <a:cubicBezTo>
                      <a:pt x="79" y="237"/>
                      <a:pt x="75" y="228"/>
                      <a:pt x="75" y="218"/>
                    </a:cubicBezTo>
                    <a:cubicBezTo>
                      <a:pt x="75" y="212"/>
                      <a:pt x="78" y="207"/>
                      <a:pt x="82" y="203"/>
                    </a:cubicBezTo>
                    <a:cubicBezTo>
                      <a:pt x="86" y="199"/>
                      <a:pt x="92" y="197"/>
                      <a:pt x="99" y="197"/>
                    </a:cubicBezTo>
                    <a:cubicBezTo>
                      <a:pt x="104" y="197"/>
                      <a:pt x="109" y="198"/>
                      <a:pt x="113" y="202"/>
                    </a:cubicBezTo>
                    <a:cubicBezTo>
                      <a:pt x="117" y="205"/>
                      <a:pt x="120" y="210"/>
                      <a:pt x="122" y="215"/>
                    </a:cubicBezTo>
                    <a:cubicBezTo>
                      <a:pt x="125" y="222"/>
                      <a:pt x="128" y="227"/>
                      <a:pt x="131" y="232"/>
                    </a:cubicBezTo>
                    <a:cubicBezTo>
                      <a:pt x="135" y="236"/>
                      <a:pt x="139" y="239"/>
                      <a:pt x="145" y="242"/>
                    </a:cubicBezTo>
                    <a:cubicBezTo>
                      <a:pt x="151" y="245"/>
                      <a:pt x="159" y="246"/>
                      <a:pt x="168" y="246"/>
                    </a:cubicBezTo>
                    <a:cubicBezTo>
                      <a:pt x="181" y="246"/>
                      <a:pt x="192" y="244"/>
                      <a:pt x="201" y="238"/>
                    </a:cubicBezTo>
                    <a:cubicBezTo>
                      <a:pt x="209" y="232"/>
                      <a:pt x="212" y="226"/>
                      <a:pt x="212" y="218"/>
                    </a:cubicBezTo>
                    <a:cubicBezTo>
                      <a:pt x="212" y="212"/>
                      <a:pt x="210" y="207"/>
                      <a:pt x="206" y="203"/>
                    </a:cubicBezTo>
                    <a:cubicBezTo>
                      <a:pt x="202" y="199"/>
                      <a:pt x="196" y="196"/>
                      <a:pt x="189" y="193"/>
                    </a:cubicBezTo>
                    <a:cubicBezTo>
                      <a:pt x="182" y="191"/>
                      <a:pt x="172" y="189"/>
                      <a:pt x="160" y="186"/>
                    </a:cubicBezTo>
                    <a:cubicBezTo>
                      <a:pt x="143" y="182"/>
                      <a:pt x="129" y="178"/>
                      <a:pt x="118" y="173"/>
                    </a:cubicBezTo>
                    <a:cubicBezTo>
                      <a:pt x="106" y="169"/>
                      <a:pt x="97" y="162"/>
                      <a:pt x="90" y="153"/>
                    </a:cubicBezTo>
                    <a:cubicBezTo>
                      <a:pt x="83" y="145"/>
                      <a:pt x="80" y="134"/>
                      <a:pt x="80" y="121"/>
                    </a:cubicBezTo>
                    <a:cubicBezTo>
                      <a:pt x="80" y="109"/>
                      <a:pt x="83" y="98"/>
                      <a:pt x="91" y="89"/>
                    </a:cubicBezTo>
                    <a:cubicBezTo>
                      <a:pt x="98" y="79"/>
                      <a:pt x="108" y="72"/>
                      <a:pt x="122" y="67"/>
                    </a:cubicBezTo>
                    <a:cubicBezTo>
                      <a:pt x="135" y="62"/>
                      <a:pt x="151" y="60"/>
                      <a:pt x="169" y="60"/>
                    </a:cubicBezTo>
                    <a:cubicBezTo>
                      <a:pt x="183" y="60"/>
                      <a:pt x="196" y="61"/>
                      <a:pt x="206" y="65"/>
                    </a:cubicBezTo>
                    <a:cubicBezTo>
                      <a:pt x="217" y="68"/>
                      <a:pt x="226" y="72"/>
                      <a:pt x="233" y="78"/>
                    </a:cubicBezTo>
                    <a:cubicBezTo>
                      <a:pt x="240" y="83"/>
                      <a:pt x="245" y="89"/>
                      <a:pt x="248" y="95"/>
                    </a:cubicBezTo>
                    <a:cubicBezTo>
                      <a:pt x="252" y="102"/>
                      <a:pt x="253" y="108"/>
                      <a:pt x="253" y="114"/>
                    </a:cubicBezTo>
                    <a:cubicBezTo>
                      <a:pt x="253" y="119"/>
                      <a:pt x="251" y="125"/>
                      <a:pt x="247" y="129"/>
                    </a:cubicBezTo>
                    <a:cubicBezTo>
                      <a:pt x="242" y="134"/>
                      <a:pt x="237" y="136"/>
                      <a:pt x="230" y="136"/>
                    </a:cubicBezTo>
                    <a:cubicBezTo>
                      <a:pt x="224" y="136"/>
                      <a:pt x="220" y="135"/>
                      <a:pt x="216" y="132"/>
                    </a:cubicBezTo>
                    <a:cubicBezTo>
                      <a:pt x="213" y="129"/>
                      <a:pt x="210" y="125"/>
                      <a:pt x="207" y="119"/>
                    </a:cubicBezTo>
                    <a:cubicBezTo>
                      <a:pt x="203" y="111"/>
                      <a:pt x="198" y="105"/>
                      <a:pt x="192" y="101"/>
                    </a:cubicBezTo>
                    <a:cubicBezTo>
                      <a:pt x="187" y="97"/>
                      <a:pt x="178" y="95"/>
                      <a:pt x="166" y="95"/>
                    </a:cubicBezTo>
                    <a:cubicBezTo>
                      <a:pt x="154" y="95"/>
                      <a:pt x="145" y="97"/>
                      <a:pt x="138" y="102"/>
                    </a:cubicBezTo>
                    <a:cubicBezTo>
                      <a:pt x="131" y="106"/>
                      <a:pt x="128" y="111"/>
                      <a:pt x="128" y="117"/>
                    </a:cubicBezTo>
                    <a:cubicBezTo>
                      <a:pt x="128" y="121"/>
                      <a:pt x="129" y="124"/>
                      <a:pt x="131" y="127"/>
                    </a:cubicBezTo>
                    <a:cubicBezTo>
                      <a:pt x="133" y="129"/>
                      <a:pt x="137" y="132"/>
                      <a:pt x="141" y="134"/>
                    </a:cubicBezTo>
                    <a:cubicBezTo>
                      <a:pt x="145" y="136"/>
                      <a:pt x="149" y="138"/>
                      <a:pt x="154" y="139"/>
                    </a:cubicBezTo>
                    <a:cubicBezTo>
                      <a:pt x="158" y="140"/>
                      <a:pt x="166" y="142"/>
                      <a:pt x="176" y="144"/>
                    </a:cubicBezTo>
                    <a:cubicBezTo>
                      <a:pt x="189" y="147"/>
                      <a:pt x="201" y="150"/>
                      <a:pt x="211" y="154"/>
                    </a:cubicBezTo>
                    <a:cubicBezTo>
                      <a:pt x="222" y="157"/>
                      <a:pt x="231" y="161"/>
                      <a:pt x="239" y="166"/>
                    </a:cubicBezTo>
                    <a:cubicBezTo>
                      <a:pt x="246" y="171"/>
                      <a:pt x="252" y="177"/>
                      <a:pt x="257" y="185"/>
                    </a:cubicBezTo>
                    <a:cubicBezTo>
                      <a:pt x="261" y="193"/>
                      <a:pt x="263" y="202"/>
                      <a:pt x="263" y="213"/>
                    </a:cubicBezTo>
                    <a:cubicBezTo>
                      <a:pt x="263" y="227"/>
                      <a:pt x="260" y="239"/>
                      <a:pt x="252" y="2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" name="TextBox 51"/>
              <p:cNvSpPr txBox="1"/>
              <p:nvPr/>
            </p:nvSpPr>
            <p:spPr>
              <a:xfrm>
                <a:off x="7607140" y="3430321"/>
                <a:ext cx="1373907" cy="31402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GB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静态成员变量</a:t>
                </a:r>
              </a:p>
            </p:txBody>
          </p:sp>
        </p:grpSp>
        <p:sp>
          <p:nvSpPr>
            <p:cNvPr id="39" name="TextBox 51"/>
            <p:cNvSpPr txBox="1"/>
            <p:nvPr/>
          </p:nvSpPr>
          <p:spPr>
            <a:xfrm>
              <a:off x="5663990" y="2235472"/>
              <a:ext cx="585417" cy="523220"/>
            </a:xfrm>
            <a:prstGeom prst="rect">
              <a:avLst/>
            </a:prstGeom>
            <a:solidFill>
              <a:srgbClr val="15A680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156745" y="3840157"/>
            <a:ext cx="3424447" cy="1405057"/>
            <a:chOff x="3156745" y="3840157"/>
            <a:chExt cx="3424447" cy="1405057"/>
          </a:xfrm>
        </p:grpSpPr>
        <p:grpSp>
          <p:nvGrpSpPr>
            <p:cNvPr id="44" name="Group 56"/>
            <p:cNvGrpSpPr/>
            <p:nvPr/>
          </p:nvGrpSpPr>
          <p:grpSpPr>
            <a:xfrm>
              <a:off x="3156745" y="3840157"/>
              <a:ext cx="3424447" cy="1405057"/>
              <a:chOff x="8794640" y="1918167"/>
              <a:chExt cx="2756416" cy="1106425"/>
            </a:xfrm>
            <a:solidFill>
              <a:srgbClr val="154E79"/>
            </a:solidFill>
          </p:grpSpPr>
          <p:sp>
            <p:nvSpPr>
              <p:cNvPr id="46" name="Freeform 13"/>
              <p:cNvSpPr/>
              <p:nvPr/>
            </p:nvSpPr>
            <p:spPr>
              <a:xfrm flipH="1">
                <a:off x="8794640" y="1918167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95"/>
              <p:cNvSpPr/>
              <p:nvPr/>
            </p:nvSpPr>
            <p:spPr bwMode="auto">
              <a:xfrm>
                <a:off x="10892501" y="2234309"/>
                <a:ext cx="221562" cy="478011"/>
              </a:xfrm>
              <a:custGeom>
                <a:avLst/>
                <a:gdLst>
                  <a:gd name="T0" fmla="*/ 147 w 153"/>
                  <a:gd name="T1" fmla="*/ 165 h 330"/>
                  <a:gd name="T2" fmla="*/ 102 w 153"/>
                  <a:gd name="T3" fmla="*/ 165 h 330"/>
                  <a:gd name="T4" fmla="*/ 102 w 153"/>
                  <a:gd name="T5" fmla="*/ 330 h 330"/>
                  <a:gd name="T6" fmla="*/ 34 w 153"/>
                  <a:gd name="T7" fmla="*/ 330 h 330"/>
                  <a:gd name="T8" fmla="*/ 34 w 153"/>
                  <a:gd name="T9" fmla="*/ 165 h 330"/>
                  <a:gd name="T10" fmla="*/ 0 w 153"/>
                  <a:gd name="T11" fmla="*/ 165 h 330"/>
                  <a:gd name="T12" fmla="*/ 0 w 153"/>
                  <a:gd name="T13" fmla="*/ 108 h 330"/>
                  <a:gd name="T14" fmla="*/ 34 w 153"/>
                  <a:gd name="T15" fmla="*/ 108 h 330"/>
                  <a:gd name="T16" fmla="*/ 34 w 153"/>
                  <a:gd name="T17" fmla="*/ 74 h 330"/>
                  <a:gd name="T18" fmla="*/ 107 w 153"/>
                  <a:gd name="T19" fmla="*/ 0 h 330"/>
                  <a:gd name="T20" fmla="*/ 153 w 153"/>
                  <a:gd name="T21" fmla="*/ 0 h 330"/>
                  <a:gd name="T22" fmla="*/ 153 w 153"/>
                  <a:gd name="T23" fmla="*/ 57 h 330"/>
                  <a:gd name="T24" fmla="*/ 124 w 153"/>
                  <a:gd name="T25" fmla="*/ 57 h 330"/>
                  <a:gd name="T26" fmla="*/ 102 w 153"/>
                  <a:gd name="T27" fmla="*/ 80 h 330"/>
                  <a:gd name="T28" fmla="*/ 102 w 153"/>
                  <a:gd name="T29" fmla="*/ 108 h 330"/>
                  <a:gd name="T30" fmla="*/ 153 w 153"/>
                  <a:gd name="T31" fmla="*/ 108 h 330"/>
                  <a:gd name="T32" fmla="*/ 147 w 153"/>
                  <a:gd name="T33" fmla="*/ 16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330">
                    <a:moveTo>
                      <a:pt x="147" y="165"/>
                    </a:move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330"/>
                      <a:pt x="102" y="330"/>
                      <a:pt x="102" y="330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4" y="28"/>
                      <a:pt x="53" y="0"/>
                      <a:pt x="107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03" y="57"/>
                      <a:pt x="102" y="65"/>
                      <a:pt x="102" y="80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153" y="108"/>
                      <a:pt x="153" y="108"/>
                      <a:pt x="153" y="108"/>
                    </a:cubicBezTo>
                    <a:lnTo>
                      <a:pt x="147" y="1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TextBox 52"/>
              <p:cNvSpPr txBox="1"/>
              <p:nvPr/>
            </p:nvSpPr>
            <p:spPr>
              <a:xfrm>
                <a:off x="9199199" y="2313842"/>
                <a:ext cx="1373907" cy="31402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实例成员变量</a:t>
                </a:r>
              </a:p>
            </p:txBody>
          </p:sp>
        </p:grpSp>
        <p:sp>
          <p:nvSpPr>
            <p:cNvPr id="45" name="TextBox 52"/>
            <p:cNvSpPr txBox="1"/>
            <p:nvPr/>
          </p:nvSpPr>
          <p:spPr>
            <a:xfrm>
              <a:off x="5663567" y="4281073"/>
              <a:ext cx="585417" cy="523220"/>
            </a:xfrm>
            <a:prstGeom prst="rect">
              <a:avLst/>
            </a:prstGeom>
            <a:solidFill>
              <a:srgbClr val="154E79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77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引用成员方法</a:t>
            </a:r>
          </a:p>
        </p:txBody>
      </p:sp>
      <p:sp>
        <p:nvSpPr>
          <p:cNvPr id="35" name="Rectangle 62"/>
          <p:cNvSpPr/>
          <p:nvPr/>
        </p:nvSpPr>
        <p:spPr>
          <a:xfrm>
            <a:off x="6874510" y="3679190"/>
            <a:ext cx="4356100" cy="916940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r>
              <a:rPr dirty="0">
                <a:solidFill>
                  <a:srgbClr val="FF0000"/>
                </a:solidFill>
              </a:rPr>
              <a:t>类名.成员</a:t>
            </a:r>
            <a:r>
              <a:rPr lang="zh-CN" dirty="0">
                <a:solidFill>
                  <a:srgbClr val="FF0000"/>
                </a:solidFill>
              </a:rPr>
              <a:t>方法</a:t>
            </a:r>
            <a:r>
              <a:rPr dirty="0">
                <a:solidFill>
                  <a:srgbClr val="FF0000"/>
                </a:solidFill>
              </a:rPr>
              <a:t>;</a:t>
            </a:r>
            <a:endParaRPr dirty="0"/>
          </a:p>
          <a:p>
            <a:r>
              <a:rPr dirty="0">
                <a:sym typeface="+mn-ea"/>
              </a:rPr>
              <a:t> </a:t>
            </a:r>
            <a:r>
              <a:rPr dirty="0"/>
              <a:t>        </a:t>
            </a:r>
          </a:p>
          <a:p>
            <a:r>
              <a:rPr dirty="0">
                <a:sym typeface="+mn-ea"/>
              </a:rPr>
              <a:t> Circle.getCircleCount();  </a:t>
            </a:r>
            <a:endParaRPr dirty="0"/>
          </a:p>
        </p:txBody>
      </p:sp>
      <p:sp>
        <p:nvSpPr>
          <p:cNvPr id="36" name="Rectangle 65"/>
          <p:cNvSpPr/>
          <p:nvPr/>
        </p:nvSpPr>
        <p:spPr>
          <a:xfrm>
            <a:off x="732155" y="2051050"/>
            <a:ext cx="4444365" cy="1332865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对象名.成员方法;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p.phoneCall();  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p.sendMessage();  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275789" y="1814874"/>
            <a:ext cx="3424447" cy="1405057"/>
            <a:chOff x="5276424" y="1794554"/>
            <a:chExt cx="3424447" cy="1405057"/>
          </a:xfrm>
        </p:grpSpPr>
        <p:grpSp>
          <p:nvGrpSpPr>
            <p:cNvPr id="38" name="Group 55"/>
            <p:cNvGrpSpPr/>
            <p:nvPr/>
          </p:nvGrpSpPr>
          <p:grpSpPr>
            <a:xfrm>
              <a:off x="5276424" y="1794554"/>
              <a:ext cx="3424447" cy="1405057"/>
              <a:chOff x="6556635" y="3024593"/>
              <a:chExt cx="2756416" cy="1106425"/>
            </a:xfrm>
            <a:solidFill>
              <a:srgbClr val="15A680"/>
            </a:solidFill>
          </p:grpSpPr>
          <p:sp>
            <p:nvSpPr>
              <p:cNvPr id="40" name="Freeform 15"/>
              <p:cNvSpPr/>
              <p:nvPr/>
            </p:nvSpPr>
            <p:spPr>
              <a:xfrm>
                <a:off x="6556635" y="3024593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09"/>
              <p:cNvSpPr>
                <a:spLocks noEditPoints="1"/>
              </p:cNvSpPr>
              <p:nvPr/>
            </p:nvSpPr>
            <p:spPr bwMode="auto">
              <a:xfrm>
                <a:off x="6836922" y="3316535"/>
                <a:ext cx="534565" cy="542644"/>
              </a:xfrm>
              <a:custGeom>
                <a:avLst/>
                <a:gdLst>
                  <a:gd name="T0" fmla="*/ 326 w 336"/>
                  <a:gd name="T1" fmla="*/ 207 h 341"/>
                  <a:gd name="T2" fmla="*/ 330 w 336"/>
                  <a:gd name="T3" fmla="*/ 173 h 341"/>
                  <a:gd name="T4" fmla="*/ 170 w 336"/>
                  <a:gd name="T5" fmla="*/ 12 h 341"/>
                  <a:gd name="T6" fmla="*/ 142 w 336"/>
                  <a:gd name="T7" fmla="*/ 15 h 341"/>
                  <a:gd name="T8" fmla="*/ 93 w 336"/>
                  <a:gd name="T9" fmla="*/ 0 h 341"/>
                  <a:gd name="T10" fmla="*/ 0 w 336"/>
                  <a:gd name="T11" fmla="*/ 93 h 341"/>
                  <a:gd name="T12" fmla="*/ 13 w 336"/>
                  <a:gd name="T13" fmla="*/ 140 h 341"/>
                  <a:gd name="T14" fmla="*/ 10 w 336"/>
                  <a:gd name="T15" fmla="*/ 173 h 341"/>
                  <a:gd name="T16" fmla="*/ 170 w 336"/>
                  <a:gd name="T17" fmla="*/ 333 h 341"/>
                  <a:gd name="T18" fmla="*/ 199 w 336"/>
                  <a:gd name="T19" fmla="*/ 330 h 341"/>
                  <a:gd name="T20" fmla="*/ 243 w 336"/>
                  <a:gd name="T21" fmla="*/ 341 h 341"/>
                  <a:gd name="T22" fmla="*/ 336 w 336"/>
                  <a:gd name="T23" fmla="*/ 248 h 341"/>
                  <a:gd name="T24" fmla="*/ 326 w 336"/>
                  <a:gd name="T25" fmla="*/ 207 h 341"/>
                  <a:gd name="T26" fmla="*/ 252 w 336"/>
                  <a:gd name="T27" fmla="*/ 249 h 341"/>
                  <a:gd name="T28" fmla="*/ 220 w 336"/>
                  <a:gd name="T29" fmla="*/ 274 h 341"/>
                  <a:gd name="T30" fmla="*/ 169 w 336"/>
                  <a:gd name="T31" fmla="*/ 283 h 341"/>
                  <a:gd name="T32" fmla="*/ 112 w 336"/>
                  <a:gd name="T33" fmla="*/ 271 h 341"/>
                  <a:gd name="T34" fmla="*/ 86 w 336"/>
                  <a:gd name="T35" fmla="*/ 247 h 341"/>
                  <a:gd name="T36" fmla="*/ 75 w 336"/>
                  <a:gd name="T37" fmla="*/ 218 h 341"/>
                  <a:gd name="T38" fmla="*/ 82 w 336"/>
                  <a:gd name="T39" fmla="*/ 203 h 341"/>
                  <a:gd name="T40" fmla="*/ 99 w 336"/>
                  <a:gd name="T41" fmla="*/ 197 h 341"/>
                  <a:gd name="T42" fmla="*/ 113 w 336"/>
                  <a:gd name="T43" fmla="*/ 202 h 341"/>
                  <a:gd name="T44" fmla="*/ 122 w 336"/>
                  <a:gd name="T45" fmla="*/ 215 h 341"/>
                  <a:gd name="T46" fmla="*/ 131 w 336"/>
                  <a:gd name="T47" fmla="*/ 232 h 341"/>
                  <a:gd name="T48" fmla="*/ 145 w 336"/>
                  <a:gd name="T49" fmla="*/ 242 h 341"/>
                  <a:gd name="T50" fmla="*/ 168 w 336"/>
                  <a:gd name="T51" fmla="*/ 246 h 341"/>
                  <a:gd name="T52" fmla="*/ 201 w 336"/>
                  <a:gd name="T53" fmla="*/ 238 h 341"/>
                  <a:gd name="T54" fmla="*/ 212 w 336"/>
                  <a:gd name="T55" fmla="*/ 218 h 341"/>
                  <a:gd name="T56" fmla="*/ 206 w 336"/>
                  <a:gd name="T57" fmla="*/ 203 h 341"/>
                  <a:gd name="T58" fmla="*/ 189 w 336"/>
                  <a:gd name="T59" fmla="*/ 193 h 341"/>
                  <a:gd name="T60" fmla="*/ 160 w 336"/>
                  <a:gd name="T61" fmla="*/ 186 h 341"/>
                  <a:gd name="T62" fmla="*/ 118 w 336"/>
                  <a:gd name="T63" fmla="*/ 173 h 341"/>
                  <a:gd name="T64" fmla="*/ 90 w 336"/>
                  <a:gd name="T65" fmla="*/ 153 h 341"/>
                  <a:gd name="T66" fmla="*/ 80 w 336"/>
                  <a:gd name="T67" fmla="*/ 121 h 341"/>
                  <a:gd name="T68" fmla="*/ 91 w 336"/>
                  <a:gd name="T69" fmla="*/ 89 h 341"/>
                  <a:gd name="T70" fmla="*/ 122 w 336"/>
                  <a:gd name="T71" fmla="*/ 67 h 341"/>
                  <a:gd name="T72" fmla="*/ 169 w 336"/>
                  <a:gd name="T73" fmla="*/ 60 h 341"/>
                  <a:gd name="T74" fmla="*/ 206 w 336"/>
                  <a:gd name="T75" fmla="*/ 65 h 341"/>
                  <a:gd name="T76" fmla="*/ 233 w 336"/>
                  <a:gd name="T77" fmla="*/ 78 h 341"/>
                  <a:gd name="T78" fmla="*/ 248 w 336"/>
                  <a:gd name="T79" fmla="*/ 95 h 341"/>
                  <a:gd name="T80" fmla="*/ 253 w 336"/>
                  <a:gd name="T81" fmla="*/ 114 h 341"/>
                  <a:gd name="T82" fmla="*/ 247 w 336"/>
                  <a:gd name="T83" fmla="*/ 129 h 341"/>
                  <a:gd name="T84" fmla="*/ 230 w 336"/>
                  <a:gd name="T85" fmla="*/ 136 h 341"/>
                  <a:gd name="T86" fmla="*/ 216 w 336"/>
                  <a:gd name="T87" fmla="*/ 132 h 341"/>
                  <a:gd name="T88" fmla="*/ 207 w 336"/>
                  <a:gd name="T89" fmla="*/ 119 h 341"/>
                  <a:gd name="T90" fmla="*/ 192 w 336"/>
                  <a:gd name="T91" fmla="*/ 101 h 341"/>
                  <a:gd name="T92" fmla="*/ 166 w 336"/>
                  <a:gd name="T93" fmla="*/ 95 h 341"/>
                  <a:gd name="T94" fmla="*/ 138 w 336"/>
                  <a:gd name="T95" fmla="*/ 102 h 341"/>
                  <a:gd name="T96" fmla="*/ 128 w 336"/>
                  <a:gd name="T97" fmla="*/ 117 h 341"/>
                  <a:gd name="T98" fmla="*/ 131 w 336"/>
                  <a:gd name="T99" fmla="*/ 127 h 341"/>
                  <a:gd name="T100" fmla="*/ 141 w 336"/>
                  <a:gd name="T101" fmla="*/ 134 h 341"/>
                  <a:gd name="T102" fmla="*/ 154 w 336"/>
                  <a:gd name="T103" fmla="*/ 139 h 341"/>
                  <a:gd name="T104" fmla="*/ 176 w 336"/>
                  <a:gd name="T105" fmla="*/ 144 h 341"/>
                  <a:gd name="T106" fmla="*/ 211 w 336"/>
                  <a:gd name="T107" fmla="*/ 154 h 341"/>
                  <a:gd name="T108" fmla="*/ 239 w 336"/>
                  <a:gd name="T109" fmla="*/ 166 h 341"/>
                  <a:gd name="T110" fmla="*/ 257 w 336"/>
                  <a:gd name="T111" fmla="*/ 185 h 341"/>
                  <a:gd name="T112" fmla="*/ 263 w 336"/>
                  <a:gd name="T113" fmla="*/ 213 h 341"/>
                  <a:gd name="T114" fmla="*/ 252 w 336"/>
                  <a:gd name="T115" fmla="*/ 249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6" h="341">
                    <a:moveTo>
                      <a:pt x="326" y="207"/>
                    </a:moveTo>
                    <a:cubicBezTo>
                      <a:pt x="329" y="196"/>
                      <a:pt x="330" y="184"/>
                      <a:pt x="330" y="173"/>
                    </a:cubicBezTo>
                    <a:cubicBezTo>
                      <a:pt x="330" y="84"/>
                      <a:pt x="258" y="12"/>
                      <a:pt x="170" y="12"/>
                    </a:cubicBezTo>
                    <a:cubicBezTo>
                      <a:pt x="161" y="12"/>
                      <a:pt x="151" y="13"/>
                      <a:pt x="142" y="15"/>
                    </a:cubicBezTo>
                    <a:cubicBezTo>
                      <a:pt x="128" y="6"/>
                      <a:pt x="111" y="0"/>
                      <a:pt x="93" y="0"/>
                    </a:cubicBezTo>
                    <a:cubicBezTo>
                      <a:pt x="42" y="0"/>
                      <a:pt x="0" y="42"/>
                      <a:pt x="0" y="93"/>
                    </a:cubicBezTo>
                    <a:cubicBezTo>
                      <a:pt x="0" y="110"/>
                      <a:pt x="5" y="126"/>
                      <a:pt x="13" y="140"/>
                    </a:cubicBezTo>
                    <a:cubicBezTo>
                      <a:pt x="11" y="151"/>
                      <a:pt x="10" y="161"/>
                      <a:pt x="10" y="173"/>
                    </a:cubicBezTo>
                    <a:cubicBezTo>
                      <a:pt x="10" y="261"/>
                      <a:pt x="81" y="333"/>
                      <a:pt x="170" y="333"/>
                    </a:cubicBezTo>
                    <a:cubicBezTo>
                      <a:pt x="180" y="333"/>
                      <a:pt x="190" y="332"/>
                      <a:pt x="199" y="330"/>
                    </a:cubicBezTo>
                    <a:cubicBezTo>
                      <a:pt x="212" y="337"/>
                      <a:pt x="227" y="341"/>
                      <a:pt x="243" y="341"/>
                    </a:cubicBezTo>
                    <a:cubicBezTo>
                      <a:pt x="295" y="341"/>
                      <a:pt x="336" y="300"/>
                      <a:pt x="336" y="248"/>
                    </a:cubicBezTo>
                    <a:cubicBezTo>
                      <a:pt x="336" y="233"/>
                      <a:pt x="333" y="219"/>
                      <a:pt x="326" y="207"/>
                    </a:cubicBezTo>
                    <a:close/>
                    <a:moveTo>
                      <a:pt x="252" y="249"/>
                    </a:moveTo>
                    <a:cubicBezTo>
                      <a:pt x="245" y="260"/>
                      <a:pt x="234" y="268"/>
                      <a:pt x="220" y="274"/>
                    </a:cubicBezTo>
                    <a:cubicBezTo>
                      <a:pt x="205" y="280"/>
                      <a:pt x="189" y="283"/>
                      <a:pt x="169" y="283"/>
                    </a:cubicBezTo>
                    <a:cubicBezTo>
                      <a:pt x="146" y="283"/>
                      <a:pt x="127" y="279"/>
                      <a:pt x="112" y="271"/>
                    </a:cubicBezTo>
                    <a:cubicBezTo>
                      <a:pt x="101" y="265"/>
                      <a:pt x="92" y="257"/>
                      <a:pt x="86" y="247"/>
                    </a:cubicBezTo>
                    <a:cubicBezTo>
                      <a:pt x="79" y="237"/>
                      <a:pt x="75" y="228"/>
                      <a:pt x="75" y="218"/>
                    </a:cubicBezTo>
                    <a:cubicBezTo>
                      <a:pt x="75" y="212"/>
                      <a:pt x="78" y="207"/>
                      <a:pt x="82" y="203"/>
                    </a:cubicBezTo>
                    <a:cubicBezTo>
                      <a:pt x="86" y="199"/>
                      <a:pt x="92" y="197"/>
                      <a:pt x="99" y="197"/>
                    </a:cubicBezTo>
                    <a:cubicBezTo>
                      <a:pt x="104" y="197"/>
                      <a:pt x="109" y="198"/>
                      <a:pt x="113" y="202"/>
                    </a:cubicBezTo>
                    <a:cubicBezTo>
                      <a:pt x="117" y="205"/>
                      <a:pt x="120" y="210"/>
                      <a:pt x="122" y="215"/>
                    </a:cubicBezTo>
                    <a:cubicBezTo>
                      <a:pt x="125" y="222"/>
                      <a:pt x="128" y="227"/>
                      <a:pt x="131" y="232"/>
                    </a:cubicBezTo>
                    <a:cubicBezTo>
                      <a:pt x="135" y="236"/>
                      <a:pt x="139" y="239"/>
                      <a:pt x="145" y="242"/>
                    </a:cubicBezTo>
                    <a:cubicBezTo>
                      <a:pt x="151" y="245"/>
                      <a:pt x="159" y="246"/>
                      <a:pt x="168" y="246"/>
                    </a:cubicBezTo>
                    <a:cubicBezTo>
                      <a:pt x="181" y="246"/>
                      <a:pt x="192" y="244"/>
                      <a:pt x="201" y="238"/>
                    </a:cubicBezTo>
                    <a:cubicBezTo>
                      <a:pt x="209" y="232"/>
                      <a:pt x="212" y="226"/>
                      <a:pt x="212" y="218"/>
                    </a:cubicBezTo>
                    <a:cubicBezTo>
                      <a:pt x="212" y="212"/>
                      <a:pt x="210" y="207"/>
                      <a:pt x="206" y="203"/>
                    </a:cubicBezTo>
                    <a:cubicBezTo>
                      <a:pt x="202" y="199"/>
                      <a:pt x="196" y="196"/>
                      <a:pt x="189" y="193"/>
                    </a:cubicBezTo>
                    <a:cubicBezTo>
                      <a:pt x="182" y="191"/>
                      <a:pt x="172" y="189"/>
                      <a:pt x="160" y="186"/>
                    </a:cubicBezTo>
                    <a:cubicBezTo>
                      <a:pt x="143" y="182"/>
                      <a:pt x="129" y="178"/>
                      <a:pt x="118" y="173"/>
                    </a:cubicBezTo>
                    <a:cubicBezTo>
                      <a:pt x="106" y="169"/>
                      <a:pt x="97" y="162"/>
                      <a:pt x="90" y="153"/>
                    </a:cubicBezTo>
                    <a:cubicBezTo>
                      <a:pt x="83" y="145"/>
                      <a:pt x="80" y="134"/>
                      <a:pt x="80" y="121"/>
                    </a:cubicBezTo>
                    <a:cubicBezTo>
                      <a:pt x="80" y="109"/>
                      <a:pt x="83" y="98"/>
                      <a:pt x="91" y="89"/>
                    </a:cubicBezTo>
                    <a:cubicBezTo>
                      <a:pt x="98" y="79"/>
                      <a:pt x="108" y="72"/>
                      <a:pt x="122" y="67"/>
                    </a:cubicBezTo>
                    <a:cubicBezTo>
                      <a:pt x="135" y="62"/>
                      <a:pt x="151" y="60"/>
                      <a:pt x="169" y="60"/>
                    </a:cubicBezTo>
                    <a:cubicBezTo>
                      <a:pt x="183" y="60"/>
                      <a:pt x="196" y="61"/>
                      <a:pt x="206" y="65"/>
                    </a:cubicBezTo>
                    <a:cubicBezTo>
                      <a:pt x="217" y="68"/>
                      <a:pt x="226" y="72"/>
                      <a:pt x="233" y="78"/>
                    </a:cubicBezTo>
                    <a:cubicBezTo>
                      <a:pt x="240" y="83"/>
                      <a:pt x="245" y="89"/>
                      <a:pt x="248" y="95"/>
                    </a:cubicBezTo>
                    <a:cubicBezTo>
                      <a:pt x="252" y="102"/>
                      <a:pt x="253" y="108"/>
                      <a:pt x="253" y="114"/>
                    </a:cubicBezTo>
                    <a:cubicBezTo>
                      <a:pt x="253" y="119"/>
                      <a:pt x="251" y="125"/>
                      <a:pt x="247" y="129"/>
                    </a:cubicBezTo>
                    <a:cubicBezTo>
                      <a:pt x="242" y="134"/>
                      <a:pt x="237" y="136"/>
                      <a:pt x="230" y="136"/>
                    </a:cubicBezTo>
                    <a:cubicBezTo>
                      <a:pt x="224" y="136"/>
                      <a:pt x="220" y="135"/>
                      <a:pt x="216" y="132"/>
                    </a:cubicBezTo>
                    <a:cubicBezTo>
                      <a:pt x="213" y="129"/>
                      <a:pt x="210" y="125"/>
                      <a:pt x="207" y="119"/>
                    </a:cubicBezTo>
                    <a:cubicBezTo>
                      <a:pt x="203" y="111"/>
                      <a:pt x="198" y="105"/>
                      <a:pt x="192" y="101"/>
                    </a:cubicBezTo>
                    <a:cubicBezTo>
                      <a:pt x="187" y="97"/>
                      <a:pt x="178" y="95"/>
                      <a:pt x="166" y="95"/>
                    </a:cubicBezTo>
                    <a:cubicBezTo>
                      <a:pt x="154" y="95"/>
                      <a:pt x="145" y="97"/>
                      <a:pt x="138" y="102"/>
                    </a:cubicBezTo>
                    <a:cubicBezTo>
                      <a:pt x="131" y="106"/>
                      <a:pt x="128" y="111"/>
                      <a:pt x="128" y="117"/>
                    </a:cubicBezTo>
                    <a:cubicBezTo>
                      <a:pt x="128" y="121"/>
                      <a:pt x="129" y="124"/>
                      <a:pt x="131" y="127"/>
                    </a:cubicBezTo>
                    <a:cubicBezTo>
                      <a:pt x="133" y="129"/>
                      <a:pt x="137" y="132"/>
                      <a:pt x="141" y="134"/>
                    </a:cubicBezTo>
                    <a:cubicBezTo>
                      <a:pt x="145" y="136"/>
                      <a:pt x="149" y="138"/>
                      <a:pt x="154" y="139"/>
                    </a:cubicBezTo>
                    <a:cubicBezTo>
                      <a:pt x="158" y="140"/>
                      <a:pt x="166" y="142"/>
                      <a:pt x="176" y="144"/>
                    </a:cubicBezTo>
                    <a:cubicBezTo>
                      <a:pt x="189" y="147"/>
                      <a:pt x="201" y="150"/>
                      <a:pt x="211" y="154"/>
                    </a:cubicBezTo>
                    <a:cubicBezTo>
                      <a:pt x="222" y="157"/>
                      <a:pt x="231" y="161"/>
                      <a:pt x="239" y="166"/>
                    </a:cubicBezTo>
                    <a:cubicBezTo>
                      <a:pt x="246" y="171"/>
                      <a:pt x="252" y="177"/>
                      <a:pt x="257" y="185"/>
                    </a:cubicBezTo>
                    <a:cubicBezTo>
                      <a:pt x="261" y="193"/>
                      <a:pt x="263" y="202"/>
                      <a:pt x="263" y="213"/>
                    </a:cubicBezTo>
                    <a:cubicBezTo>
                      <a:pt x="263" y="227"/>
                      <a:pt x="260" y="239"/>
                      <a:pt x="252" y="2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" name="TextBox 51"/>
              <p:cNvSpPr txBox="1"/>
              <p:nvPr/>
            </p:nvSpPr>
            <p:spPr>
              <a:xfrm>
                <a:off x="7607140" y="3430321"/>
                <a:ext cx="1373907" cy="31402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GB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静态成员方法</a:t>
                </a:r>
              </a:p>
            </p:txBody>
          </p:sp>
        </p:grpSp>
        <p:sp>
          <p:nvSpPr>
            <p:cNvPr id="39" name="TextBox 51"/>
            <p:cNvSpPr txBox="1"/>
            <p:nvPr/>
          </p:nvSpPr>
          <p:spPr>
            <a:xfrm>
              <a:off x="5663990" y="2235472"/>
              <a:ext cx="585417" cy="523220"/>
            </a:xfrm>
            <a:prstGeom prst="rect">
              <a:avLst/>
            </a:prstGeom>
            <a:solidFill>
              <a:srgbClr val="15A680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156745" y="3840157"/>
            <a:ext cx="3424447" cy="1405057"/>
            <a:chOff x="3156745" y="3840157"/>
            <a:chExt cx="3424447" cy="1405057"/>
          </a:xfrm>
        </p:grpSpPr>
        <p:grpSp>
          <p:nvGrpSpPr>
            <p:cNvPr id="44" name="Group 56"/>
            <p:cNvGrpSpPr/>
            <p:nvPr/>
          </p:nvGrpSpPr>
          <p:grpSpPr>
            <a:xfrm>
              <a:off x="3156745" y="3840157"/>
              <a:ext cx="3424447" cy="1405057"/>
              <a:chOff x="8794640" y="1918167"/>
              <a:chExt cx="2756416" cy="1106425"/>
            </a:xfrm>
            <a:solidFill>
              <a:srgbClr val="154E79"/>
            </a:solidFill>
          </p:grpSpPr>
          <p:sp>
            <p:nvSpPr>
              <p:cNvPr id="46" name="Freeform 13"/>
              <p:cNvSpPr/>
              <p:nvPr/>
            </p:nvSpPr>
            <p:spPr>
              <a:xfrm flipH="1">
                <a:off x="8794640" y="1918167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95"/>
              <p:cNvSpPr/>
              <p:nvPr/>
            </p:nvSpPr>
            <p:spPr bwMode="auto">
              <a:xfrm>
                <a:off x="10892501" y="2234309"/>
                <a:ext cx="221562" cy="478011"/>
              </a:xfrm>
              <a:custGeom>
                <a:avLst/>
                <a:gdLst>
                  <a:gd name="T0" fmla="*/ 147 w 153"/>
                  <a:gd name="T1" fmla="*/ 165 h 330"/>
                  <a:gd name="T2" fmla="*/ 102 w 153"/>
                  <a:gd name="T3" fmla="*/ 165 h 330"/>
                  <a:gd name="T4" fmla="*/ 102 w 153"/>
                  <a:gd name="T5" fmla="*/ 330 h 330"/>
                  <a:gd name="T6" fmla="*/ 34 w 153"/>
                  <a:gd name="T7" fmla="*/ 330 h 330"/>
                  <a:gd name="T8" fmla="*/ 34 w 153"/>
                  <a:gd name="T9" fmla="*/ 165 h 330"/>
                  <a:gd name="T10" fmla="*/ 0 w 153"/>
                  <a:gd name="T11" fmla="*/ 165 h 330"/>
                  <a:gd name="T12" fmla="*/ 0 w 153"/>
                  <a:gd name="T13" fmla="*/ 108 h 330"/>
                  <a:gd name="T14" fmla="*/ 34 w 153"/>
                  <a:gd name="T15" fmla="*/ 108 h 330"/>
                  <a:gd name="T16" fmla="*/ 34 w 153"/>
                  <a:gd name="T17" fmla="*/ 74 h 330"/>
                  <a:gd name="T18" fmla="*/ 107 w 153"/>
                  <a:gd name="T19" fmla="*/ 0 h 330"/>
                  <a:gd name="T20" fmla="*/ 153 w 153"/>
                  <a:gd name="T21" fmla="*/ 0 h 330"/>
                  <a:gd name="T22" fmla="*/ 153 w 153"/>
                  <a:gd name="T23" fmla="*/ 57 h 330"/>
                  <a:gd name="T24" fmla="*/ 124 w 153"/>
                  <a:gd name="T25" fmla="*/ 57 h 330"/>
                  <a:gd name="T26" fmla="*/ 102 w 153"/>
                  <a:gd name="T27" fmla="*/ 80 h 330"/>
                  <a:gd name="T28" fmla="*/ 102 w 153"/>
                  <a:gd name="T29" fmla="*/ 108 h 330"/>
                  <a:gd name="T30" fmla="*/ 153 w 153"/>
                  <a:gd name="T31" fmla="*/ 108 h 330"/>
                  <a:gd name="T32" fmla="*/ 147 w 153"/>
                  <a:gd name="T33" fmla="*/ 16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330">
                    <a:moveTo>
                      <a:pt x="147" y="165"/>
                    </a:move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330"/>
                      <a:pt x="102" y="330"/>
                      <a:pt x="102" y="330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4" y="28"/>
                      <a:pt x="53" y="0"/>
                      <a:pt x="107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03" y="57"/>
                      <a:pt x="102" y="65"/>
                      <a:pt x="102" y="80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153" y="108"/>
                      <a:pt x="153" y="108"/>
                      <a:pt x="153" y="108"/>
                    </a:cubicBezTo>
                    <a:lnTo>
                      <a:pt x="147" y="1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TextBox 52"/>
              <p:cNvSpPr txBox="1"/>
              <p:nvPr/>
            </p:nvSpPr>
            <p:spPr>
              <a:xfrm>
                <a:off x="9199199" y="2313842"/>
                <a:ext cx="1373907" cy="31402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实例成员方法</a:t>
                </a:r>
              </a:p>
            </p:txBody>
          </p:sp>
        </p:grpSp>
        <p:sp>
          <p:nvSpPr>
            <p:cNvPr id="45" name="TextBox 52"/>
            <p:cNvSpPr txBox="1"/>
            <p:nvPr/>
          </p:nvSpPr>
          <p:spPr>
            <a:xfrm>
              <a:off x="5663567" y="4281073"/>
              <a:ext cx="585417" cy="523220"/>
            </a:xfrm>
            <a:prstGeom prst="rect">
              <a:avLst/>
            </a:prstGeom>
            <a:solidFill>
              <a:srgbClr val="154E79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4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定义主类，测试</a:t>
            </a:r>
            <a:r>
              <a:rPr lang="en-US" altLang="zh-CN" dirty="0"/>
              <a:t>Phone</a:t>
            </a:r>
            <a:r>
              <a:rPr lang="zh-CN" altLang="en-US" dirty="0"/>
              <a:t>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50" y="3369574"/>
            <a:ext cx="2323170" cy="3095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95" y="1205865"/>
            <a:ext cx="7986395" cy="3497580"/>
          </a:xfrm>
          <a:prstGeom prst="rect">
            <a:avLst/>
          </a:prstGeom>
        </p:spPr>
      </p:pic>
      <p:pic>
        <p:nvPicPr>
          <p:cNvPr id="15" name="Picture Placeholder 14"/>
          <p:cNvPicPr>
            <a:picLocks noGrp="1" noChangeAspect="1"/>
          </p:cNvPicPr>
          <p:nvPr>
            <p:ph type="pic" idx="1"/>
          </p:nvPr>
        </p:nvPicPr>
        <p:blipFill>
          <a:blip r:embed="rId6"/>
          <a:stretch>
            <a:fillRect/>
          </a:stretch>
        </p:blipFill>
        <p:spPr>
          <a:xfrm>
            <a:off x="2096770" y="4328795"/>
            <a:ext cx="2895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4528" y="436947"/>
            <a:ext cx="6808927" cy="470648"/>
          </a:xfrm>
        </p:spPr>
        <p:txBody>
          <a:bodyPr/>
          <a:lstStyle/>
          <a:p>
            <a:r>
              <a:rPr lang="zh-CN" altLang="en-US" dirty="0"/>
              <a:t>定义主类，测试</a:t>
            </a:r>
            <a:r>
              <a:rPr lang="en-US" altLang="zh-CN" dirty="0"/>
              <a:t>Circle</a:t>
            </a:r>
            <a:r>
              <a:rPr lang="zh-CN" altLang="en-US" dirty="0"/>
              <a:t>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50" y="3369574"/>
            <a:ext cx="2323170" cy="3095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1205865"/>
            <a:ext cx="7765415" cy="3086100"/>
          </a:xfrm>
          <a:prstGeom prst="rect">
            <a:avLst/>
          </a:prstGeom>
        </p:spPr>
      </p:pic>
      <p:pic>
        <p:nvPicPr>
          <p:cNvPr id="9" name="Picture Placeholder 8"/>
          <p:cNvPicPr>
            <a:picLocks noGrp="1" noChangeAspect="1"/>
          </p:cNvPicPr>
          <p:nvPr>
            <p:ph type="pic" idx="4294967295"/>
          </p:nvPr>
        </p:nvPicPr>
        <p:blipFill>
          <a:blip r:embed="rId6"/>
          <a:stretch>
            <a:fillRect/>
          </a:stretch>
        </p:blipFill>
        <p:spPr>
          <a:xfrm>
            <a:off x="2038350" y="4707255"/>
            <a:ext cx="315468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2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类的概念</a:t>
            </a:r>
          </a:p>
        </p:txBody>
      </p:sp>
      <p:sp>
        <p:nvSpPr>
          <p:cNvPr id="112" name="TextBox 7"/>
          <p:cNvSpPr txBox="1"/>
          <p:nvPr/>
        </p:nvSpPr>
        <p:spPr>
          <a:xfrm>
            <a:off x="6350490" y="2061759"/>
            <a:ext cx="5227928" cy="2215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sz="2400" dirty="0"/>
              <a:t>包是Java提供的一种为了更好的组织类而建立的命名空间机制，把一组功能相关的类和接口组织在一起，放在同一个包中，相当于系统中的文件夹。</a:t>
            </a:r>
          </a:p>
        </p:txBody>
      </p:sp>
      <p:sp>
        <p:nvSpPr>
          <p:cNvPr id="115" name="Freeform 6"/>
          <p:cNvSpPr/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17" name="Oval 8"/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/>
          <p:cNvSpPr txBox="1"/>
          <p:nvPr/>
        </p:nvSpPr>
        <p:spPr>
          <a:xfrm>
            <a:off x="2467856" y="3161800"/>
            <a:ext cx="585470" cy="535940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</a:p>
        </p:txBody>
      </p:sp>
      <p:sp>
        <p:nvSpPr>
          <p:cNvPr id="123" name="TextBox 18"/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</a:p>
        </p:txBody>
      </p:sp>
    </p:spTree>
    <p:extLst>
      <p:ext uri="{BB962C8B-B14F-4D97-AF65-F5344CB8AC3E}">
        <p14:creationId xmlns:p14="http://schemas.microsoft.com/office/powerpoint/2010/main" val="210992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bldLvl="0" animBg="1"/>
      <p:bldP spid="117" grpId="0" bldLvl="0" animBg="1"/>
      <p:bldP spid="121" grpId="0"/>
      <p:bldP spid="1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包的作用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732068" y="1172845"/>
            <a:ext cx="6630670" cy="523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8" name="Group 54"/>
          <p:cNvGrpSpPr/>
          <p:nvPr/>
        </p:nvGrpSpPr>
        <p:grpSpPr>
          <a:xfrm>
            <a:off x="3239729" y="3848388"/>
            <a:ext cx="2756114" cy="928830"/>
            <a:chOff x="2878269" y="4021398"/>
            <a:chExt cx="2756416" cy="1106425"/>
          </a:xfrm>
          <a:solidFill>
            <a:srgbClr val="15A680"/>
          </a:solidFill>
        </p:grpSpPr>
        <p:sp>
          <p:nvSpPr>
            <p:cNvPr id="19" name="Freeform 14"/>
            <p:cNvSpPr/>
            <p:nvPr/>
          </p:nvSpPr>
          <p:spPr>
            <a:xfrm>
              <a:off x="2878269" y="4021398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0" name="Group 41"/>
            <p:cNvGrpSpPr/>
            <p:nvPr/>
          </p:nvGrpSpPr>
          <p:grpSpPr>
            <a:xfrm>
              <a:off x="4598469" y="4522646"/>
              <a:ext cx="782812" cy="323163"/>
              <a:chOff x="1187275" y="2452546"/>
              <a:chExt cx="861093" cy="355479"/>
            </a:xfrm>
            <a:grpFill/>
          </p:grpSpPr>
          <p:sp>
            <p:nvSpPr>
              <p:cNvPr id="43" name="Freeform 102"/>
              <p:cNvSpPr/>
              <p:nvPr/>
            </p:nvSpPr>
            <p:spPr bwMode="auto">
              <a:xfrm>
                <a:off x="1838312" y="2595950"/>
                <a:ext cx="30296" cy="119166"/>
              </a:xfrm>
              <a:custGeom>
                <a:avLst/>
                <a:gdLst>
                  <a:gd name="T0" fmla="*/ 10 w 19"/>
                  <a:gd name="T1" fmla="*/ 0 h 75"/>
                  <a:gd name="T2" fmla="*/ 0 w 19"/>
                  <a:gd name="T3" fmla="*/ 5 h 75"/>
                  <a:gd name="T4" fmla="*/ 0 w 19"/>
                  <a:gd name="T5" fmla="*/ 70 h 75"/>
                  <a:gd name="T6" fmla="*/ 10 w 19"/>
                  <a:gd name="T7" fmla="*/ 75 h 75"/>
                  <a:gd name="T8" fmla="*/ 19 w 19"/>
                  <a:gd name="T9" fmla="*/ 60 h 75"/>
                  <a:gd name="T10" fmla="*/ 19 w 19"/>
                  <a:gd name="T11" fmla="*/ 15 h 75"/>
                  <a:gd name="T12" fmla="*/ 10 w 19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75">
                    <a:moveTo>
                      <a:pt x="10" y="0"/>
                    </a:moveTo>
                    <a:cubicBezTo>
                      <a:pt x="7" y="0"/>
                      <a:pt x="6" y="2"/>
                      <a:pt x="0" y="5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6" y="73"/>
                      <a:pt x="7" y="75"/>
                      <a:pt x="10" y="75"/>
                    </a:cubicBezTo>
                    <a:cubicBezTo>
                      <a:pt x="15" y="75"/>
                      <a:pt x="19" y="70"/>
                      <a:pt x="19" y="60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5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03"/>
              <p:cNvSpPr/>
              <p:nvPr/>
            </p:nvSpPr>
            <p:spPr bwMode="auto">
              <a:xfrm>
                <a:off x="1426280" y="2569019"/>
                <a:ext cx="92236" cy="175046"/>
              </a:xfrm>
              <a:custGeom>
                <a:avLst/>
                <a:gdLst>
                  <a:gd name="T0" fmla="*/ 39 w 58"/>
                  <a:gd name="T1" fmla="*/ 82 h 110"/>
                  <a:gd name="T2" fmla="*/ 24 w 58"/>
                  <a:gd name="T3" fmla="*/ 91 h 110"/>
                  <a:gd name="T4" fmla="*/ 20 w 58"/>
                  <a:gd name="T5" fmla="*/ 87 h 110"/>
                  <a:gd name="T6" fmla="*/ 19 w 58"/>
                  <a:gd name="T7" fmla="*/ 79 h 110"/>
                  <a:gd name="T8" fmla="*/ 19 w 58"/>
                  <a:gd name="T9" fmla="*/ 0 h 110"/>
                  <a:gd name="T10" fmla="*/ 0 w 58"/>
                  <a:gd name="T11" fmla="*/ 0 h 110"/>
                  <a:gd name="T12" fmla="*/ 0 w 58"/>
                  <a:gd name="T13" fmla="*/ 85 h 110"/>
                  <a:gd name="T14" fmla="*/ 1 w 58"/>
                  <a:gd name="T15" fmla="*/ 101 h 110"/>
                  <a:gd name="T16" fmla="*/ 15 w 58"/>
                  <a:gd name="T17" fmla="*/ 109 h 110"/>
                  <a:gd name="T18" fmla="*/ 39 w 58"/>
                  <a:gd name="T19" fmla="*/ 96 h 110"/>
                  <a:gd name="T20" fmla="*/ 39 w 58"/>
                  <a:gd name="T21" fmla="*/ 110 h 110"/>
                  <a:gd name="T22" fmla="*/ 58 w 58"/>
                  <a:gd name="T23" fmla="*/ 110 h 110"/>
                  <a:gd name="T24" fmla="*/ 58 w 58"/>
                  <a:gd name="T25" fmla="*/ 0 h 110"/>
                  <a:gd name="T26" fmla="*/ 39 w 58"/>
                  <a:gd name="T27" fmla="*/ 0 h 110"/>
                  <a:gd name="T28" fmla="*/ 39 w 58"/>
                  <a:gd name="T29" fmla="*/ 8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110">
                    <a:moveTo>
                      <a:pt x="39" y="82"/>
                    </a:moveTo>
                    <a:cubicBezTo>
                      <a:pt x="32" y="88"/>
                      <a:pt x="28" y="91"/>
                      <a:pt x="24" y="91"/>
                    </a:cubicBezTo>
                    <a:cubicBezTo>
                      <a:pt x="22" y="91"/>
                      <a:pt x="20" y="90"/>
                      <a:pt x="20" y="87"/>
                    </a:cubicBezTo>
                    <a:cubicBezTo>
                      <a:pt x="19" y="86"/>
                      <a:pt x="19" y="84"/>
                      <a:pt x="19" y="79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0" y="98"/>
                      <a:pt x="1" y="101"/>
                    </a:cubicBezTo>
                    <a:cubicBezTo>
                      <a:pt x="3" y="107"/>
                      <a:pt x="9" y="109"/>
                      <a:pt x="15" y="109"/>
                    </a:cubicBezTo>
                    <a:cubicBezTo>
                      <a:pt x="22" y="109"/>
                      <a:pt x="32" y="105"/>
                      <a:pt x="39" y="96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39" y="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104"/>
              <p:cNvSpPr>
                <a:spLocks noEditPoints="1"/>
              </p:cNvSpPr>
              <p:nvPr/>
            </p:nvSpPr>
            <p:spPr bwMode="auto">
              <a:xfrm>
                <a:off x="1313173" y="2567673"/>
                <a:ext cx="92236" cy="175046"/>
              </a:xfrm>
              <a:custGeom>
                <a:avLst/>
                <a:gdLst>
                  <a:gd name="T0" fmla="*/ 24 w 58"/>
                  <a:gd name="T1" fmla="*/ 0 h 110"/>
                  <a:gd name="T2" fmla="*/ 4 w 58"/>
                  <a:gd name="T3" fmla="*/ 11 h 110"/>
                  <a:gd name="T4" fmla="*/ 0 w 58"/>
                  <a:gd name="T5" fmla="*/ 36 h 110"/>
                  <a:gd name="T6" fmla="*/ 0 w 58"/>
                  <a:gd name="T7" fmla="*/ 74 h 110"/>
                  <a:gd name="T8" fmla="*/ 4 w 58"/>
                  <a:gd name="T9" fmla="*/ 99 h 110"/>
                  <a:gd name="T10" fmla="*/ 25 w 58"/>
                  <a:gd name="T11" fmla="*/ 110 h 110"/>
                  <a:gd name="T12" fmla="*/ 50 w 58"/>
                  <a:gd name="T13" fmla="*/ 99 h 110"/>
                  <a:gd name="T14" fmla="*/ 58 w 58"/>
                  <a:gd name="T15" fmla="*/ 74 h 110"/>
                  <a:gd name="T16" fmla="*/ 58 w 58"/>
                  <a:gd name="T17" fmla="*/ 36 h 110"/>
                  <a:gd name="T18" fmla="*/ 49 w 58"/>
                  <a:gd name="T19" fmla="*/ 11 h 110"/>
                  <a:gd name="T20" fmla="*/ 24 w 58"/>
                  <a:gd name="T21" fmla="*/ 0 h 110"/>
                  <a:gd name="T22" fmla="*/ 38 w 58"/>
                  <a:gd name="T23" fmla="*/ 77 h 110"/>
                  <a:gd name="T24" fmla="*/ 29 w 58"/>
                  <a:gd name="T25" fmla="*/ 92 h 110"/>
                  <a:gd name="T26" fmla="*/ 19 w 58"/>
                  <a:gd name="T27" fmla="*/ 77 h 110"/>
                  <a:gd name="T28" fmla="*/ 19 w 58"/>
                  <a:gd name="T29" fmla="*/ 32 h 110"/>
                  <a:gd name="T30" fmla="*/ 29 w 58"/>
                  <a:gd name="T31" fmla="*/ 17 h 110"/>
                  <a:gd name="T32" fmla="*/ 38 w 58"/>
                  <a:gd name="T33" fmla="*/ 32 h 110"/>
                  <a:gd name="T34" fmla="*/ 38 w 58"/>
                  <a:gd name="T35" fmla="*/ 7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" h="110">
                    <a:moveTo>
                      <a:pt x="24" y="0"/>
                    </a:moveTo>
                    <a:cubicBezTo>
                      <a:pt x="15" y="0"/>
                      <a:pt x="9" y="3"/>
                      <a:pt x="4" y="11"/>
                    </a:cubicBezTo>
                    <a:cubicBezTo>
                      <a:pt x="0" y="16"/>
                      <a:pt x="0" y="25"/>
                      <a:pt x="0" y="36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85"/>
                      <a:pt x="0" y="94"/>
                      <a:pt x="4" y="99"/>
                    </a:cubicBezTo>
                    <a:cubicBezTo>
                      <a:pt x="9" y="106"/>
                      <a:pt x="16" y="110"/>
                      <a:pt x="25" y="110"/>
                    </a:cubicBezTo>
                    <a:cubicBezTo>
                      <a:pt x="35" y="110"/>
                      <a:pt x="45" y="106"/>
                      <a:pt x="50" y="99"/>
                    </a:cubicBezTo>
                    <a:cubicBezTo>
                      <a:pt x="54" y="94"/>
                      <a:pt x="58" y="85"/>
                      <a:pt x="58" y="74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58" y="25"/>
                      <a:pt x="54" y="16"/>
                      <a:pt x="49" y="11"/>
                    </a:cubicBezTo>
                    <a:cubicBezTo>
                      <a:pt x="44" y="3"/>
                      <a:pt x="34" y="0"/>
                      <a:pt x="24" y="0"/>
                    </a:cubicBezTo>
                    <a:close/>
                    <a:moveTo>
                      <a:pt x="38" y="77"/>
                    </a:moveTo>
                    <a:cubicBezTo>
                      <a:pt x="38" y="87"/>
                      <a:pt x="35" y="92"/>
                      <a:pt x="29" y="92"/>
                    </a:cubicBezTo>
                    <a:cubicBezTo>
                      <a:pt x="22" y="92"/>
                      <a:pt x="19" y="87"/>
                      <a:pt x="19" y="7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22"/>
                      <a:pt x="22" y="17"/>
                      <a:pt x="29" y="17"/>
                    </a:cubicBezTo>
                    <a:cubicBezTo>
                      <a:pt x="35" y="17"/>
                      <a:pt x="38" y="22"/>
                      <a:pt x="38" y="32"/>
                    </a:cubicBezTo>
                    <a:lnTo>
                      <a:pt x="38" y="7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105"/>
              <p:cNvSpPr/>
              <p:nvPr/>
            </p:nvSpPr>
            <p:spPr bwMode="auto">
              <a:xfrm>
                <a:off x="1951419" y="2595950"/>
                <a:ext cx="30296" cy="44435"/>
              </a:xfrm>
              <a:custGeom>
                <a:avLst/>
                <a:gdLst>
                  <a:gd name="T0" fmla="*/ 9 w 19"/>
                  <a:gd name="T1" fmla="*/ 0 h 28"/>
                  <a:gd name="T2" fmla="*/ 0 w 19"/>
                  <a:gd name="T3" fmla="*/ 15 h 28"/>
                  <a:gd name="T4" fmla="*/ 0 w 19"/>
                  <a:gd name="T5" fmla="*/ 28 h 28"/>
                  <a:gd name="T6" fmla="*/ 19 w 19"/>
                  <a:gd name="T7" fmla="*/ 28 h 28"/>
                  <a:gd name="T8" fmla="*/ 19 w 19"/>
                  <a:gd name="T9" fmla="*/ 15 h 28"/>
                  <a:gd name="T10" fmla="*/ 9 w 19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8">
                    <a:moveTo>
                      <a:pt x="9" y="0"/>
                    </a:moveTo>
                    <a:cubicBezTo>
                      <a:pt x="3" y="0"/>
                      <a:pt x="0" y="5"/>
                      <a:pt x="0" y="1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5"/>
                      <a:pt x="16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106"/>
              <p:cNvSpPr>
                <a:spLocks noEditPoints="1"/>
              </p:cNvSpPr>
              <p:nvPr/>
            </p:nvSpPr>
            <p:spPr bwMode="auto">
              <a:xfrm>
                <a:off x="1539387" y="2452546"/>
                <a:ext cx="508981" cy="355479"/>
              </a:xfrm>
              <a:custGeom>
                <a:avLst/>
                <a:gdLst>
                  <a:gd name="T0" fmla="*/ 160 w 320"/>
                  <a:gd name="T1" fmla="*/ 0 h 223"/>
                  <a:gd name="T2" fmla="*/ 6 w 320"/>
                  <a:gd name="T3" fmla="*/ 36 h 223"/>
                  <a:gd name="T4" fmla="*/ 6 w 320"/>
                  <a:gd name="T5" fmla="*/ 187 h 223"/>
                  <a:gd name="T6" fmla="*/ 160 w 320"/>
                  <a:gd name="T7" fmla="*/ 223 h 223"/>
                  <a:gd name="T8" fmla="*/ 314 w 320"/>
                  <a:gd name="T9" fmla="*/ 187 h 223"/>
                  <a:gd name="T10" fmla="*/ 314 w 320"/>
                  <a:gd name="T11" fmla="*/ 36 h 223"/>
                  <a:gd name="T12" fmla="*/ 97 w 320"/>
                  <a:gd name="T13" fmla="*/ 60 h 223"/>
                  <a:gd name="T14" fmla="*/ 71 w 320"/>
                  <a:gd name="T15" fmla="*/ 183 h 223"/>
                  <a:gd name="T16" fmla="*/ 52 w 320"/>
                  <a:gd name="T17" fmla="*/ 60 h 223"/>
                  <a:gd name="T18" fmla="*/ 26 w 320"/>
                  <a:gd name="T19" fmla="*/ 40 h 223"/>
                  <a:gd name="T20" fmla="*/ 97 w 320"/>
                  <a:gd name="T21" fmla="*/ 60 h 223"/>
                  <a:gd name="T22" fmla="*/ 136 w 320"/>
                  <a:gd name="T23" fmla="*/ 183 h 223"/>
                  <a:gd name="T24" fmla="*/ 111 w 320"/>
                  <a:gd name="T25" fmla="*/ 182 h 223"/>
                  <a:gd name="T26" fmla="*/ 97 w 320"/>
                  <a:gd name="T27" fmla="*/ 158 h 223"/>
                  <a:gd name="T28" fmla="*/ 116 w 320"/>
                  <a:gd name="T29" fmla="*/ 73 h 223"/>
                  <a:gd name="T30" fmla="*/ 115 w 320"/>
                  <a:gd name="T31" fmla="*/ 160 h 223"/>
                  <a:gd name="T32" fmla="*/ 136 w 320"/>
                  <a:gd name="T33" fmla="*/ 156 h 223"/>
                  <a:gd name="T34" fmla="*/ 155 w 320"/>
                  <a:gd name="T35" fmla="*/ 73 h 223"/>
                  <a:gd name="T36" fmla="*/ 226 w 320"/>
                  <a:gd name="T37" fmla="*/ 149 h 223"/>
                  <a:gd name="T38" fmla="*/ 207 w 320"/>
                  <a:gd name="T39" fmla="*/ 182 h 223"/>
                  <a:gd name="T40" fmla="*/ 188 w 320"/>
                  <a:gd name="T41" fmla="*/ 183 h 223"/>
                  <a:gd name="T42" fmla="*/ 168 w 320"/>
                  <a:gd name="T43" fmla="*/ 40 h 223"/>
                  <a:gd name="T44" fmla="*/ 188 w 320"/>
                  <a:gd name="T45" fmla="*/ 84 h 223"/>
                  <a:gd name="T46" fmla="*/ 223 w 320"/>
                  <a:gd name="T47" fmla="*/ 85 h 223"/>
                  <a:gd name="T48" fmla="*/ 226 w 320"/>
                  <a:gd name="T49" fmla="*/ 149 h 223"/>
                  <a:gd name="T50" fmla="*/ 259 w 320"/>
                  <a:gd name="T51" fmla="*/ 131 h 223"/>
                  <a:gd name="T52" fmla="*/ 268 w 320"/>
                  <a:gd name="T53" fmla="*/ 165 h 223"/>
                  <a:gd name="T54" fmla="*/ 276 w 320"/>
                  <a:gd name="T55" fmla="*/ 144 h 223"/>
                  <a:gd name="T56" fmla="*/ 298 w 320"/>
                  <a:gd name="T57" fmla="*/ 147 h 223"/>
                  <a:gd name="T58" fmla="*/ 291 w 320"/>
                  <a:gd name="T59" fmla="*/ 171 h 223"/>
                  <a:gd name="T60" fmla="*/ 245 w 320"/>
                  <a:gd name="T61" fmla="*/ 171 h 223"/>
                  <a:gd name="T62" fmla="*/ 239 w 320"/>
                  <a:gd name="T63" fmla="*/ 109 h 223"/>
                  <a:gd name="T64" fmla="*/ 267 w 320"/>
                  <a:gd name="T65" fmla="*/ 73 h 223"/>
                  <a:gd name="T66" fmla="*/ 298 w 320"/>
                  <a:gd name="T67" fmla="*/ 109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0" h="223">
                    <a:moveTo>
                      <a:pt x="280" y="5"/>
                    </a:moveTo>
                    <a:cubicBezTo>
                      <a:pt x="240" y="0"/>
                      <a:pt x="200" y="0"/>
                      <a:pt x="160" y="0"/>
                    </a:cubicBezTo>
                    <a:cubicBezTo>
                      <a:pt x="120" y="0"/>
                      <a:pt x="80" y="0"/>
                      <a:pt x="41" y="5"/>
                    </a:cubicBezTo>
                    <a:cubicBezTo>
                      <a:pt x="24" y="7"/>
                      <a:pt x="10" y="19"/>
                      <a:pt x="6" y="36"/>
                    </a:cubicBezTo>
                    <a:cubicBezTo>
                      <a:pt x="1" y="60"/>
                      <a:pt x="0" y="87"/>
                      <a:pt x="0" y="112"/>
                    </a:cubicBezTo>
                    <a:cubicBezTo>
                      <a:pt x="0" y="136"/>
                      <a:pt x="0" y="163"/>
                      <a:pt x="6" y="187"/>
                    </a:cubicBezTo>
                    <a:cubicBezTo>
                      <a:pt x="10" y="204"/>
                      <a:pt x="24" y="217"/>
                      <a:pt x="41" y="218"/>
                    </a:cubicBezTo>
                    <a:cubicBezTo>
                      <a:pt x="80" y="223"/>
                      <a:pt x="120" y="223"/>
                      <a:pt x="160" y="223"/>
                    </a:cubicBezTo>
                    <a:cubicBezTo>
                      <a:pt x="200" y="223"/>
                      <a:pt x="240" y="223"/>
                      <a:pt x="280" y="218"/>
                    </a:cubicBezTo>
                    <a:cubicBezTo>
                      <a:pt x="296" y="217"/>
                      <a:pt x="310" y="204"/>
                      <a:pt x="314" y="187"/>
                    </a:cubicBezTo>
                    <a:cubicBezTo>
                      <a:pt x="320" y="163"/>
                      <a:pt x="320" y="136"/>
                      <a:pt x="320" y="112"/>
                    </a:cubicBezTo>
                    <a:cubicBezTo>
                      <a:pt x="320" y="87"/>
                      <a:pt x="320" y="60"/>
                      <a:pt x="314" y="36"/>
                    </a:cubicBezTo>
                    <a:cubicBezTo>
                      <a:pt x="310" y="19"/>
                      <a:pt x="296" y="7"/>
                      <a:pt x="280" y="5"/>
                    </a:cubicBezTo>
                    <a:close/>
                    <a:moveTo>
                      <a:pt x="97" y="60"/>
                    </a:moveTo>
                    <a:cubicBezTo>
                      <a:pt x="71" y="60"/>
                      <a:pt x="71" y="60"/>
                      <a:pt x="71" y="60"/>
                    </a:cubicBezTo>
                    <a:cubicBezTo>
                      <a:pt x="71" y="183"/>
                      <a:pt x="71" y="183"/>
                      <a:pt x="71" y="18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97" y="40"/>
                      <a:pt x="97" y="40"/>
                      <a:pt x="97" y="40"/>
                    </a:cubicBezTo>
                    <a:lnTo>
                      <a:pt x="97" y="60"/>
                    </a:lnTo>
                    <a:close/>
                    <a:moveTo>
                      <a:pt x="155" y="183"/>
                    </a:moveTo>
                    <a:cubicBezTo>
                      <a:pt x="136" y="183"/>
                      <a:pt x="136" y="183"/>
                      <a:pt x="136" y="183"/>
                    </a:cubicBezTo>
                    <a:cubicBezTo>
                      <a:pt x="136" y="169"/>
                      <a:pt x="136" y="169"/>
                      <a:pt x="136" y="169"/>
                    </a:cubicBezTo>
                    <a:cubicBezTo>
                      <a:pt x="123" y="178"/>
                      <a:pt x="118" y="182"/>
                      <a:pt x="111" y="182"/>
                    </a:cubicBezTo>
                    <a:cubicBezTo>
                      <a:pt x="105" y="182"/>
                      <a:pt x="101" y="180"/>
                      <a:pt x="99" y="174"/>
                    </a:cubicBezTo>
                    <a:cubicBezTo>
                      <a:pt x="98" y="171"/>
                      <a:pt x="97" y="166"/>
                      <a:pt x="97" y="158"/>
                    </a:cubicBezTo>
                    <a:cubicBezTo>
                      <a:pt x="97" y="73"/>
                      <a:pt x="97" y="73"/>
                      <a:pt x="97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153"/>
                      <a:pt x="116" y="153"/>
                      <a:pt x="116" y="153"/>
                    </a:cubicBezTo>
                    <a:cubicBezTo>
                      <a:pt x="116" y="157"/>
                      <a:pt x="115" y="159"/>
                      <a:pt x="115" y="160"/>
                    </a:cubicBezTo>
                    <a:cubicBezTo>
                      <a:pt x="116" y="163"/>
                      <a:pt x="119" y="165"/>
                      <a:pt x="122" y="165"/>
                    </a:cubicBezTo>
                    <a:cubicBezTo>
                      <a:pt x="126" y="165"/>
                      <a:pt x="129" y="162"/>
                      <a:pt x="136" y="156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55" y="73"/>
                      <a:pt x="155" y="73"/>
                      <a:pt x="155" y="73"/>
                    </a:cubicBezTo>
                    <a:lnTo>
                      <a:pt x="155" y="183"/>
                    </a:lnTo>
                    <a:close/>
                    <a:moveTo>
                      <a:pt x="226" y="149"/>
                    </a:moveTo>
                    <a:cubicBezTo>
                      <a:pt x="226" y="159"/>
                      <a:pt x="224" y="166"/>
                      <a:pt x="223" y="170"/>
                    </a:cubicBezTo>
                    <a:cubicBezTo>
                      <a:pt x="220" y="178"/>
                      <a:pt x="215" y="182"/>
                      <a:pt x="207" y="182"/>
                    </a:cubicBezTo>
                    <a:cubicBezTo>
                      <a:pt x="201" y="182"/>
                      <a:pt x="194" y="178"/>
                      <a:pt x="188" y="170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68" y="183"/>
                      <a:pt x="168" y="183"/>
                      <a:pt x="168" y="183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88" y="40"/>
                      <a:pt x="188" y="40"/>
                      <a:pt x="188" y="40"/>
                    </a:cubicBezTo>
                    <a:cubicBezTo>
                      <a:pt x="188" y="84"/>
                      <a:pt x="188" y="84"/>
                      <a:pt x="188" y="84"/>
                    </a:cubicBezTo>
                    <a:cubicBezTo>
                      <a:pt x="194" y="77"/>
                      <a:pt x="200" y="73"/>
                      <a:pt x="207" y="73"/>
                    </a:cubicBezTo>
                    <a:cubicBezTo>
                      <a:pt x="214" y="73"/>
                      <a:pt x="221" y="77"/>
                      <a:pt x="223" y="85"/>
                    </a:cubicBezTo>
                    <a:cubicBezTo>
                      <a:pt x="225" y="89"/>
                      <a:pt x="226" y="96"/>
                      <a:pt x="226" y="106"/>
                    </a:cubicBezTo>
                    <a:lnTo>
                      <a:pt x="226" y="149"/>
                    </a:lnTo>
                    <a:close/>
                    <a:moveTo>
                      <a:pt x="298" y="131"/>
                    </a:moveTo>
                    <a:cubicBezTo>
                      <a:pt x="259" y="131"/>
                      <a:pt x="259" y="131"/>
                      <a:pt x="259" y="131"/>
                    </a:cubicBezTo>
                    <a:cubicBezTo>
                      <a:pt x="259" y="150"/>
                      <a:pt x="259" y="150"/>
                      <a:pt x="259" y="150"/>
                    </a:cubicBezTo>
                    <a:cubicBezTo>
                      <a:pt x="259" y="160"/>
                      <a:pt x="261" y="165"/>
                      <a:pt x="268" y="165"/>
                    </a:cubicBezTo>
                    <a:cubicBezTo>
                      <a:pt x="273" y="165"/>
                      <a:pt x="275" y="162"/>
                      <a:pt x="276" y="157"/>
                    </a:cubicBezTo>
                    <a:cubicBezTo>
                      <a:pt x="276" y="156"/>
                      <a:pt x="276" y="150"/>
                      <a:pt x="276" y="144"/>
                    </a:cubicBezTo>
                    <a:cubicBezTo>
                      <a:pt x="298" y="144"/>
                      <a:pt x="298" y="144"/>
                      <a:pt x="298" y="144"/>
                    </a:cubicBezTo>
                    <a:cubicBezTo>
                      <a:pt x="298" y="147"/>
                      <a:pt x="298" y="147"/>
                      <a:pt x="298" y="147"/>
                    </a:cubicBezTo>
                    <a:cubicBezTo>
                      <a:pt x="298" y="153"/>
                      <a:pt x="296" y="157"/>
                      <a:pt x="296" y="159"/>
                    </a:cubicBezTo>
                    <a:cubicBezTo>
                      <a:pt x="296" y="163"/>
                      <a:pt x="294" y="167"/>
                      <a:pt x="291" y="171"/>
                    </a:cubicBezTo>
                    <a:cubicBezTo>
                      <a:pt x="286" y="178"/>
                      <a:pt x="278" y="182"/>
                      <a:pt x="268" y="182"/>
                    </a:cubicBezTo>
                    <a:cubicBezTo>
                      <a:pt x="258" y="182"/>
                      <a:pt x="251" y="178"/>
                      <a:pt x="245" y="171"/>
                    </a:cubicBezTo>
                    <a:cubicBezTo>
                      <a:pt x="241" y="166"/>
                      <a:pt x="239" y="157"/>
                      <a:pt x="239" y="146"/>
                    </a:cubicBezTo>
                    <a:cubicBezTo>
                      <a:pt x="239" y="109"/>
                      <a:pt x="239" y="109"/>
                      <a:pt x="239" y="109"/>
                    </a:cubicBezTo>
                    <a:cubicBezTo>
                      <a:pt x="239" y="98"/>
                      <a:pt x="241" y="89"/>
                      <a:pt x="245" y="84"/>
                    </a:cubicBezTo>
                    <a:cubicBezTo>
                      <a:pt x="250" y="77"/>
                      <a:pt x="258" y="73"/>
                      <a:pt x="267" y="73"/>
                    </a:cubicBezTo>
                    <a:cubicBezTo>
                      <a:pt x="277" y="73"/>
                      <a:pt x="285" y="77"/>
                      <a:pt x="291" y="84"/>
                    </a:cubicBezTo>
                    <a:cubicBezTo>
                      <a:pt x="295" y="89"/>
                      <a:pt x="298" y="98"/>
                      <a:pt x="298" y="109"/>
                    </a:cubicBezTo>
                    <a:lnTo>
                      <a:pt x="298" y="1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107"/>
              <p:cNvSpPr/>
              <p:nvPr/>
            </p:nvSpPr>
            <p:spPr bwMode="auto">
              <a:xfrm>
                <a:off x="1187275" y="2507080"/>
                <a:ext cx="119839" cy="236986"/>
              </a:xfrm>
              <a:custGeom>
                <a:avLst/>
                <a:gdLst>
                  <a:gd name="T0" fmla="*/ 38 w 75"/>
                  <a:gd name="T1" fmla="*/ 57 h 149"/>
                  <a:gd name="T2" fmla="*/ 23 w 75"/>
                  <a:gd name="T3" fmla="*/ 0 h 149"/>
                  <a:gd name="T4" fmla="*/ 0 w 75"/>
                  <a:gd name="T5" fmla="*/ 0 h 149"/>
                  <a:gd name="T6" fmla="*/ 14 w 75"/>
                  <a:gd name="T7" fmla="*/ 41 h 149"/>
                  <a:gd name="T8" fmla="*/ 27 w 75"/>
                  <a:gd name="T9" fmla="*/ 88 h 149"/>
                  <a:gd name="T10" fmla="*/ 27 w 75"/>
                  <a:gd name="T11" fmla="*/ 149 h 149"/>
                  <a:gd name="T12" fmla="*/ 53 w 75"/>
                  <a:gd name="T13" fmla="*/ 149 h 149"/>
                  <a:gd name="T14" fmla="*/ 53 w 75"/>
                  <a:gd name="T15" fmla="*/ 88 h 149"/>
                  <a:gd name="T16" fmla="*/ 75 w 75"/>
                  <a:gd name="T17" fmla="*/ 0 h 149"/>
                  <a:gd name="T18" fmla="*/ 53 w 75"/>
                  <a:gd name="T19" fmla="*/ 0 h 149"/>
                  <a:gd name="T20" fmla="*/ 38 w 75"/>
                  <a:gd name="T21" fmla="*/ 5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149">
                    <a:moveTo>
                      <a:pt x="38" y="57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3"/>
                      <a:pt x="9" y="28"/>
                      <a:pt x="14" y="41"/>
                    </a:cubicBezTo>
                    <a:cubicBezTo>
                      <a:pt x="21" y="61"/>
                      <a:pt x="27" y="78"/>
                      <a:pt x="27" y="88"/>
                    </a:cubicBezTo>
                    <a:cubicBezTo>
                      <a:pt x="27" y="149"/>
                      <a:pt x="27" y="149"/>
                      <a:pt x="27" y="149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38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Group 55"/>
          <p:cNvGrpSpPr/>
          <p:nvPr/>
        </p:nvGrpSpPr>
        <p:grpSpPr>
          <a:xfrm>
            <a:off x="3138494" y="1250136"/>
            <a:ext cx="2756114" cy="929431"/>
            <a:chOff x="6556634" y="3024592"/>
            <a:chExt cx="2756416" cy="1106425"/>
          </a:xfrm>
          <a:solidFill>
            <a:srgbClr val="15A680"/>
          </a:solidFill>
        </p:grpSpPr>
        <p:sp>
          <p:nvSpPr>
            <p:cNvPr id="23" name="Freeform 15"/>
            <p:cNvSpPr/>
            <p:nvPr/>
          </p:nvSpPr>
          <p:spPr>
            <a:xfrm>
              <a:off x="6556634" y="3024592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Freeform 109"/>
            <p:cNvSpPr>
              <a:spLocks noEditPoints="1"/>
            </p:cNvSpPr>
            <p:nvPr/>
          </p:nvSpPr>
          <p:spPr bwMode="auto">
            <a:xfrm>
              <a:off x="6836922" y="3316535"/>
              <a:ext cx="534565" cy="542644"/>
            </a:xfrm>
            <a:custGeom>
              <a:avLst/>
              <a:gdLst>
                <a:gd name="T0" fmla="*/ 326 w 336"/>
                <a:gd name="T1" fmla="*/ 207 h 341"/>
                <a:gd name="T2" fmla="*/ 330 w 336"/>
                <a:gd name="T3" fmla="*/ 173 h 341"/>
                <a:gd name="T4" fmla="*/ 170 w 336"/>
                <a:gd name="T5" fmla="*/ 12 h 341"/>
                <a:gd name="T6" fmla="*/ 142 w 336"/>
                <a:gd name="T7" fmla="*/ 15 h 341"/>
                <a:gd name="T8" fmla="*/ 93 w 336"/>
                <a:gd name="T9" fmla="*/ 0 h 341"/>
                <a:gd name="T10" fmla="*/ 0 w 336"/>
                <a:gd name="T11" fmla="*/ 93 h 341"/>
                <a:gd name="T12" fmla="*/ 13 w 336"/>
                <a:gd name="T13" fmla="*/ 140 h 341"/>
                <a:gd name="T14" fmla="*/ 10 w 336"/>
                <a:gd name="T15" fmla="*/ 173 h 341"/>
                <a:gd name="T16" fmla="*/ 170 w 336"/>
                <a:gd name="T17" fmla="*/ 333 h 341"/>
                <a:gd name="T18" fmla="*/ 199 w 336"/>
                <a:gd name="T19" fmla="*/ 330 h 341"/>
                <a:gd name="T20" fmla="*/ 243 w 336"/>
                <a:gd name="T21" fmla="*/ 341 h 341"/>
                <a:gd name="T22" fmla="*/ 336 w 336"/>
                <a:gd name="T23" fmla="*/ 248 h 341"/>
                <a:gd name="T24" fmla="*/ 326 w 336"/>
                <a:gd name="T25" fmla="*/ 207 h 341"/>
                <a:gd name="T26" fmla="*/ 252 w 336"/>
                <a:gd name="T27" fmla="*/ 249 h 341"/>
                <a:gd name="T28" fmla="*/ 220 w 336"/>
                <a:gd name="T29" fmla="*/ 274 h 341"/>
                <a:gd name="T30" fmla="*/ 169 w 336"/>
                <a:gd name="T31" fmla="*/ 283 h 341"/>
                <a:gd name="T32" fmla="*/ 112 w 336"/>
                <a:gd name="T33" fmla="*/ 271 h 341"/>
                <a:gd name="T34" fmla="*/ 86 w 336"/>
                <a:gd name="T35" fmla="*/ 247 h 341"/>
                <a:gd name="T36" fmla="*/ 75 w 336"/>
                <a:gd name="T37" fmla="*/ 218 h 341"/>
                <a:gd name="T38" fmla="*/ 82 w 336"/>
                <a:gd name="T39" fmla="*/ 203 h 341"/>
                <a:gd name="T40" fmla="*/ 99 w 336"/>
                <a:gd name="T41" fmla="*/ 197 h 341"/>
                <a:gd name="T42" fmla="*/ 113 w 336"/>
                <a:gd name="T43" fmla="*/ 202 h 341"/>
                <a:gd name="T44" fmla="*/ 122 w 336"/>
                <a:gd name="T45" fmla="*/ 215 h 341"/>
                <a:gd name="T46" fmla="*/ 131 w 336"/>
                <a:gd name="T47" fmla="*/ 232 h 341"/>
                <a:gd name="T48" fmla="*/ 145 w 336"/>
                <a:gd name="T49" fmla="*/ 242 h 341"/>
                <a:gd name="T50" fmla="*/ 168 w 336"/>
                <a:gd name="T51" fmla="*/ 246 h 341"/>
                <a:gd name="T52" fmla="*/ 201 w 336"/>
                <a:gd name="T53" fmla="*/ 238 h 341"/>
                <a:gd name="T54" fmla="*/ 212 w 336"/>
                <a:gd name="T55" fmla="*/ 218 h 341"/>
                <a:gd name="T56" fmla="*/ 206 w 336"/>
                <a:gd name="T57" fmla="*/ 203 h 341"/>
                <a:gd name="T58" fmla="*/ 189 w 336"/>
                <a:gd name="T59" fmla="*/ 193 h 341"/>
                <a:gd name="T60" fmla="*/ 160 w 336"/>
                <a:gd name="T61" fmla="*/ 186 h 341"/>
                <a:gd name="T62" fmla="*/ 118 w 336"/>
                <a:gd name="T63" fmla="*/ 173 h 341"/>
                <a:gd name="T64" fmla="*/ 90 w 336"/>
                <a:gd name="T65" fmla="*/ 153 h 341"/>
                <a:gd name="T66" fmla="*/ 80 w 336"/>
                <a:gd name="T67" fmla="*/ 121 h 341"/>
                <a:gd name="T68" fmla="*/ 91 w 336"/>
                <a:gd name="T69" fmla="*/ 89 h 341"/>
                <a:gd name="T70" fmla="*/ 122 w 336"/>
                <a:gd name="T71" fmla="*/ 67 h 341"/>
                <a:gd name="T72" fmla="*/ 169 w 336"/>
                <a:gd name="T73" fmla="*/ 60 h 341"/>
                <a:gd name="T74" fmla="*/ 206 w 336"/>
                <a:gd name="T75" fmla="*/ 65 h 341"/>
                <a:gd name="T76" fmla="*/ 233 w 336"/>
                <a:gd name="T77" fmla="*/ 78 h 341"/>
                <a:gd name="T78" fmla="*/ 248 w 336"/>
                <a:gd name="T79" fmla="*/ 95 h 341"/>
                <a:gd name="T80" fmla="*/ 253 w 336"/>
                <a:gd name="T81" fmla="*/ 114 h 341"/>
                <a:gd name="T82" fmla="*/ 247 w 336"/>
                <a:gd name="T83" fmla="*/ 129 h 341"/>
                <a:gd name="T84" fmla="*/ 230 w 336"/>
                <a:gd name="T85" fmla="*/ 136 h 341"/>
                <a:gd name="T86" fmla="*/ 216 w 336"/>
                <a:gd name="T87" fmla="*/ 132 h 341"/>
                <a:gd name="T88" fmla="*/ 207 w 336"/>
                <a:gd name="T89" fmla="*/ 119 h 341"/>
                <a:gd name="T90" fmla="*/ 192 w 336"/>
                <a:gd name="T91" fmla="*/ 101 h 341"/>
                <a:gd name="T92" fmla="*/ 166 w 336"/>
                <a:gd name="T93" fmla="*/ 95 h 341"/>
                <a:gd name="T94" fmla="*/ 138 w 336"/>
                <a:gd name="T95" fmla="*/ 102 h 341"/>
                <a:gd name="T96" fmla="*/ 128 w 336"/>
                <a:gd name="T97" fmla="*/ 117 h 341"/>
                <a:gd name="T98" fmla="*/ 131 w 336"/>
                <a:gd name="T99" fmla="*/ 127 h 341"/>
                <a:gd name="T100" fmla="*/ 141 w 336"/>
                <a:gd name="T101" fmla="*/ 134 h 341"/>
                <a:gd name="T102" fmla="*/ 154 w 336"/>
                <a:gd name="T103" fmla="*/ 139 h 341"/>
                <a:gd name="T104" fmla="*/ 176 w 336"/>
                <a:gd name="T105" fmla="*/ 144 h 341"/>
                <a:gd name="T106" fmla="*/ 211 w 336"/>
                <a:gd name="T107" fmla="*/ 154 h 341"/>
                <a:gd name="T108" fmla="*/ 239 w 336"/>
                <a:gd name="T109" fmla="*/ 166 h 341"/>
                <a:gd name="T110" fmla="*/ 257 w 336"/>
                <a:gd name="T111" fmla="*/ 185 h 341"/>
                <a:gd name="T112" fmla="*/ 263 w 336"/>
                <a:gd name="T113" fmla="*/ 213 h 341"/>
                <a:gd name="T114" fmla="*/ 252 w 336"/>
                <a:gd name="T115" fmla="*/ 249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6" h="341">
                  <a:moveTo>
                    <a:pt x="326" y="207"/>
                  </a:moveTo>
                  <a:cubicBezTo>
                    <a:pt x="329" y="196"/>
                    <a:pt x="330" y="184"/>
                    <a:pt x="330" y="173"/>
                  </a:cubicBezTo>
                  <a:cubicBezTo>
                    <a:pt x="330" y="84"/>
                    <a:pt x="258" y="12"/>
                    <a:pt x="170" y="12"/>
                  </a:cubicBezTo>
                  <a:cubicBezTo>
                    <a:pt x="161" y="12"/>
                    <a:pt x="151" y="13"/>
                    <a:pt x="142" y="15"/>
                  </a:cubicBezTo>
                  <a:cubicBezTo>
                    <a:pt x="128" y="6"/>
                    <a:pt x="111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10"/>
                    <a:pt x="5" y="126"/>
                    <a:pt x="13" y="140"/>
                  </a:cubicBezTo>
                  <a:cubicBezTo>
                    <a:pt x="11" y="151"/>
                    <a:pt x="10" y="161"/>
                    <a:pt x="10" y="173"/>
                  </a:cubicBezTo>
                  <a:cubicBezTo>
                    <a:pt x="10" y="261"/>
                    <a:pt x="81" y="333"/>
                    <a:pt x="170" y="333"/>
                  </a:cubicBezTo>
                  <a:cubicBezTo>
                    <a:pt x="180" y="333"/>
                    <a:pt x="190" y="332"/>
                    <a:pt x="199" y="330"/>
                  </a:cubicBezTo>
                  <a:cubicBezTo>
                    <a:pt x="212" y="337"/>
                    <a:pt x="227" y="341"/>
                    <a:pt x="243" y="341"/>
                  </a:cubicBezTo>
                  <a:cubicBezTo>
                    <a:pt x="295" y="341"/>
                    <a:pt x="336" y="300"/>
                    <a:pt x="336" y="248"/>
                  </a:cubicBezTo>
                  <a:cubicBezTo>
                    <a:pt x="336" y="233"/>
                    <a:pt x="333" y="219"/>
                    <a:pt x="326" y="207"/>
                  </a:cubicBezTo>
                  <a:close/>
                  <a:moveTo>
                    <a:pt x="252" y="249"/>
                  </a:moveTo>
                  <a:cubicBezTo>
                    <a:pt x="245" y="260"/>
                    <a:pt x="234" y="268"/>
                    <a:pt x="220" y="274"/>
                  </a:cubicBezTo>
                  <a:cubicBezTo>
                    <a:pt x="205" y="280"/>
                    <a:pt x="189" y="283"/>
                    <a:pt x="169" y="283"/>
                  </a:cubicBezTo>
                  <a:cubicBezTo>
                    <a:pt x="146" y="283"/>
                    <a:pt x="127" y="279"/>
                    <a:pt x="112" y="271"/>
                  </a:cubicBezTo>
                  <a:cubicBezTo>
                    <a:pt x="101" y="265"/>
                    <a:pt x="92" y="257"/>
                    <a:pt x="86" y="247"/>
                  </a:cubicBezTo>
                  <a:cubicBezTo>
                    <a:pt x="79" y="237"/>
                    <a:pt x="75" y="228"/>
                    <a:pt x="75" y="218"/>
                  </a:cubicBezTo>
                  <a:cubicBezTo>
                    <a:pt x="75" y="212"/>
                    <a:pt x="78" y="207"/>
                    <a:pt x="82" y="203"/>
                  </a:cubicBezTo>
                  <a:cubicBezTo>
                    <a:pt x="86" y="199"/>
                    <a:pt x="92" y="197"/>
                    <a:pt x="99" y="197"/>
                  </a:cubicBezTo>
                  <a:cubicBezTo>
                    <a:pt x="104" y="197"/>
                    <a:pt x="109" y="198"/>
                    <a:pt x="113" y="202"/>
                  </a:cubicBezTo>
                  <a:cubicBezTo>
                    <a:pt x="117" y="205"/>
                    <a:pt x="120" y="210"/>
                    <a:pt x="122" y="215"/>
                  </a:cubicBezTo>
                  <a:cubicBezTo>
                    <a:pt x="125" y="222"/>
                    <a:pt x="128" y="227"/>
                    <a:pt x="131" y="232"/>
                  </a:cubicBezTo>
                  <a:cubicBezTo>
                    <a:pt x="135" y="236"/>
                    <a:pt x="139" y="239"/>
                    <a:pt x="145" y="242"/>
                  </a:cubicBezTo>
                  <a:cubicBezTo>
                    <a:pt x="151" y="245"/>
                    <a:pt x="159" y="246"/>
                    <a:pt x="168" y="246"/>
                  </a:cubicBezTo>
                  <a:cubicBezTo>
                    <a:pt x="181" y="246"/>
                    <a:pt x="192" y="244"/>
                    <a:pt x="201" y="238"/>
                  </a:cubicBezTo>
                  <a:cubicBezTo>
                    <a:pt x="209" y="232"/>
                    <a:pt x="212" y="226"/>
                    <a:pt x="212" y="218"/>
                  </a:cubicBezTo>
                  <a:cubicBezTo>
                    <a:pt x="212" y="212"/>
                    <a:pt x="210" y="207"/>
                    <a:pt x="206" y="203"/>
                  </a:cubicBezTo>
                  <a:cubicBezTo>
                    <a:pt x="202" y="199"/>
                    <a:pt x="196" y="196"/>
                    <a:pt x="189" y="193"/>
                  </a:cubicBezTo>
                  <a:cubicBezTo>
                    <a:pt x="182" y="191"/>
                    <a:pt x="172" y="189"/>
                    <a:pt x="160" y="186"/>
                  </a:cubicBezTo>
                  <a:cubicBezTo>
                    <a:pt x="143" y="182"/>
                    <a:pt x="129" y="178"/>
                    <a:pt x="118" y="173"/>
                  </a:cubicBezTo>
                  <a:cubicBezTo>
                    <a:pt x="106" y="169"/>
                    <a:pt x="97" y="162"/>
                    <a:pt x="90" y="153"/>
                  </a:cubicBezTo>
                  <a:cubicBezTo>
                    <a:pt x="83" y="145"/>
                    <a:pt x="80" y="134"/>
                    <a:pt x="80" y="121"/>
                  </a:cubicBezTo>
                  <a:cubicBezTo>
                    <a:pt x="80" y="109"/>
                    <a:pt x="83" y="98"/>
                    <a:pt x="91" y="89"/>
                  </a:cubicBezTo>
                  <a:cubicBezTo>
                    <a:pt x="98" y="79"/>
                    <a:pt x="108" y="72"/>
                    <a:pt x="122" y="67"/>
                  </a:cubicBezTo>
                  <a:cubicBezTo>
                    <a:pt x="135" y="62"/>
                    <a:pt x="151" y="60"/>
                    <a:pt x="169" y="60"/>
                  </a:cubicBezTo>
                  <a:cubicBezTo>
                    <a:pt x="183" y="60"/>
                    <a:pt x="196" y="61"/>
                    <a:pt x="206" y="65"/>
                  </a:cubicBezTo>
                  <a:cubicBezTo>
                    <a:pt x="217" y="68"/>
                    <a:pt x="226" y="72"/>
                    <a:pt x="233" y="78"/>
                  </a:cubicBezTo>
                  <a:cubicBezTo>
                    <a:pt x="240" y="83"/>
                    <a:pt x="245" y="89"/>
                    <a:pt x="248" y="95"/>
                  </a:cubicBezTo>
                  <a:cubicBezTo>
                    <a:pt x="252" y="102"/>
                    <a:pt x="253" y="108"/>
                    <a:pt x="253" y="114"/>
                  </a:cubicBezTo>
                  <a:cubicBezTo>
                    <a:pt x="253" y="119"/>
                    <a:pt x="251" y="125"/>
                    <a:pt x="247" y="129"/>
                  </a:cubicBezTo>
                  <a:cubicBezTo>
                    <a:pt x="242" y="134"/>
                    <a:pt x="237" y="136"/>
                    <a:pt x="230" y="136"/>
                  </a:cubicBezTo>
                  <a:cubicBezTo>
                    <a:pt x="224" y="136"/>
                    <a:pt x="220" y="135"/>
                    <a:pt x="216" y="132"/>
                  </a:cubicBezTo>
                  <a:cubicBezTo>
                    <a:pt x="213" y="129"/>
                    <a:pt x="210" y="125"/>
                    <a:pt x="207" y="119"/>
                  </a:cubicBezTo>
                  <a:cubicBezTo>
                    <a:pt x="203" y="111"/>
                    <a:pt x="198" y="105"/>
                    <a:pt x="192" y="101"/>
                  </a:cubicBezTo>
                  <a:cubicBezTo>
                    <a:pt x="187" y="97"/>
                    <a:pt x="178" y="95"/>
                    <a:pt x="166" y="95"/>
                  </a:cubicBezTo>
                  <a:cubicBezTo>
                    <a:pt x="154" y="95"/>
                    <a:pt x="145" y="97"/>
                    <a:pt x="138" y="102"/>
                  </a:cubicBezTo>
                  <a:cubicBezTo>
                    <a:pt x="131" y="106"/>
                    <a:pt x="128" y="111"/>
                    <a:pt x="128" y="117"/>
                  </a:cubicBezTo>
                  <a:cubicBezTo>
                    <a:pt x="128" y="121"/>
                    <a:pt x="129" y="124"/>
                    <a:pt x="131" y="127"/>
                  </a:cubicBezTo>
                  <a:cubicBezTo>
                    <a:pt x="133" y="129"/>
                    <a:pt x="137" y="132"/>
                    <a:pt x="141" y="134"/>
                  </a:cubicBezTo>
                  <a:cubicBezTo>
                    <a:pt x="145" y="136"/>
                    <a:pt x="149" y="138"/>
                    <a:pt x="154" y="139"/>
                  </a:cubicBezTo>
                  <a:cubicBezTo>
                    <a:pt x="158" y="140"/>
                    <a:pt x="166" y="142"/>
                    <a:pt x="176" y="144"/>
                  </a:cubicBezTo>
                  <a:cubicBezTo>
                    <a:pt x="189" y="147"/>
                    <a:pt x="201" y="150"/>
                    <a:pt x="211" y="154"/>
                  </a:cubicBezTo>
                  <a:cubicBezTo>
                    <a:pt x="222" y="157"/>
                    <a:pt x="231" y="161"/>
                    <a:pt x="239" y="166"/>
                  </a:cubicBezTo>
                  <a:cubicBezTo>
                    <a:pt x="246" y="171"/>
                    <a:pt x="252" y="177"/>
                    <a:pt x="257" y="185"/>
                  </a:cubicBezTo>
                  <a:cubicBezTo>
                    <a:pt x="261" y="193"/>
                    <a:pt x="263" y="202"/>
                    <a:pt x="263" y="213"/>
                  </a:cubicBezTo>
                  <a:cubicBezTo>
                    <a:pt x="263" y="227"/>
                    <a:pt x="260" y="239"/>
                    <a:pt x="252" y="2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56"/>
          <p:cNvGrpSpPr/>
          <p:nvPr/>
        </p:nvGrpSpPr>
        <p:grpSpPr>
          <a:xfrm>
            <a:off x="5810362" y="2673789"/>
            <a:ext cx="2756114" cy="843571"/>
            <a:chOff x="11473078" y="1797482"/>
            <a:chExt cx="2756416" cy="1106425"/>
          </a:xfrm>
          <a:solidFill>
            <a:srgbClr val="154E79"/>
          </a:solidFill>
        </p:grpSpPr>
        <p:sp>
          <p:nvSpPr>
            <p:cNvPr id="25" name="Freeform 13"/>
            <p:cNvSpPr/>
            <p:nvPr/>
          </p:nvSpPr>
          <p:spPr>
            <a:xfrm flipH="1">
              <a:off x="11473078" y="1797482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483943" y="2167933"/>
              <a:ext cx="309914" cy="44225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just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6116320" y="1416685"/>
            <a:ext cx="4817110" cy="732155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容易知道哪些类和接口是相关的，而且也容易寻找实现某种功能的类和接口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084761" y="4062042"/>
            <a:ext cx="4544988" cy="732155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允许包中的类比较自由地访问包中的其他类，同时又比较严格地限制包外面的类对 包内的类进行访问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51685" y="2674179"/>
            <a:ext cx="4209417" cy="1378585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包创建了一个“命名空间”，以避免类型之间的命名冲突，一个包中的类名、接口名不 会与另外一个包中的类名和接口名发生冲突。利用包也利于对自己编写的程序进行管理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47110" y="4128770"/>
            <a:ext cx="486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③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821295" y="2911475"/>
            <a:ext cx="486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②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418840" y="1495425"/>
            <a:ext cx="486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8692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08918" y="1353312"/>
            <a:ext cx="8351236" cy="4796164"/>
            <a:chOff x="-4231809" y="1090853"/>
            <a:chExt cx="17565871" cy="5337888"/>
          </a:xfrm>
        </p:grpSpPr>
        <p:sp>
          <p:nvSpPr>
            <p:cNvPr id="110" name="矩形: 圆角 109"/>
            <p:cNvSpPr/>
            <p:nvPr/>
          </p:nvSpPr>
          <p:spPr>
            <a:xfrm>
              <a:off x="-4231809" y="1090853"/>
              <a:ext cx="17565871" cy="533788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/>
            <p:cNvSpPr/>
            <p:nvPr/>
          </p:nvSpPr>
          <p:spPr>
            <a:xfrm>
              <a:off x="-4051414" y="1169545"/>
              <a:ext cx="17189235" cy="51906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包的声明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sp>
        <p:nvSpPr>
          <p:cNvPr id="100" name="Text Box 99"/>
          <p:cNvSpPr txBox="1"/>
          <p:nvPr/>
        </p:nvSpPr>
        <p:spPr>
          <a:xfrm>
            <a:off x="888365" y="1604010"/>
            <a:ext cx="8171815" cy="21837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7970"/>
            <a:r>
              <a:rPr lang="zh-CN" sz="2800" b="1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charset="0"/>
              </a:rPr>
              <a:t>语法形式</a:t>
            </a:r>
          </a:p>
          <a:p>
            <a:pPr indent="267970"/>
            <a:endParaRPr lang="zh-CN" sz="2800" b="1">
              <a:solidFill>
                <a:srgbClr val="008000"/>
              </a:solidFill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 package 包名;  </a:t>
            </a: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包名必须符合J ava标识符的命名规则。</a:t>
            </a:r>
          </a:p>
          <a:p>
            <a:pPr indent="267970"/>
            <a:endParaRPr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endParaRPr lang="zh-CN" altLang="en-US" sz="2000" b="1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08660" y="3700145"/>
            <a:ext cx="78384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sz="2000"/>
              <a:t> </a:t>
            </a:r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   package包名.包名[.包名….包名]</a:t>
            </a:r>
            <a:r>
              <a:rPr lang="en-US" sz="20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875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创建包的步骤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732068" y="1172845"/>
            <a:ext cx="6630670" cy="523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8" name="Group 54"/>
          <p:cNvGrpSpPr/>
          <p:nvPr/>
        </p:nvGrpSpPr>
        <p:grpSpPr>
          <a:xfrm>
            <a:off x="3239729" y="3848388"/>
            <a:ext cx="2756114" cy="928830"/>
            <a:chOff x="2878269" y="4021398"/>
            <a:chExt cx="2756416" cy="1106425"/>
          </a:xfrm>
          <a:solidFill>
            <a:srgbClr val="15A680"/>
          </a:solidFill>
        </p:grpSpPr>
        <p:sp>
          <p:nvSpPr>
            <p:cNvPr id="19" name="Freeform 14"/>
            <p:cNvSpPr/>
            <p:nvPr/>
          </p:nvSpPr>
          <p:spPr>
            <a:xfrm>
              <a:off x="2878269" y="4021398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0" name="Group 41"/>
            <p:cNvGrpSpPr/>
            <p:nvPr/>
          </p:nvGrpSpPr>
          <p:grpSpPr>
            <a:xfrm>
              <a:off x="4598469" y="4522646"/>
              <a:ext cx="782812" cy="323163"/>
              <a:chOff x="1187275" y="2452546"/>
              <a:chExt cx="861093" cy="355479"/>
            </a:xfrm>
            <a:grpFill/>
          </p:grpSpPr>
          <p:sp>
            <p:nvSpPr>
              <p:cNvPr id="43" name="Freeform 102"/>
              <p:cNvSpPr/>
              <p:nvPr/>
            </p:nvSpPr>
            <p:spPr bwMode="auto">
              <a:xfrm>
                <a:off x="1838312" y="2595950"/>
                <a:ext cx="30296" cy="119166"/>
              </a:xfrm>
              <a:custGeom>
                <a:avLst/>
                <a:gdLst>
                  <a:gd name="T0" fmla="*/ 10 w 19"/>
                  <a:gd name="T1" fmla="*/ 0 h 75"/>
                  <a:gd name="T2" fmla="*/ 0 w 19"/>
                  <a:gd name="T3" fmla="*/ 5 h 75"/>
                  <a:gd name="T4" fmla="*/ 0 w 19"/>
                  <a:gd name="T5" fmla="*/ 70 h 75"/>
                  <a:gd name="T6" fmla="*/ 10 w 19"/>
                  <a:gd name="T7" fmla="*/ 75 h 75"/>
                  <a:gd name="T8" fmla="*/ 19 w 19"/>
                  <a:gd name="T9" fmla="*/ 60 h 75"/>
                  <a:gd name="T10" fmla="*/ 19 w 19"/>
                  <a:gd name="T11" fmla="*/ 15 h 75"/>
                  <a:gd name="T12" fmla="*/ 10 w 19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75">
                    <a:moveTo>
                      <a:pt x="10" y="0"/>
                    </a:moveTo>
                    <a:cubicBezTo>
                      <a:pt x="7" y="0"/>
                      <a:pt x="6" y="2"/>
                      <a:pt x="0" y="5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6" y="73"/>
                      <a:pt x="7" y="75"/>
                      <a:pt x="10" y="75"/>
                    </a:cubicBezTo>
                    <a:cubicBezTo>
                      <a:pt x="15" y="75"/>
                      <a:pt x="19" y="70"/>
                      <a:pt x="19" y="60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5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03"/>
              <p:cNvSpPr/>
              <p:nvPr/>
            </p:nvSpPr>
            <p:spPr bwMode="auto">
              <a:xfrm>
                <a:off x="1426280" y="2569019"/>
                <a:ext cx="92236" cy="175046"/>
              </a:xfrm>
              <a:custGeom>
                <a:avLst/>
                <a:gdLst>
                  <a:gd name="T0" fmla="*/ 39 w 58"/>
                  <a:gd name="T1" fmla="*/ 82 h 110"/>
                  <a:gd name="T2" fmla="*/ 24 w 58"/>
                  <a:gd name="T3" fmla="*/ 91 h 110"/>
                  <a:gd name="T4" fmla="*/ 20 w 58"/>
                  <a:gd name="T5" fmla="*/ 87 h 110"/>
                  <a:gd name="T6" fmla="*/ 19 w 58"/>
                  <a:gd name="T7" fmla="*/ 79 h 110"/>
                  <a:gd name="T8" fmla="*/ 19 w 58"/>
                  <a:gd name="T9" fmla="*/ 0 h 110"/>
                  <a:gd name="T10" fmla="*/ 0 w 58"/>
                  <a:gd name="T11" fmla="*/ 0 h 110"/>
                  <a:gd name="T12" fmla="*/ 0 w 58"/>
                  <a:gd name="T13" fmla="*/ 85 h 110"/>
                  <a:gd name="T14" fmla="*/ 1 w 58"/>
                  <a:gd name="T15" fmla="*/ 101 h 110"/>
                  <a:gd name="T16" fmla="*/ 15 w 58"/>
                  <a:gd name="T17" fmla="*/ 109 h 110"/>
                  <a:gd name="T18" fmla="*/ 39 w 58"/>
                  <a:gd name="T19" fmla="*/ 96 h 110"/>
                  <a:gd name="T20" fmla="*/ 39 w 58"/>
                  <a:gd name="T21" fmla="*/ 110 h 110"/>
                  <a:gd name="T22" fmla="*/ 58 w 58"/>
                  <a:gd name="T23" fmla="*/ 110 h 110"/>
                  <a:gd name="T24" fmla="*/ 58 w 58"/>
                  <a:gd name="T25" fmla="*/ 0 h 110"/>
                  <a:gd name="T26" fmla="*/ 39 w 58"/>
                  <a:gd name="T27" fmla="*/ 0 h 110"/>
                  <a:gd name="T28" fmla="*/ 39 w 58"/>
                  <a:gd name="T29" fmla="*/ 8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110">
                    <a:moveTo>
                      <a:pt x="39" y="82"/>
                    </a:moveTo>
                    <a:cubicBezTo>
                      <a:pt x="32" y="88"/>
                      <a:pt x="28" y="91"/>
                      <a:pt x="24" y="91"/>
                    </a:cubicBezTo>
                    <a:cubicBezTo>
                      <a:pt x="22" y="91"/>
                      <a:pt x="20" y="90"/>
                      <a:pt x="20" y="87"/>
                    </a:cubicBezTo>
                    <a:cubicBezTo>
                      <a:pt x="19" y="86"/>
                      <a:pt x="19" y="84"/>
                      <a:pt x="19" y="79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0" y="98"/>
                      <a:pt x="1" y="101"/>
                    </a:cubicBezTo>
                    <a:cubicBezTo>
                      <a:pt x="3" y="107"/>
                      <a:pt x="9" y="109"/>
                      <a:pt x="15" y="109"/>
                    </a:cubicBezTo>
                    <a:cubicBezTo>
                      <a:pt x="22" y="109"/>
                      <a:pt x="32" y="105"/>
                      <a:pt x="39" y="96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39" y="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104"/>
              <p:cNvSpPr>
                <a:spLocks noEditPoints="1"/>
              </p:cNvSpPr>
              <p:nvPr/>
            </p:nvSpPr>
            <p:spPr bwMode="auto">
              <a:xfrm>
                <a:off x="1313173" y="2567673"/>
                <a:ext cx="92236" cy="175046"/>
              </a:xfrm>
              <a:custGeom>
                <a:avLst/>
                <a:gdLst>
                  <a:gd name="T0" fmla="*/ 24 w 58"/>
                  <a:gd name="T1" fmla="*/ 0 h 110"/>
                  <a:gd name="T2" fmla="*/ 4 w 58"/>
                  <a:gd name="T3" fmla="*/ 11 h 110"/>
                  <a:gd name="T4" fmla="*/ 0 w 58"/>
                  <a:gd name="T5" fmla="*/ 36 h 110"/>
                  <a:gd name="T6" fmla="*/ 0 w 58"/>
                  <a:gd name="T7" fmla="*/ 74 h 110"/>
                  <a:gd name="T8" fmla="*/ 4 w 58"/>
                  <a:gd name="T9" fmla="*/ 99 h 110"/>
                  <a:gd name="T10" fmla="*/ 25 w 58"/>
                  <a:gd name="T11" fmla="*/ 110 h 110"/>
                  <a:gd name="T12" fmla="*/ 50 w 58"/>
                  <a:gd name="T13" fmla="*/ 99 h 110"/>
                  <a:gd name="T14" fmla="*/ 58 w 58"/>
                  <a:gd name="T15" fmla="*/ 74 h 110"/>
                  <a:gd name="T16" fmla="*/ 58 w 58"/>
                  <a:gd name="T17" fmla="*/ 36 h 110"/>
                  <a:gd name="T18" fmla="*/ 49 w 58"/>
                  <a:gd name="T19" fmla="*/ 11 h 110"/>
                  <a:gd name="T20" fmla="*/ 24 w 58"/>
                  <a:gd name="T21" fmla="*/ 0 h 110"/>
                  <a:gd name="T22" fmla="*/ 38 w 58"/>
                  <a:gd name="T23" fmla="*/ 77 h 110"/>
                  <a:gd name="T24" fmla="*/ 29 w 58"/>
                  <a:gd name="T25" fmla="*/ 92 h 110"/>
                  <a:gd name="T26" fmla="*/ 19 w 58"/>
                  <a:gd name="T27" fmla="*/ 77 h 110"/>
                  <a:gd name="T28" fmla="*/ 19 w 58"/>
                  <a:gd name="T29" fmla="*/ 32 h 110"/>
                  <a:gd name="T30" fmla="*/ 29 w 58"/>
                  <a:gd name="T31" fmla="*/ 17 h 110"/>
                  <a:gd name="T32" fmla="*/ 38 w 58"/>
                  <a:gd name="T33" fmla="*/ 32 h 110"/>
                  <a:gd name="T34" fmla="*/ 38 w 58"/>
                  <a:gd name="T35" fmla="*/ 7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" h="110">
                    <a:moveTo>
                      <a:pt x="24" y="0"/>
                    </a:moveTo>
                    <a:cubicBezTo>
                      <a:pt x="15" y="0"/>
                      <a:pt x="9" y="3"/>
                      <a:pt x="4" y="11"/>
                    </a:cubicBezTo>
                    <a:cubicBezTo>
                      <a:pt x="0" y="16"/>
                      <a:pt x="0" y="25"/>
                      <a:pt x="0" y="36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85"/>
                      <a:pt x="0" y="94"/>
                      <a:pt x="4" y="99"/>
                    </a:cubicBezTo>
                    <a:cubicBezTo>
                      <a:pt x="9" y="106"/>
                      <a:pt x="16" y="110"/>
                      <a:pt x="25" y="110"/>
                    </a:cubicBezTo>
                    <a:cubicBezTo>
                      <a:pt x="35" y="110"/>
                      <a:pt x="45" y="106"/>
                      <a:pt x="50" y="99"/>
                    </a:cubicBezTo>
                    <a:cubicBezTo>
                      <a:pt x="54" y="94"/>
                      <a:pt x="58" y="85"/>
                      <a:pt x="58" y="74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58" y="25"/>
                      <a:pt x="54" y="16"/>
                      <a:pt x="49" y="11"/>
                    </a:cubicBezTo>
                    <a:cubicBezTo>
                      <a:pt x="44" y="3"/>
                      <a:pt x="34" y="0"/>
                      <a:pt x="24" y="0"/>
                    </a:cubicBezTo>
                    <a:close/>
                    <a:moveTo>
                      <a:pt x="38" y="77"/>
                    </a:moveTo>
                    <a:cubicBezTo>
                      <a:pt x="38" y="87"/>
                      <a:pt x="35" y="92"/>
                      <a:pt x="29" y="92"/>
                    </a:cubicBezTo>
                    <a:cubicBezTo>
                      <a:pt x="22" y="92"/>
                      <a:pt x="19" y="87"/>
                      <a:pt x="19" y="7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22"/>
                      <a:pt x="22" y="17"/>
                      <a:pt x="29" y="17"/>
                    </a:cubicBezTo>
                    <a:cubicBezTo>
                      <a:pt x="35" y="17"/>
                      <a:pt x="38" y="22"/>
                      <a:pt x="38" y="32"/>
                    </a:cubicBezTo>
                    <a:lnTo>
                      <a:pt x="38" y="7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105"/>
              <p:cNvSpPr/>
              <p:nvPr/>
            </p:nvSpPr>
            <p:spPr bwMode="auto">
              <a:xfrm>
                <a:off x="1951419" y="2595950"/>
                <a:ext cx="30296" cy="44435"/>
              </a:xfrm>
              <a:custGeom>
                <a:avLst/>
                <a:gdLst>
                  <a:gd name="T0" fmla="*/ 9 w 19"/>
                  <a:gd name="T1" fmla="*/ 0 h 28"/>
                  <a:gd name="T2" fmla="*/ 0 w 19"/>
                  <a:gd name="T3" fmla="*/ 15 h 28"/>
                  <a:gd name="T4" fmla="*/ 0 w 19"/>
                  <a:gd name="T5" fmla="*/ 28 h 28"/>
                  <a:gd name="T6" fmla="*/ 19 w 19"/>
                  <a:gd name="T7" fmla="*/ 28 h 28"/>
                  <a:gd name="T8" fmla="*/ 19 w 19"/>
                  <a:gd name="T9" fmla="*/ 15 h 28"/>
                  <a:gd name="T10" fmla="*/ 9 w 19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8">
                    <a:moveTo>
                      <a:pt x="9" y="0"/>
                    </a:moveTo>
                    <a:cubicBezTo>
                      <a:pt x="3" y="0"/>
                      <a:pt x="0" y="5"/>
                      <a:pt x="0" y="1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5"/>
                      <a:pt x="16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106"/>
              <p:cNvSpPr>
                <a:spLocks noEditPoints="1"/>
              </p:cNvSpPr>
              <p:nvPr/>
            </p:nvSpPr>
            <p:spPr bwMode="auto">
              <a:xfrm>
                <a:off x="1539387" y="2452546"/>
                <a:ext cx="508981" cy="355479"/>
              </a:xfrm>
              <a:custGeom>
                <a:avLst/>
                <a:gdLst>
                  <a:gd name="T0" fmla="*/ 160 w 320"/>
                  <a:gd name="T1" fmla="*/ 0 h 223"/>
                  <a:gd name="T2" fmla="*/ 6 w 320"/>
                  <a:gd name="T3" fmla="*/ 36 h 223"/>
                  <a:gd name="T4" fmla="*/ 6 w 320"/>
                  <a:gd name="T5" fmla="*/ 187 h 223"/>
                  <a:gd name="T6" fmla="*/ 160 w 320"/>
                  <a:gd name="T7" fmla="*/ 223 h 223"/>
                  <a:gd name="T8" fmla="*/ 314 w 320"/>
                  <a:gd name="T9" fmla="*/ 187 h 223"/>
                  <a:gd name="T10" fmla="*/ 314 w 320"/>
                  <a:gd name="T11" fmla="*/ 36 h 223"/>
                  <a:gd name="T12" fmla="*/ 97 w 320"/>
                  <a:gd name="T13" fmla="*/ 60 h 223"/>
                  <a:gd name="T14" fmla="*/ 71 w 320"/>
                  <a:gd name="T15" fmla="*/ 183 h 223"/>
                  <a:gd name="T16" fmla="*/ 52 w 320"/>
                  <a:gd name="T17" fmla="*/ 60 h 223"/>
                  <a:gd name="T18" fmla="*/ 26 w 320"/>
                  <a:gd name="T19" fmla="*/ 40 h 223"/>
                  <a:gd name="T20" fmla="*/ 97 w 320"/>
                  <a:gd name="T21" fmla="*/ 60 h 223"/>
                  <a:gd name="T22" fmla="*/ 136 w 320"/>
                  <a:gd name="T23" fmla="*/ 183 h 223"/>
                  <a:gd name="T24" fmla="*/ 111 w 320"/>
                  <a:gd name="T25" fmla="*/ 182 h 223"/>
                  <a:gd name="T26" fmla="*/ 97 w 320"/>
                  <a:gd name="T27" fmla="*/ 158 h 223"/>
                  <a:gd name="T28" fmla="*/ 116 w 320"/>
                  <a:gd name="T29" fmla="*/ 73 h 223"/>
                  <a:gd name="T30" fmla="*/ 115 w 320"/>
                  <a:gd name="T31" fmla="*/ 160 h 223"/>
                  <a:gd name="T32" fmla="*/ 136 w 320"/>
                  <a:gd name="T33" fmla="*/ 156 h 223"/>
                  <a:gd name="T34" fmla="*/ 155 w 320"/>
                  <a:gd name="T35" fmla="*/ 73 h 223"/>
                  <a:gd name="T36" fmla="*/ 226 w 320"/>
                  <a:gd name="T37" fmla="*/ 149 h 223"/>
                  <a:gd name="T38" fmla="*/ 207 w 320"/>
                  <a:gd name="T39" fmla="*/ 182 h 223"/>
                  <a:gd name="T40" fmla="*/ 188 w 320"/>
                  <a:gd name="T41" fmla="*/ 183 h 223"/>
                  <a:gd name="T42" fmla="*/ 168 w 320"/>
                  <a:gd name="T43" fmla="*/ 40 h 223"/>
                  <a:gd name="T44" fmla="*/ 188 w 320"/>
                  <a:gd name="T45" fmla="*/ 84 h 223"/>
                  <a:gd name="T46" fmla="*/ 223 w 320"/>
                  <a:gd name="T47" fmla="*/ 85 h 223"/>
                  <a:gd name="T48" fmla="*/ 226 w 320"/>
                  <a:gd name="T49" fmla="*/ 149 h 223"/>
                  <a:gd name="T50" fmla="*/ 259 w 320"/>
                  <a:gd name="T51" fmla="*/ 131 h 223"/>
                  <a:gd name="T52" fmla="*/ 268 w 320"/>
                  <a:gd name="T53" fmla="*/ 165 h 223"/>
                  <a:gd name="T54" fmla="*/ 276 w 320"/>
                  <a:gd name="T55" fmla="*/ 144 h 223"/>
                  <a:gd name="T56" fmla="*/ 298 w 320"/>
                  <a:gd name="T57" fmla="*/ 147 h 223"/>
                  <a:gd name="T58" fmla="*/ 291 w 320"/>
                  <a:gd name="T59" fmla="*/ 171 h 223"/>
                  <a:gd name="T60" fmla="*/ 245 w 320"/>
                  <a:gd name="T61" fmla="*/ 171 h 223"/>
                  <a:gd name="T62" fmla="*/ 239 w 320"/>
                  <a:gd name="T63" fmla="*/ 109 h 223"/>
                  <a:gd name="T64" fmla="*/ 267 w 320"/>
                  <a:gd name="T65" fmla="*/ 73 h 223"/>
                  <a:gd name="T66" fmla="*/ 298 w 320"/>
                  <a:gd name="T67" fmla="*/ 109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0" h="223">
                    <a:moveTo>
                      <a:pt x="280" y="5"/>
                    </a:moveTo>
                    <a:cubicBezTo>
                      <a:pt x="240" y="0"/>
                      <a:pt x="200" y="0"/>
                      <a:pt x="160" y="0"/>
                    </a:cubicBezTo>
                    <a:cubicBezTo>
                      <a:pt x="120" y="0"/>
                      <a:pt x="80" y="0"/>
                      <a:pt x="41" y="5"/>
                    </a:cubicBezTo>
                    <a:cubicBezTo>
                      <a:pt x="24" y="7"/>
                      <a:pt x="10" y="19"/>
                      <a:pt x="6" y="36"/>
                    </a:cubicBezTo>
                    <a:cubicBezTo>
                      <a:pt x="1" y="60"/>
                      <a:pt x="0" y="87"/>
                      <a:pt x="0" y="112"/>
                    </a:cubicBezTo>
                    <a:cubicBezTo>
                      <a:pt x="0" y="136"/>
                      <a:pt x="0" y="163"/>
                      <a:pt x="6" y="187"/>
                    </a:cubicBezTo>
                    <a:cubicBezTo>
                      <a:pt x="10" y="204"/>
                      <a:pt x="24" y="217"/>
                      <a:pt x="41" y="218"/>
                    </a:cubicBezTo>
                    <a:cubicBezTo>
                      <a:pt x="80" y="223"/>
                      <a:pt x="120" y="223"/>
                      <a:pt x="160" y="223"/>
                    </a:cubicBezTo>
                    <a:cubicBezTo>
                      <a:pt x="200" y="223"/>
                      <a:pt x="240" y="223"/>
                      <a:pt x="280" y="218"/>
                    </a:cubicBezTo>
                    <a:cubicBezTo>
                      <a:pt x="296" y="217"/>
                      <a:pt x="310" y="204"/>
                      <a:pt x="314" y="187"/>
                    </a:cubicBezTo>
                    <a:cubicBezTo>
                      <a:pt x="320" y="163"/>
                      <a:pt x="320" y="136"/>
                      <a:pt x="320" y="112"/>
                    </a:cubicBezTo>
                    <a:cubicBezTo>
                      <a:pt x="320" y="87"/>
                      <a:pt x="320" y="60"/>
                      <a:pt x="314" y="36"/>
                    </a:cubicBezTo>
                    <a:cubicBezTo>
                      <a:pt x="310" y="19"/>
                      <a:pt x="296" y="7"/>
                      <a:pt x="280" y="5"/>
                    </a:cubicBezTo>
                    <a:close/>
                    <a:moveTo>
                      <a:pt x="97" y="60"/>
                    </a:moveTo>
                    <a:cubicBezTo>
                      <a:pt x="71" y="60"/>
                      <a:pt x="71" y="60"/>
                      <a:pt x="71" y="60"/>
                    </a:cubicBezTo>
                    <a:cubicBezTo>
                      <a:pt x="71" y="183"/>
                      <a:pt x="71" y="183"/>
                      <a:pt x="71" y="18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97" y="40"/>
                      <a:pt x="97" y="40"/>
                      <a:pt x="97" y="40"/>
                    </a:cubicBezTo>
                    <a:lnTo>
                      <a:pt x="97" y="60"/>
                    </a:lnTo>
                    <a:close/>
                    <a:moveTo>
                      <a:pt x="155" y="183"/>
                    </a:moveTo>
                    <a:cubicBezTo>
                      <a:pt x="136" y="183"/>
                      <a:pt x="136" y="183"/>
                      <a:pt x="136" y="183"/>
                    </a:cubicBezTo>
                    <a:cubicBezTo>
                      <a:pt x="136" y="169"/>
                      <a:pt x="136" y="169"/>
                      <a:pt x="136" y="169"/>
                    </a:cubicBezTo>
                    <a:cubicBezTo>
                      <a:pt x="123" y="178"/>
                      <a:pt x="118" y="182"/>
                      <a:pt x="111" y="182"/>
                    </a:cubicBezTo>
                    <a:cubicBezTo>
                      <a:pt x="105" y="182"/>
                      <a:pt x="101" y="180"/>
                      <a:pt x="99" y="174"/>
                    </a:cubicBezTo>
                    <a:cubicBezTo>
                      <a:pt x="98" y="171"/>
                      <a:pt x="97" y="166"/>
                      <a:pt x="97" y="158"/>
                    </a:cubicBezTo>
                    <a:cubicBezTo>
                      <a:pt x="97" y="73"/>
                      <a:pt x="97" y="73"/>
                      <a:pt x="97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153"/>
                      <a:pt x="116" y="153"/>
                      <a:pt x="116" y="153"/>
                    </a:cubicBezTo>
                    <a:cubicBezTo>
                      <a:pt x="116" y="157"/>
                      <a:pt x="115" y="159"/>
                      <a:pt x="115" y="160"/>
                    </a:cubicBezTo>
                    <a:cubicBezTo>
                      <a:pt x="116" y="163"/>
                      <a:pt x="119" y="165"/>
                      <a:pt x="122" y="165"/>
                    </a:cubicBezTo>
                    <a:cubicBezTo>
                      <a:pt x="126" y="165"/>
                      <a:pt x="129" y="162"/>
                      <a:pt x="136" y="156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55" y="73"/>
                      <a:pt x="155" y="73"/>
                      <a:pt x="155" y="73"/>
                    </a:cubicBezTo>
                    <a:lnTo>
                      <a:pt x="155" y="183"/>
                    </a:lnTo>
                    <a:close/>
                    <a:moveTo>
                      <a:pt x="226" y="149"/>
                    </a:moveTo>
                    <a:cubicBezTo>
                      <a:pt x="226" y="159"/>
                      <a:pt x="224" y="166"/>
                      <a:pt x="223" y="170"/>
                    </a:cubicBezTo>
                    <a:cubicBezTo>
                      <a:pt x="220" y="178"/>
                      <a:pt x="215" y="182"/>
                      <a:pt x="207" y="182"/>
                    </a:cubicBezTo>
                    <a:cubicBezTo>
                      <a:pt x="201" y="182"/>
                      <a:pt x="194" y="178"/>
                      <a:pt x="188" y="170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68" y="183"/>
                      <a:pt x="168" y="183"/>
                      <a:pt x="168" y="183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88" y="40"/>
                      <a:pt x="188" y="40"/>
                      <a:pt x="188" y="40"/>
                    </a:cubicBezTo>
                    <a:cubicBezTo>
                      <a:pt x="188" y="84"/>
                      <a:pt x="188" y="84"/>
                      <a:pt x="188" y="84"/>
                    </a:cubicBezTo>
                    <a:cubicBezTo>
                      <a:pt x="194" y="77"/>
                      <a:pt x="200" y="73"/>
                      <a:pt x="207" y="73"/>
                    </a:cubicBezTo>
                    <a:cubicBezTo>
                      <a:pt x="214" y="73"/>
                      <a:pt x="221" y="77"/>
                      <a:pt x="223" y="85"/>
                    </a:cubicBezTo>
                    <a:cubicBezTo>
                      <a:pt x="225" y="89"/>
                      <a:pt x="226" y="96"/>
                      <a:pt x="226" y="106"/>
                    </a:cubicBezTo>
                    <a:lnTo>
                      <a:pt x="226" y="149"/>
                    </a:lnTo>
                    <a:close/>
                    <a:moveTo>
                      <a:pt x="298" y="131"/>
                    </a:moveTo>
                    <a:cubicBezTo>
                      <a:pt x="259" y="131"/>
                      <a:pt x="259" y="131"/>
                      <a:pt x="259" y="131"/>
                    </a:cubicBezTo>
                    <a:cubicBezTo>
                      <a:pt x="259" y="150"/>
                      <a:pt x="259" y="150"/>
                      <a:pt x="259" y="150"/>
                    </a:cubicBezTo>
                    <a:cubicBezTo>
                      <a:pt x="259" y="160"/>
                      <a:pt x="261" y="165"/>
                      <a:pt x="268" y="165"/>
                    </a:cubicBezTo>
                    <a:cubicBezTo>
                      <a:pt x="273" y="165"/>
                      <a:pt x="275" y="162"/>
                      <a:pt x="276" y="157"/>
                    </a:cubicBezTo>
                    <a:cubicBezTo>
                      <a:pt x="276" y="156"/>
                      <a:pt x="276" y="150"/>
                      <a:pt x="276" y="144"/>
                    </a:cubicBezTo>
                    <a:cubicBezTo>
                      <a:pt x="298" y="144"/>
                      <a:pt x="298" y="144"/>
                      <a:pt x="298" y="144"/>
                    </a:cubicBezTo>
                    <a:cubicBezTo>
                      <a:pt x="298" y="147"/>
                      <a:pt x="298" y="147"/>
                      <a:pt x="298" y="147"/>
                    </a:cubicBezTo>
                    <a:cubicBezTo>
                      <a:pt x="298" y="153"/>
                      <a:pt x="296" y="157"/>
                      <a:pt x="296" y="159"/>
                    </a:cubicBezTo>
                    <a:cubicBezTo>
                      <a:pt x="296" y="163"/>
                      <a:pt x="294" y="167"/>
                      <a:pt x="291" y="171"/>
                    </a:cubicBezTo>
                    <a:cubicBezTo>
                      <a:pt x="286" y="178"/>
                      <a:pt x="278" y="182"/>
                      <a:pt x="268" y="182"/>
                    </a:cubicBezTo>
                    <a:cubicBezTo>
                      <a:pt x="258" y="182"/>
                      <a:pt x="251" y="178"/>
                      <a:pt x="245" y="171"/>
                    </a:cubicBezTo>
                    <a:cubicBezTo>
                      <a:pt x="241" y="166"/>
                      <a:pt x="239" y="157"/>
                      <a:pt x="239" y="146"/>
                    </a:cubicBezTo>
                    <a:cubicBezTo>
                      <a:pt x="239" y="109"/>
                      <a:pt x="239" y="109"/>
                      <a:pt x="239" y="109"/>
                    </a:cubicBezTo>
                    <a:cubicBezTo>
                      <a:pt x="239" y="98"/>
                      <a:pt x="241" y="89"/>
                      <a:pt x="245" y="84"/>
                    </a:cubicBezTo>
                    <a:cubicBezTo>
                      <a:pt x="250" y="77"/>
                      <a:pt x="258" y="73"/>
                      <a:pt x="267" y="73"/>
                    </a:cubicBezTo>
                    <a:cubicBezTo>
                      <a:pt x="277" y="73"/>
                      <a:pt x="285" y="77"/>
                      <a:pt x="291" y="84"/>
                    </a:cubicBezTo>
                    <a:cubicBezTo>
                      <a:pt x="295" y="89"/>
                      <a:pt x="298" y="98"/>
                      <a:pt x="298" y="109"/>
                    </a:cubicBezTo>
                    <a:lnTo>
                      <a:pt x="298" y="1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107"/>
              <p:cNvSpPr/>
              <p:nvPr/>
            </p:nvSpPr>
            <p:spPr bwMode="auto">
              <a:xfrm>
                <a:off x="1187275" y="2507080"/>
                <a:ext cx="119839" cy="236986"/>
              </a:xfrm>
              <a:custGeom>
                <a:avLst/>
                <a:gdLst>
                  <a:gd name="T0" fmla="*/ 38 w 75"/>
                  <a:gd name="T1" fmla="*/ 57 h 149"/>
                  <a:gd name="T2" fmla="*/ 23 w 75"/>
                  <a:gd name="T3" fmla="*/ 0 h 149"/>
                  <a:gd name="T4" fmla="*/ 0 w 75"/>
                  <a:gd name="T5" fmla="*/ 0 h 149"/>
                  <a:gd name="T6" fmla="*/ 14 w 75"/>
                  <a:gd name="T7" fmla="*/ 41 h 149"/>
                  <a:gd name="T8" fmla="*/ 27 w 75"/>
                  <a:gd name="T9" fmla="*/ 88 h 149"/>
                  <a:gd name="T10" fmla="*/ 27 w 75"/>
                  <a:gd name="T11" fmla="*/ 149 h 149"/>
                  <a:gd name="T12" fmla="*/ 53 w 75"/>
                  <a:gd name="T13" fmla="*/ 149 h 149"/>
                  <a:gd name="T14" fmla="*/ 53 w 75"/>
                  <a:gd name="T15" fmla="*/ 88 h 149"/>
                  <a:gd name="T16" fmla="*/ 75 w 75"/>
                  <a:gd name="T17" fmla="*/ 0 h 149"/>
                  <a:gd name="T18" fmla="*/ 53 w 75"/>
                  <a:gd name="T19" fmla="*/ 0 h 149"/>
                  <a:gd name="T20" fmla="*/ 38 w 75"/>
                  <a:gd name="T21" fmla="*/ 5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149">
                    <a:moveTo>
                      <a:pt x="38" y="57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3"/>
                      <a:pt x="9" y="28"/>
                      <a:pt x="14" y="41"/>
                    </a:cubicBezTo>
                    <a:cubicBezTo>
                      <a:pt x="21" y="61"/>
                      <a:pt x="27" y="78"/>
                      <a:pt x="27" y="88"/>
                    </a:cubicBezTo>
                    <a:cubicBezTo>
                      <a:pt x="27" y="149"/>
                      <a:pt x="27" y="149"/>
                      <a:pt x="27" y="149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38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Group 55"/>
          <p:cNvGrpSpPr/>
          <p:nvPr/>
        </p:nvGrpSpPr>
        <p:grpSpPr>
          <a:xfrm>
            <a:off x="3138494" y="1250136"/>
            <a:ext cx="2756114" cy="929431"/>
            <a:chOff x="6556634" y="3024592"/>
            <a:chExt cx="2756416" cy="1106425"/>
          </a:xfrm>
          <a:solidFill>
            <a:srgbClr val="15A680"/>
          </a:solidFill>
        </p:grpSpPr>
        <p:sp>
          <p:nvSpPr>
            <p:cNvPr id="23" name="Freeform 15"/>
            <p:cNvSpPr/>
            <p:nvPr/>
          </p:nvSpPr>
          <p:spPr>
            <a:xfrm>
              <a:off x="6556634" y="3024592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Freeform 109"/>
            <p:cNvSpPr>
              <a:spLocks noEditPoints="1"/>
            </p:cNvSpPr>
            <p:nvPr/>
          </p:nvSpPr>
          <p:spPr bwMode="auto">
            <a:xfrm>
              <a:off x="6836922" y="3316535"/>
              <a:ext cx="534565" cy="542644"/>
            </a:xfrm>
            <a:custGeom>
              <a:avLst/>
              <a:gdLst>
                <a:gd name="T0" fmla="*/ 326 w 336"/>
                <a:gd name="T1" fmla="*/ 207 h 341"/>
                <a:gd name="T2" fmla="*/ 330 w 336"/>
                <a:gd name="T3" fmla="*/ 173 h 341"/>
                <a:gd name="T4" fmla="*/ 170 w 336"/>
                <a:gd name="T5" fmla="*/ 12 h 341"/>
                <a:gd name="T6" fmla="*/ 142 w 336"/>
                <a:gd name="T7" fmla="*/ 15 h 341"/>
                <a:gd name="T8" fmla="*/ 93 w 336"/>
                <a:gd name="T9" fmla="*/ 0 h 341"/>
                <a:gd name="T10" fmla="*/ 0 w 336"/>
                <a:gd name="T11" fmla="*/ 93 h 341"/>
                <a:gd name="T12" fmla="*/ 13 w 336"/>
                <a:gd name="T13" fmla="*/ 140 h 341"/>
                <a:gd name="T14" fmla="*/ 10 w 336"/>
                <a:gd name="T15" fmla="*/ 173 h 341"/>
                <a:gd name="T16" fmla="*/ 170 w 336"/>
                <a:gd name="T17" fmla="*/ 333 h 341"/>
                <a:gd name="T18" fmla="*/ 199 w 336"/>
                <a:gd name="T19" fmla="*/ 330 h 341"/>
                <a:gd name="T20" fmla="*/ 243 w 336"/>
                <a:gd name="T21" fmla="*/ 341 h 341"/>
                <a:gd name="T22" fmla="*/ 336 w 336"/>
                <a:gd name="T23" fmla="*/ 248 h 341"/>
                <a:gd name="T24" fmla="*/ 326 w 336"/>
                <a:gd name="T25" fmla="*/ 207 h 341"/>
                <a:gd name="T26" fmla="*/ 252 w 336"/>
                <a:gd name="T27" fmla="*/ 249 h 341"/>
                <a:gd name="T28" fmla="*/ 220 w 336"/>
                <a:gd name="T29" fmla="*/ 274 h 341"/>
                <a:gd name="T30" fmla="*/ 169 w 336"/>
                <a:gd name="T31" fmla="*/ 283 h 341"/>
                <a:gd name="T32" fmla="*/ 112 w 336"/>
                <a:gd name="T33" fmla="*/ 271 h 341"/>
                <a:gd name="T34" fmla="*/ 86 w 336"/>
                <a:gd name="T35" fmla="*/ 247 h 341"/>
                <a:gd name="T36" fmla="*/ 75 w 336"/>
                <a:gd name="T37" fmla="*/ 218 h 341"/>
                <a:gd name="T38" fmla="*/ 82 w 336"/>
                <a:gd name="T39" fmla="*/ 203 h 341"/>
                <a:gd name="T40" fmla="*/ 99 w 336"/>
                <a:gd name="T41" fmla="*/ 197 h 341"/>
                <a:gd name="T42" fmla="*/ 113 w 336"/>
                <a:gd name="T43" fmla="*/ 202 h 341"/>
                <a:gd name="T44" fmla="*/ 122 w 336"/>
                <a:gd name="T45" fmla="*/ 215 h 341"/>
                <a:gd name="T46" fmla="*/ 131 w 336"/>
                <a:gd name="T47" fmla="*/ 232 h 341"/>
                <a:gd name="T48" fmla="*/ 145 w 336"/>
                <a:gd name="T49" fmla="*/ 242 h 341"/>
                <a:gd name="T50" fmla="*/ 168 w 336"/>
                <a:gd name="T51" fmla="*/ 246 h 341"/>
                <a:gd name="T52" fmla="*/ 201 w 336"/>
                <a:gd name="T53" fmla="*/ 238 h 341"/>
                <a:gd name="T54" fmla="*/ 212 w 336"/>
                <a:gd name="T55" fmla="*/ 218 h 341"/>
                <a:gd name="T56" fmla="*/ 206 w 336"/>
                <a:gd name="T57" fmla="*/ 203 h 341"/>
                <a:gd name="T58" fmla="*/ 189 w 336"/>
                <a:gd name="T59" fmla="*/ 193 h 341"/>
                <a:gd name="T60" fmla="*/ 160 w 336"/>
                <a:gd name="T61" fmla="*/ 186 h 341"/>
                <a:gd name="T62" fmla="*/ 118 w 336"/>
                <a:gd name="T63" fmla="*/ 173 h 341"/>
                <a:gd name="T64" fmla="*/ 90 w 336"/>
                <a:gd name="T65" fmla="*/ 153 h 341"/>
                <a:gd name="T66" fmla="*/ 80 w 336"/>
                <a:gd name="T67" fmla="*/ 121 h 341"/>
                <a:gd name="T68" fmla="*/ 91 w 336"/>
                <a:gd name="T69" fmla="*/ 89 h 341"/>
                <a:gd name="T70" fmla="*/ 122 w 336"/>
                <a:gd name="T71" fmla="*/ 67 h 341"/>
                <a:gd name="T72" fmla="*/ 169 w 336"/>
                <a:gd name="T73" fmla="*/ 60 h 341"/>
                <a:gd name="T74" fmla="*/ 206 w 336"/>
                <a:gd name="T75" fmla="*/ 65 h 341"/>
                <a:gd name="T76" fmla="*/ 233 w 336"/>
                <a:gd name="T77" fmla="*/ 78 h 341"/>
                <a:gd name="T78" fmla="*/ 248 w 336"/>
                <a:gd name="T79" fmla="*/ 95 h 341"/>
                <a:gd name="T80" fmla="*/ 253 w 336"/>
                <a:gd name="T81" fmla="*/ 114 h 341"/>
                <a:gd name="T82" fmla="*/ 247 w 336"/>
                <a:gd name="T83" fmla="*/ 129 h 341"/>
                <a:gd name="T84" fmla="*/ 230 w 336"/>
                <a:gd name="T85" fmla="*/ 136 h 341"/>
                <a:gd name="T86" fmla="*/ 216 w 336"/>
                <a:gd name="T87" fmla="*/ 132 h 341"/>
                <a:gd name="T88" fmla="*/ 207 w 336"/>
                <a:gd name="T89" fmla="*/ 119 h 341"/>
                <a:gd name="T90" fmla="*/ 192 w 336"/>
                <a:gd name="T91" fmla="*/ 101 h 341"/>
                <a:gd name="T92" fmla="*/ 166 w 336"/>
                <a:gd name="T93" fmla="*/ 95 h 341"/>
                <a:gd name="T94" fmla="*/ 138 w 336"/>
                <a:gd name="T95" fmla="*/ 102 h 341"/>
                <a:gd name="T96" fmla="*/ 128 w 336"/>
                <a:gd name="T97" fmla="*/ 117 h 341"/>
                <a:gd name="T98" fmla="*/ 131 w 336"/>
                <a:gd name="T99" fmla="*/ 127 h 341"/>
                <a:gd name="T100" fmla="*/ 141 w 336"/>
                <a:gd name="T101" fmla="*/ 134 h 341"/>
                <a:gd name="T102" fmla="*/ 154 w 336"/>
                <a:gd name="T103" fmla="*/ 139 h 341"/>
                <a:gd name="T104" fmla="*/ 176 w 336"/>
                <a:gd name="T105" fmla="*/ 144 h 341"/>
                <a:gd name="T106" fmla="*/ 211 w 336"/>
                <a:gd name="T107" fmla="*/ 154 h 341"/>
                <a:gd name="T108" fmla="*/ 239 w 336"/>
                <a:gd name="T109" fmla="*/ 166 h 341"/>
                <a:gd name="T110" fmla="*/ 257 w 336"/>
                <a:gd name="T111" fmla="*/ 185 h 341"/>
                <a:gd name="T112" fmla="*/ 263 w 336"/>
                <a:gd name="T113" fmla="*/ 213 h 341"/>
                <a:gd name="T114" fmla="*/ 252 w 336"/>
                <a:gd name="T115" fmla="*/ 249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6" h="341">
                  <a:moveTo>
                    <a:pt x="326" y="207"/>
                  </a:moveTo>
                  <a:cubicBezTo>
                    <a:pt x="329" y="196"/>
                    <a:pt x="330" y="184"/>
                    <a:pt x="330" y="173"/>
                  </a:cubicBezTo>
                  <a:cubicBezTo>
                    <a:pt x="330" y="84"/>
                    <a:pt x="258" y="12"/>
                    <a:pt x="170" y="12"/>
                  </a:cubicBezTo>
                  <a:cubicBezTo>
                    <a:pt x="161" y="12"/>
                    <a:pt x="151" y="13"/>
                    <a:pt x="142" y="15"/>
                  </a:cubicBezTo>
                  <a:cubicBezTo>
                    <a:pt x="128" y="6"/>
                    <a:pt x="111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10"/>
                    <a:pt x="5" y="126"/>
                    <a:pt x="13" y="140"/>
                  </a:cubicBezTo>
                  <a:cubicBezTo>
                    <a:pt x="11" y="151"/>
                    <a:pt x="10" y="161"/>
                    <a:pt x="10" y="173"/>
                  </a:cubicBezTo>
                  <a:cubicBezTo>
                    <a:pt x="10" y="261"/>
                    <a:pt x="81" y="333"/>
                    <a:pt x="170" y="333"/>
                  </a:cubicBezTo>
                  <a:cubicBezTo>
                    <a:pt x="180" y="333"/>
                    <a:pt x="190" y="332"/>
                    <a:pt x="199" y="330"/>
                  </a:cubicBezTo>
                  <a:cubicBezTo>
                    <a:pt x="212" y="337"/>
                    <a:pt x="227" y="341"/>
                    <a:pt x="243" y="341"/>
                  </a:cubicBezTo>
                  <a:cubicBezTo>
                    <a:pt x="295" y="341"/>
                    <a:pt x="336" y="300"/>
                    <a:pt x="336" y="248"/>
                  </a:cubicBezTo>
                  <a:cubicBezTo>
                    <a:pt x="336" y="233"/>
                    <a:pt x="333" y="219"/>
                    <a:pt x="326" y="207"/>
                  </a:cubicBezTo>
                  <a:close/>
                  <a:moveTo>
                    <a:pt x="252" y="249"/>
                  </a:moveTo>
                  <a:cubicBezTo>
                    <a:pt x="245" y="260"/>
                    <a:pt x="234" y="268"/>
                    <a:pt x="220" y="274"/>
                  </a:cubicBezTo>
                  <a:cubicBezTo>
                    <a:pt x="205" y="280"/>
                    <a:pt x="189" y="283"/>
                    <a:pt x="169" y="283"/>
                  </a:cubicBezTo>
                  <a:cubicBezTo>
                    <a:pt x="146" y="283"/>
                    <a:pt x="127" y="279"/>
                    <a:pt x="112" y="271"/>
                  </a:cubicBezTo>
                  <a:cubicBezTo>
                    <a:pt x="101" y="265"/>
                    <a:pt x="92" y="257"/>
                    <a:pt x="86" y="247"/>
                  </a:cubicBezTo>
                  <a:cubicBezTo>
                    <a:pt x="79" y="237"/>
                    <a:pt x="75" y="228"/>
                    <a:pt x="75" y="218"/>
                  </a:cubicBezTo>
                  <a:cubicBezTo>
                    <a:pt x="75" y="212"/>
                    <a:pt x="78" y="207"/>
                    <a:pt x="82" y="203"/>
                  </a:cubicBezTo>
                  <a:cubicBezTo>
                    <a:pt x="86" y="199"/>
                    <a:pt x="92" y="197"/>
                    <a:pt x="99" y="197"/>
                  </a:cubicBezTo>
                  <a:cubicBezTo>
                    <a:pt x="104" y="197"/>
                    <a:pt x="109" y="198"/>
                    <a:pt x="113" y="202"/>
                  </a:cubicBezTo>
                  <a:cubicBezTo>
                    <a:pt x="117" y="205"/>
                    <a:pt x="120" y="210"/>
                    <a:pt x="122" y="215"/>
                  </a:cubicBezTo>
                  <a:cubicBezTo>
                    <a:pt x="125" y="222"/>
                    <a:pt x="128" y="227"/>
                    <a:pt x="131" y="232"/>
                  </a:cubicBezTo>
                  <a:cubicBezTo>
                    <a:pt x="135" y="236"/>
                    <a:pt x="139" y="239"/>
                    <a:pt x="145" y="242"/>
                  </a:cubicBezTo>
                  <a:cubicBezTo>
                    <a:pt x="151" y="245"/>
                    <a:pt x="159" y="246"/>
                    <a:pt x="168" y="246"/>
                  </a:cubicBezTo>
                  <a:cubicBezTo>
                    <a:pt x="181" y="246"/>
                    <a:pt x="192" y="244"/>
                    <a:pt x="201" y="238"/>
                  </a:cubicBezTo>
                  <a:cubicBezTo>
                    <a:pt x="209" y="232"/>
                    <a:pt x="212" y="226"/>
                    <a:pt x="212" y="218"/>
                  </a:cubicBezTo>
                  <a:cubicBezTo>
                    <a:pt x="212" y="212"/>
                    <a:pt x="210" y="207"/>
                    <a:pt x="206" y="203"/>
                  </a:cubicBezTo>
                  <a:cubicBezTo>
                    <a:pt x="202" y="199"/>
                    <a:pt x="196" y="196"/>
                    <a:pt x="189" y="193"/>
                  </a:cubicBezTo>
                  <a:cubicBezTo>
                    <a:pt x="182" y="191"/>
                    <a:pt x="172" y="189"/>
                    <a:pt x="160" y="186"/>
                  </a:cubicBezTo>
                  <a:cubicBezTo>
                    <a:pt x="143" y="182"/>
                    <a:pt x="129" y="178"/>
                    <a:pt x="118" y="173"/>
                  </a:cubicBezTo>
                  <a:cubicBezTo>
                    <a:pt x="106" y="169"/>
                    <a:pt x="97" y="162"/>
                    <a:pt x="90" y="153"/>
                  </a:cubicBezTo>
                  <a:cubicBezTo>
                    <a:pt x="83" y="145"/>
                    <a:pt x="80" y="134"/>
                    <a:pt x="80" y="121"/>
                  </a:cubicBezTo>
                  <a:cubicBezTo>
                    <a:pt x="80" y="109"/>
                    <a:pt x="83" y="98"/>
                    <a:pt x="91" y="89"/>
                  </a:cubicBezTo>
                  <a:cubicBezTo>
                    <a:pt x="98" y="79"/>
                    <a:pt x="108" y="72"/>
                    <a:pt x="122" y="67"/>
                  </a:cubicBezTo>
                  <a:cubicBezTo>
                    <a:pt x="135" y="62"/>
                    <a:pt x="151" y="60"/>
                    <a:pt x="169" y="60"/>
                  </a:cubicBezTo>
                  <a:cubicBezTo>
                    <a:pt x="183" y="60"/>
                    <a:pt x="196" y="61"/>
                    <a:pt x="206" y="65"/>
                  </a:cubicBezTo>
                  <a:cubicBezTo>
                    <a:pt x="217" y="68"/>
                    <a:pt x="226" y="72"/>
                    <a:pt x="233" y="78"/>
                  </a:cubicBezTo>
                  <a:cubicBezTo>
                    <a:pt x="240" y="83"/>
                    <a:pt x="245" y="89"/>
                    <a:pt x="248" y="95"/>
                  </a:cubicBezTo>
                  <a:cubicBezTo>
                    <a:pt x="252" y="102"/>
                    <a:pt x="253" y="108"/>
                    <a:pt x="253" y="114"/>
                  </a:cubicBezTo>
                  <a:cubicBezTo>
                    <a:pt x="253" y="119"/>
                    <a:pt x="251" y="125"/>
                    <a:pt x="247" y="129"/>
                  </a:cubicBezTo>
                  <a:cubicBezTo>
                    <a:pt x="242" y="134"/>
                    <a:pt x="237" y="136"/>
                    <a:pt x="230" y="136"/>
                  </a:cubicBezTo>
                  <a:cubicBezTo>
                    <a:pt x="224" y="136"/>
                    <a:pt x="220" y="135"/>
                    <a:pt x="216" y="132"/>
                  </a:cubicBezTo>
                  <a:cubicBezTo>
                    <a:pt x="213" y="129"/>
                    <a:pt x="210" y="125"/>
                    <a:pt x="207" y="119"/>
                  </a:cubicBezTo>
                  <a:cubicBezTo>
                    <a:pt x="203" y="111"/>
                    <a:pt x="198" y="105"/>
                    <a:pt x="192" y="101"/>
                  </a:cubicBezTo>
                  <a:cubicBezTo>
                    <a:pt x="187" y="97"/>
                    <a:pt x="178" y="95"/>
                    <a:pt x="166" y="95"/>
                  </a:cubicBezTo>
                  <a:cubicBezTo>
                    <a:pt x="154" y="95"/>
                    <a:pt x="145" y="97"/>
                    <a:pt x="138" y="102"/>
                  </a:cubicBezTo>
                  <a:cubicBezTo>
                    <a:pt x="131" y="106"/>
                    <a:pt x="128" y="111"/>
                    <a:pt x="128" y="117"/>
                  </a:cubicBezTo>
                  <a:cubicBezTo>
                    <a:pt x="128" y="121"/>
                    <a:pt x="129" y="124"/>
                    <a:pt x="131" y="127"/>
                  </a:cubicBezTo>
                  <a:cubicBezTo>
                    <a:pt x="133" y="129"/>
                    <a:pt x="137" y="132"/>
                    <a:pt x="141" y="134"/>
                  </a:cubicBezTo>
                  <a:cubicBezTo>
                    <a:pt x="145" y="136"/>
                    <a:pt x="149" y="138"/>
                    <a:pt x="154" y="139"/>
                  </a:cubicBezTo>
                  <a:cubicBezTo>
                    <a:pt x="158" y="140"/>
                    <a:pt x="166" y="142"/>
                    <a:pt x="176" y="144"/>
                  </a:cubicBezTo>
                  <a:cubicBezTo>
                    <a:pt x="189" y="147"/>
                    <a:pt x="201" y="150"/>
                    <a:pt x="211" y="154"/>
                  </a:cubicBezTo>
                  <a:cubicBezTo>
                    <a:pt x="222" y="157"/>
                    <a:pt x="231" y="161"/>
                    <a:pt x="239" y="166"/>
                  </a:cubicBezTo>
                  <a:cubicBezTo>
                    <a:pt x="246" y="171"/>
                    <a:pt x="252" y="177"/>
                    <a:pt x="257" y="185"/>
                  </a:cubicBezTo>
                  <a:cubicBezTo>
                    <a:pt x="261" y="193"/>
                    <a:pt x="263" y="202"/>
                    <a:pt x="263" y="213"/>
                  </a:cubicBezTo>
                  <a:cubicBezTo>
                    <a:pt x="263" y="227"/>
                    <a:pt x="260" y="239"/>
                    <a:pt x="252" y="2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0" tIns="48216" rIns="96430" bIns="48216" numCol="1" anchor="t" anchorCtr="0" compatLnSpc="1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56"/>
          <p:cNvGrpSpPr/>
          <p:nvPr/>
        </p:nvGrpSpPr>
        <p:grpSpPr>
          <a:xfrm>
            <a:off x="5810250" y="2510790"/>
            <a:ext cx="2755900" cy="1006475"/>
            <a:chOff x="11473078" y="1797482"/>
            <a:chExt cx="2756416" cy="1106425"/>
          </a:xfrm>
          <a:solidFill>
            <a:srgbClr val="154E79"/>
          </a:solidFill>
        </p:grpSpPr>
        <p:sp>
          <p:nvSpPr>
            <p:cNvPr id="25" name="Freeform 13"/>
            <p:cNvSpPr/>
            <p:nvPr/>
          </p:nvSpPr>
          <p:spPr>
            <a:xfrm flipH="1">
              <a:off x="11473078" y="1797482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GB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483943" y="2167933"/>
              <a:ext cx="309914" cy="4422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6116320" y="1416685"/>
            <a:ext cx="4817110" cy="732155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创建项目ProjectPackage。选择File→New→Java Project，输入项目名ProjectPackage，点击Finish按钮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95861" y="3867097"/>
            <a:ext cx="4544988" cy="1055370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在包com.java.cqcet下，选择File→New→Class，输入类名PackageTest.java。注意Eclipse自动在PackageTest.java文件的程序开始处加入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package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com.cqcet.java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32155" y="2673985"/>
            <a:ext cx="4528820" cy="732155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在项目名ProjectPackage下，选择File→New→Package，在Name中输入包名com.cqcet.java，点击Finish按钮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547110" y="4128770"/>
            <a:ext cx="486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③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752715" y="2829560"/>
            <a:ext cx="486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②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418840" y="1495425"/>
            <a:ext cx="486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55549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55295" y="1001060"/>
            <a:ext cx="9493707" cy="427452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141211" cy="470648"/>
          </a:xfrm>
        </p:spPr>
        <p:txBody>
          <a:bodyPr/>
          <a:lstStyle/>
          <a:p>
            <a:r>
              <a:rPr lang="zh-CN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包的导入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848360" y="1470025"/>
          <a:ext cx="8128000" cy="3336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388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50" y="3369574"/>
            <a:ext cx="2323170" cy="3095625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1206500"/>
            <a:ext cx="4863465" cy="3122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105" y="4406900"/>
            <a:ext cx="3757295" cy="1539240"/>
          </a:xfrm>
          <a:prstGeom prst="rect">
            <a:avLst/>
          </a:prstGeom>
        </p:spPr>
      </p:pic>
      <p:pic>
        <p:nvPicPr>
          <p:cNvPr id="20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7400" y="4246880"/>
            <a:ext cx="3147060" cy="160020"/>
          </a:xfrm>
          <a:prstGeom prst="rect">
            <a:avLst/>
          </a:prstGeom>
        </p:spPr>
      </p:pic>
      <p:sp>
        <p:nvSpPr>
          <p:cNvPr id="22" name="文本占位符 1"/>
          <p:cNvSpPr>
            <a:spLocks noGrp="1"/>
          </p:cNvSpPr>
          <p:nvPr/>
        </p:nvSpPr>
        <p:spPr>
          <a:xfrm>
            <a:off x="664528" y="457267"/>
            <a:ext cx="9141211" cy="470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声明包，包中定义的类可以被其它的包访问</a:t>
            </a:r>
            <a:endParaRPr lang="zh-CN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86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面向过程的概念</a:t>
            </a:r>
          </a:p>
        </p:txBody>
      </p:sp>
      <p:sp>
        <p:nvSpPr>
          <p:cNvPr id="112" name="TextBox 7"/>
          <p:cNvSpPr txBox="1"/>
          <p:nvPr/>
        </p:nvSpPr>
        <p:spPr>
          <a:xfrm>
            <a:off x="6436850" y="2341794"/>
            <a:ext cx="5227928" cy="2194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sz="2400" dirty="0"/>
              <a:t>一种思维方法，重在解决问题的过程；最重要的是模块化的思想方法，基本单元是函数；主要体现我们解决问题的流程，比较简单，不易维护和扩展。</a:t>
            </a:r>
            <a:endParaRPr lang="zh-C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5" name="Freeform 6"/>
          <p:cNvSpPr/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17" name="Oval 8"/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/>
          <p:cNvSpPr txBox="1"/>
          <p:nvPr/>
        </p:nvSpPr>
        <p:spPr>
          <a:xfrm>
            <a:off x="1953506" y="3161800"/>
            <a:ext cx="1614170" cy="5607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</a:p>
        </p:txBody>
      </p:sp>
      <p:sp>
        <p:nvSpPr>
          <p:cNvPr id="123" name="TextBox 18"/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50" y="3369574"/>
            <a:ext cx="2323170" cy="3095625"/>
          </a:xfrm>
          <a:prstGeom prst="rect">
            <a:avLst/>
          </a:prstGeom>
        </p:spPr>
      </p:pic>
      <p:sp>
        <p:nvSpPr>
          <p:cNvPr id="22" name="文本占位符 1"/>
          <p:cNvSpPr>
            <a:spLocks noGrp="1"/>
          </p:cNvSpPr>
          <p:nvPr/>
        </p:nvSpPr>
        <p:spPr>
          <a:xfrm>
            <a:off x="664528" y="457267"/>
            <a:ext cx="9141211" cy="470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静态导入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1205865"/>
            <a:ext cx="4222115" cy="2324100"/>
          </a:xfrm>
          <a:prstGeom prst="rect">
            <a:avLst/>
          </a:prstGeom>
        </p:spPr>
      </p:pic>
      <p:pic>
        <p:nvPicPr>
          <p:cNvPr id="8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970" y="4273550"/>
            <a:ext cx="2308860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1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14020" y="1429685"/>
            <a:ext cx="9493707" cy="427452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sz="half" idx="2"/>
          </p:nvPr>
        </p:nvSpPr>
        <p:spPr>
          <a:xfrm>
            <a:off x="771525" y="758825"/>
            <a:ext cx="5181600" cy="539115"/>
          </a:xfrm>
        </p:spPr>
        <p:txBody>
          <a:bodyPr/>
          <a:lstStyle/>
          <a:p>
            <a:r>
              <a:rPr lang="zh-CN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四种访问修饰符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848360" y="1760855"/>
          <a:ext cx="8128000" cy="3336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448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blinds/>
      </p:transition>
    </mc:Choice>
    <mc:Fallback xmlns="">
      <p:transition spd="slow" advClick="0" advTm="5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999691" y="1540341"/>
            <a:ext cx="7939621" cy="4272447"/>
            <a:chOff x="425166" y="1030884"/>
            <a:chExt cx="11462033" cy="5719368"/>
          </a:xfrm>
        </p:grpSpPr>
        <p:sp>
          <p:nvSpPr>
            <p:cNvPr id="110" name="矩形: 圆角 109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sz="half" idx="2"/>
          </p:nvPr>
        </p:nvSpPr>
        <p:spPr>
          <a:xfrm>
            <a:off x="1111250" y="567055"/>
            <a:ext cx="5181600" cy="611505"/>
          </a:xfrm>
        </p:spPr>
        <p:txBody>
          <a:bodyPr/>
          <a:lstStyle/>
          <a:p>
            <a:r>
              <a:rPr lang="zh-CN" altLang="en-US" dirty="0"/>
              <a:t>访问修饰符的访问权限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</p:nvPr>
        </p:nvGraphicFramePr>
        <p:xfrm>
          <a:off x="1193165" y="1820545"/>
          <a:ext cx="7364730" cy="3612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4535"/>
                <a:gridCol w="1331595"/>
                <a:gridCol w="1062990"/>
                <a:gridCol w="1516380"/>
                <a:gridCol w="1459230"/>
              </a:tblGrid>
              <a:tr h="13506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作用范围</a:t>
                      </a:r>
                    </a:p>
                    <a:p>
                      <a:pPr indent="0" algn="ctr">
                        <a:buNone/>
                      </a:pPr>
                      <a:endParaRPr lang="en-US" sz="2000" b="1">
                        <a:solidFill>
                          <a:srgbClr val="FFFFFF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访问权限</a:t>
                      </a:r>
                    </a:p>
                  </a:txBody>
                  <a:tcPr marL="71755" marR="71755" marT="17779" marB="17779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同一个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类中</a:t>
                      </a:r>
                    </a:p>
                  </a:txBody>
                  <a:tcPr marL="71755" marR="71755" marT="17779" marB="17779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同一个包中</a:t>
                      </a:r>
                    </a:p>
                  </a:txBody>
                  <a:tcPr marL="71755" marR="71755" marT="17779" marB="17779" anchor="ctr">
                    <a:lnL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不同包</a:t>
                      </a:r>
                    </a:p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中的子类</a:t>
                      </a:r>
                    </a:p>
                  </a:txBody>
                  <a:tcPr marL="71755" marR="71755" marT="17779" marB="17779" anchor="ctr">
                    <a:lnL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不同包中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的非子类</a:t>
                      </a:r>
                    </a:p>
                  </a:txBody>
                  <a:tcPr marL="71755" marR="71755" marT="17779" marB="17779" anchor="ctr">
                    <a:lnL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public</a:t>
                      </a:r>
                      <a:endParaRPr lang="en-US" sz="2800" b="0">
                        <a:solidFill>
                          <a:srgbClr val="3333CC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1755" marR="71755" marT="17779" marB="17779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71755" marR="71755" marT="17779" marB="17779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71755" marR="71755" marT="17779" marB="17779">
                    <a:lnL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71755" marR="71755" marT="17779" marB="17779">
                    <a:lnL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71755" marR="71755" marT="17779" marB="17779">
                    <a:lnL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4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protected</a:t>
                      </a:r>
                      <a:endParaRPr lang="en-US" sz="2800" b="0">
                        <a:solidFill>
                          <a:srgbClr val="3333CC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1755" marR="71755" marT="17779" marB="17779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71755" marR="71755" marT="17779" marB="17779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71755" marR="71755" marT="17779" marB="17779">
                    <a:lnL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71755" marR="71755" marT="17779" marB="17779">
                    <a:lnL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× </a:t>
                      </a:r>
                      <a:endParaRPr lang="en-US" sz="2800" b="0">
                        <a:solidFill>
                          <a:srgbClr val="3333CC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1755" marR="71755" marT="17779" marB="17779">
                    <a:lnL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(default</a:t>
                      </a:r>
                      <a:r>
                        <a:rPr lang="en-US" sz="2800" b="0">
                          <a:solidFill>
                            <a:srgbClr val="3333CC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)</a:t>
                      </a:r>
                      <a:endParaRPr lang="en-US" sz="2800" b="0">
                        <a:solidFill>
                          <a:srgbClr val="3333CC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71755" marT="17779" marB="17779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71755" marR="71755" marT="17779" marB="17779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71755" marR="71755" marT="17779" marB="17779">
                    <a:lnL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</a:p>
                  </a:txBody>
                  <a:tcPr marL="71755" marR="71755" marT="17779" marB="17779">
                    <a:lnL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</a:p>
                  </a:txBody>
                  <a:tcPr marL="71755" marR="71755" marT="17779" marB="17779">
                    <a:lnL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private</a:t>
                      </a:r>
                      <a:endParaRPr lang="en-US" sz="2800" b="0">
                        <a:solidFill>
                          <a:srgbClr val="3333CC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1755" marR="71755" marT="17779" marB="17779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</a:p>
                  </a:txBody>
                  <a:tcPr marL="71755" marR="71755" marT="17779" marB="17779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</a:p>
                  </a:txBody>
                  <a:tcPr marL="71755" marR="71755" marT="17779" marB="17779">
                    <a:lnL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</a:p>
                  </a:txBody>
                  <a:tcPr marL="71755" marR="71755" marT="17779" marB="17779">
                    <a:lnL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rgbClr val="3333CC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</a:p>
                  </a:txBody>
                  <a:tcPr marL="71755" marR="71755" marT="17779" marB="17779">
                    <a:lnL w="12700" cap="flat" cmpd="sng">
                      <a:solidFill>
                        <a:srgbClr val="C6D9F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8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54741" y="896765"/>
            <a:ext cx="8329809" cy="542590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50" y="3369574"/>
            <a:ext cx="2323170" cy="3095625"/>
          </a:xfrm>
          <a:prstGeom prst="rect">
            <a:avLst/>
          </a:prstGeom>
        </p:spPr>
      </p:pic>
      <p:sp>
        <p:nvSpPr>
          <p:cNvPr id="22" name="文本占位符 1"/>
          <p:cNvSpPr>
            <a:spLocks noGrp="1"/>
          </p:cNvSpPr>
          <p:nvPr/>
        </p:nvSpPr>
        <p:spPr>
          <a:xfrm>
            <a:off x="664528" y="457267"/>
            <a:ext cx="9141211" cy="470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定义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User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类并测试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1205865"/>
            <a:ext cx="4557395" cy="3871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1605915"/>
            <a:ext cx="3208020" cy="2110740"/>
          </a:xfrm>
          <a:prstGeom prst="rect">
            <a:avLst/>
          </a:prstGeom>
        </p:spPr>
      </p:pic>
      <p:pic>
        <p:nvPicPr>
          <p:cNvPr id="32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1680" y="4535805"/>
            <a:ext cx="1447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08918" y="1353312"/>
            <a:ext cx="8351236" cy="4796164"/>
            <a:chOff x="-4231809" y="1090853"/>
            <a:chExt cx="17565871" cy="5337888"/>
          </a:xfrm>
        </p:grpSpPr>
        <p:sp>
          <p:nvSpPr>
            <p:cNvPr id="110" name="矩形: 圆角 109"/>
            <p:cNvSpPr/>
            <p:nvPr/>
          </p:nvSpPr>
          <p:spPr>
            <a:xfrm>
              <a:off x="-4231809" y="1090853"/>
              <a:ext cx="17565871" cy="533788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/>
            <p:cNvSpPr/>
            <p:nvPr/>
          </p:nvSpPr>
          <p:spPr>
            <a:xfrm>
              <a:off x="-3979372" y="1225836"/>
              <a:ext cx="17050907" cy="504246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setter</a:t>
            </a:r>
            <a:r>
              <a:rPr lang="zh-CN" altLang="en-US" dirty="0"/>
              <a:t>的语法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sp>
        <p:nvSpPr>
          <p:cNvPr id="100" name="Text Box 99"/>
          <p:cNvSpPr txBox="1"/>
          <p:nvPr/>
        </p:nvSpPr>
        <p:spPr>
          <a:xfrm>
            <a:off x="798830" y="1494790"/>
            <a:ext cx="8171815" cy="2368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7970"/>
            <a:r>
              <a:rPr lang="zh-CN" sz="2800" b="1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charset="0"/>
              </a:rPr>
              <a:t>语法形式</a:t>
            </a: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public  void  set成员变量名(成员变量类型 变量名) {</a:t>
            </a:r>
          </a:p>
          <a:p>
            <a:pPr indent="267970"/>
            <a:endParaRPr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   成员变量名=变量名</a:t>
            </a:r>
          </a:p>
          <a:p>
            <a:pPr indent="267970"/>
            <a:endParaRPr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}</a:t>
            </a:r>
          </a:p>
          <a:p>
            <a:pPr indent="267970"/>
            <a:r>
              <a:rPr lang="zh-CN" sz="2000" b="1">
                <a:solidFill>
                  <a:srgbClr val="008000"/>
                </a:solidFill>
                <a:ea typeface="宋体" panose="02010600030101010101" pitchFamily="2" charset="-122"/>
              </a:rPr>
              <a:t>注意：set和成员变量名之间没有空格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986155" y="4027487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7970"/>
            <a:r>
              <a:rPr lang="en-US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public  void  setPrice(int phoneprice) {</a:t>
            </a:r>
          </a:p>
          <a:p>
            <a:pPr indent="267970"/>
            <a:r>
              <a:rPr lang="en-US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price=phoneprice;</a:t>
            </a:r>
          </a:p>
          <a:p>
            <a:pPr indent="267970"/>
            <a:r>
              <a:rPr lang="en-US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}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019935" y="4730433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7970"/>
            <a:r>
              <a:rPr lang="en-US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public  void  setPrice(int phoneprice) {</a:t>
            </a:r>
          </a:p>
          <a:p>
            <a:pPr indent="267970"/>
            <a:r>
              <a:rPr lang="en-US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if(phoneprice&gt;0)</a:t>
            </a:r>
          </a:p>
          <a:p>
            <a:pPr indent="267970"/>
            <a:r>
              <a:rPr lang="en-US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   price=phoneprice;</a:t>
            </a:r>
          </a:p>
          <a:p>
            <a:pPr indent="267970"/>
            <a:r>
              <a:rPr lang="en-US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82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08918" y="1353312"/>
            <a:ext cx="8351236" cy="4796164"/>
            <a:chOff x="-4231809" y="1090853"/>
            <a:chExt cx="17565871" cy="5337888"/>
          </a:xfrm>
        </p:grpSpPr>
        <p:sp>
          <p:nvSpPr>
            <p:cNvPr id="110" name="矩形: 圆角 109"/>
            <p:cNvSpPr/>
            <p:nvPr/>
          </p:nvSpPr>
          <p:spPr>
            <a:xfrm>
              <a:off x="-4231809" y="1090853"/>
              <a:ext cx="17565871" cy="533788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/>
            <p:cNvSpPr/>
            <p:nvPr/>
          </p:nvSpPr>
          <p:spPr>
            <a:xfrm>
              <a:off x="-3979372" y="1225836"/>
              <a:ext cx="17050907" cy="504246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getter</a:t>
            </a:r>
            <a:r>
              <a:rPr lang="zh-CN" altLang="en-US" dirty="0"/>
              <a:t>的语法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sp>
        <p:nvSpPr>
          <p:cNvPr id="100" name="Text Box 99"/>
          <p:cNvSpPr txBox="1"/>
          <p:nvPr/>
        </p:nvSpPr>
        <p:spPr>
          <a:xfrm>
            <a:off x="798830" y="1494790"/>
            <a:ext cx="8171815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7970"/>
            <a:r>
              <a:rPr lang="zh-CN" sz="2800" b="1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charset="0"/>
              </a:rPr>
              <a:t>语法形式</a:t>
            </a: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public  成员变量类型  get成员变量名 () {</a:t>
            </a:r>
          </a:p>
          <a:p>
            <a:pPr indent="267970"/>
            <a:endParaRPr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     return  成员变量名;</a:t>
            </a: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}</a:t>
            </a: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其中，get和成员变量名之间没有空格，成员变量名首字母要大写。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02970" y="4335462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7970"/>
            <a:r>
              <a:rPr lang="en-US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public  int  getPrice () {</a:t>
            </a:r>
          </a:p>
          <a:p>
            <a:pPr indent="267970"/>
            <a:r>
              <a:rPr lang="en-US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  return  price;</a:t>
            </a:r>
          </a:p>
          <a:p>
            <a:pPr indent="267970"/>
            <a:r>
              <a:rPr lang="en-US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0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14020" y="1429685"/>
            <a:ext cx="9493707" cy="427452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sz="half" idx="2"/>
          </p:nvPr>
        </p:nvSpPr>
        <p:spPr>
          <a:xfrm>
            <a:off x="771525" y="758825"/>
            <a:ext cx="5181600" cy="539115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this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关键字的作用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848360" y="1760855"/>
          <a:ext cx="8128000" cy="3336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350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blinds/>
      </p:transition>
    </mc:Choice>
    <mc:Fallback xmlns="">
      <p:transition spd="slow" advClick="0" advTm="5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50" y="3369574"/>
            <a:ext cx="2323170" cy="3095625"/>
          </a:xfrm>
          <a:prstGeom prst="rect">
            <a:avLst/>
          </a:prstGeom>
        </p:spPr>
      </p:pic>
      <p:sp>
        <p:nvSpPr>
          <p:cNvPr id="22" name="文本占位符 1"/>
          <p:cNvSpPr>
            <a:spLocks noGrp="1"/>
          </p:cNvSpPr>
          <p:nvPr/>
        </p:nvSpPr>
        <p:spPr>
          <a:xfrm>
            <a:off x="664528" y="457267"/>
            <a:ext cx="9141211" cy="470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引用成员变量、构造方法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1348740"/>
            <a:ext cx="4359275" cy="1221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240" y="3156585"/>
            <a:ext cx="4473575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64901" y="907560"/>
            <a:ext cx="8329809" cy="542590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927397" y="1205862"/>
            <a:ext cx="753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50" y="3369574"/>
            <a:ext cx="2323170" cy="3095625"/>
          </a:xfrm>
          <a:prstGeom prst="rect">
            <a:avLst/>
          </a:prstGeom>
        </p:spPr>
      </p:pic>
      <p:sp>
        <p:nvSpPr>
          <p:cNvPr id="22" name="文本占位符 1"/>
          <p:cNvSpPr>
            <a:spLocks noGrp="1"/>
          </p:cNvSpPr>
          <p:nvPr/>
        </p:nvSpPr>
        <p:spPr>
          <a:xfrm>
            <a:off x="664528" y="457267"/>
            <a:ext cx="9141211" cy="470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代表自身对象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605" y="1471930"/>
            <a:ext cx="5182235" cy="3345180"/>
          </a:xfrm>
          <a:prstGeom prst="rect">
            <a:avLst/>
          </a:prstGeom>
        </p:spPr>
      </p:pic>
      <p:pic>
        <p:nvPicPr>
          <p:cNvPr id="24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760" y="5045075"/>
            <a:ext cx="2773680" cy="4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3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13" name="椭圆 12"/>
          <p:cNvSpPr/>
          <p:nvPr/>
        </p:nvSpPr>
        <p:spPr>
          <a:xfrm>
            <a:off x="4620079" y="944425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7" name="椭圆 16"/>
          <p:cNvSpPr/>
          <p:nvPr/>
        </p:nvSpPr>
        <p:spPr>
          <a:xfrm>
            <a:off x="5834191" y="2971389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1" name="椭圆 20"/>
          <p:cNvSpPr/>
          <p:nvPr/>
        </p:nvSpPr>
        <p:spPr>
          <a:xfrm>
            <a:off x="3452927" y="2971390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7" name="矩形 6"/>
          <p:cNvSpPr/>
          <p:nvPr/>
        </p:nvSpPr>
        <p:spPr>
          <a:xfrm>
            <a:off x="5170170" y="2080260"/>
            <a:ext cx="1827530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类和对象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28314" y="4018328"/>
            <a:ext cx="183978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包</a:t>
            </a:r>
            <a:r>
              <a:rPr lang="zh-CN" dirty="0" smtClean="0"/>
              <a:t>的</a:t>
            </a:r>
            <a:r>
              <a:rPr lang="zh-CN" dirty="0"/>
              <a:t>概念</a:t>
            </a:r>
          </a:p>
        </p:txBody>
      </p:sp>
      <p:sp>
        <p:nvSpPr>
          <p:cNvPr id="25" name="矩形 24"/>
          <p:cNvSpPr/>
          <p:nvPr/>
        </p:nvSpPr>
        <p:spPr>
          <a:xfrm>
            <a:off x="6465570" y="4123055"/>
            <a:ext cx="189801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封装的用法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面向对象的概念</a:t>
            </a:r>
          </a:p>
        </p:txBody>
      </p:sp>
      <p:sp>
        <p:nvSpPr>
          <p:cNvPr id="112" name="TextBox 7"/>
          <p:cNvSpPr txBox="1"/>
          <p:nvPr/>
        </p:nvSpPr>
        <p:spPr>
          <a:xfrm>
            <a:off x="6351270" y="2341880"/>
            <a:ext cx="5313680" cy="2743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tx1">
                    <a:lumMod val="75000"/>
                  </a:schemeClr>
                </a:solidFill>
              </a:rPr>
              <a:t>主要针对实现功能的对象，把需要解决的问题划分成多个独立的对象，分析每个对象的属性和方法，通过这些对象的属性和行为去解决问题；更易维护和扩展。</a:t>
            </a:r>
          </a:p>
        </p:txBody>
      </p:sp>
      <p:sp>
        <p:nvSpPr>
          <p:cNvPr id="115" name="Freeform 6"/>
          <p:cNvSpPr/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17" name="Oval 8"/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/>
          <p:cNvSpPr txBox="1"/>
          <p:nvPr/>
        </p:nvSpPr>
        <p:spPr>
          <a:xfrm>
            <a:off x="1953506" y="3161800"/>
            <a:ext cx="1614170" cy="5607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</a:p>
        </p:txBody>
      </p:sp>
      <p:sp>
        <p:nvSpPr>
          <p:cNvPr id="123" name="TextBox 18"/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bldLvl="0" animBg="1"/>
      <p:bldP spid="117" grpId="0" bldLvl="0" animBg="1"/>
      <p:bldP spid="121" grpId="0"/>
      <p:bldP spid="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面向对象的特点</a:t>
            </a:r>
          </a:p>
        </p:txBody>
      </p:sp>
      <p:sp>
        <p:nvSpPr>
          <p:cNvPr id="13" name="椭圆 12"/>
          <p:cNvSpPr/>
          <p:nvPr/>
        </p:nvSpPr>
        <p:spPr>
          <a:xfrm>
            <a:off x="3880257" y="804249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7" name="椭圆 16"/>
          <p:cNvSpPr/>
          <p:nvPr/>
        </p:nvSpPr>
        <p:spPr>
          <a:xfrm>
            <a:off x="5094369" y="2831213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1" name="椭圆 20"/>
          <p:cNvSpPr/>
          <p:nvPr/>
        </p:nvSpPr>
        <p:spPr>
          <a:xfrm>
            <a:off x="2713105" y="2831214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7" name="矩形 6"/>
          <p:cNvSpPr/>
          <p:nvPr/>
        </p:nvSpPr>
        <p:spPr>
          <a:xfrm>
            <a:off x="4773930" y="1808480"/>
            <a:ext cx="95186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dirty="0"/>
              <a:t>封装性</a:t>
            </a:r>
          </a:p>
        </p:txBody>
      </p:sp>
      <p:sp>
        <p:nvSpPr>
          <p:cNvPr id="8" name="矩形 7"/>
          <p:cNvSpPr/>
          <p:nvPr/>
        </p:nvSpPr>
        <p:spPr>
          <a:xfrm>
            <a:off x="3545691" y="3942287"/>
            <a:ext cx="8686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继承性</a:t>
            </a:r>
          </a:p>
        </p:txBody>
      </p:sp>
      <p:sp>
        <p:nvSpPr>
          <p:cNvPr id="25" name="矩形 24"/>
          <p:cNvSpPr/>
          <p:nvPr/>
        </p:nvSpPr>
        <p:spPr>
          <a:xfrm>
            <a:off x="5970270" y="3942080"/>
            <a:ext cx="1096010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多态性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类的概念</a:t>
            </a:r>
          </a:p>
        </p:txBody>
      </p:sp>
      <p:sp>
        <p:nvSpPr>
          <p:cNvPr id="112" name="TextBox 7"/>
          <p:cNvSpPr txBox="1"/>
          <p:nvPr/>
        </p:nvSpPr>
        <p:spPr>
          <a:xfrm>
            <a:off x="6350490" y="2061759"/>
            <a:ext cx="5227928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sz="2400" dirty="0"/>
              <a:t>类是定义同一类对象的原型，是一组具有共同特性的所有对象成员的集合，它是一个抽象的概念，多个对象常常具有一些共同的特征，于是可以把这些特征抽象出来，也就是一类对象的共性，就是类。类是对象的模板</a:t>
            </a:r>
          </a:p>
        </p:txBody>
      </p:sp>
      <p:sp>
        <p:nvSpPr>
          <p:cNvPr id="115" name="Freeform 6"/>
          <p:cNvSpPr/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117" name="Oval 8"/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/>
          <p:cNvSpPr txBox="1"/>
          <p:nvPr/>
        </p:nvSpPr>
        <p:spPr>
          <a:xfrm>
            <a:off x="2467856" y="3161800"/>
            <a:ext cx="585470" cy="535940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123" name="TextBox 18"/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</a:p>
        </p:txBody>
      </p:sp>
    </p:spTree>
    <p:extLst>
      <p:ext uri="{BB962C8B-B14F-4D97-AF65-F5344CB8AC3E}">
        <p14:creationId xmlns:p14="http://schemas.microsoft.com/office/powerpoint/2010/main" val="199202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08918" y="1353312"/>
            <a:ext cx="8351236" cy="4796164"/>
            <a:chOff x="-4231809" y="1090853"/>
            <a:chExt cx="17565871" cy="5337888"/>
          </a:xfrm>
        </p:grpSpPr>
        <p:sp>
          <p:nvSpPr>
            <p:cNvPr id="110" name="矩形: 圆角 109"/>
            <p:cNvSpPr/>
            <p:nvPr/>
          </p:nvSpPr>
          <p:spPr>
            <a:xfrm>
              <a:off x="-4231809" y="1090853"/>
              <a:ext cx="17565871" cy="533788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/>
            <p:cNvSpPr/>
            <p:nvPr/>
          </p:nvSpPr>
          <p:spPr>
            <a:xfrm>
              <a:off x="-4051414" y="1169545"/>
              <a:ext cx="17189235" cy="51906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定义类的语法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858690" y="1614249"/>
          <a:ext cx="8010454" cy="4159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sp>
        <p:nvSpPr>
          <p:cNvPr id="100" name="Text Box 99"/>
          <p:cNvSpPr txBox="1"/>
          <p:nvPr/>
        </p:nvSpPr>
        <p:spPr>
          <a:xfrm>
            <a:off x="794385" y="2639060"/>
            <a:ext cx="8171815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7970"/>
            <a:r>
              <a:rPr lang="zh-CN" sz="2800" b="1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charset="0"/>
              </a:rPr>
              <a:t>语法形式</a:t>
            </a:r>
          </a:p>
          <a:p>
            <a:pPr indent="267970"/>
            <a:r>
              <a:rPr lang="zh-CN" sz="2000" b="1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charset="0"/>
              </a:rPr>
              <a:t>[类修饰符] class 类名 [extends 父类][</a:t>
            </a:r>
            <a:r>
              <a:rPr lang="en-US" sz="20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implement</a:t>
            </a:r>
            <a:r>
              <a:rPr lang="zh-CN" sz="2000" b="1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charset="0"/>
              </a:rPr>
              <a:t>s 接口列表] {</a:t>
            </a:r>
            <a:endParaRPr lang="en-US" sz="2000" b="1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267970"/>
            <a:r>
              <a:rPr lang="en-US" sz="20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   [</a:t>
            </a:r>
            <a:r>
              <a:rPr lang="zh-CN" sz="2000" b="1">
                <a:solidFill>
                  <a:srgbClr val="008000"/>
                </a:solidFill>
                <a:ea typeface="宋体" panose="02010600030101010101" pitchFamily="2" charset="-122"/>
              </a:rPr>
              <a:t>声明成员变量</a:t>
            </a:r>
            <a:r>
              <a:rPr lang="en-US" sz="20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]</a:t>
            </a:r>
            <a:endParaRPr lang="zh-CN" sz="2000" b="1">
              <a:solidFill>
                <a:srgbClr val="008000"/>
              </a:solidFill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267970"/>
            <a:r>
              <a:rPr lang="zh-CN" sz="2000" b="1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charset="0"/>
              </a:rPr>
              <a:t>             </a:t>
            </a:r>
            <a:r>
              <a:rPr lang="en-US" sz="20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</a:t>
            </a:r>
            <a:r>
              <a:rPr lang="zh-CN" sz="2000" b="1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charset="0"/>
              </a:rPr>
              <a:t>定义构造方法</a:t>
            </a:r>
            <a:r>
              <a:rPr lang="en-US" sz="20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]</a:t>
            </a:r>
            <a:endParaRPr lang="en-US" sz="2000" b="1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267970"/>
            <a:r>
              <a:rPr lang="en-US" sz="20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     [</a:t>
            </a:r>
            <a:r>
              <a:rPr lang="zh-CN" sz="2000" b="1">
                <a:solidFill>
                  <a:srgbClr val="008000"/>
                </a:solidFill>
                <a:ea typeface="宋体" panose="02010600030101010101" pitchFamily="2" charset="-122"/>
              </a:rPr>
              <a:t>成员方法定义</a:t>
            </a:r>
            <a:r>
              <a:rPr lang="en-US" sz="20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]</a:t>
            </a:r>
          </a:p>
          <a:p>
            <a:pPr indent="267970"/>
            <a:r>
              <a:rPr lang="en-US" sz="20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397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3295" y="944425"/>
            <a:ext cx="8329809" cy="5425900"/>
            <a:chOff x="425166" y="1030884"/>
            <a:chExt cx="11462033" cy="5719368"/>
          </a:xfrm>
        </p:grpSpPr>
        <p:sp>
          <p:nvSpPr>
            <p:cNvPr id="11" name="矩形: 圆角 10"/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类的创建步骤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731838" y="1942310"/>
            <a:ext cx="7751064" cy="1527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600"/>
              </a:lnSpc>
              <a:spcAft>
                <a:spcPts val="0"/>
              </a:spcAft>
            </a:pPr>
            <a:r>
              <a:rPr altLang="zh-CN">
                <a:solidFill>
                  <a:srgbClr val="000000"/>
                </a:solidFill>
                <a:latin typeface="Times New Roman" panose="02020603050405020304" charset="0"/>
              </a:rPr>
              <a:t>打开软件，首先选择File→New→Java Project，输入项目名Chapter03，点击Finish按钮。创建项目Chapter03。</a:t>
            </a:r>
          </a:p>
          <a:p>
            <a:pPr indent="266700" algn="just">
              <a:lnSpc>
                <a:spcPts val="1600"/>
              </a:lnSpc>
              <a:spcAft>
                <a:spcPts val="0"/>
              </a:spcAft>
            </a:pPr>
            <a:endParaRPr altLang="zh-CN">
              <a:solidFill>
                <a:srgbClr val="000000"/>
              </a:solidFill>
              <a:latin typeface="Times New Roman" panose="02020603050405020304" charset="0"/>
            </a:endParaRPr>
          </a:p>
          <a:p>
            <a:pPr indent="266700" algn="just">
              <a:lnSpc>
                <a:spcPts val="1600"/>
              </a:lnSpc>
              <a:spcAft>
                <a:spcPts val="0"/>
              </a:spcAft>
            </a:pPr>
            <a:r>
              <a:rPr altLang="zh-CN">
                <a:solidFill>
                  <a:srgbClr val="000000"/>
                </a:solidFill>
                <a:latin typeface="Times New Roman" panose="02020603050405020304" charset="0"/>
              </a:rPr>
              <a:t>其次 在项目名Chapter03下，选择File→New→Class，在Name中输入类名Phone，点击Finish按钮，创建类Phone</a:t>
            </a:r>
          </a:p>
          <a:p>
            <a:pPr indent="266700" algn="just">
              <a:lnSpc>
                <a:spcPts val="1600"/>
              </a:lnSpc>
              <a:spcAft>
                <a:spcPts val="0"/>
              </a:spcAft>
            </a:pPr>
            <a:endParaRPr altLang="zh-CN">
              <a:solidFill>
                <a:srgbClr val="000000"/>
              </a:solidFill>
              <a:latin typeface="Times New Roman" panose="02020603050405020304" charset="0"/>
            </a:endParaRPr>
          </a:p>
          <a:p>
            <a:pPr indent="266700" algn="just">
              <a:lnSpc>
                <a:spcPts val="1600"/>
              </a:lnSpc>
              <a:spcAft>
                <a:spcPts val="0"/>
              </a:spcAft>
            </a:pPr>
            <a:r>
              <a:rPr altLang="zh-CN">
                <a:solidFill>
                  <a:srgbClr val="000000"/>
                </a:solidFill>
                <a:latin typeface="Times New Roman" panose="02020603050405020304" charset="0"/>
              </a:rPr>
              <a:t>然后我们看到文件“Phone.java”中默认的内容。</a:t>
            </a:r>
          </a:p>
        </p:txBody>
      </p:sp>
    </p:spTree>
    <p:extLst>
      <p:ext uri="{BB962C8B-B14F-4D97-AF65-F5344CB8AC3E}">
        <p14:creationId xmlns:p14="http://schemas.microsoft.com/office/powerpoint/2010/main" val="68156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08918" y="1353312"/>
            <a:ext cx="8351236" cy="4796164"/>
            <a:chOff x="-4231809" y="1090853"/>
            <a:chExt cx="17565871" cy="5337888"/>
          </a:xfrm>
        </p:grpSpPr>
        <p:sp>
          <p:nvSpPr>
            <p:cNvPr id="110" name="矩形: 圆角 109"/>
            <p:cNvSpPr/>
            <p:nvPr/>
          </p:nvSpPr>
          <p:spPr>
            <a:xfrm>
              <a:off x="-4231809" y="1090853"/>
              <a:ext cx="17565871" cy="533788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/>
            <p:cNvSpPr/>
            <p:nvPr/>
          </p:nvSpPr>
          <p:spPr>
            <a:xfrm>
              <a:off x="-4051414" y="1169545"/>
              <a:ext cx="17189235" cy="51906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定义成员变量的语法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380375" y="3278155"/>
            <a:ext cx="2337979" cy="3098450"/>
            <a:chOff x="12334" y="3012"/>
            <a:chExt cx="3965" cy="5825"/>
          </a:xfrm>
        </p:grpSpPr>
        <p:sp>
          <p:nvSpPr>
            <p:cNvPr id="258" name="Freeform 6"/>
            <p:cNvSpPr/>
            <p:nvPr/>
          </p:nvSpPr>
          <p:spPr bwMode="auto">
            <a:xfrm flipH="1">
              <a:off x="13773" y="8410"/>
              <a:ext cx="1055" cy="22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5"/>
            </a:p>
          </p:txBody>
        </p:sp>
        <p:sp>
          <p:nvSpPr>
            <p:cNvPr id="259" name="Freeform 24"/>
            <p:cNvSpPr/>
            <p:nvPr/>
          </p:nvSpPr>
          <p:spPr>
            <a:xfrm flipH="1">
              <a:off x="13496" y="7894"/>
              <a:ext cx="1609" cy="46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0" name="Freeform 25"/>
            <p:cNvSpPr/>
            <p:nvPr/>
          </p:nvSpPr>
          <p:spPr>
            <a:xfrm flipH="1">
              <a:off x="13941" y="8685"/>
              <a:ext cx="718" cy="153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261" name="Freeform 5"/>
            <p:cNvSpPr/>
            <p:nvPr/>
          </p:nvSpPr>
          <p:spPr bwMode="auto">
            <a:xfrm>
              <a:off x="14171" y="6988"/>
              <a:ext cx="210" cy="620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2" name="Freeform 6"/>
            <p:cNvSpPr/>
            <p:nvPr/>
          </p:nvSpPr>
          <p:spPr bwMode="auto">
            <a:xfrm>
              <a:off x="14231" y="6877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3" name="Freeform 7"/>
            <p:cNvSpPr/>
            <p:nvPr/>
          </p:nvSpPr>
          <p:spPr bwMode="auto">
            <a:xfrm>
              <a:off x="14212" y="6946"/>
              <a:ext cx="180" cy="174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4" name="Freeform 8"/>
            <p:cNvSpPr/>
            <p:nvPr/>
          </p:nvSpPr>
          <p:spPr bwMode="auto">
            <a:xfrm>
              <a:off x="14199" y="7586"/>
              <a:ext cx="54" cy="9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5" name="Freeform 9"/>
            <p:cNvSpPr/>
            <p:nvPr/>
          </p:nvSpPr>
          <p:spPr bwMode="auto">
            <a:xfrm>
              <a:off x="14389" y="6986"/>
              <a:ext cx="208" cy="620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6" name="Freeform 10"/>
            <p:cNvSpPr/>
            <p:nvPr/>
          </p:nvSpPr>
          <p:spPr bwMode="auto">
            <a:xfrm>
              <a:off x="14447" y="6872"/>
              <a:ext cx="165" cy="19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7" name="Freeform 11"/>
            <p:cNvSpPr/>
            <p:nvPr/>
          </p:nvSpPr>
          <p:spPr bwMode="auto">
            <a:xfrm>
              <a:off x="14430" y="6945"/>
              <a:ext cx="180" cy="172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8" name="Freeform 12"/>
            <p:cNvSpPr/>
            <p:nvPr/>
          </p:nvSpPr>
          <p:spPr bwMode="auto">
            <a:xfrm>
              <a:off x="14417" y="7580"/>
              <a:ext cx="54" cy="9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69" name="Freeform 13"/>
            <p:cNvSpPr/>
            <p:nvPr/>
          </p:nvSpPr>
          <p:spPr bwMode="auto">
            <a:xfrm>
              <a:off x="14578" y="6990"/>
              <a:ext cx="49" cy="315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70" name="Group 123"/>
            <p:cNvGrpSpPr/>
            <p:nvPr/>
          </p:nvGrpSpPr>
          <p:grpSpPr>
            <a:xfrm>
              <a:off x="13120" y="6892"/>
              <a:ext cx="965" cy="733"/>
              <a:chOff x="7170738" y="4168775"/>
              <a:chExt cx="817563" cy="620713"/>
            </a:xfrm>
            <a:solidFill>
              <a:srgbClr val="15A680"/>
            </a:solidFill>
          </p:grpSpPr>
          <p:sp>
            <p:nvSpPr>
              <p:cNvPr id="27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7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77" name="Freeform 20"/>
            <p:cNvSpPr>
              <a:spLocks noEditPoints="1"/>
            </p:cNvSpPr>
            <p:nvPr/>
          </p:nvSpPr>
          <p:spPr bwMode="auto">
            <a:xfrm>
              <a:off x="12334" y="4343"/>
              <a:ext cx="564" cy="594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8" name="Oval 21"/>
            <p:cNvSpPr>
              <a:spLocks noChangeArrowheads="1"/>
            </p:cNvSpPr>
            <p:nvPr/>
          </p:nvSpPr>
          <p:spPr bwMode="auto">
            <a:xfrm>
              <a:off x="15935" y="4204"/>
              <a:ext cx="167" cy="167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79" name="Freeform 22"/>
            <p:cNvSpPr/>
            <p:nvPr/>
          </p:nvSpPr>
          <p:spPr bwMode="auto">
            <a:xfrm>
              <a:off x="15995" y="4328"/>
              <a:ext cx="262" cy="547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0" name="Freeform 23"/>
            <p:cNvSpPr/>
            <p:nvPr/>
          </p:nvSpPr>
          <p:spPr bwMode="auto">
            <a:xfrm>
              <a:off x="15765" y="4328"/>
              <a:ext cx="281" cy="54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1" name="Freeform 24"/>
            <p:cNvSpPr/>
            <p:nvPr/>
          </p:nvSpPr>
          <p:spPr bwMode="auto">
            <a:xfrm>
              <a:off x="16010" y="4144"/>
              <a:ext cx="30" cy="94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2" name="Freeform 25"/>
            <p:cNvSpPr>
              <a:spLocks noEditPoints="1"/>
            </p:cNvSpPr>
            <p:nvPr/>
          </p:nvSpPr>
          <p:spPr bwMode="auto">
            <a:xfrm>
              <a:off x="14668" y="3741"/>
              <a:ext cx="266" cy="72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3" name="Freeform 26"/>
            <p:cNvSpPr>
              <a:spLocks noEditPoints="1"/>
            </p:cNvSpPr>
            <p:nvPr/>
          </p:nvSpPr>
          <p:spPr bwMode="auto">
            <a:xfrm>
              <a:off x="14439" y="3968"/>
              <a:ext cx="722" cy="264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4" name="Freeform 27"/>
            <p:cNvSpPr>
              <a:spLocks noEditPoints="1"/>
            </p:cNvSpPr>
            <p:nvPr/>
          </p:nvSpPr>
          <p:spPr bwMode="auto">
            <a:xfrm>
              <a:off x="14494" y="3805"/>
              <a:ext cx="613" cy="58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5" name="Freeform 28"/>
            <p:cNvSpPr>
              <a:spLocks noEditPoints="1"/>
            </p:cNvSpPr>
            <p:nvPr/>
          </p:nvSpPr>
          <p:spPr bwMode="auto">
            <a:xfrm>
              <a:off x="14694" y="4005"/>
              <a:ext cx="613" cy="58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6" name="Oval 29"/>
            <p:cNvSpPr>
              <a:spLocks noChangeArrowheads="1"/>
            </p:cNvSpPr>
            <p:nvPr/>
          </p:nvSpPr>
          <p:spPr bwMode="auto">
            <a:xfrm>
              <a:off x="14747" y="4045"/>
              <a:ext cx="111" cy="111"/>
            </a:xfrm>
            <a:prstGeom prst="ellipse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7" name="Freeform 30"/>
            <p:cNvSpPr>
              <a:spLocks noEditPoints="1"/>
            </p:cNvSpPr>
            <p:nvPr/>
          </p:nvSpPr>
          <p:spPr bwMode="auto">
            <a:xfrm>
              <a:off x="15596" y="3537"/>
              <a:ext cx="304" cy="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15444" y="3535"/>
              <a:ext cx="77" cy="56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289" name="Freeform 32"/>
            <p:cNvSpPr>
              <a:spLocks noEditPoints="1"/>
            </p:cNvSpPr>
            <p:nvPr/>
          </p:nvSpPr>
          <p:spPr bwMode="auto">
            <a:xfrm>
              <a:off x="12955" y="6358"/>
              <a:ext cx="664" cy="485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290" name="Group 127"/>
            <p:cNvGrpSpPr/>
            <p:nvPr/>
          </p:nvGrpSpPr>
          <p:grpSpPr>
            <a:xfrm>
              <a:off x="14820" y="6843"/>
              <a:ext cx="600" cy="772"/>
              <a:chOff x="8610600" y="4127500"/>
              <a:chExt cx="508001" cy="654050"/>
            </a:xfrm>
            <a:solidFill>
              <a:srgbClr val="15A680"/>
            </a:solidFill>
          </p:grpSpPr>
          <p:sp>
            <p:nvSpPr>
              <p:cNvPr id="291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2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3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4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5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6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7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298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299" name="Freeform 41"/>
            <p:cNvSpPr>
              <a:spLocks noEditPoints="1"/>
            </p:cNvSpPr>
            <p:nvPr/>
          </p:nvSpPr>
          <p:spPr bwMode="auto">
            <a:xfrm>
              <a:off x="15317" y="6064"/>
              <a:ext cx="506" cy="461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0" name="Freeform 42"/>
            <p:cNvSpPr/>
            <p:nvPr/>
          </p:nvSpPr>
          <p:spPr bwMode="auto">
            <a:xfrm>
              <a:off x="15448" y="6489"/>
              <a:ext cx="109" cy="234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1" name="Freeform 43"/>
            <p:cNvSpPr/>
            <p:nvPr/>
          </p:nvSpPr>
          <p:spPr bwMode="auto">
            <a:xfrm>
              <a:off x="15403" y="6560"/>
              <a:ext cx="154" cy="31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2" name="Freeform 44"/>
            <p:cNvSpPr/>
            <p:nvPr/>
          </p:nvSpPr>
          <p:spPr bwMode="auto">
            <a:xfrm>
              <a:off x="13999" y="3012"/>
              <a:ext cx="619" cy="56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3" name="Freeform 45"/>
            <p:cNvSpPr>
              <a:spLocks noEditPoints="1"/>
            </p:cNvSpPr>
            <p:nvPr/>
          </p:nvSpPr>
          <p:spPr bwMode="auto">
            <a:xfrm>
              <a:off x="13815" y="6154"/>
              <a:ext cx="754" cy="624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4" name="Freeform 46"/>
            <p:cNvSpPr>
              <a:spLocks noEditPoints="1"/>
            </p:cNvSpPr>
            <p:nvPr/>
          </p:nvSpPr>
          <p:spPr bwMode="auto">
            <a:xfrm>
              <a:off x="15148" y="4911"/>
              <a:ext cx="967" cy="112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5" name="Freeform 47"/>
            <p:cNvSpPr>
              <a:spLocks noEditPoints="1"/>
            </p:cNvSpPr>
            <p:nvPr/>
          </p:nvSpPr>
          <p:spPr bwMode="auto">
            <a:xfrm>
              <a:off x="15881" y="5241"/>
              <a:ext cx="418" cy="82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6" name="Freeform 48"/>
            <p:cNvSpPr>
              <a:spLocks noEditPoints="1"/>
            </p:cNvSpPr>
            <p:nvPr/>
          </p:nvSpPr>
          <p:spPr bwMode="auto">
            <a:xfrm>
              <a:off x="14422" y="5346"/>
              <a:ext cx="684" cy="68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07" name="Freeform 49"/>
            <p:cNvSpPr/>
            <p:nvPr/>
          </p:nvSpPr>
          <p:spPr bwMode="auto">
            <a:xfrm>
              <a:off x="14548" y="5563"/>
              <a:ext cx="341" cy="18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08" name="Group 126"/>
            <p:cNvGrpSpPr/>
            <p:nvPr/>
          </p:nvGrpSpPr>
          <p:grpSpPr>
            <a:xfrm>
              <a:off x="14696" y="6227"/>
              <a:ext cx="536" cy="510"/>
              <a:chOff x="8505825" y="3605213"/>
              <a:chExt cx="454025" cy="431800"/>
            </a:xfrm>
            <a:solidFill>
              <a:srgbClr val="15A680"/>
            </a:solidFill>
          </p:grpSpPr>
          <p:sp>
            <p:nvSpPr>
              <p:cNvPr id="309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10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id-ID" sz="120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311" name="Freeform 52"/>
            <p:cNvSpPr/>
            <p:nvPr/>
          </p:nvSpPr>
          <p:spPr bwMode="auto">
            <a:xfrm>
              <a:off x="13043" y="3192"/>
              <a:ext cx="802" cy="652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2" name="Freeform 53"/>
            <p:cNvSpPr/>
            <p:nvPr/>
          </p:nvSpPr>
          <p:spPr bwMode="auto">
            <a:xfrm>
              <a:off x="13652" y="3156"/>
              <a:ext cx="221" cy="30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3" name="Freeform 54"/>
            <p:cNvSpPr/>
            <p:nvPr/>
          </p:nvSpPr>
          <p:spPr bwMode="auto">
            <a:xfrm>
              <a:off x="13148" y="3364"/>
              <a:ext cx="607" cy="39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4" name="Freeform 55"/>
            <p:cNvSpPr>
              <a:spLocks noEditPoints="1"/>
            </p:cNvSpPr>
            <p:nvPr/>
          </p:nvSpPr>
          <p:spPr bwMode="auto">
            <a:xfrm>
              <a:off x="12653" y="3713"/>
              <a:ext cx="351" cy="615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5" name="Freeform 56"/>
            <p:cNvSpPr>
              <a:spLocks noEditPoints="1"/>
            </p:cNvSpPr>
            <p:nvPr/>
          </p:nvSpPr>
          <p:spPr bwMode="auto">
            <a:xfrm>
              <a:off x="12334" y="5001"/>
              <a:ext cx="656" cy="714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6" name="Freeform 57"/>
            <p:cNvSpPr>
              <a:spLocks noEditPoints="1"/>
            </p:cNvSpPr>
            <p:nvPr/>
          </p:nvSpPr>
          <p:spPr bwMode="auto">
            <a:xfrm>
              <a:off x="14754" y="3154"/>
              <a:ext cx="624" cy="6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7" name="Freeform 58"/>
            <p:cNvSpPr>
              <a:spLocks noEditPoints="1"/>
            </p:cNvSpPr>
            <p:nvPr/>
          </p:nvSpPr>
          <p:spPr bwMode="auto">
            <a:xfrm>
              <a:off x="12549" y="5712"/>
              <a:ext cx="607" cy="615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8" name="Rectangle 59"/>
            <p:cNvSpPr>
              <a:spLocks noChangeArrowheads="1"/>
            </p:cNvSpPr>
            <p:nvPr/>
          </p:nvSpPr>
          <p:spPr bwMode="auto">
            <a:xfrm>
              <a:off x="14906" y="5128"/>
              <a:ext cx="74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19" name="Rectangle 60"/>
            <p:cNvSpPr>
              <a:spLocks noChangeArrowheads="1"/>
            </p:cNvSpPr>
            <p:nvPr/>
          </p:nvSpPr>
          <p:spPr bwMode="auto">
            <a:xfrm>
              <a:off x="14936" y="505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0" name="Rectangle 61"/>
            <p:cNvSpPr>
              <a:spLocks noChangeArrowheads="1"/>
            </p:cNvSpPr>
            <p:nvPr/>
          </p:nvSpPr>
          <p:spPr bwMode="auto">
            <a:xfrm>
              <a:off x="15204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1" name="Rectangle 62"/>
            <p:cNvSpPr>
              <a:spLocks noChangeArrowheads="1"/>
            </p:cNvSpPr>
            <p:nvPr/>
          </p:nvSpPr>
          <p:spPr bwMode="auto">
            <a:xfrm>
              <a:off x="15230" y="4701"/>
              <a:ext cx="92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2" name="Rectangle 63"/>
            <p:cNvSpPr>
              <a:spLocks noChangeArrowheads="1"/>
            </p:cNvSpPr>
            <p:nvPr/>
          </p:nvSpPr>
          <p:spPr bwMode="auto">
            <a:xfrm>
              <a:off x="15204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3" name="Rectangle 64"/>
            <p:cNvSpPr>
              <a:spLocks noChangeArrowheads="1"/>
            </p:cNvSpPr>
            <p:nvPr/>
          </p:nvSpPr>
          <p:spPr bwMode="auto">
            <a:xfrm>
              <a:off x="15423" y="497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4" name="Rectangle 65"/>
            <p:cNvSpPr>
              <a:spLocks noChangeArrowheads="1"/>
            </p:cNvSpPr>
            <p:nvPr/>
          </p:nvSpPr>
          <p:spPr bwMode="auto">
            <a:xfrm>
              <a:off x="15448" y="4701"/>
              <a:ext cx="90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5" name="Rectangle 66"/>
            <p:cNvSpPr>
              <a:spLocks noChangeArrowheads="1"/>
            </p:cNvSpPr>
            <p:nvPr/>
          </p:nvSpPr>
          <p:spPr bwMode="auto">
            <a:xfrm>
              <a:off x="15423" y="4686"/>
              <a:ext cx="141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6" name="Rectangle 67"/>
            <p:cNvSpPr>
              <a:spLocks noChangeArrowheads="1"/>
            </p:cNvSpPr>
            <p:nvPr/>
          </p:nvSpPr>
          <p:spPr bwMode="auto">
            <a:xfrm>
              <a:off x="14989" y="497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7" name="Rectangle 68"/>
            <p:cNvSpPr>
              <a:spLocks noChangeArrowheads="1"/>
            </p:cNvSpPr>
            <p:nvPr/>
          </p:nvSpPr>
          <p:spPr bwMode="auto">
            <a:xfrm>
              <a:off x="15013" y="4701"/>
              <a:ext cx="94" cy="300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8" name="Rectangle 69"/>
            <p:cNvSpPr>
              <a:spLocks noChangeArrowheads="1"/>
            </p:cNvSpPr>
            <p:nvPr/>
          </p:nvSpPr>
          <p:spPr bwMode="auto">
            <a:xfrm>
              <a:off x="14989" y="4686"/>
              <a:ext cx="144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29" name="Rectangle 70"/>
            <p:cNvSpPr>
              <a:spLocks noChangeArrowheads="1"/>
            </p:cNvSpPr>
            <p:nvPr/>
          </p:nvSpPr>
          <p:spPr bwMode="auto">
            <a:xfrm>
              <a:off x="14936" y="4603"/>
              <a:ext cx="680" cy="37"/>
            </a:xfrm>
            <a:prstGeom prst="rect">
              <a:avLst/>
            </a:pr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0" name="Freeform 71"/>
            <p:cNvSpPr/>
            <p:nvPr/>
          </p:nvSpPr>
          <p:spPr bwMode="auto">
            <a:xfrm>
              <a:off x="14936" y="4386"/>
              <a:ext cx="680" cy="21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1" name="Freeform 72"/>
            <p:cNvSpPr>
              <a:spLocks noEditPoints="1"/>
            </p:cNvSpPr>
            <p:nvPr/>
          </p:nvSpPr>
          <p:spPr bwMode="auto">
            <a:xfrm>
              <a:off x="13065" y="4583"/>
              <a:ext cx="945" cy="61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2" name="Freeform 73"/>
            <p:cNvSpPr>
              <a:spLocks noEditPoints="1"/>
            </p:cNvSpPr>
            <p:nvPr/>
          </p:nvSpPr>
          <p:spPr bwMode="auto">
            <a:xfrm>
              <a:off x="15150" y="5259"/>
              <a:ext cx="221" cy="386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3" name="Freeform 74"/>
            <p:cNvSpPr>
              <a:spLocks noEditPoints="1"/>
            </p:cNvSpPr>
            <p:nvPr/>
          </p:nvSpPr>
          <p:spPr bwMode="auto">
            <a:xfrm>
              <a:off x="13219" y="3936"/>
              <a:ext cx="444" cy="544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4" name="Freeform 75"/>
            <p:cNvSpPr>
              <a:spLocks noEditPoints="1"/>
            </p:cNvSpPr>
            <p:nvPr/>
          </p:nvSpPr>
          <p:spPr bwMode="auto">
            <a:xfrm>
              <a:off x="14074" y="4508"/>
              <a:ext cx="673" cy="67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5" name="Freeform 76"/>
            <p:cNvSpPr>
              <a:spLocks noEditPoints="1"/>
            </p:cNvSpPr>
            <p:nvPr/>
          </p:nvSpPr>
          <p:spPr bwMode="auto">
            <a:xfrm>
              <a:off x="13403" y="5378"/>
              <a:ext cx="759" cy="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6" name="Freeform 77"/>
            <p:cNvSpPr/>
            <p:nvPr/>
          </p:nvSpPr>
          <p:spPr bwMode="auto">
            <a:xfrm>
              <a:off x="13734" y="4534"/>
              <a:ext cx="253" cy="18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7" name="Freeform 78"/>
            <p:cNvSpPr/>
            <p:nvPr/>
          </p:nvSpPr>
          <p:spPr bwMode="auto">
            <a:xfrm>
              <a:off x="13847" y="4485"/>
              <a:ext cx="69" cy="86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8" name="Freeform 79"/>
            <p:cNvSpPr>
              <a:spLocks noEditPoints="1"/>
            </p:cNvSpPr>
            <p:nvPr/>
          </p:nvSpPr>
          <p:spPr bwMode="auto">
            <a:xfrm>
              <a:off x="13453" y="6064"/>
              <a:ext cx="266" cy="369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39" name="Freeform 80"/>
            <p:cNvSpPr>
              <a:spLocks noEditPoints="1"/>
            </p:cNvSpPr>
            <p:nvPr/>
          </p:nvSpPr>
          <p:spPr bwMode="auto">
            <a:xfrm>
              <a:off x="15498" y="4170"/>
              <a:ext cx="334" cy="366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0" name="Freeform 81"/>
            <p:cNvSpPr>
              <a:spLocks noEditPoints="1"/>
            </p:cNvSpPr>
            <p:nvPr/>
          </p:nvSpPr>
          <p:spPr bwMode="auto">
            <a:xfrm>
              <a:off x="13830" y="3679"/>
              <a:ext cx="504" cy="725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1" name="Freeform 82"/>
            <p:cNvSpPr>
              <a:spLocks noEditPoints="1"/>
            </p:cNvSpPr>
            <p:nvPr/>
          </p:nvSpPr>
          <p:spPr bwMode="auto">
            <a:xfrm>
              <a:off x="13650" y="3576"/>
              <a:ext cx="291" cy="257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2" name="Freeform 83"/>
            <p:cNvSpPr/>
            <p:nvPr/>
          </p:nvSpPr>
          <p:spPr bwMode="auto">
            <a:xfrm>
              <a:off x="13568" y="3730"/>
              <a:ext cx="127" cy="81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3" name="Freeform 84"/>
            <p:cNvSpPr/>
            <p:nvPr/>
          </p:nvSpPr>
          <p:spPr bwMode="auto">
            <a:xfrm>
              <a:off x="13487" y="3741"/>
              <a:ext cx="172" cy="105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4" name="Freeform 85"/>
            <p:cNvSpPr>
              <a:spLocks noEditPoints="1"/>
            </p:cNvSpPr>
            <p:nvPr/>
          </p:nvSpPr>
          <p:spPr bwMode="auto">
            <a:xfrm>
              <a:off x="13388" y="5109"/>
              <a:ext cx="527" cy="18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5" name="Freeform 86"/>
            <p:cNvSpPr/>
            <p:nvPr/>
          </p:nvSpPr>
          <p:spPr bwMode="auto">
            <a:xfrm>
              <a:off x="15570" y="5593"/>
              <a:ext cx="291" cy="3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6" name="Freeform 87"/>
            <p:cNvSpPr/>
            <p:nvPr/>
          </p:nvSpPr>
          <p:spPr bwMode="auto">
            <a:xfrm>
              <a:off x="15735" y="5580"/>
              <a:ext cx="141" cy="97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7" name="Freeform 88"/>
            <p:cNvSpPr/>
            <p:nvPr/>
          </p:nvSpPr>
          <p:spPr bwMode="auto">
            <a:xfrm>
              <a:off x="15626" y="5657"/>
              <a:ext cx="193" cy="2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8" name="Freeform 89"/>
            <p:cNvSpPr>
              <a:spLocks noEditPoints="1"/>
            </p:cNvSpPr>
            <p:nvPr/>
          </p:nvSpPr>
          <p:spPr bwMode="auto">
            <a:xfrm>
              <a:off x="15176" y="4131"/>
              <a:ext cx="262" cy="19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49" name="Freeform 90"/>
            <p:cNvSpPr/>
            <p:nvPr/>
          </p:nvSpPr>
          <p:spPr bwMode="auto">
            <a:xfrm>
              <a:off x="12988" y="5383"/>
              <a:ext cx="244" cy="315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0" name="Freeform 91"/>
            <p:cNvSpPr/>
            <p:nvPr/>
          </p:nvSpPr>
          <p:spPr bwMode="auto">
            <a:xfrm>
              <a:off x="12973" y="5372"/>
              <a:ext cx="120" cy="82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1" name="Freeform 92"/>
            <p:cNvSpPr/>
            <p:nvPr/>
          </p:nvSpPr>
          <p:spPr bwMode="auto">
            <a:xfrm>
              <a:off x="13022" y="5439"/>
              <a:ext cx="165" cy="22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2" name="Freeform 93"/>
            <p:cNvSpPr>
              <a:spLocks noEditPoints="1"/>
            </p:cNvSpPr>
            <p:nvPr/>
          </p:nvSpPr>
          <p:spPr bwMode="auto">
            <a:xfrm>
              <a:off x="14595" y="7333"/>
              <a:ext cx="259" cy="28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3" name="Freeform 94"/>
            <p:cNvSpPr/>
            <p:nvPr/>
          </p:nvSpPr>
          <p:spPr bwMode="auto">
            <a:xfrm>
              <a:off x="14282" y="5467"/>
              <a:ext cx="75" cy="71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4" name="Freeform 95"/>
            <p:cNvSpPr/>
            <p:nvPr/>
          </p:nvSpPr>
          <p:spPr bwMode="auto">
            <a:xfrm>
              <a:off x="14265" y="5252"/>
              <a:ext cx="69" cy="23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5" name="Freeform 96"/>
            <p:cNvSpPr/>
            <p:nvPr/>
          </p:nvSpPr>
          <p:spPr bwMode="auto">
            <a:xfrm>
              <a:off x="14314" y="5289"/>
              <a:ext cx="150" cy="20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6" name="Freeform 97"/>
            <p:cNvSpPr/>
            <p:nvPr/>
          </p:nvSpPr>
          <p:spPr bwMode="auto">
            <a:xfrm>
              <a:off x="14301" y="5522"/>
              <a:ext cx="19" cy="37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sp>
          <p:nvSpPr>
            <p:cNvPr id="357" name="Freeform 98"/>
            <p:cNvSpPr>
              <a:spLocks noEditPoints="1"/>
            </p:cNvSpPr>
            <p:nvPr/>
          </p:nvSpPr>
          <p:spPr bwMode="auto">
            <a:xfrm>
              <a:off x="14241" y="3623"/>
              <a:ext cx="261" cy="279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15A680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200">
                <a:solidFill>
                  <a:srgbClr val="414455"/>
                </a:solidFill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15781" y="3396"/>
              <a:ext cx="329" cy="218"/>
              <a:chOff x="9482595" y="2565731"/>
              <a:chExt cx="278384" cy="184511"/>
            </a:xfrm>
            <a:solidFill>
              <a:srgbClr val="15A680"/>
            </a:solidFill>
          </p:grpSpPr>
          <p:sp>
            <p:nvSpPr>
              <p:cNvPr id="359" name="椭圆 358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  <p:sp>
            <p:nvSpPr>
              <p:cNvPr id="360" name="椭圆 359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414455"/>
                  </a:solidFill>
                </a:endParaRPr>
              </a:p>
            </p:txBody>
          </p:sp>
        </p:grpSp>
      </p:grpSp>
      <p:sp>
        <p:nvSpPr>
          <p:cNvPr id="100" name="Text Box 99"/>
          <p:cNvSpPr txBox="1"/>
          <p:nvPr/>
        </p:nvSpPr>
        <p:spPr>
          <a:xfrm>
            <a:off x="777875" y="1798320"/>
            <a:ext cx="817181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7970"/>
            <a:r>
              <a:rPr lang="zh-CN" sz="2800" b="1">
                <a:solidFill>
                  <a:srgbClr val="008000"/>
                </a:solidFill>
                <a:ea typeface="宋体" panose="02010600030101010101" pitchFamily="2" charset="-122"/>
                <a:cs typeface="Times New Roman" panose="02020603050405020304" charset="0"/>
              </a:rPr>
              <a:t>语法形式</a:t>
            </a:r>
          </a:p>
          <a:p>
            <a:pPr indent="267970"/>
            <a:endParaRPr lang="zh-CN" sz="2800" b="1">
              <a:solidFill>
                <a:srgbClr val="008000"/>
              </a:solidFill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267970"/>
            <a:r>
              <a:rPr sz="2000" b="1">
                <a:solidFill>
                  <a:srgbClr val="008000"/>
                </a:solidFill>
                <a:ea typeface="宋体" panose="02010600030101010101" pitchFamily="2" charset="-122"/>
              </a:rPr>
              <a:t>[修饰符] [static] [final] 变量类型  变量名[=初始值];</a:t>
            </a:r>
          </a:p>
          <a:p>
            <a:pPr indent="267970"/>
            <a:endParaRPr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endParaRPr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lang="zh-CN" sz="2000" b="1">
                <a:solidFill>
                  <a:srgbClr val="008000"/>
                </a:solidFill>
                <a:ea typeface="宋体" panose="02010600030101010101" pitchFamily="2" charset="-122"/>
              </a:rPr>
              <a:t>修饰符用来控制访问权限</a:t>
            </a:r>
          </a:p>
          <a:p>
            <a:pPr indent="267970"/>
            <a:endParaRPr lang="zh-CN"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lang="en-US" altLang="zh-CN" sz="2000" b="1">
                <a:solidFill>
                  <a:srgbClr val="008000"/>
                </a:solidFill>
                <a:ea typeface="宋体" panose="02010600030101010101" pitchFamily="2" charset="-122"/>
              </a:rPr>
              <a:t>static</a:t>
            </a:r>
            <a:r>
              <a:rPr lang="zh-CN" altLang="en-US" sz="2000" b="1">
                <a:solidFill>
                  <a:srgbClr val="008000"/>
                </a:solidFill>
                <a:ea typeface="宋体" panose="02010600030101010101" pitchFamily="2" charset="-122"/>
              </a:rPr>
              <a:t>用来表示定义的是静态成员变量</a:t>
            </a:r>
          </a:p>
          <a:p>
            <a:pPr indent="267970"/>
            <a:endParaRPr lang="zh-CN" altLang="en-US"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lang="en-US" altLang="zh-CN" sz="2000" b="1">
                <a:solidFill>
                  <a:srgbClr val="008000"/>
                </a:solidFill>
                <a:ea typeface="宋体" panose="02010600030101010101" pitchFamily="2" charset="-122"/>
              </a:rPr>
              <a:t>final</a:t>
            </a:r>
            <a:r>
              <a:rPr lang="zh-CN" altLang="en-US" sz="2000" b="1">
                <a:solidFill>
                  <a:srgbClr val="008000"/>
                </a:solidFill>
                <a:ea typeface="宋体" panose="02010600030101010101" pitchFamily="2" charset="-122"/>
              </a:rPr>
              <a:t>表示用来定义常量</a:t>
            </a:r>
          </a:p>
          <a:p>
            <a:pPr indent="267970"/>
            <a:endParaRPr lang="zh-CN" altLang="en-US" sz="2000" b="1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indent="267970"/>
            <a:r>
              <a:rPr lang="en-US" altLang="zh-CN" sz="2000" b="1">
                <a:solidFill>
                  <a:srgbClr val="008000"/>
                </a:solidFill>
                <a:ea typeface="宋体" panose="02010600030101010101" pitchFamily="2" charset="-122"/>
              </a:rPr>
              <a:t>static</a:t>
            </a:r>
            <a:r>
              <a:rPr lang="zh-CN" altLang="en-US" sz="2000" b="1">
                <a:solidFill>
                  <a:srgbClr val="008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000" b="1">
                <a:solidFill>
                  <a:srgbClr val="008000"/>
                </a:solidFill>
                <a:ea typeface="宋体" panose="02010600030101010101" pitchFamily="2" charset="-122"/>
              </a:rPr>
              <a:t>final</a:t>
            </a:r>
            <a:r>
              <a:rPr lang="zh-CN" altLang="en-US" sz="2000" b="1">
                <a:solidFill>
                  <a:srgbClr val="008000"/>
                </a:solidFill>
                <a:ea typeface="宋体" panose="02010600030101010101" pitchFamily="2" charset="-122"/>
              </a:rPr>
              <a:t>都省略表示定义实例成员变量</a:t>
            </a:r>
          </a:p>
        </p:txBody>
      </p:sp>
    </p:spTree>
    <p:extLst>
      <p:ext uri="{BB962C8B-B14F-4D97-AF65-F5344CB8AC3E}">
        <p14:creationId xmlns:p14="http://schemas.microsoft.com/office/powerpoint/2010/main" val="35337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1688</Words>
  <Application>Microsoft Office PowerPoint</Application>
  <PresentationFormat>自定义</PresentationFormat>
  <Paragraphs>310</Paragraphs>
  <Slides>39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admin</cp:lastModifiedBy>
  <cp:revision>197</cp:revision>
  <dcterms:created xsi:type="dcterms:W3CDTF">2016-05-18T12:32:00Z</dcterms:created>
  <dcterms:modified xsi:type="dcterms:W3CDTF">2021-08-11T08:43:59Z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