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305" r:id="rId2"/>
    <p:sldId id="295" r:id="rId3"/>
    <p:sldId id="353" r:id="rId4"/>
    <p:sldId id="352" r:id="rId5"/>
    <p:sldId id="351" r:id="rId6"/>
    <p:sldId id="350" r:id="rId7"/>
    <p:sldId id="349" r:id="rId8"/>
    <p:sldId id="348"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71" r:id="rId24"/>
    <p:sldId id="372" r:id="rId25"/>
    <p:sldId id="373" r:id="rId26"/>
    <p:sldId id="369" r:id="rId27"/>
    <p:sldId id="370" r:id="rId28"/>
    <p:sldId id="374" r:id="rId29"/>
    <p:sldId id="375" r:id="rId30"/>
    <p:sldId id="376" r:id="rId31"/>
    <p:sldId id="377" r:id="rId32"/>
    <p:sldId id="378" r:id="rId33"/>
    <p:sldId id="379" r:id="rId34"/>
    <p:sldId id="38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pc"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A681"/>
    <a:srgbClr val="00CC66"/>
    <a:srgbClr val="15BD80"/>
    <a:srgbClr val="00CC99"/>
    <a:srgbClr val="F8FEFC"/>
    <a:srgbClr val="339933"/>
    <a:srgbClr val="9DBDAB"/>
    <a:srgbClr val="7C389A"/>
    <a:srgbClr val="446D99"/>
    <a:srgbClr val="C4C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3" autoAdjust="0"/>
    <p:restoredTop sz="76298" autoAdjust="0"/>
  </p:normalViewPr>
  <p:slideViewPr>
    <p:cSldViewPr snapToGrid="0" showGuides="1">
      <p:cViewPr varScale="1">
        <p:scale>
          <a:sx n="66" d="100"/>
          <a:sy n="66" d="100"/>
        </p:scale>
        <p:origin x="-912" y="-72"/>
      </p:cViewPr>
      <p:guideLst>
        <p:guide orient="horz" pos="1262"/>
        <p:guide pos="154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83843-A115-4045-A924-70B770BCB2B2}"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AAE319-8231-46A1-960B-5493A3C4844B}" type="slidenum">
              <a:rPr lang="zh-CN" altLang="en-US" smtClean="0"/>
              <a:t>‹#›</a:t>
            </a:fld>
            <a:endParaRPr lang="zh-CN" altLang="en-US"/>
          </a:p>
        </p:txBody>
      </p:sp>
    </p:spTree>
    <p:extLst>
      <p:ext uri="{BB962C8B-B14F-4D97-AF65-F5344CB8AC3E}">
        <p14:creationId xmlns:p14="http://schemas.microsoft.com/office/powerpoint/2010/main" val="3900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a:p>
        </p:txBody>
      </p:sp>
      <p:sp>
        <p:nvSpPr>
          <p:cNvPr id="16388" name="灯片编号占位符 3"/>
          <p:cNvSpPr>
            <a:spLocks noGrp="1"/>
          </p:cNvSpPr>
          <p:nvPr>
            <p:ph type="sldNum" sz="quarter" idx="5"/>
          </p:nvPr>
        </p:nvSpPr>
        <p:spPr bwMode="auto">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1CCDC38-D7A8-4F2F-BC9D-96589A19EAD1}" type="slidenum">
              <a:rPr lang="zh-CN" altLang="en-US"/>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AAE319-8231-46A1-960B-5493A3C4844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【分析结果】</a:t>
            </a:r>
          </a:p>
          <a:p>
            <a:r>
              <a:rPr lang="zh-CN" altLang="en-US"/>
              <a:t>在第一个输出语句中，调用了length()方法来输出字符串s的长度。</a:t>
            </a:r>
          </a:p>
          <a:p>
            <a:r>
              <a:rPr lang="zh-CN" altLang="en-US"/>
              <a:t>在第二个输出语句中，调用了indexOf()方法来输出字符a在字符串s中第一次出现的位置。</a:t>
            </a:r>
          </a:p>
          <a:p>
            <a:r>
              <a:rPr lang="zh-CN" altLang="en-US"/>
              <a:t>在第三个输出语句中，调用了lastIndexOf()方法来输出字符a在字符串s中最后一次出现的位置。</a:t>
            </a:r>
          </a:p>
          <a:p>
            <a:r>
              <a:rPr lang="zh-CN" altLang="en-US"/>
              <a:t>最后一个输出语句中，调用了charAt()方法来输出索引位置为7 的字符。</a:t>
            </a:r>
          </a:p>
          <a:p>
            <a:r>
              <a:rPr lang="zh-CN" altLang="en-US"/>
              <a:t>字符串s的长度为11，字符a第一次出现的位置是7，索引位置是从0开始计数，空格也要计算在内。字符a最后一次出现的位置是9。索引位置为7的字符是a。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Date</a:t>
            </a:r>
            <a:r>
              <a:rPr lang="zh-CN" altLang="en-US" dirty="0"/>
              <a:t>类用啦表示日期和时间，位于</a:t>
            </a:r>
            <a:r>
              <a:rPr lang="en-US" altLang="zh-CN" dirty="0" err="1"/>
              <a:t>java.util</a:t>
            </a:r>
            <a:r>
              <a:rPr lang="zh-CN" altLang="en-US" dirty="0"/>
              <a:t>包中，所以在使用的时候一定要导入</a:t>
            </a:r>
            <a:r>
              <a:rPr lang="en-US" altLang="zh-CN" dirty="0" err="1"/>
              <a:t>java.util</a:t>
            </a:r>
            <a:r>
              <a:rPr lang="zh-CN" altLang="en-US" dirty="0"/>
              <a:t>包。</a:t>
            </a:r>
            <a:endParaRPr lang="en-US" altLang="zh-CN" dirty="0"/>
          </a:p>
          <a:p>
            <a:pPr marL="457200" indent="-457200">
              <a:buFont typeface="Wingdings" panose="05000000000000000000" pitchFamily="2" charset="2"/>
              <a:buChar char="Ø"/>
            </a:pPr>
            <a:r>
              <a:rPr lang="en-US" altLang="zh-CN" sz="1200" b="1" dirty="0"/>
              <a:t>Date</a:t>
            </a:r>
            <a:r>
              <a:rPr lang="zh-CN" altLang="en-US" sz="1200" b="1" dirty="0"/>
              <a:t>类的构造方法有：</a:t>
            </a:r>
            <a:endParaRPr lang="en-US" altLang="zh-CN" sz="1200" b="1" dirty="0"/>
          </a:p>
          <a:p>
            <a:r>
              <a:rPr lang="zh-CN" altLang="en-US" sz="1200" b="1" dirty="0">
                <a:ln w="0"/>
                <a:solidFill>
                  <a:schemeClr val="accent1"/>
                </a:solidFill>
                <a:effectLst>
                  <a:outerShdw blurRad="38100" dist="25400" dir="5400000" algn="ctr" rotWithShape="0">
                    <a:srgbClr val="6E747A">
                      <a:alpha val="43000"/>
                    </a:srgbClr>
                  </a:outerShdw>
                </a:effectLst>
              </a:rPr>
              <a:t>第一种，使用系统中当前日期和时间创建并初始化为</a:t>
            </a:r>
            <a:r>
              <a:rPr lang="en-US" altLang="zh-CN" sz="1200" b="1" dirty="0">
                <a:ln w="0"/>
                <a:solidFill>
                  <a:schemeClr val="accent1"/>
                </a:solidFill>
                <a:effectLst>
                  <a:outerShdw blurRad="38100" dist="25400" dir="5400000" algn="ctr" rotWithShape="0">
                    <a:srgbClr val="6E747A">
                      <a:alpha val="43000"/>
                    </a:srgbClr>
                  </a:outerShdw>
                </a:effectLst>
              </a:rPr>
              <a:t>Date</a:t>
            </a:r>
            <a:r>
              <a:rPr lang="zh-CN" altLang="en-US" sz="1200" b="1" dirty="0">
                <a:ln w="0"/>
                <a:solidFill>
                  <a:schemeClr val="accent1"/>
                </a:solidFill>
                <a:effectLst>
                  <a:outerShdw blurRad="38100" dist="25400" dir="5400000" algn="ctr" rotWithShape="0">
                    <a:srgbClr val="6E747A">
                      <a:alpha val="43000"/>
                    </a:srgbClr>
                  </a:outerShdw>
                </a:effectLst>
              </a:rPr>
              <a:t>类的实例对象</a:t>
            </a:r>
            <a:endParaRPr lang="en-US" altLang="zh-CN" sz="1200" b="1" dirty="0">
              <a:ln w="0"/>
              <a:solidFill>
                <a:schemeClr val="accent1"/>
              </a:solidFill>
              <a:effectLst>
                <a:outerShdw blurRad="38100" dist="25400" dir="5400000" algn="ctr" rotWithShape="0">
                  <a:srgbClr val="6E747A">
                    <a:alpha val="43000"/>
                  </a:srgbClr>
                </a:outerShdw>
              </a:effectLst>
            </a:endParaRPr>
          </a:p>
          <a:p>
            <a:r>
              <a:rPr lang="zh-CN" altLang="en-US" sz="1200" b="1" dirty="0">
                <a:ln w="0"/>
                <a:solidFill>
                  <a:schemeClr val="accent1"/>
                </a:solidFill>
                <a:effectLst>
                  <a:outerShdw blurRad="38100" dist="25400" dir="5400000" algn="ctr" rotWithShape="0">
                    <a:srgbClr val="6E747A">
                      <a:alpha val="43000"/>
                    </a:srgbClr>
                  </a:outerShdw>
                </a:effectLst>
              </a:rPr>
              <a:t>第二种：接收一个</a:t>
            </a:r>
            <a:r>
              <a:rPr lang="en-US" altLang="zh-CN" sz="1200" b="1" dirty="0">
                <a:ln w="0"/>
                <a:solidFill>
                  <a:schemeClr val="accent1"/>
                </a:solidFill>
                <a:effectLst>
                  <a:outerShdw blurRad="38100" dist="25400" dir="5400000" algn="ctr" rotWithShape="0">
                    <a:srgbClr val="6E747A">
                      <a:alpha val="43000"/>
                    </a:srgbClr>
                  </a:outerShdw>
                </a:effectLst>
              </a:rPr>
              <a:t>long</a:t>
            </a:r>
            <a:r>
              <a:rPr lang="zh-CN" altLang="en-US" sz="1200" b="1" dirty="0">
                <a:ln w="0"/>
                <a:solidFill>
                  <a:schemeClr val="accent1"/>
                </a:solidFill>
                <a:effectLst>
                  <a:outerShdw blurRad="38100" dist="25400" dir="5400000" algn="ctr" rotWithShape="0">
                    <a:srgbClr val="6E747A">
                      <a:alpha val="43000"/>
                    </a:srgbClr>
                  </a:outerShdw>
                </a:effectLst>
              </a:rPr>
              <a:t>类型的整数来初始化</a:t>
            </a:r>
            <a:r>
              <a:rPr lang="en-US" altLang="zh-CN" sz="1200" b="1" dirty="0">
                <a:ln w="0"/>
                <a:solidFill>
                  <a:schemeClr val="accent1"/>
                </a:solidFill>
                <a:effectLst>
                  <a:outerShdw blurRad="38100" dist="25400" dir="5400000" algn="ctr" rotWithShape="0">
                    <a:srgbClr val="6E747A">
                      <a:alpha val="43000"/>
                    </a:srgbClr>
                  </a:outerShdw>
                </a:effectLst>
              </a:rPr>
              <a:t>Date</a:t>
            </a:r>
            <a:r>
              <a:rPr lang="zh-CN" altLang="en-US" sz="1200" b="1" dirty="0">
                <a:ln w="0"/>
                <a:solidFill>
                  <a:schemeClr val="accent1"/>
                </a:solidFill>
                <a:effectLst>
                  <a:outerShdw blurRad="38100" dist="25400" dir="5400000" algn="ctr" rotWithShape="0">
                    <a:srgbClr val="6E747A">
                      <a:alpha val="43000"/>
                    </a:srgbClr>
                  </a:outerShdw>
                </a:effectLst>
              </a:rPr>
              <a:t>对象</a:t>
            </a:r>
            <a:endParaRPr lang="en-US" altLang="zh-CN" sz="1200" b="1" dirty="0">
              <a:ln w="0"/>
              <a:solidFill>
                <a:schemeClr val="accent1"/>
              </a:solidFill>
              <a:effectLst>
                <a:outerShdw blurRad="38100" dist="25400" dir="5400000" algn="ctr" rotWithShape="0">
                  <a:srgbClr val="6E747A">
                    <a:alpha val="43000"/>
                  </a:srgbClr>
                </a:outerShdw>
              </a:effectLst>
            </a:endParaRPr>
          </a:p>
          <a:p>
            <a:r>
              <a:rPr lang="en-US" altLang="zh-CN" dirty="0"/>
              <a:t>Long</a:t>
            </a:r>
            <a:r>
              <a:rPr lang="zh-CN" altLang="en-US" dirty="0"/>
              <a:t>类型的整数是从标准基准时间</a:t>
            </a:r>
            <a:r>
              <a:rPr lang="en-US" altLang="zh-CN" dirty="0"/>
              <a:t>1970</a:t>
            </a:r>
            <a:r>
              <a:rPr lang="zh-CN" altLang="en-US" dirty="0"/>
              <a:t>年</a:t>
            </a:r>
            <a:r>
              <a:rPr lang="en-US" altLang="zh-CN" dirty="0"/>
              <a:t>1</a:t>
            </a:r>
            <a:r>
              <a:rPr lang="zh-CN" altLang="en-US" dirty="0"/>
              <a:t>月</a:t>
            </a:r>
            <a:r>
              <a:rPr lang="en-US" altLang="zh-CN" dirty="0"/>
              <a:t>1</a:t>
            </a:r>
            <a:r>
              <a:rPr lang="zh-CN" altLang="en-US" dirty="0"/>
              <a:t>日 </a:t>
            </a:r>
            <a:r>
              <a:rPr lang="en-US" altLang="zh-CN" dirty="0"/>
              <a:t>00:00:00</a:t>
            </a:r>
            <a:r>
              <a:rPr lang="zh-CN" altLang="en-US" dirty="0"/>
              <a:t>开始的毫秒数，</a:t>
            </a:r>
            <a:r>
              <a:rPr lang="en-US" altLang="zh-CN" dirty="0"/>
              <a:t>System</a:t>
            </a:r>
            <a:r>
              <a:rPr lang="zh-CN" altLang="en-US" dirty="0"/>
              <a:t>类的</a:t>
            </a:r>
            <a:r>
              <a:rPr lang="en-US" altLang="zh-CN" dirty="0" err="1"/>
              <a:t>CurrentTimeMillis</a:t>
            </a:r>
            <a:r>
              <a:rPr lang="en-US" altLang="zh-CN" dirty="0"/>
              <a:t>()</a:t>
            </a:r>
            <a:r>
              <a:rPr lang="zh-CN" altLang="en-US" dirty="0"/>
              <a:t>方法可以获取系统当前时间距离基准时间的毫秒数。</a:t>
            </a:r>
          </a:p>
        </p:txBody>
      </p:sp>
      <p:sp>
        <p:nvSpPr>
          <p:cNvPr id="4" name="灯片编号占位符 3"/>
          <p:cNvSpPr>
            <a:spLocks noGrp="1"/>
          </p:cNvSpPr>
          <p:nvPr>
            <p:ph type="sldNum" sz="quarter" idx="10"/>
          </p:nvPr>
        </p:nvSpPr>
        <p:spPr/>
        <p:txBody>
          <a:bodyPr/>
          <a:lstStyle/>
          <a:p>
            <a:fld id="{87AAE319-8231-46A1-960B-5493A3C4844B}" type="slidenum">
              <a:rPr lang="zh-CN" altLang="en-US" smtClean="0"/>
              <a:t>23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latin typeface="+mn-lt"/>
                <a:ea typeface="+mn-ea"/>
                <a:cs typeface="+mn-cs"/>
              </a:rPr>
              <a:t>Date</a:t>
            </a:r>
            <a:r>
              <a:rPr lang="zh-CN" altLang="en-US" sz="1200" kern="1200" dirty="0">
                <a:solidFill>
                  <a:schemeClr val="tx1"/>
                </a:solidFill>
                <a:latin typeface="+mn-lt"/>
                <a:ea typeface="+mn-ea"/>
                <a:cs typeface="+mn-cs"/>
              </a:rPr>
              <a:t>类的常用方法之日期转毫秒值</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latin typeface="+mn-lt"/>
                <a:ea typeface="+mn-ea"/>
                <a:cs typeface="+mn-cs"/>
              </a:rPr>
              <a:t>通过</a:t>
            </a:r>
            <a:r>
              <a:rPr lang="en-US" altLang="zh-CN" sz="1200" kern="1200" dirty="0">
                <a:solidFill>
                  <a:schemeClr val="tx1"/>
                </a:solidFill>
                <a:latin typeface="+mn-lt"/>
                <a:ea typeface="+mn-ea"/>
                <a:cs typeface="+mn-cs"/>
              </a:rPr>
              <a:t>Date</a:t>
            </a:r>
            <a:r>
              <a:rPr lang="zh-CN" altLang="en-US" sz="1200" kern="1200" dirty="0">
                <a:solidFill>
                  <a:schemeClr val="tx1"/>
                </a:solidFill>
                <a:latin typeface="+mn-lt"/>
                <a:ea typeface="+mn-ea"/>
                <a:cs typeface="+mn-cs"/>
              </a:rPr>
              <a:t>类的</a:t>
            </a:r>
            <a:r>
              <a:rPr lang="en-US" altLang="zh-CN" sz="1200" kern="1200" dirty="0" err="1">
                <a:solidFill>
                  <a:schemeClr val="tx1"/>
                </a:solidFill>
                <a:latin typeface="+mn-lt"/>
                <a:ea typeface="+mn-ea"/>
                <a:cs typeface="+mn-cs"/>
              </a:rPr>
              <a:t>getTime</a:t>
            </a:r>
            <a:r>
              <a:rPr lang="zh-CN" altLang="en-US" sz="1200" kern="1200" dirty="0">
                <a:solidFill>
                  <a:schemeClr val="tx1"/>
                </a:solidFill>
                <a:latin typeface="+mn-lt"/>
                <a:ea typeface="+mn-ea"/>
                <a:cs typeface="+mn-cs"/>
              </a:rPr>
              <a:t>方法，可以将一个日期类型</a:t>
            </a:r>
            <a:r>
              <a:rPr lang="zh-CN" altLang="en-US" sz="1200" dirty="0">
                <a:ln w="0"/>
                <a:solidFill>
                  <a:schemeClr val="accent1"/>
                </a:solidFill>
                <a:effectLst>
                  <a:outerShdw blurRad="38100" dist="25400" dir="5400000" algn="ctr" rotWithShape="0">
                    <a:srgbClr val="6E747A">
                      <a:alpha val="43000"/>
                    </a:srgbClr>
                  </a:outerShdw>
                </a:effectLst>
              </a:rPr>
              <a:t>转换为</a:t>
            </a:r>
            <a:r>
              <a:rPr lang="en-US" altLang="zh-CN" sz="1200" dirty="0">
                <a:ln w="0"/>
                <a:solidFill>
                  <a:schemeClr val="accent1"/>
                </a:solidFill>
                <a:effectLst>
                  <a:outerShdw blurRad="38100" dist="25400" dir="5400000" algn="ctr" rotWithShape="0">
                    <a:srgbClr val="6E747A">
                      <a:alpha val="43000"/>
                    </a:srgbClr>
                  </a:outerShdw>
                </a:effectLst>
              </a:rPr>
              <a:t>long</a:t>
            </a:r>
            <a:r>
              <a:rPr lang="zh-CN" altLang="en-US" sz="1200" dirty="0">
                <a:ln w="0"/>
                <a:solidFill>
                  <a:schemeClr val="accent1"/>
                </a:solidFill>
                <a:effectLst>
                  <a:outerShdw blurRad="38100" dist="25400" dir="5400000" algn="ctr" rotWithShape="0">
                    <a:srgbClr val="6E747A">
                      <a:alpha val="43000"/>
                    </a:srgbClr>
                  </a:outerShdw>
                </a:effectLst>
              </a:rPr>
              <a:t>类型的毫秒值。</a:t>
            </a:r>
            <a:endParaRPr lang="en-US" altLang="zh-CN" sz="1200" dirty="0">
              <a:ln w="0"/>
              <a:solidFill>
                <a:schemeClr val="accent1"/>
              </a:solidFill>
              <a:effectLst>
                <a:outerShdw blurRad="38100" dist="25400" dir="5400000" algn="ctr" rotWithShape="0">
                  <a:srgbClr val="6E747A">
                    <a:alpha val="43000"/>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n w="0"/>
                <a:solidFill>
                  <a:schemeClr val="accent1"/>
                </a:solidFill>
                <a:effectLst>
                  <a:outerShdw blurRad="38100" dist="25400" dir="5400000" algn="ctr" rotWithShape="0">
                    <a:srgbClr val="6E747A">
                      <a:alpha val="43000"/>
                    </a:srgbClr>
                  </a:outerShdw>
                </a:effectLst>
              </a:rPr>
              <a:t>若屏幕代码所示，创建一个</a:t>
            </a:r>
            <a:r>
              <a:rPr lang="en-US" altLang="zh-CN" sz="1200" dirty="0">
                <a:ln w="0"/>
                <a:solidFill>
                  <a:schemeClr val="accent1"/>
                </a:solidFill>
                <a:effectLst>
                  <a:outerShdw blurRad="38100" dist="25400" dir="5400000" algn="ctr" rotWithShape="0">
                    <a:srgbClr val="6E747A">
                      <a:alpha val="43000"/>
                    </a:srgbClr>
                  </a:outerShdw>
                </a:effectLst>
              </a:rPr>
              <a:t>date</a:t>
            </a:r>
            <a:r>
              <a:rPr lang="zh-CN" altLang="en-US" sz="1200" dirty="0">
                <a:ln w="0"/>
                <a:solidFill>
                  <a:schemeClr val="accent1"/>
                </a:solidFill>
                <a:effectLst>
                  <a:outerShdw blurRad="38100" dist="25400" dir="5400000" algn="ctr" rotWithShape="0">
                    <a:srgbClr val="6E747A">
                      <a:alpha val="43000"/>
                    </a:srgbClr>
                  </a:outerShdw>
                </a:effectLst>
              </a:rPr>
              <a:t>对象，然后用</a:t>
            </a:r>
            <a:r>
              <a:rPr lang="en-US" altLang="zh-CN" sz="1200" dirty="0" err="1">
                <a:ln w="0"/>
                <a:solidFill>
                  <a:schemeClr val="accent1"/>
                </a:solidFill>
                <a:effectLst>
                  <a:outerShdw blurRad="38100" dist="25400" dir="5400000" algn="ctr" rotWithShape="0">
                    <a:srgbClr val="6E747A">
                      <a:alpha val="43000"/>
                    </a:srgbClr>
                  </a:outerShdw>
                </a:effectLst>
              </a:rPr>
              <a:t>getTime</a:t>
            </a:r>
            <a:r>
              <a:rPr lang="zh-CN" altLang="en-US" sz="1200" dirty="0">
                <a:ln w="0"/>
                <a:solidFill>
                  <a:schemeClr val="accent1"/>
                </a:solidFill>
                <a:effectLst>
                  <a:outerShdw blurRad="38100" dist="25400" dir="5400000" algn="ctr" rotWithShape="0">
                    <a:srgbClr val="6E747A">
                      <a:alpha val="43000"/>
                    </a:srgbClr>
                  </a:outerShdw>
                </a:effectLst>
              </a:rPr>
              <a:t>方法，将当前日期类型转换为毫秒类型并输出。</a:t>
            </a:r>
            <a:endParaRPr lang="en-US" altLang="zh-CN" sz="1200" kern="1200" dirty="0">
              <a:solidFill>
                <a:schemeClr val="tx1"/>
              </a:solidFill>
              <a:latin typeface="+mn-lt"/>
              <a:ea typeface="+mn-ea"/>
              <a:cs typeface="+mn-cs"/>
            </a:endParaRPr>
          </a:p>
          <a:p>
            <a:r>
              <a:rPr lang="zh-CN" altLang="en-US" dirty="0"/>
              <a:t>这里的输出的毫秒数，指的是从基准时间</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r>
              <a:rPr lang="en-US" altLang="zh-CN" dirty="0"/>
              <a:t>00:00:00</a:t>
            </a:r>
            <a:r>
              <a:rPr lang="zh-CN" altLang="en-US" dirty="0"/>
              <a:t>到现在日期的毫秒数。</a:t>
            </a:r>
            <a:endParaRPr lang="en-US" altLang="zh-CN" dirty="0"/>
          </a:p>
          <a:p>
            <a:r>
              <a:rPr lang="zh-CN" altLang="en-US" dirty="0"/>
              <a:t>由于时间一直在变化，因此这里输出的结果也会不同。</a:t>
            </a:r>
          </a:p>
        </p:txBody>
      </p:sp>
      <p:sp>
        <p:nvSpPr>
          <p:cNvPr id="4" name="灯片编号占位符 3"/>
          <p:cNvSpPr>
            <a:spLocks noGrp="1"/>
          </p:cNvSpPr>
          <p:nvPr>
            <p:ph type="sldNum" sz="quarter" idx="5"/>
          </p:nvPr>
        </p:nvSpPr>
        <p:spPr/>
        <p:txBody>
          <a:bodyPr/>
          <a:lstStyle/>
          <a:p>
            <a:fld id="{87AAE319-8231-46A1-960B-5493A3C4844B}" type="slidenum">
              <a:rPr lang="zh-CN" altLang="en-US" smtClean="0"/>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Date</a:t>
            </a:r>
            <a:r>
              <a:rPr lang="zh-CN" altLang="en-US" dirty="0"/>
              <a:t>类的常用方法之</a:t>
            </a:r>
            <a:r>
              <a:rPr lang="en-US" altLang="zh-CN" dirty="0"/>
              <a:t>after</a:t>
            </a:r>
            <a:r>
              <a:rPr lang="zh-CN" altLang="en-US" dirty="0"/>
              <a:t>方法。</a:t>
            </a:r>
            <a:r>
              <a:rPr lang="en-US" altLang="zh-CN" sz="1200" dirty="0"/>
              <a:t>Date</a:t>
            </a:r>
            <a:r>
              <a:rPr lang="zh-CN" altLang="en-US" sz="1200" dirty="0"/>
              <a:t>类的</a:t>
            </a:r>
            <a:r>
              <a:rPr lang="en-US" altLang="zh-CN" sz="1200" dirty="0"/>
              <a:t>after()</a:t>
            </a:r>
            <a:r>
              <a:rPr lang="zh-CN" altLang="en-US" sz="1200" dirty="0"/>
              <a:t>方法用于测试当前日期是否在指定的日期之后，如果是，则返回</a:t>
            </a:r>
            <a:r>
              <a:rPr lang="en-US" altLang="zh-CN" sz="1200" dirty="0"/>
              <a:t>true</a:t>
            </a:r>
            <a:r>
              <a:rPr lang="zh-CN" altLang="en-US" sz="1200" dirty="0"/>
              <a:t>，否则返回</a:t>
            </a:r>
            <a:r>
              <a:rPr lang="en-US" altLang="zh-CN" sz="1200" dirty="0"/>
              <a:t>false</a:t>
            </a:r>
            <a:r>
              <a:rPr lang="zh-CN" altLang="en-US" sz="1200" dirty="0"/>
              <a:t>。</a:t>
            </a:r>
            <a:endParaRPr lang="en-US" altLang="zh-CN" sz="1200" dirty="0"/>
          </a:p>
          <a:p>
            <a:r>
              <a:rPr lang="zh-CN" altLang="en-US" dirty="0"/>
              <a:t>如屏幕代码所示，创建了一个以前的日期对象</a:t>
            </a:r>
            <a:r>
              <a:rPr lang="en-US" altLang="zh-CN" dirty="0"/>
              <a:t>before</a:t>
            </a:r>
          </a:p>
          <a:p>
            <a:r>
              <a:rPr lang="zh-CN" altLang="en-US" dirty="0"/>
              <a:t>再创建了一个现在的日期对象</a:t>
            </a:r>
            <a:r>
              <a:rPr lang="en-US" altLang="zh-CN" dirty="0"/>
              <a:t>now</a:t>
            </a:r>
            <a:r>
              <a:rPr lang="zh-CN" altLang="en-US" dirty="0"/>
              <a:t>。</a:t>
            </a:r>
            <a:endParaRPr lang="en-US" altLang="zh-CN" dirty="0"/>
          </a:p>
          <a:p>
            <a:r>
              <a:rPr lang="zh-CN" altLang="en-US" dirty="0"/>
              <a:t>调用了</a:t>
            </a:r>
            <a:r>
              <a:rPr lang="en-US" altLang="zh-CN" dirty="0"/>
              <a:t>Date</a:t>
            </a:r>
            <a:r>
              <a:rPr lang="zh-CN" altLang="en-US" dirty="0"/>
              <a:t>类的</a:t>
            </a:r>
            <a:r>
              <a:rPr lang="en-US" altLang="zh-CN" dirty="0"/>
              <a:t>after</a:t>
            </a:r>
            <a:r>
              <a:rPr lang="zh-CN" altLang="en-US" dirty="0"/>
              <a:t>方法判断现在的日期是否在以前的日期之后。程序输出结果为</a:t>
            </a:r>
            <a:r>
              <a:rPr lang="en-US" altLang="zh-CN" dirty="0"/>
              <a:t>true</a:t>
            </a:r>
            <a:r>
              <a:rPr lang="zh-CN" altLang="en-US" dirty="0"/>
              <a:t>。</a:t>
            </a:r>
            <a:endParaRPr lang="en-US" altLang="zh-CN" dirty="0"/>
          </a:p>
          <a:p>
            <a:r>
              <a:rPr lang="zh-CN" altLang="en-US" dirty="0"/>
              <a:t>现在的日期是在以前的日期之后。</a:t>
            </a:r>
            <a:endParaRPr lang="en-US" altLang="zh-CN" dirty="0"/>
          </a:p>
          <a:p>
            <a:r>
              <a:rPr lang="zh-CN" altLang="en-US" dirty="0"/>
              <a:t>跟</a:t>
            </a:r>
            <a:r>
              <a:rPr lang="en-US" altLang="zh-CN" dirty="0"/>
              <a:t>after</a:t>
            </a:r>
            <a:r>
              <a:rPr lang="zh-CN" altLang="en-US" dirty="0"/>
              <a:t>（）方法相对的是</a:t>
            </a:r>
            <a:r>
              <a:rPr lang="en-US" altLang="zh-CN" dirty="0"/>
              <a:t>before</a:t>
            </a:r>
            <a:r>
              <a:rPr lang="zh-CN" altLang="en-US" dirty="0"/>
              <a:t>（）方法，用来判断当前时间是否在指定的日期之前，用法跟</a:t>
            </a:r>
            <a:r>
              <a:rPr lang="en-US" altLang="zh-CN" dirty="0"/>
              <a:t>after</a:t>
            </a:r>
            <a:r>
              <a:rPr lang="zh-CN" altLang="en-US" dirty="0"/>
              <a:t>（）方法一样。</a:t>
            </a:r>
          </a:p>
        </p:txBody>
      </p:sp>
      <p:sp>
        <p:nvSpPr>
          <p:cNvPr id="4" name="灯片编号占位符 3"/>
          <p:cNvSpPr>
            <a:spLocks noGrp="1"/>
          </p:cNvSpPr>
          <p:nvPr>
            <p:ph type="sldNum" sz="quarter" idx="5"/>
          </p:nvPr>
        </p:nvSpPr>
        <p:spPr/>
        <p:txBody>
          <a:bodyPr/>
          <a:lstStyle/>
          <a:p>
            <a:fld id="{87AAE319-8231-46A1-960B-5493A3C4844B}" type="slidenum">
              <a:rPr lang="zh-CN" altLang="en-US" smtClean="0"/>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38CCE87-F668-4024-A18E-74D2E9B7D859}"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7B0808-FAD8-46DD-AEEE-EF10F835BD1E}"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754354B-71BB-4965-923A-84193AB3326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D499B8-F3A2-4E8D-83C8-560E86483421}"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8FEFC"/>
        </a:solidFill>
        <a:effectLst/>
      </p:bgPr>
    </p:bg>
    <p:spTree>
      <p:nvGrpSpPr>
        <p:cNvPr id="1" name=""/>
        <p:cNvGrpSpPr/>
        <p:nvPr/>
      </p:nvGrpSpPr>
      <p:grpSpPr>
        <a:xfrm>
          <a:off x="0" y="0"/>
          <a:ext cx="0" cy="0"/>
          <a:chOff x="0" y="0"/>
          <a:chExt cx="0" cy="0"/>
        </a:xfrm>
      </p:grpSpPr>
      <p:sp>
        <p:nvSpPr>
          <p:cNvPr id="2" name="椭圆 1"/>
          <p:cNvSpPr/>
          <p:nvPr userDrawn="1"/>
        </p:nvSpPr>
        <p:spPr>
          <a:xfrm>
            <a:off x="10988894" y="476425"/>
            <a:ext cx="468000" cy="468000"/>
          </a:xfrm>
          <a:prstGeom prst="ellipse">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0988894" y="385936"/>
            <a:ext cx="468000" cy="646331"/>
          </a:xfrm>
          <a:prstGeom prst="rect">
            <a:avLst/>
          </a:prstGeom>
          <a:noFill/>
        </p:spPr>
        <p:txBody>
          <a:bodyPr wrap="square" rtlCol="0" anchor="ctr">
            <a:spAutoFit/>
          </a:bodyPr>
          <a:lstStyle/>
          <a:p>
            <a:pPr algn="ctr"/>
            <a:fld id="{EFCBF77D-F46E-4259-B383-244069B4E4DB}" type="slidenum">
              <a:rPr lang="zh-CN" altLang="en-US" smtClean="0">
                <a:solidFill>
                  <a:schemeClr val="bg1"/>
                </a:solidFill>
                <a:latin typeface="微软雅黑 Light" panose="020B0502040204020203" pitchFamily="34" charset="-122"/>
                <a:ea typeface="微软雅黑 Light" panose="020B0502040204020203" pitchFamily="34" charset="-122"/>
              </a:rPr>
              <a:t>‹#›</a:t>
            </a:fld>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3" name="文本占位符 12"/>
          <p:cNvSpPr>
            <a:spLocks noGrp="1"/>
          </p:cNvSpPr>
          <p:nvPr>
            <p:ph type="body" sz="quarter" idx="10" hasCustomPrompt="1"/>
          </p:nvPr>
        </p:nvSpPr>
        <p:spPr>
          <a:xfrm>
            <a:off x="731838" y="473777"/>
            <a:ext cx="6808927" cy="470648"/>
          </a:xfrm>
        </p:spPr>
        <p:txBody>
          <a:bodyPr anchor="ctr">
            <a:noAutofit/>
          </a:bodyPr>
          <a:lstStyle>
            <a:lvl1pPr marL="0" indent="0" algn="l">
              <a:buFontTx/>
              <a:buNone/>
              <a:defRPr sz="2800">
                <a:latin typeface="华文细黑" panose="02010600040101010101" pitchFamily="2" charset="-122"/>
                <a:ea typeface="华文细黑" panose="02010600040101010101" pitchFamily="2" charset="-122"/>
              </a:defRPr>
            </a:lvl1pPr>
          </a:lstStyle>
          <a:p>
            <a:pPr lvl="0"/>
            <a:r>
              <a:rPr lang="zh-CN" altLang="en-US" dirty="0"/>
              <a:t>单击此处编辑母版</a:t>
            </a:r>
          </a:p>
        </p:txBody>
      </p:sp>
      <p:sp>
        <p:nvSpPr>
          <p:cNvPr id="5" name="矩形 4"/>
          <p:cNvSpPr/>
          <p:nvPr userDrawn="1"/>
        </p:nvSpPr>
        <p:spPr>
          <a:xfrm>
            <a:off x="0" y="525075"/>
            <a:ext cx="566057" cy="368052"/>
          </a:xfrm>
          <a:prstGeom prst="rect">
            <a:avLst/>
          </a:prstGeom>
          <a:solidFill>
            <a:srgbClr val="15A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8FE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6B40D3-2614-4C34-BE6A-CA423B737A0F}" type="datetime1">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64B39B-E44F-45B8-8E4A-40947C7A93C4}"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363B0A1-62FF-4526-8ADF-6019D3E297A4}" type="datetime1">
              <a:rPr lang="zh-CN" altLang="en-US" smtClean="0"/>
              <a:t>2021/8/11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EC5F26-45F9-4CE5-86CD-7D412DF0B675}" type="datetime1">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0D7670-4D30-405C-A7CA-02BF47F92CC2}" type="datetime1">
              <a:rPr lang="zh-CN" altLang="en-US" smtClean="0"/>
              <a:t>2021/8/11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E4F4FC-224F-4767-959D-22199600939D}" type="datetime1">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BF21AF-7794-4FEA-8880-A4F9A69B1C1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8EBA2A-5324-4115-A751-E78BFE49E695}" type="datetime1">
              <a:rPr lang="zh-CN" altLang="en-US" smtClean="0"/>
              <a:t>2021/8/11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F21AF-7794-4FEA-8880-A4F9A69B1C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A681"/>
        </a:solidFill>
        <a:effectLst/>
      </p:bgPr>
    </p:bg>
    <p:spTree>
      <p:nvGrpSpPr>
        <p:cNvPr id="1" name=""/>
        <p:cNvGrpSpPr/>
        <p:nvPr/>
      </p:nvGrpSpPr>
      <p:grpSpPr>
        <a:xfrm>
          <a:off x="0" y="0"/>
          <a:ext cx="0" cy="0"/>
          <a:chOff x="0" y="0"/>
          <a:chExt cx="0" cy="0"/>
        </a:xfrm>
      </p:grpSpPr>
      <p:sp>
        <p:nvSpPr>
          <p:cNvPr id="8" name="任意多边形 7"/>
          <p:cNvSpPr/>
          <p:nvPr/>
        </p:nvSpPr>
        <p:spPr>
          <a:xfrm>
            <a:off x="0" y="1855788"/>
            <a:ext cx="12192000" cy="5002212"/>
          </a:xfrm>
          <a:custGeom>
            <a:avLst/>
            <a:gdLst>
              <a:gd name="connsiteX0" fmla="*/ 0 w 12192000"/>
              <a:gd name="connsiteY0" fmla="*/ 0 h 5002306"/>
              <a:gd name="connsiteX1" fmla="*/ 64750 w 12192000"/>
              <a:gd name="connsiteY1" fmla="*/ 0 h 5002306"/>
              <a:gd name="connsiteX2" fmla="*/ 70790 w 12192000"/>
              <a:gd name="connsiteY2" fmla="*/ 2044 h 5002306"/>
              <a:gd name="connsiteX3" fmla="*/ 4533859 w 12192000"/>
              <a:gd name="connsiteY3" fmla="*/ 717458 h 5002306"/>
              <a:gd name="connsiteX4" fmla="*/ 5215437 w 12192000"/>
              <a:gd name="connsiteY4" fmla="*/ 745125 h 5002306"/>
              <a:gd name="connsiteX5" fmla="*/ 5226599 w 12192000"/>
              <a:gd name="connsiteY5" fmla="*/ 781084 h 5002306"/>
              <a:gd name="connsiteX6" fmla="*/ 6279776 w 12192000"/>
              <a:gd name="connsiteY6" fmla="*/ 1479177 h 5002306"/>
              <a:gd name="connsiteX7" fmla="*/ 7332954 w 12192000"/>
              <a:gd name="connsiteY7" fmla="*/ 781084 h 5002306"/>
              <a:gd name="connsiteX8" fmla="*/ 7348410 w 12192000"/>
              <a:gd name="connsiteY8" fmla="*/ 731293 h 5002306"/>
              <a:gd name="connsiteX9" fmla="*/ 7689244 w 12192000"/>
              <a:gd name="connsiteY9" fmla="*/ 717458 h 5002306"/>
              <a:gd name="connsiteX10" fmla="*/ 12152313 w 12192000"/>
              <a:gd name="connsiteY10" fmla="*/ 2044 h 5002306"/>
              <a:gd name="connsiteX11" fmla="*/ 12158353 w 12192000"/>
              <a:gd name="connsiteY11" fmla="*/ 0 h 5002306"/>
              <a:gd name="connsiteX12" fmla="*/ 12192000 w 12192000"/>
              <a:gd name="connsiteY12" fmla="*/ 0 h 5002306"/>
              <a:gd name="connsiteX13" fmla="*/ 12192000 w 12192000"/>
              <a:gd name="connsiteY13" fmla="*/ 5002306 h 5002306"/>
              <a:gd name="connsiteX14" fmla="*/ 0 w 12192000"/>
              <a:gd name="connsiteY14" fmla="*/ 5002306 h 500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4" name="椭圆 3"/>
          <p:cNvSpPr/>
          <p:nvPr/>
        </p:nvSpPr>
        <p:spPr>
          <a:xfrm>
            <a:off x="5248834" y="1169895"/>
            <a:ext cx="2084294" cy="2084294"/>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华文细黑" panose="02010600040101010101" pitchFamily="2" charset="-122"/>
            </a:endParaRPr>
          </a:p>
        </p:txBody>
      </p:sp>
      <p:sp>
        <p:nvSpPr>
          <p:cNvPr id="15367" name="文本框 8"/>
          <p:cNvSpPr txBox="1">
            <a:spLocks noChangeArrowheads="1"/>
          </p:cNvSpPr>
          <p:nvPr/>
        </p:nvSpPr>
        <p:spPr bwMode="auto">
          <a:xfrm>
            <a:off x="2458260" y="3652596"/>
            <a:ext cx="7681877" cy="119888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常用</a:t>
            </a:r>
            <a:r>
              <a:rPr lang="zh-CN" altLang="en-US" sz="7200" b="1">
                <a:solidFill>
                  <a:srgbClr val="15A681"/>
                </a:solidFill>
                <a:latin typeface="微软雅黑" panose="020B0503020204020204" pitchFamily="34" charset="-122"/>
                <a:ea typeface="微软雅黑" panose="020B0503020204020204" pitchFamily="34" charset="-122"/>
                <a:cs typeface="微软雅黑" panose="020B0503020204020204" pitchFamily="34" charset="-122"/>
              </a:rPr>
              <a:t>类库</a:t>
            </a:r>
            <a:endParaRPr lang="zh-CN" altLang="en-US" sz="7200" b="1" dirty="0">
              <a:solidFill>
                <a:srgbClr val="15A68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rotWithShape="1">
          <a:blip r:embed="rId3" cstate="print">
            <a:duotone>
              <a:prstClr val="black"/>
              <a:srgbClr val="15A681">
                <a:tint val="45000"/>
                <a:satMod val="400000"/>
              </a:srgbClr>
            </a:duotone>
            <a:extLst>
              <a:ext uri="{28A0092B-C50C-407E-A947-70E740481C1C}">
                <a14:useLocalDpi xmlns:a14="http://schemas.microsoft.com/office/drawing/2010/main" val="0"/>
              </a:ext>
            </a:extLst>
          </a:blip>
          <a:srcRect b="1406"/>
          <a:stretch>
            <a:fillRect/>
          </a:stretch>
        </p:blipFill>
        <p:spPr>
          <a:xfrm>
            <a:off x="5405746" y="1326807"/>
            <a:ext cx="1770469" cy="174557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367665" y="949960"/>
            <a:ext cx="10086340" cy="5908040"/>
          </a:xfrm>
          <a:prstGeom prst="rect">
            <a:avLst/>
          </a:prstGeom>
          <a:noFill/>
        </p:spPr>
        <p:txBody>
          <a:bodyPr wrap="square" rtlCol="0" anchor="t">
            <a:spAutoFit/>
          </a:bodyPr>
          <a:lstStyle/>
          <a:p>
            <a:r>
              <a:rPr lang="zh-CN" altLang="en-US"/>
              <a:t>【例5-5】比较两个字符串。</a:t>
            </a:r>
          </a:p>
          <a:p>
            <a:r>
              <a:rPr lang="zh-CN" altLang="en-US"/>
              <a:t>public class Example505 {</a:t>
            </a:r>
          </a:p>
          <a:p>
            <a:r>
              <a:rPr lang="zh-CN" altLang="en-US"/>
              <a:t>	public static void main(String[] args){</a:t>
            </a:r>
          </a:p>
          <a:p>
            <a:r>
              <a:rPr lang="zh-CN" altLang="en-US"/>
              <a:t>		 String s1=new String("Hello Java!");//声明字符串s1</a:t>
            </a:r>
          </a:p>
          <a:p>
            <a:r>
              <a:rPr lang="zh-CN" altLang="en-US"/>
              <a:t>		 String s2=new String("Hello Java!");//声明字符串s2</a:t>
            </a:r>
          </a:p>
          <a:p>
            <a:r>
              <a:rPr lang="zh-CN" altLang="en-US"/>
              <a:t>		 String s3=new String("HELLO JAVA!");//声明字符串s3</a:t>
            </a:r>
          </a:p>
          <a:p>
            <a:r>
              <a:rPr lang="zh-CN" altLang="en-US"/>
              <a:t>		 String s4=s1;//将s1的值赋给s4</a:t>
            </a:r>
          </a:p>
          <a:p>
            <a:r>
              <a:rPr lang="zh-CN" altLang="en-US"/>
              <a:t>		 boolean b1=(s1==s2);//用“==”比较s1和s2</a:t>
            </a:r>
          </a:p>
          <a:p>
            <a:r>
              <a:rPr lang="zh-CN" altLang="en-US"/>
              <a:t>		 boolean b2=(s1==s4);//用“==”比较s1和s4</a:t>
            </a:r>
          </a:p>
          <a:p>
            <a:r>
              <a:rPr lang="zh-CN" altLang="en-US"/>
              <a:t>		 boolean b3=s1.equals(s2);//用“equals()”比较s1和s2</a:t>
            </a:r>
          </a:p>
          <a:p>
            <a:r>
              <a:rPr lang="zh-CN" altLang="en-US"/>
              <a:t>		 boolean b4=s1.equals(s3);//用“equals()”比较s1和s3</a:t>
            </a:r>
          </a:p>
          <a:p>
            <a:r>
              <a:rPr lang="zh-CN" altLang="en-US"/>
              <a:t>		 boolean b5=s1.equalsIgnoreCase(s2);//用“equalsIgnoreCase()”比较s1和s2</a:t>
            </a:r>
          </a:p>
          <a:p>
            <a:r>
              <a:rPr lang="zh-CN" altLang="en-US"/>
              <a:t>		 boolean b6=s1.equalsIgnoreCase(s3);//用“equalsIgnoreCase()”比较s1和s3</a:t>
            </a:r>
          </a:p>
          <a:p>
            <a:r>
              <a:rPr lang="zh-CN" altLang="en-US"/>
              <a:t>		 System.out.println("s1==s2:"+b1);</a:t>
            </a:r>
          </a:p>
          <a:p>
            <a:r>
              <a:rPr lang="zh-CN" altLang="en-US"/>
              <a:t>		 System.out.println("s1==s4:"+b2);</a:t>
            </a:r>
          </a:p>
          <a:p>
            <a:r>
              <a:rPr lang="zh-CN" altLang="en-US"/>
              <a:t>		 System.out.println("s1 equals s2:"+b3);</a:t>
            </a:r>
          </a:p>
          <a:p>
            <a:r>
              <a:rPr lang="zh-CN" altLang="en-US"/>
              <a:t>		 System.out.println("s1 equals s3:"+b4);</a:t>
            </a:r>
          </a:p>
          <a:p>
            <a:r>
              <a:rPr lang="zh-CN" altLang="en-US"/>
              <a:t>		 System.out.println("s1 equalsIgnoreCase s2:"+b5);</a:t>
            </a:r>
          </a:p>
          <a:p>
            <a:r>
              <a:rPr lang="zh-CN" altLang="en-US"/>
              <a:t>		 System.out.println("s1 equalsIgnoreCase s3:"+b6);</a:t>
            </a:r>
          </a:p>
          <a:p>
            <a:r>
              <a:rPr lang="zh-CN" altLang="en-US"/>
              <a:t>			}</a:t>
            </a:r>
          </a:p>
          <a:p>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289560" y="1422400"/>
            <a:ext cx="11636375" cy="3784600"/>
          </a:xfrm>
          <a:prstGeom prst="rect">
            <a:avLst/>
          </a:prstGeom>
          <a:noFill/>
        </p:spPr>
        <p:txBody>
          <a:bodyPr wrap="square" rtlCol="0" anchor="t">
            <a:spAutoFit/>
          </a:bodyPr>
          <a:lstStyle/>
          <a:p>
            <a:r>
              <a:rPr lang="zh-CN" altLang="en-US" sz="2400"/>
              <a:t>【例5-6】字符串大小写转换。</a:t>
            </a:r>
          </a:p>
          <a:p>
            <a:r>
              <a:rPr lang="zh-CN" altLang="en-US" sz="2400"/>
              <a:t>public class Example506 {</a:t>
            </a:r>
          </a:p>
          <a:p>
            <a:r>
              <a:rPr lang="zh-CN" altLang="en-US" sz="2400"/>
              <a:t>	public static void main(String[] args){</a:t>
            </a:r>
          </a:p>
          <a:p>
            <a:r>
              <a:rPr lang="zh-CN" altLang="en-US" sz="2400"/>
              <a:t>		String s=new String("abcdeFGHI");</a:t>
            </a:r>
          </a:p>
          <a:p>
            <a:r>
              <a:rPr lang="zh-CN" altLang="en-US" sz="2400"/>
              <a:t>		String new1=s.toLowerCase();//转换为小写</a:t>
            </a:r>
          </a:p>
          <a:p>
            <a:r>
              <a:rPr lang="zh-CN" altLang="en-US" sz="2400"/>
              <a:t>		String new2=s.toUpperCase();//转换为大写</a:t>
            </a:r>
          </a:p>
          <a:p>
            <a:r>
              <a:rPr lang="zh-CN" altLang="en-US" sz="2400"/>
              <a:t>		System.out.println("全部转换成小写字母后的字符串是："+new1);</a:t>
            </a:r>
          </a:p>
          <a:p>
            <a:r>
              <a:rPr lang="zh-CN" altLang="en-US" sz="2400"/>
              <a:t>		System.out.println("全部转换成大写字母后的字符串是："+new2);</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5.1.2 StringBuffer</a:t>
            </a:r>
            <a:r>
              <a:rPr lang="zh-CN" altLang="en-US"/>
              <a:t>类的介绍</a:t>
            </a:r>
          </a:p>
        </p:txBody>
      </p:sp>
      <p:sp>
        <p:nvSpPr>
          <p:cNvPr id="3" name="文本框 2"/>
          <p:cNvSpPr txBox="1"/>
          <p:nvPr/>
        </p:nvSpPr>
        <p:spPr>
          <a:xfrm>
            <a:off x="1585595" y="1986915"/>
            <a:ext cx="9276080" cy="3107690"/>
          </a:xfrm>
          <a:prstGeom prst="rect">
            <a:avLst/>
          </a:prstGeom>
          <a:noFill/>
        </p:spPr>
        <p:txBody>
          <a:bodyPr wrap="square" rtlCol="0" anchor="t">
            <a:spAutoFit/>
          </a:bodyPr>
          <a:lstStyle/>
          <a:p>
            <a:r>
              <a:rPr lang="en-US" altLang="zh-CN" sz="2800"/>
              <a:t>       </a:t>
            </a:r>
            <a:r>
              <a:rPr lang="zh-CN" altLang="en-US" sz="2800"/>
              <a:t>字符串一经创建，其内容和长度就不可以再改变，所以如果要对一个字符串进行修改，就只能创建新的字符串。为了便于对字符串进行修改，JDK中提供了一个StringBuffer类（也称为字符串缓冲区）。StringBuffer类和String类的最大区别就是StringBuffer的内容和长度都可以修改，相当于一个容器，当在其中添加或者删除字符的时候，并不会产生新的StringBuffer对象。</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StringBuffer</a:t>
            </a:r>
            <a:r>
              <a:rPr lang="zh-CN" altLang="en-US"/>
              <a:t>类的常用方法</a:t>
            </a:r>
          </a:p>
        </p:txBody>
      </p:sp>
      <p:graphicFrame>
        <p:nvGraphicFramePr>
          <p:cNvPr id="3" name="表格 2"/>
          <p:cNvGraphicFramePr/>
          <p:nvPr>
            <p:custDataLst>
              <p:tags r:id="rId1"/>
            </p:custDataLst>
          </p:nvPr>
        </p:nvGraphicFramePr>
        <p:xfrm>
          <a:off x="1892300" y="1371600"/>
          <a:ext cx="8731885" cy="5023485"/>
        </p:xfrm>
        <a:graphic>
          <a:graphicData uri="http://schemas.openxmlformats.org/drawingml/2006/table">
            <a:tbl>
              <a:tblPr firstRow="1" bandRow="1">
                <a:tableStyleId>{5940675A-B579-460E-94D1-54222C63F5DA}</a:tableStyleId>
              </a:tblPr>
              <a:tblGrid>
                <a:gridCol w="4213860"/>
                <a:gridCol w="4518025"/>
              </a:tblGrid>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方法声明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append(char c)</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添加参数到StringBuffer对象中</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insert(int offset,String str)</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在字符串中的offset位置插入字符串str</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deleteCharAt(int index)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删除指定位置的字符</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delete(int start,int end)</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删除StringBuffer对象中指定范围的字符或字符串序列</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replace(int start,int end,String 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在StringBuffer对象中替换指定的字符或字符串序列</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void setCharAt(int index,char ch)</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修改指定位置index处的字符序列</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toString()</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返回StringBuffer缓冲区中的字符串</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81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StringBuffer reverse()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将此字符序列顺序倒置</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2199640" y="303530"/>
            <a:ext cx="6631305" cy="6554470"/>
          </a:xfrm>
          <a:prstGeom prst="rect">
            <a:avLst/>
          </a:prstGeom>
          <a:noFill/>
        </p:spPr>
        <p:txBody>
          <a:bodyPr wrap="square" rtlCol="0" anchor="t">
            <a:spAutoFit/>
          </a:bodyPr>
          <a:lstStyle/>
          <a:p>
            <a:r>
              <a:rPr lang="zh-CN" altLang="en-US" sz="1200"/>
              <a:t>【例5-7】通过以下代码理解StringBuffer类的常用方法如何使用。</a:t>
            </a:r>
          </a:p>
          <a:p>
            <a:r>
              <a:rPr lang="zh-CN" altLang="en-US" sz="1200"/>
              <a:t>public class Example507 {</a:t>
            </a:r>
          </a:p>
          <a:p>
            <a:r>
              <a:rPr lang="zh-CN" altLang="en-US" sz="1200"/>
              <a:t>	public static void main(String[] args){</a:t>
            </a:r>
          </a:p>
          <a:p>
            <a:r>
              <a:rPr lang="zh-CN" altLang="en-US" sz="1200"/>
              <a:t>		System.out.println("1.添加-------------------");</a:t>
            </a:r>
          </a:p>
          <a:p>
            <a:r>
              <a:rPr lang="zh-CN" altLang="en-US" sz="1200"/>
              <a:t>		add();</a:t>
            </a:r>
          </a:p>
          <a:p>
            <a:r>
              <a:rPr lang="zh-CN" altLang="en-US" sz="1200"/>
              <a:t>		System.out.println("2.删除-------------------");</a:t>
            </a:r>
          </a:p>
          <a:p>
            <a:r>
              <a:rPr lang="zh-CN" altLang="en-US" sz="1200"/>
              <a:t>		remove();</a:t>
            </a:r>
          </a:p>
          <a:p>
            <a:r>
              <a:rPr lang="zh-CN" altLang="en-US" sz="1200"/>
              <a:t>		System.out.println("3.修改-------------------");</a:t>
            </a:r>
          </a:p>
          <a:p>
            <a:r>
              <a:rPr lang="zh-CN" altLang="en-US" sz="1200"/>
              <a:t>		alter();</a:t>
            </a:r>
          </a:p>
          <a:p>
            <a:r>
              <a:rPr lang="zh-CN" altLang="en-US" sz="1200"/>
              <a:t>	}</a:t>
            </a:r>
          </a:p>
          <a:p>
            <a:r>
              <a:rPr lang="zh-CN" altLang="en-US" sz="1200"/>
              <a:t>	public static void add(){</a:t>
            </a:r>
          </a:p>
          <a:p>
            <a:r>
              <a:rPr lang="zh-CN" altLang="en-US" sz="1200"/>
              <a:t>		StringBuffer sb=new StringBuffer();//定义一个字符串缓冲区</a:t>
            </a:r>
          </a:p>
          <a:p>
            <a:r>
              <a:rPr lang="zh-CN" altLang="en-US" sz="1200"/>
              <a:t>		sb.append("hellochongqing");//在末尾添加字符串</a:t>
            </a:r>
          </a:p>
          <a:p>
            <a:r>
              <a:rPr lang="zh-CN" altLang="en-US" sz="1200"/>
              <a:t>		System.out.println("append的添加结果："+sb);</a:t>
            </a:r>
          </a:p>
          <a:p>
            <a:r>
              <a:rPr lang="zh-CN" altLang="en-US" sz="1200"/>
              <a:t>		sb.insert(2, "666");</a:t>
            </a:r>
          </a:p>
          <a:p>
            <a:r>
              <a:rPr lang="zh-CN" altLang="en-US" sz="1200"/>
              <a:t>		System.out.println("insert的添加结果"+sb);</a:t>
            </a:r>
          </a:p>
          <a:p>
            <a:r>
              <a:rPr lang="zh-CN" altLang="en-US" sz="1200"/>
              <a:t>	}</a:t>
            </a:r>
          </a:p>
          <a:p>
            <a:r>
              <a:rPr lang="zh-CN" altLang="en-US" sz="1200"/>
              <a:t>	public static void remove(){</a:t>
            </a:r>
          </a:p>
          <a:p>
            <a:r>
              <a:rPr lang="zh-CN" altLang="en-US" sz="1200"/>
              <a:t>		StringBuffer sb=new StringBuffer("hellochongqing");</a:t>
            </a:r>
          </a:p>
          <a:p>
            <a:r>
              <a:rPr lang="zh-CN" altLang="en-US" sz="1200"/>
              <a:t>		sb.delete(0, 5);//指定范围删除</a:t>
            </a:r>
          </a:p>
          <a:p>
            <a:r>
              <a:rPr lang="zh-CN" altLang="en-US" sz="1200"/>
              <a:t>		System.out.println("删除指定位置的结果："+sb);</a:t>
            </a:r>
          </a:p>
          <a:p>
            <a:r>
              <a:rPr lang="zh-CN" altLang="en-US" sz="1200"/>
              <a:t>		sb.deleteCharAt(2);//删除指定位置</a:t>
            </a:r>
          </a:p>
          <a:p>
            <a:r>
              <a:rPr lang="zh-CN" altLang="en-US" sz="1200"/>
              <a:t>		System.out.println("删除指定位置结果"+sb);</a:t>
            </a:r>
          </a:p>
          <a:p>
            <a:r>
              <a:rPr lang="zh-CN" altLang="en-US" sz="1200"/>
              <a:t>		sb.delete(0, sb.length());//清空缓冲区</a:t>
            </a:r>
          </a:p>
          <a:p>
            <a:r>
              <a:rPr lang="zh-CN" altLang="en-US" sz="1200"/>
              <a:t>		System.out.println("清空缓冲区结果："+sb);</a:t>
            </a:r>
          </a:p>
          <a:p>
            <a:r>
              <a:rPr lang="zh-CN" altLang="en-US" sz="1200"/>
              <a:t>	}</a:t>
            </a:r>
          </a:p>
          <a:p>
            <a:r>
              <a:rPr lang="zh-CN" altLang="en-US" sz="1200"/>
              <a:t>	public static void alter(){</a:t>
            </a:r>
          </a:p>
          <a:p>
            <a:r>
              <a:rPr lang="zh-CN" altLang="en-US" sz="1200"/>
              <a:t>		StringBuffer sb=new StringBuffer("hellochongqing");</a:t>
            </a:r>
          </a:p>
          <a:p>
            <a:r>
              <a:rPr lang="zh-CN" altLang="en-US" sz="1200"/>
              <a:t>		sb.setCharAt(0, 'H');//修改指定位置的字符</a:t>
            </a:r>
          </a:p>
          <a:p>
            <a:r>
              <a:rPr lang="zh-CN" altLang="en-US" sz="1200"/>
              <a:t>		System.out.println("修改指定位置的结果："+sb);</a:t>
            </a:r>
          </a:p>
          <a:p>
            <a:r>
              <a:rPr lang="zh-CN" altLang="en-US" sz="1200"/>
              <a:t>		sb.replace(1, 3, "EL");//替换指定位置字符串或字符</a:t>
            </a:r>
          </a:p>
          <a:p>
            <a:r>
              <a:rPr lang="zh-CN" altLang="en-US" sz="1200"/>
              <a:t>		System.out.println("替换指定位置字符串或字符的结果："+sb);</a:t>
            </a:r>
          </a:p>
          <a:p>
            <a:r>
              <a:rPr lang="zh-CN" altLang="en-US" sz="1200"/>
              <a:t>		System.out.println("字符串反转结果："+sb.reverse());</a:t>
            </a:r>
          </a:p>
          <a:p>
            <a:r>
              <a:rPr lang="zh-CN" altLang="en-US" sz="1200"/>
              <a:t>	}</a:t>
            </a:r>
          </a:p>
          <a:p>
            <a:r>
              <a:rPr lang="zh-CN" altLang="en-US" sz="12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5.2.1 </a:t>
            </a:r>
            <a:r>
              <a:rPr lang="zh-CN" altLang="en-US"/>
              <a:t>一维数组</a:t>
            </a:r>
          </a:p>
        </p:txBody>
      </p:sp>
      <p:sp>
        <p:nvSpPr>
          <p:cNvPr id="3" name="文本框 2"/>
          <p:cNvSpPr txBox="1"/>
          <p:nvPr/>
        </p:nvSpPr>
        <p:spPr>
          <a:xfrm>
            <a:off x="732155" y="1443990"/>
            <a:ext cx="11196320" cy="2553335"/>
          </a:xfrm>
          <a:prstGeom prst="rect">
            <a:avLst/>
          </a:prstGeom>
          <a:noFill/>
        </p:spPr>
        <p:txBody>
          <a:bodyPr wrap="square" rtlCol="0" anchor="t">
            <a:spAutoFit/>
          </a:bodyPr>
          <a:lstStyle/>
          <a:p>
            <a:r>
              <a:rPr lang="en-US" altLang="zh-CN" sz="3200"/>
              <a:t>      </a:t>
            </a:r>
            <a:r>
              <a:rPr lang="zh-CN" altLang="en-US" sz="3200"/>
              <a:t>数组是由若干相同类型的元素组成的对象。数组可以表示范围很广的对象，比如班级的学生成绩表可以表示成由若干个确定的学生成绩单组成的数组。数组的每个元素的数据类型相同，元素个数固定，元素按顺序存放，每个元素对应一个下标，各元素按下标存取引用。数组元素的存储顺序与其下标对应。</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一维数组的定义格式</a:t>
            </a:r>
          </a:p>
        </p:txBody>
      </p:sp>
      <p:sp>
        <p:nvSpPr>
          <p:cNvPr id="3" name="文本框 2"/>
          <p:cNvSpPr txBox="1"/>
          <p:nvPr/>
        </p:nvSpPr>
        <p:spPr>
          <a:xfrm>
            <a:off x="856615" y="1228725"/>
            <a:ext cx="10450830" cy="3969385"/>
          </a:xfrm>
          <a:prstGeom prst="rect">
            <a:avLst/>
          </a:prstGeom>
          <a:noFill/>
        </p:spPr>
        <p:txBody>
          <a:bodyPr wrap="square" rtlCol="0" anchor="t">
            <a:spAutoFit/>
          </a:bodyPr>
          <a:lstStyle/>
          <a:p>
            <a:r>
              <a:rPr lang="en-US" altLang="zh-CN" sz="2800"/>
              <a:t>       </a:t>
            </a:r>
            <a:r>
              <a:rPr lang="zh-CN" altLang="en-US" sz="2800"/>
              <a:t>数组元素类型 数组名[ ];</a:t>
            </a:r>
          </a:p>
          <a:p>
            <a:r>
              <a:rPr lang="zh-CN" altLang="en-US" sz="2800"/>
              <a:t>或者</a:t>
            </a:r>
          </a:p>
          <a:p>
            <a:r>
              <a:rPr lang="en-US" altLang="zh-CN" sz="2800"/>
              <a:t>       </a:t>
            </a:r>
            <a:r>
              <a:rPr lang="zh-CN" altLang="en-US" sz="2800"/>
              <a:t>数组元素类型[ ] 数组名;</a:t>
            </a:r>
          </a:p>
          <a:p>
            <a:r>
              <a:rPr lang="en-US" altLang="zh-CN" sz="2800"/>
              <a:t>        </a:t>
            </a:r>
            <a:r>
              <a:rPr lang="zh-CN" altLang="en-US" sz="2800"/>
              <a:t>比如int[] array;和int array[];这两种声明方式在Java中都是合法的。</a:t>
            </a:r>
          </a:p>
          <a:p>
            <a:r>
              <a:rPr lang="en-US" altLang="zh-CN" sz="2800"/>
              <a:t>        </a:t>
            </a:r>
            <a:r>
              <a:rPr lang="zh-CN" altLang="en-US" sz="2800"/>
              <a:t>上面例子仅仅是声明了一个引用，声明数组时方括号里面不能指定长度，仅仅是给出了数组名字和数组元素的类型而已。要想使用数组，声明之后还必须为其分配内存空间同时指明数组长度，即创建数组。</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一维数组的创建格式</a:t>
            </a:r>
          </a:p>
        </p:txBody>
      </p:sp>
      <p:sp>
        <p:nvSpPr>
          <p:cNvPr id="3" name="文本框 2"/>
          <p:cNvSpPr txBox="1"/>
          <p:nvPr/>
        </p:nvSpPr>
        <p:spPr>
          <a:xfrm>
            <a:off x="1167765" y="1196975"/>
            <a:ext cx="10558780" cy="3107690"/>
          </a:xfrm>
          <a:prstGeom prst="rect">
            <a:avLst/>
          </a:prstGeom>
          <a:noFill/>
        </p:spPr>
        <p:txBody>
          <a:bodyPr wrap="square" rtlCol="0" anchor="t">
            <a:spAutoFit/>
          </a:bodyPr>
          <a:lstStyle/>
          <a:p>
            <a:r>
              <a:rPr lang="en-US" altLang="zh-CN" sz="2800"/>
              <a:t>        </a:t>
            </a:r>
            <a:r>
              <a:rPr lang="zh-CN" altLang="en-US" sz="2800"/>
              <a:t>数组名=new 数组元素的类型[数组元素的个数];</a:t>
            </a:r>
          </a:p>
          <a:p>
            <a:r>
              <a:rPr lang="en-US" altLang="zh-CN" sz="2800"/>
              <a:t>        </a:t>
            </a:r>
            <a:r>
              <a:rPr lang="zh-CN" altLang="en-US" sz="2800"/>
              <a:t>例如，array=new int[5];这句代码意思是创建了包括5个整型变量的数组，并把它赋给引用array，然后可以通过引用下标来引用数组元素，比如array[0],array[2]……下标是从第一个元素0开始，一直到数组个数减1。可以用array.length()来读取数组的长度。</a:t>
            </a:r>
          </a:p>
          <a:p>
            <a:r>
              <a:rPr lang="en-US" altLang="zh-CN" sz="2800"/>
              <a:t>       </a:t>
            </a:r>
            <a:r>
              <a:rPr lang="zh-CN" altLang="en-US" sz="2800"/>
              <a:t>除此之外，Java也允许声明数组时进行静态初始化，比如“int array[]={1,2,3,4,5};”。</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一维数组的遍历</a:t>
            </a:r>
          </a:p>
        </p:txBody>
      </p:sp>
      <p:sp>
        <p:nvSpPr>
          <p:cNvPr id="3" name="文本框 2"/>
          <p:cNvSpPr txBox="1"/>
          <p:nvPr/>
        </p:nvSpPr>
        <p:spPr>
          <a:xfrm>
            <a:off x="1390650" y="944245"/>
            <a:ext cx="10031730" cy="5692775"/>
          </a:xfrm>
          <a:prstGeom prst="rect">
            <a:avLst/>
          </a:prstGeom>
          <a:noFill/>
        </p:spPr>
        <p:txBody>
          <a:bodyPr wrap="square" rtlCol="0" anchor="t">
            <a:spAutoFit/>
          </a:bodyPr>
          <a:lstStyle/>
          <a:p>
            <a:r>
              <a:rPr lang="zh-CN" altLang="en-US" sz="2800"/>
              <a:t>【例5-8】一维数组的遍历。</a:t>
            </a:r>
          </a:p>
          <a:p>
            <a:r>
              <a:rPr lang="zh-CN" altLang="en-US" sz="2800"/>
              <a:t>public class Example508 {</a:t>
            </a:r>
          </a:p>
          <a:p>
            <a:r>
              <a:rPr lang="zh-CN" altLang="en-US" sz="2800"/>
              <a:t>	public static void main(String[] args){</a:t>
            </a:r>
          </a:p>
          <a:p>
            <a:r>
              <a:rPr lang="zh-CN" altLang="en-US" sz="2800"/>
              <a:t>        String [] str =new String[3];//创建并初始化一维数组</a:t>
            </a:r>
          </a:p>
          <a:p>
            <a:r>
              <a:rPr lang="zh-CN" altLang="en-US" sz="2800"/>
              <a:t>                    str[0]="张三";</a:t>
            </a:r>
          </a:p>
          <a:p>
            <a:r>
              <a:rPr lang="zh-CN" altLang="en-US" sz="2800"/>
              <a:t>                    str[1]="李四";</a:t>
            </a:r>
          </a:p>
          <a:p>
            <a:r>
              <a:rPr lang="zh-CN" altLang="en-US" sz="2800"/>
              <a:t>                    str[2]="王五";</a:t>
            </a:r>
          </a:p>
          <a:p>
            <a:r>
              <a:rPr lang="zh-CN" altLang="en-US" sz="2800"/>
              <a:t>             // for循环遍历数组</a:t>
            </a:r>
          </a:p>
          <a:p>
            <a:r>
              <a:rPr lang="zh-CN" altLang="en-US" sz="2800"/>
              <a:t>      for(int i=0;i&lt;str.length;i++){</a:t>
            </a:r>
          </a:p>
          <a:p>
            <a:r>
              <a:rPr lang="zh-CN" altLang="en-US" sz="2800"/>
              <a:t>     System.out.println("一维数组:"+str[i]);</a:t>
            </a:r>
          </a:p>
          <a:p>
            <a:r>
              <a:rPr lang="zh-CN" altLang="en-US" sz="2800"/>
              <a:t>                }</a:t>
            </a:r>
          </a:p>
          <a:p>
            <a:r>
              <a:rPr lang="zh-CN" altLang="en-US" sz="2800"/>
              <a:t>	}</a:t>
            </a:r>
          </a:p>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5.2.2 </a:t>
            </a:r>
            <a:r>
              <a:rPr lang="zh-CN" altLang="en-US"/>
              <a:t>二维数组</a:t>
            </a:r>
          </a:p>
        </p:txBody>
      </p:sp>
      <p:sp>
        <p:nvSpPr>
          <p:cNvPr id="3" name="文本框 2"/>
          <p:cNvSpPr txBox="1"/>
          <p:nvPr/>
        </p:nvSpPr>
        <p:spPr>
          <a:xfrm>
            <a:off x="701675" y="1654175"/>
            <a:ext cx="10788015" cy="1383665"/>
          </a:xfrm>
          <a:prstGeom prst="rect">
            <a:avLst/>
          </a:prstGeom>
          <a:noFill/>
        </p:spPr>
        <p:txBody>
          <a:bodyPr wrap="square" rtlCol="0" anchor="t">
            <a:spAutoFit/>
          </a:bodyPr>
          <a:lstStyle/>
          <a:p>
            <a:r>
              <a:rPr lang="en-US" altLang="zh-CN" sz="2800"/>
              <a:t>       </a:t>
            </a:r>
            <a:r>
              <a:rPr lang="zh-CN" altLang="en-US" sz="2800"/>
              <a:t>一维数组用一个下标就可以确定数组元素，二维数组需要用两个下标确定一个数据元素，就好像运动会上一个班级组成的方阵，准确报出一个同学的位置需要知道他在第几行第几列。</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6808927" cy="470648"/>
          </a:xfrm>
        </p:spPr>
        <p:txBody>
          <a:bodyPr/>
          <a:lstStyle/>
          <a:p>
            <a:r>
              <a:rPr lang="zh-CN" altLang="en-US" dirty="0"/>
              <a:t>学习内容</a:t>
            </a:r>
          </a:p>
        </p:txBody>
      </p:sp>
      <p:grpSp>
        <p:nvGrpSpPr>
          <p:cNvPr id="8" name="组合 7"/>
          <p:cNvGrpSpPr/>
          <p:nvPr/>
        </p:nvGrpSpPr>
        <p:grpSpPr>
          <a:xfrm>
            <a:off x="1881238" y="926496"/>
            <a:ext cx="2072960" cy="2584754"/>
            <a:chOff x="3295850" y="1908877"/>
            <a:chExt cx="3738030" cy="4660916"/>
          </a:xfrm>
        </p:grpSpPr>
        <p:sp>
          <p:nvSpPr>
            <p:cNvPr id="9" name="圆角矩形 2"/>
            <p:cNvSpPr/>
            <p:nvPr/>
          </p:nvSpPr>
          <p:spPr>
            <a:xfrm rot="2760000">
              <a:off x="3098889" y="2634801"/>
              <a:ext cx="4660916" cy="3209067"/>
            </a:xfrm>
            <a:prstGeom prst="roundRect">
              <a:avLst>
                <a:gd name="adj" fmla="val 50000"/>
              </a:avLst>
            </a:prstGeom>
            <a:gradFill>
              <a:gsLst>
                <a:gs pos="33000">
                  <a:srgbClr val="6C6C6C">
                    <a:alpha val="42000"/>
                  </a:srgbClr>
                </a:gs>
                <a:gs pos="0">
                  <a:schemeClr val="tx1">
                    <a:alpha val="54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0" name="Freeform 5"/>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11" name="圆角矩形 4"/>
            <p:cNvSpPr/>
            <p:nvPr/>
          </p:nvSpPr>
          <p:spPr>
            <a:xfrm rot="2760000">
              <a:off x="3358628" y="2852802"/>
              <a:ext cx="3953506" cy="2592561"/>
            </a:xfrm>
            <a:prstGeom prst="roundRect">
              <a:avLst>
                <a:gd name="adj" fmla="val 50000"/>
              </a:avLst>
            </a:prstGeom>
            <a:gradFill>
              <a:gsLst>
                <a:gs pos="37000">
                  <a:srgbClr val="6C6C6C">
                    <a:alpha val="50000"/>
                  </a:srgbClr>
                </a:gs>
                <a:gs pos="0">
                  <a:schemeClr val="tx1">
                    <a:alpha val="61000"/>
                  </a:schemeClr>
                </a:gs>
                <a:gs pos="100000">
                  <a:srgbClr val="D8D8D8">
                    <a:alpha val="0"/>
                  </a:srgbClr>
                </a:gs>
              </a:gsLst>
              <a:lin ang="0" scaled="0"/>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5" name="Freeform 5"/>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rgbClr val="FFC165"/>
                </a:gs>
                <a:gs pos="100000">
                  <a:srgbClr val="FF9A05"/>
                </a:gs>
              </a:gsLst>
              <a:lin ang="2700000" scaled="1"/>
              <a:tileRect/>
            </a:gradFill>
            <a:ln w="25400">
              <a:gradFill flip="none" rotWithShape="1">
                <a:gsLst>
                  <a:gs pos="0">
                    <a:srgbClr val="FF9B09"/>
                  </a:gs>
                  <a:gs pos="100000">
                    <a:srgbClr val="FFDBA7"/>
                  </a:gs>
                </a:gsLst>
                <a:lin ang="2700000" scaled="1"/>
                <a:tileRect/>
              </a:gradFill>
            </a:ln>
            <a:effectLst>
              <a:outerShdw blurRad="254000" dist="114300" dir="2700000" algn="tl" rotWithShape="0">
                <a:prstClr val="black">
                  <a:alpha val="25000"/>
                </a:prstClr>
              </a:outerShdw>
            </a:effectLst>
          </p:spPr>
          <p:txBody>
            <a:bodyPr vert="horz" wrap="square" lIns="68580" tIns="34290" rIns="68580" bIns="34290" numCol="1" anchor="t" anchorCtr="0" compatLnSpc="1"/>
            <a:lstStyle/>
            <a:p>
              <a:endParaRPr lang="zh-CN" altLang="en-US" sz="1015">
                <a:solidFill>
                  <a:prstClr val="black"/>
                </a:solidFill>
              </a:endParaRPr>
            </a:p>
          </p:txBody>
        </p:sp>
      </p:grpSp>
      <p:sp>
        <p:nvSpPr>
          <p:cNvPr id="16" name="圆角矩形 6"/>
          <p:cNvSpPr/>
          <p:nvPr/>
        </p:nvSpPr>
        <p:spPr>
          <a:xfrm>
            <a:off x="3434715" y="1381125"/>
            <a:ext cx="4987290" cy="804545"/>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7" name="组合 16"/>
          <p:cNvGrpSpPr/>
          <p:nvPr/>
        </p:nvGrpSpPr>
        <p:grpSpPr>
          <a:xfrm>
            <a:off x="3505252" y="1694720"/>
            <a:ext cx="118508" cy="118509"/>
            <a:chOff x="4486616" y="3001075"/>
            <a:chExt cx="274695" cy="274699"/>
          </a:xfrm>
        </p:grpSpPr>
        <p:sp>
          <p:nvSpPr>
            <p:cNvPr id="18" name="椭圆 1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9" name="椭圆 1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0" name="组合 19"/>
          <p:cNvGrpSpPr/>
          <p:nvPr/>
        </p:nvGrpSpPr>
        <p:grpSpPr>
          <a:xfrm>
            <a:off x="3205747" y="1694720"/>
            <a:ext cx="118508" cy="118509"/>
            <a:chOff x="4486616" y="3001075"/>
            <a:chExt cx="274695" cy="274699"/>
          </a:xfrm>
        </p:grpSpPr>
        <p:sp>
          <p:nvSpPr>
            <p:cNvPr id="21" name="椭圆 2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3" name="椭圆 2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24" name="组合 23"/>
          <p:cNvGrpSpPr/>
          <p:nvPr/>
        </p:nvGrpSpPr>
        <p:grpSpPr>
          <a:xfrm>
            <a:off x="3272304" y="1728382"/>
            <a:ext cx="288238" cy="46073"/>
            <a:chOff x="4318304" y="3089060"/>
            <a:chExt cx="384317" cy="61430"/>
          </a:xfrm>
        </p:grpSpPr>
        <p:sp>
          <p:nvSpPr>
            <p:cNvPr id="25"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26"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27" name="文本框 26"/>
          <p:cNvSpPr txBox="1"/>
          <p:nvPr/>
        </p:nvSpPr>
        <p:spPr>
          <a:xfrm>
            <a:off x="4247149" y="1532445"/>
            <a:ext cx="427982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字符串的使用</a:t>
            </a:r>
          </a:p>
        </p:txBody>
      </p:sp>
      <p:grpSp>
        <p:nvGrpSpPr>
          <p:cNvPr id="28" name="组合 27"/>
          <p:cNvGrpSpPr/>
          <p:nvPr/>
        </p:nvGrpSpPr>
        <p:grpSpPr>
          <a:xfrm>
            <a:off x="2326484" y="1484431"/>
            <a:ext cx="589923" cy="553376"/>
            <a:chOff x="3108756" y="2110160"/>
            <a:chExt cx="745081" cy="698920"/>
          </a:xfrm>
          <a:solidFill>
            <a:schemeClr val="bg1"/>
          </a:solidFill>
        </p:grpSpPr>
        <p:sp>
          <p:nvSpPr>
            <p:cNvPr id="29"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31"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32"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33"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4"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5"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6"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37"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38" name="组合 37"/>
          <p:cNvGrpSpPr/>
          <p:nvPr/>
        </p:nvGrpSpPr>
        <p:grpSpPr>
          <a:xfrm>
            <a:off x="3806778" y="1574667"/>
            <a:ext cx="484115" cy="429667"/>
            <a:chOff x="5030931" y="2884106"/>
            <a:chExt cx="645486" cy="572889"/>
          </a:xfrm>
        </p:grpSpPr>
        <p:sp>
          <p:nvSpPr>
            <p:cNvPr id="39" name="椭圆 38"/>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0" name="文本框 39"/>
            <p:cNvSpPr txBox="1"/>
            <p:nvPr/>
          </p:nvSpPr>
          <p:spPr>
            <a:xfrm>
              <a:off x="5030931" y="2902999"/>
              <a:ext cx="645486" cy="55399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01</a:t>
              </a:r>
              <a:endParaRPr lang="zh-CN" altLang="en-US" sz="2100" dirty="0">
                <a:solidFill>
                  <a:srgbClr val="FFB850"/>
                </a:solidFill>
                <a:latin typeface="Impact" panose="020B0806030902050204" pitchFamily="34" charset="0"/>
              </a:endParaRPr>
            </a:p>
          </p:txBody>
        </p:sp>
      </p:grpSp>
      <p:sp>
        <p:nvSpPr>
          <p:cNvPr id="46" name="圆角矩形 6"/>
          <p:cNvSpPr/>
          <p:nvPr/>
        </p:nvSpPr>
        <p:spPr>
          <a:xfrm>
            <a:off x="3337084" y="2514041"/>
            <a:ext cx="5005183"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7" name="组合 46"/>
          <p:cNvGrpSpPr/>
          <p:nvPr/>
        </p:nvGrpSpPr>
        <p:grpSpPr>
          <a:xfrm>
            <a:off x="3407373" y="2827898"/>
            <a:ext cx="118508" cy="118509"/>
            <a:chOff x="4486616" y="3001075"/>
            <a:chExt cx="274695" cy="274699"/>
          </a:xfrm>
        </p:grpSpPr>
        <p:sp>
          <p:nvSpPr>
            <p:cNvPr id="48" name="椭圆 47"/>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49" name="椭圆 48"/>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0" name="组合 49"/>
          <p:cNvGrpSpPr/>
          <p:nvPr/>
        </p:nvGrpSpPr>
        <p:grpSpPr>
          <a:xfrm>
            <a:off x="3107868" y="2827898"/>
            <a:ext cx="118508" cy="118509"/>
            <a:chOff x="4486616" y="3001075"/>
            <a:chExt cx="274695" cy="274699"/>
          </a:xfrm>
        </p:grpSpPr>
        <p:sp>
          <p:nvSpPr>
            <p:cNvPr id="51" name="椭圆 5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2" name="椭圆 51"/>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3" name="组合 52"/>
          <p:cNvGrpSpPr/>
          <p:nvPr/>
        </p:nvGrpSpPr>
        <p:grpSpPr>
          <a:xfrm>
            <a:off x="3174427" y="2861560"/>
            <a:ext cx="288238" cy="46073"/>
            <a:chOff x="4317617" y="3104300"/>
            <a:chExt cx="384317" cy="61430"/>
          </a:xfrm>
        </p:grpSpPr>
        <p:sp>
          <p:nvSpPr>
            <p:cNvPr id="54"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55"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56" name="组合 55"/>
          <p:cNvGrpSpPr/>
          <p:nvPr/>
        </p:nvGrpSpPr>
        <p:grpSpPr>
          <a:xfrm>
            <a:off x="3569636" y="2696415"/>
            <a:ext cx="491776" cy="429667"/>
            <a:chOff x="5030931" y="2884106"/>
            <a:chExt cx="655701" cy="572889"/>
          </a:xfrm>
        </p:grpSpPr>
        <p:sp>
          <p:nvSpPr>
            <p:cNvPr id="57" name="椭圆 56"/>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文本框 57"/>
            <p:cNvSpPr txBox="1"/>
            <p:nvPr/>
          </p:nvSpPr>
          <p:spPr>
            <a:xfrm>
              <a:off x="5030931" y="2902999"/>
              <a:ext cx="655701" cy="55399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02</a:t>
              </a:r>
              <a:endParaRPr lang="zh-CN" altLang="en-US" sz="2100" dirty="0">
                <a:solidFill>
                  <a:srgbClr val="15A681"/>
                </a:solidFill>
                <a:latin typeface="Impact" panose="020B0806030902050204" pitchFamily="34" charset="0"/>
              </a:endParaRPr>
            </a:p>
          </p:txBody>
        </p:sp>
      </p:grpSp>
      <p:sp>
        <p:nvSpPr>
          <p:cNvPr id="64" name="文本框 63"/>
          <p:cNvSpPr txBox="1"/>
          <p:nvPr/>
        </p:nvSpPr>
        <p:spPr>
          <a:xfrm>
            <a:off x="3971763" y="2648382"/>
            <a:ext cx="4248677" cy="506730"/>
          </a:xfrm>
          <a:prstGeom prst="rect">
            <a:avLst/>
          </a:prstGeom>
          <a:noFill/>
        </p:spPr>
        <p:txBody>
          <a:bodyPr wrap="square" rtlCol="0">
            <a:spAutoFit/>
          </a:bodyPr>
          <a:lstStyle/>
          <a:p>
            <a:pPr algn="ctr"/>
            <a:r>
              <a:rPr lang="zh-CN" sz="2700" dirty="0">
                <a:solidFill>
                  <a:schemeClr val="bg1"/>
                </a:solidFill>
                <a:latin typeface="造字工房悦黑体验版细体" pitchFamily="50" charset="-122"/>
                <a:ea typeface="造字工房悦黑体验版细体" pitchFamily="50" charset="-122"/>
              </a:rPr>
              <a:t>数组的使用</a:t>
            </a:r>
          </a:p>
        </p:txBody>
      </p:sp>
      <p:sp>
        <p:nvSpPr>
          <p:cNvPr id="112" name="圆角矩形 6"/>
          <p:cNvSpPr/>
          <p:nvPr/>
        </p:nvSpPr>
        <p:spPr>
          <a:xfrm>
            <a:off x="3392805" y="3475355"/>
            <a:ext cx="4949825" cy="65659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13" name="组合 112"/>
          <p:cNvGrpSpPr/>
          <p:nvPr/>
        </p:nvGrpSpPr>
        <p:grpSpPr>
          <a:xfrm>
            <a:off x="3463342" y="3788950"/>
            <a:ext cx="118508" cy="118509"/>
            <a:chOff x="4486616" y="3001075"/>
            <a:chExt cx="274695" cy="274699"/>
          </a:xfrm>
        </p:grpSpPr>
        <p:sp>
          <p:nvSpPr>
            <p:cNvPr id="114" name="椭圆 11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5" name="椭圆 11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6" name="组合 115"/>
          <p:cNvGrpSpPr/>
          <p:nvPr/>
        </p:nvGrpSpPr>
        <p:grpSpPr>
          <a:xfrm>
            <a:off x="3163837" y="3788950"/>
            <a:ext cx="118508" cy="118509"/>
            <a:chOff x="4486616" y="3001075"/>
            <a:chExt cx="274695" cy="274699"/>
          </a:xfrm>
        </p:grpSpPr>
        <p:sp>
          <p:nvSpPr>
            <p:cNvPr id="117" name="椭圆 11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18" name="椭圆 117"/>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19" name="组合 118"/>
          <p:cNvGrpSpPr/>
          <p:nvPr/>
        </p:nvGrpSpPr>
        <p:grpSpPr>
          <a:xfrm>
            <a:off x="3230394" y="3822612"/>
            <a:ext cx="288238" cy="46073"/>
            <a:chOff x="4318304" y="3089060"/>
            <a:chExt cx="384317" cy="61430"/>
          </a:xfrm>
        </p:grpSpPr>
        <p:sp>
          <p:nvSpPr>
            <p:cNvPr id="120"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21"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22" name="文本框 121"/>
          <p:cNvSpPr txBox="1"/>
          <p:nvPr/>
        </p:nvSpPr>
        <p:spPr>
          <a:xfrm>
            <a:off x="4205239" y="3606990"/>
            <a:ext cx="427982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日期类</a:t>
            </a:r>
          </a:p>
        </p:txBody>
      </p:sp>
      <p:grpSp>
        <p:nvGrpSpPr>
          <p:cNvPr id="123" name="组合 122"/>
          <p:cNvGrpSpPr/>
          <p:nvPr/>
        </p:nvGrpSpPr>
        <p:grpSpPr>
          <a:xfrm>
            <a:off x="2284574" y="3578661"/>
            <a:ext cx="589923" cy="553376"/>
            <a:chOff x="3108756" y="2110160"/>
            <a:chExt cx="745081" cy="698920"/>
          </a:xfrm>
          <a:solidFill>
            <a:schemeClr val="bg1"/>
          </a:solidFill>
        </p:grpSpPr>
        <p:sp>
          <p:nvSpPr>
            <p:cNvPr id="124"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125"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126"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127"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28"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29"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30"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31"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132" name="组合 131"/>
          <p:cNvGrpSpPr/>
          <p:nvPr/>
        </p:nvGrpSpPr>
        <p:grpSpPr>
          <a:xfrm>
            <a:off x="3764868" y="3668897"/>
            <a:ext cx="484115" cy="428189"/>
            <a:chOff x="5030931" y="2884106"/>
            <a:chExt cx="645486" cy="570919"/>
          </a:xfrm>
        </p:grpSpPr>
        <p:sp>
          <p:nvSpPr>
            <p:cNvPr id="133" name="椭圆 132"/>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4" name="文本框 133"/>
            <p:cNvSpPr txBox="1"/>
            <p:nvPr/>
          </p:nvSpPr>
          <p:spPr>
            <a:xfrm>
              <a:off x="5030931" y="2902999"/>
              <a:ext cx="645486" cy="552026"/>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03</a:t>
              </a:r>
              <a:endParaRPr lang="zh-CN" altLang="en-US" sz="2100" dirty="0">
                <a:solidFill>
                  <a:srgbClr val="FFB850"/>
                </a:solidFill>
                <a:latin typeface="Impact" panose="020B0806030902050204" pitchFamily="34" charset="0"/>
              </a:endParaRPr>
            </a:p>
          </p:txBody>
        </p:sp>
      </p:grpSp>
      <p:sp>
        <p:nvSpPr>
          <p:cNvPr id="140" name="圆角矩形 6"/>
          <p:cNvSpPr/>
          <p:nvPr/>
        </p:nvSpPr>
        <p:spPr>
          <a:xfrm>
            <a:off x="3375184" y="4530801"/>
            <a:ext cx="5005183" cy="751080"/>
          </a:xfrm>
          <a:prstGeom prst="roundRect">
            <a:avLst>
              <a:gd name="adj" fmla="val 9976"/>
            </a:avLst>
          </a:prstGeom>
          <a:solidFill>
            <a:srgbClr val="15A681"/>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41" name="组合 140"/>
          <p:cNvGrpSpPr/>
          <p:nvPr/>
        </p:nvGrpSpPr>
        <p:grpSpPr>
          <a:xfrm>
            <a:off x="3445473" y="4844658"/>
            <a:ext cx="118508" cy="118509"/>
            <a:chOff x="4486616" y="3001075"/>
            <a:chExt cx="274695" cy="274699"/>
          </a:xfrm>
        </p:grpSpPr>
        <p:sp>
          <p:nvSpPr>
            <p:cNvPr id="142" name="椭圆 14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3" name="椭圆 14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4" name="组合 143"/>
          <p:cNvGrpSpPr/>
          <p:nvPr/>
        </p:nvGrpSpPr>
        <p:grpSpPr>
          <a:xfrm>
            <a:off x="3145968" y="4844658"/>
            <a:ext cx="118508" cy="118509"/>
            <a:chOff x="4486616" y="3001075"/>
            <a:chExt cx="274695" cy="274699"/>
          </a:xfrm>
        </p:grpSpPr>
        <p:sp>
          <p:nvSpPr>
            <p:cNvPr id="145" name="椭圆 14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6" name="椭圆 14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47" name="组合 146"/>
          <p:cNvGrpSpPr/>
          <p:nvPr/>
        </p:nvGrpSpPr>
        <p:grpSpPr>
          <a:xfrm>
            <a:off x="3212527" y="4878320"/>
            <a:ext cx="288238" cy="46073"/>
            <a:chOff x="4317617" y="3104300"/>
            <a:chExt cx="384317" cy="61430"/>
          </a:xfrm>
        </p:grpSpPr>
        <p:sp>
          <p:nvSpPr>
            <p:cNvPr id="148" name="圆角矩形 14"/>
            <p:cNvSpPr/>
            <p:nvPr/>
          </p:nvSpPr>
          <p:spPr>
            <a:xfrm rot="16200000">
              <a:off x="4498570" y="296236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49" name="圆角矩形 15"/>
            <p:cNvSpPr/>
            <p:nvPr/>
          </p:nvSpPr>
          <p:spPr>
            <a:xfrm rot="16200000">
              <a:off x="4498571" y="292334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50" name="组合 149"/>
          <p:cNvGrpSpPr/>
          <p:nvPr/>
        </p:nvGrpSpPr>
        <p:grpSpPr>
          <a:xfrm>
            <a:off x="3607736" y="4713175"/>
            <a:ext cx="491776" cy="428189"/>
            <a:chOff x="5030931" y="2884106"/>
            <a:chExt cx="655701" cy="570919"/>
          </a:xfrm>
        </p:grpSpPr>
        <p:sp>
          <p:nvSpPr>
            <p:cNvPr id="151" name="椭圆 150"/>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52" name="文本框 151"/>
            <p:cNvSpPr txBox="1"/>
            <p:nvPr/>
          </p:nvSpPr>
          <p:spPr>
            <a:xfrm>
              <a:off x="5030931" y="2902999"/>
              <a:ext cx="655701" cy="552026"/>
            </a:xfrm>
            <a:prstGeom prst="rect">
              <a:avLst/>
            </a:prstGeom>
            <a:noFill/>
          </p:spPr>
          <p:txBody>
            <a:bodyPr wrap="square" rtlCol="0">
              <a:spAutoFit/>
            </a:bodyPr>
            <a:lstStyle/>
            <a:p>
              <a:pPr algn="ctr"/>
              <a:r>
                <a:rPr lang="en-US" altLang="zh-CN" sz="2100" dirty="0">
                  <a:solidFill>
                    <a:srgbClr val="15A681"/>
                  </a:solidFill>
                  <a:latin typeface="Impact" panose="020B0806030902050204" pitchFamily="34" charset="0"/>
                </a:rPr>
                <a:t>04</a:t>
              </a:r>
              <a:endParaRPr lang="zh-CN" altLang="en-US" sz="2100" dirty="0">
                <a:solidFill>
                  <a:srgbClr val="15A681"/>
                </a:solidFill>
                <a:latin typeface="Impact" panose="020B0806030902050204" pitchFamily="34" charset="0"/>
              </a:endParaRPr>
            </a:p>
          </p:txBody>
        </p:sp>
      </p:grpSp>
      <p:sp>
        <p:nvSpPr>
          <p:cNvPr id="158" name="文本框 157"/>
          <p:cNvSpPr txBox="1"/>
          <p:nvPr/>
        </p:nvSpPr>
        <p:spPr>
          <a:xfrm>
            <a:off x="4009863" y="4665142"/>
            <a:ext cx="4248677" cy="506730"/>
          </a:xfrm>
          <a:prstGeom prst="rect">
            <a:avLst/>
          </a:prstGeom>
          <a:noFill/>
        </p:spPr>
        <p:txBody>
          <a:bodyPr wrap="square" rtlCol="0">
            <a:spAutoFit/>
          </a:bodyPr>
          <a:lstStyle/>
          <a:p>
            <a:pPr algn="ctr"/>
            <a:r>
              <a:rPr lang="en-US" altLang="zh-CN" sz="2700" dirty="0">
                <a:solidFill>
                  <a:schemeClr val="bg1"/>
                </a:solidFill>
                <a:latin typeface="造字工房悦黑体验版细体" pitchFamily="50" charset="-122"/>
                <a:ea typeface="造字工房悦黑体验版细体" pitchFamily="50" charset="-122"/>
              </a:rPr>
              <a:t>Math</a:t>
            </a:r>
            <a:r>
              <a:rPr lang="zh-CN" altLang="en-US" sz="2700" dirty="0">
                <a:solidFill>
                  <a:schemeClr val="bg1"/>
                </a:solidFill>
                <a:latin typeface="造字工房悦黑体验版细体" pitchFamily="50" charset="-122"/>
                <a:ea typeface="造字工房悦黑体验版细体" pitchFamily="50" charset="-122"/>
              </a:rPr>
              <a:t>类的使用</a:t>
            </a:r>
          </a:p>
        </p:txBody>
      </p:sp>
      <p:sp>
        <p:nvSpPr>
          <p:cNvPr id="159" name="圆角矩形 6"/>
          <p:cNvSpPr/>
          <p:nvPr/>
        </p:nvSpPr>
        <p:spPr>
          <a:xfrm>
            <a:off x="3392805" y="5586730"/>
            <a:ext cx="4949825" cy="656590"/>
          </a:xfrm>
          <a:prstGeom prst="roundRect">
            <a:avLst>
              <a:gd name="adj" fmla="val 9976"/>
            </a:avLst>
          </a:prstGeom>
          <a:solidFill>
            <a:srgbClr val="FFB850"/>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160" name="组合 159"/>
          <p:cNvGrpSpPr/>
          <p:nvPr/>
        </p:nvGrpSpPr>
        <p:grpSpPr>
          <a:xfrm>
            <a:off x="3463342" y="5900325"/>
            <a:ext cx="118508" cy="118509"/>
            <a:chOff x="4486616" y="3001075"/>
            <a:chExt cx="274695" cy="274699"/>
          </a:xfrm>
        </p:grpSpPr>
        <p:sp>
          <p:nvSpPr>
            <p:cNvPr id="161" name="椭圆 16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2" name="椭圆 161"/>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63" name="组合 162"/>
          <p:cNvGrpSpPr/>
          <p:nvPr/>
        </p:nvGrpSpPr>
        <p:grpSpPr>
          <a:xfrm>
            <a:off x="3163837" y="5900325"/>
            <a:ext cx="118508" cy="118509"/>
            <a:chOff x="4486616" y="3001075"/>
            <a:chExt cx="274695" cy="274699"/>
          </a:xfrm>
        </p:grpSpPr>
        <p:sp>
          <p:nvSpPr>
            <p:cNvPr id="164" name="椭圆 163"/>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5" name="椭圆 16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grpSp>
        <p:nvGrpSpPr>
          <p:cNvPr id="166" name="组合 165"/>
          <p:cNvGrpSpPr/>
          <p:nvPr/>
        </p:nvGrpSpPr>
        <p:grpSpPr>
          <a:xfrm>
            <a:off x="3230394" y="5933987"/>
            <a:ext cx="288238" cy="46073"/>
            <a:chOff x="4318304" y="3089060"/>
            <a:chExt cx="384317" cy="61430"/>
          </a:xfrm>
        </p:grpSpPr>
        <p:sp>
          <p:nvSpPr>
            <p:cNvPr id="167" name="圆角矩形 14"/>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sp>
          <p:nvSpPr>
            <p:cNvPr id="168" name="圆角矩形 15"/>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prstClr val="white"/>
                </a:solidFill>
              </a:endParaRPr>
            </a:p>
          </p:txBody>
        </p:sp>
      </p:grpSp>
      <p:sp>
        <p:nvSpPr>
          <p:cNvPr id="169" name="文本框 168"/>
          <p:cNvSpPr txBox="1"/>
          <p:nvPr/>
        </p:nvSpPr>
        <p:spPr>
          <a:xfrm>
            <a:off x="4205239" y="5718365"/>
            <a:ext cx="4279827" cy="506730"/>
          </a:xfrm>
          <a:prstGeom prst="rect">
            <a:avLst/>
          </a:prstGeom>
          <a:noFill/>
        </p:spPr>
        <p:txBody>
          <a:bodyPr wrap="square" rtlCol="0">
            <a:spAutoFit/>
          </a:bodyPr>
          <a:lstStyle/>
          <a:p>
            <a:pPr algn="ctr"/>
            <a:r>
              <a:rPr lang="zh-CN" altLang="en-US" sz="2700" dirty="0">
                <a:solidFill>
                  <a:schemeClr val="bg1"/>
                </a:solidFill>
                <a:latin typeface="造字工房悦黑体验版细体" pitchFamily="50" charset="-122"/>
                <a:ea typeface="造字工房悦黑体验版细体" pitchFamily="50" charset="-122"/>
              </a:rPr>
              <a:t>集合的使用</a:t>
            </a:r>
          </a:p>
        </p:txBody>
      </p:sp>
      <p:grpSp>
        <p:nvGrpSpPr>
          <p:cNvPr id="170" name="组合 169"/>
          <p:cNvGrpSpPr/>
          <p:nvPr/>
        </p:nvGrpSpPr>
        <p:grpSpPr>
          <a:xfrm>
            <a:off x="2284574" y="5690036"/>
            <a:ext cx="589923" cy="553376"/>
            <a:chOff x="3108756" y="2110160"/>
            <a:chExt cx="745081" cy="698920"/>
          </a:xfrm>
          <a:solidFill>
            <a:schemeClr val="bg1"/>
          </a:solidFill>
        </p:grpSpPr>
        <p:sp>
          <p:nvSpPr>
            <p:cNvPr id="171" name="Freeform 489"/>
            <p:cNvSpPr/>
            <p:nvPr/>
          </p:nvSpPr>
          <p:spPr bwMode="auto">
            <a:xfrm>
              <a:off x="3608602" y="2110160"/>
              <a:ext cx="245235" cy="303659"/>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grpFill/>
            <a:ln>
              <a:noFill/>
            </a:ln>
          </p:spPr>
          <p:txBody>
            <a:bodyPr vert="horz" wrap="square" lIns="68580" tIns="34290" rIns="68580" bIns="34290" numCol="1" anchor="t" anchorCtr="0" compatLnSpc="1"/>
            <a:lstStyle/>
            <a:p>
              <a:endParaRPr lang="zh-CN" altLang="en-US" sz="1015"/>
            </a:p>
          </p:txBody>
        </p:sp>
        <p:sp>
          <p:nvSpPr>
            <p:cNvPr id="172" name="Freeform 490"/>
            <p:cNvSpPr/>
            <p:nvPr/>
          </p:nvSpPr>
          <p:spPr bwMode="auto">
            <a:xfrm>
              <a:off x="3584800" y="2379197"/>
              <a:ext cx="81505" cy="6852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grpFill/>
            <a:ln>
              <a:noFill/>
            </a:ln>
          </p:spPr>
          <p:txBody>
            <a:bodyPr vert="horz" wrap="square" lIns="68580" tIns="34290" rIns="68580" bIns="34290" numCol="1" anchor="t" anchorCtr="0" compatLnSpc="1"/>
            <a:lstStyle/>
            <a:p>
              <a:endParaRPr lang="zh-CN" altLang="en-US" sz="1015"/>
            </a:p>
          </p:txBody>
        </p:sp>
        <p:sp>
          <p:nvSpPr>
            <p:cNvPr id="173" name="Freeform 491"/>
            <p:cNvSpPr/>
            <p:nvPr/>
          </p:nvSpPr>
          <p:spPr bwMode="auto">
            <a:xfrm>
              <a:off x="3463625" y="2415261"/>
              <a:ext cx="177435" cy="22648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grpFill/>
            <a:ln>
              <a:noFill/>
            </a:ln>
          </p:spPr>
          <p:txBody>
            <a:bodyPr vert="horz" wrap="square" lIns="68580" tIns="34290" rIns="68580" bIns="34290" numCol="1" anchor="t" anchorCtr="0" compatLnSpc="1"/>
            <a:lstStyle/>
            <a:p>
              <a:endParaRPr lang="zh-CN" altLang="en-US" sz="1015"/>
            </a:p>
          </p:txBody>
        </p:sp>
        <p:sp>
          <p:nvSpPr>
            <p:cNvPr id="174" name="Rectangle 492"/>
            <p:cNvSpPr>
              <a:spLocks noChangeArrowheads="1"/>
            </p:cNvSpPr>
            <p:nvPr/>
          </p:nvSpPr>
          <p:spPr bwMode="auto">
            <a:xfrm>
              <a:off x="3237144" y="2495323"/>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75" name="Rectangle 493"/>
            <p:cNvSpPr>
              <a:spLocks noChangeArrowheads="1"/>
            </p:cNvSpPr>
            <p:nvPr/>
          </p:nvSpPr>
          <p:spPr bwMode="auto">
            <a:xfrm>
              <a:off x="3237144" y="2449161"/>
              <a:ext cx="168779" cy="17311"/>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76" name="Rectangle 494"/>
            <p:cNvSpPr>
              <a:spLocks noChangeArrowheads="1"/>
            </p:cNvSpPr>
            <p:nvPr/>
          </p:nvSpPr>
          <p:spPr bwMode="auto">
            <a:xfrm>
              <a:off x="3237144" y="2403000"/>
              <a:ext cx="168779" cy="15868"/>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77" name="Rectangle 495"/>
            <p:cNvSpPr>
              <a:spLocks noChangeArrowheads="1"/>
            </p:cNvSpPr>
            <p:nvPr/>
          </p:nvSpPr>
          <p:spPr bwMode="auto">
            <a:xfrm>
              <a:off x="3237144" y="2357559"/>
              <a:ext cx="168779" cy="15147"/>
            </a:xfrm>
            <a:prstGeom prst="rect">
              <a:avLst/>
            </a:prstGeom>
            <a:grpFill/>
            <a:ln>
              <a:noFill/>
            </a:ln>
          </p:spPr>
          <p:txBody>
            <a:bodyPr vert="horz" wrap="square" lIns="68580" tIns="34290" rIns="68580" bIns="34290" numCol="1" anchor="t" anchorCtr="0" compatLnSpc="1"/>
            <a:lstStyle/>
            <a:p>
              <a:endParaRPr lang="zh-CN" altLang="en-US" sz="1015"/>
            </a:p>
          </p:txBody>
        </p:sp>
        <p:sp>
          <p:nvSpPr>
            <p:cNvPr id="178" name="Freeform 496"/>
            <p:cNvSpPr/>
            <p:nvPr/>
          </p:nvSpPr>
          <p:spPr bwMode="auto">
            <a:xfrm>
              <a:off x="3108756" y="2215467"/>
              <a:ext cx="489749" cy="593613"/>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grpFill/>
            <a:ln>
              <a:noFill/>
            </a:ln>
          </p:spPr>
          <p:txBody>
            <a:bodyPr vert="horz" wrap="square" lIns="68580" tIns="34290" rIns="68580" bIns="34290" numCol="1" anchor="t" anchorCtr="0" compatLnSpc="1"/>
            <a:lstStyle/>
            <a:p>
              <a:endParaRPr lang="zh-CN" altLang="en-US" sz="1015"/>
            </a:p>
          </p:txBody>
        </p:sp>
      </p:grpSp>
      <p:grpSp>
        <p:nvGrpSpPr>
          <p:cNvPr id="179" name="组合 178"/>
          <p:cNvGrpSpPr/>
          <p:nvPr/>
        </p:nvGrpSpPr>
        <p:grpSpPr>
          <a:xfrm>
            <a:off x="3764868" y="5780272"/>
            <a:ext cx="484115" cy="428190"/>
            <a:chOff x="5030931" y="2884106"/>
            <a:chExt cx="645486" cy="570920"/>
          </a:xfrm>
        </p:grpSpPr>
        <p:sp>
          <p:nvSpPr>
            <p:cNvPr id="180" name="椭圆 179"/>
            <p:cNvSpPr/>
            <p:nvPr/>
          </p:nvSpPr>
          <p:spPr>
            <a:xfrm>
              <a:off x="5055353" y="2884106"/>
              <a:ext cx="562742" cy="5627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81" name="文本框 180"/>
            <p:cNvSpPr txBox="1"/>
            <p:nvPr/>
          </p:nvSpPr>
          <p:spPr>
            <a:xfrm>
              <a:off x="5030931" y="2902999"/>
              <a:ext cx="645486" cy="552027"/>
            </a:xfrm>
            <a:prstGeom prst="rect">
              <a:avLst/>
            </a:prstGeom>
            <a:noFill/>
          </p:spPr>
          <p:txBody>
            <a:bodyPr wrap="square" rtlCol="0">
              <a:spAutoFit/>
            </a:bodyPr>
            <a:lstStyle/>
            <a:p>
              <a:pPr algn="ctr"/>
              <a:r>
                <a:rPr lang="en-US" altLang="zh-CN" sz="2100" dirty="0">
                  <a:solidFill>
                    <a:srgbClr val="FFB850"/>
                  </a:solidFill>
                  <a:latin typeface="Impact" panose="020B0806030902050204" pitchFamily="34" charset="0"/>
                </a:rPr>
                <a:t>05</a:t>
              </a:r>
              <a:endParaRPr lang="zh-CN" altLang="en-US" sz="2100" dirty="0">
                <a:solidFill>
                  <a:srgbClr val="FFB850"/>
                </a:solidFill>
                <a:latin typeface="Impact" panose="020B080603090205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ppt_x"/>
                                          </p:val>
                                        </p:tav>
                                        <p:tav tm="100000">
                                          <p:val>
                                            <p:strVal val="#ppt_x"/>
                                          </p:val>
                                        </p:tav>
                                      </p:tavLst>
                                    </p:anim>
                                    <p:anim calcmode="lin" valueType="num">
                                      <p:cBhvr additive="base">
                                        <p:cTn id="48" dur="50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500" fill="hold"/>
                                        <p:tgtEl>
                                          <p:spTgt spid="56"/>
                                        </p:tgtEl>
                                        <p:attrNameLst>
                                          <p:attrName>ppt_x</p:attrName>
                                        </p:attrNameLst>
                                      </p:cBhvr>
                                      <p:tavLst>
                                        <p:tav tm="0">
                                          <p:val>
                                            <p:strVal val="#ppt_x"/>
                                          </p:val>
                                        </p:tav>
                                        <p:tav tm="100000">
                                          <p:val>
                                            <p:strVal val="#ppt_x"/>
                                          </p:val>
                                        </p:tav>
                                      </p:tavLst>
                                    </p:anim>
                                    <p:anim calcmode="lin" valueType="num">
                                      <p:cBhvr additive="base">
                                        <p:cTn id="56" dur="500" fill="hold"/>
                                        <p:tgtEl>
                                          <p:spTgt spid="5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ppt_x"/>
                                          </p:val>
                                        </p:tav>
                                        <p:tav tm="100000">
                                          <p:val>
                                            <p:strVal val="#ppt_x"/>
                                          </p:val>
                                        </p:tav>
                                      </p:tavLst>
                                    </p:anim>
                                    <p:anim calcmode="lin" valueType="num">
                                      <p:cBhvr additive="base">
                                        <p:cTn id="60" dur="500" fill="hold"/>
                                        <p:tgtEl>
                                          <p:spTgt spid="6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anim calcmode="lin" valueType="num">
                                      <p:cBhvr additive="base">
                                        <p:cTn id="63" dur="500" fill="hold"/>
                                        <p:tgtEl>
                                          <p:spTgt spid="123"/>
                                        </p:tgtEl>
                                        <p:attrNameLst>
                                          <p:attrName>ppt_x</p:attrName>
                                        </p:attrNameLst>
                                      </p:cBhvr>
                                      <p:tavLst>
                                        <p:tav tm="0">
                                          <p:val>
                                            <p:strVal val="#ppt_x"/>
                                          </p:val>
                                        </p:tav>
                                        <p:tav tm="100000">
                                          <p:val>
                                            <p:strVal val="#ppt_x"/>
                                          </p:val>
                                        </p:tav>
                                      </p:tavLst>
                                    </p:anim>
                                    <p:anim calcmode="lin" valueType="num">
                                      <p:cBhvr additive="base">
                                        <p:cTn id="64" dur="500" fill="hold"/>
                                        <p:tgtEl>
                                          <p:spTgt spid="12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6"/>
                                        </p:tgtEl>
                                        <p:attrNameLst>
                                          <p:attrName>style.visibility</p:attrName>
                                        </p:attrNameLst>
                                      </p:cBhvr>
                                      <p:to>
                                        <p:strVal val="visible"/>
                                      </p:to>
                                    </p:set>
                                    <p:anim calcmode="lin" valueType="num">
                                      <p:cBhvr additive="base">
                                        <p:cTn id="67" dur="500" fill="hold"/>
                                        <p:tgtEl>
                                          <p:spTgt spid="116"/>
                                        </p:tgtEl>
                                        <p:attrNameLst>
                                          <p:attrName>ppt_x</p:attrName>
                                        </p:attrNameLst>
                                      </p:cBhvr>
                                      <p:tavLst>
                                        <p:tav tm="0">
                                          <p:val>
                                            <p:strVal val="#ppt_x"/>
                                          </p:val>
                                        </p:tav>
                                        <p:tav tm="100000">
                                          <p:val>
                                            <p:strVal val="#ppt_x"/>
                                          </p:val>
                                        </p:tav>
                                      </p:tavLst>
                                    </p:anim>
                                    <p:anim calcmode="lin" valueType="num">
                                      <p:cBhvr additive="base">
                                        <p:cTn id="68" dur="500" fill="hold"/>
                                        <p:tgtEl>
                                          <p:spTgt spid="11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anim calcmode="lin" valueType="num">
                                      <p:cBhvr additive="base">
                                        <p:cTn id="71" dur="500" fill="hold"/>
                                        <p:tgtEl>
                                          <p:spTgt spid="119"/>
                                        </p:tgtEl>
                                        <p:attrNameLst>
                                          <p:attrName>ppt_x</p:attrName>
                                        </p:attrNameLst>
                                      </p:cBhvr>
                                      <p:tavLst>
                                        <p:tav tm="0">
                                          <p:val>
                                            <p:strVal val="#ppt_x"/>
                                          </p:val>
                                        </p:tav>
                                        <p:tav tm="100000">
                                          <p:val>
                                            <p:strVal val="#ppt_x"/>
                                          </p:val>
                                        </p:tav>
                                      </p:tavLst>
                                    </p:anim>
                                    <p:anim calcmode="lin" valueType="num">
                                      <p:cBhvr additive="base">
                                        <p:cTn id="72" dur="500" fill="hold"/>
                                        <p:tgtEl>
                                          <p:spTgt spid="11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3"/>
                                        </p:tgtEl>
                                        <p:attrNameLst>
                                          <p:attrName>style.visibility</p:attrName>
                                        </p:attrNameLst>
                                      </p:cBhvr>
                                      <p:to>
                                        <p:strVal val="visible"/>
                                      </p:to>
                                    </p:set>
                                    <p:anim calcmode="lin" valueType="num">
                                      <p:cBhvr additive="base">
                                        <p:cTn id="75" dur="500" fill="hold"/>
                                        <p:tgtEl>
                                          <p:spTgt spid="113"/>
                                        </p:tgtEl>
                                        <p:attrNameLst>
                                          <p:attrName>ppt_x</p:attrName>
                                        </p:attrNameLst>
                                      </p:cBhvr>
                                      <p:tavLst>
                                        <p:tav tm="0">
                                          <p:val>
                                            <p:strVal val="#ppt_x"/>
                                          </p:val>
                                        </p:tav>
                                        <p:tav tm="100000">
                                          <p:val>
                                            <p:strVal val="#ppt_x"/>
                                          </p:val>
                                        </p:tav>
                                      </p:tavLst>
                                    </p:anim>
                                    <p:anim calcmode="lin" valueType="num">
                                      <p:cBhvr additive="base">
                                        <p:cTn id="76" dur="500" fill="hold"/>
                                        <p:tgtEl>
                                          <p:spTgt spid="11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12"/>
                                        </p:tgtEl>
                                        <p:attrNameLst>
                                          <p:attrName>style.visibility</p:attrName>
                                        </p:attrNameLst>
                                      </p:cBhvr>
                                      <p:to>
                                        <p:strVal val="visible"/>
                                      </p:to>
                                    </p:set>
                                    <p:anim calcmode="lin" valueType="num">
                                      <p:cBhvr additive="base">
                                        <p:cTn id="79" dur="500" fill="hold"/>
                                        <p:tgtEl>
                                          <p:spTgt spid="112"/>
                                        </p:tgtEl>
                                        <p:attrNameLst>
                                          <p:attrName>ppt_x</p:attrName>
                                        </p:attrNameLst>
                                      </p:cBhvr>
                                      <p:tavLst>
                                        <p:tav tm="0">
                                          <p:val>
                                            <p:strVal val="#ppt_x"/>
                                          </p:val>
                                        </p:tav>
                                        <p:tav tm="100000">
                                          <p:val>
                                            <p:strVal val="#ppt_x"/>
                                          </p:val>
                                        </p:tav>
                                      </p:tavLst>
                                    </p:anim>
                                    <p:anim calcmode="lin" valueType="num">
                                      <p:cBhvr additive="base">
                                        <p:cTn id="80" dur="500" fill="hold"/>
                                        <p:tgtEl>
                                          <p:spTgt spid="11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2"/>
                                        </p:tgtEl>
                                        <p:attrNameLst>
                                          <p:attrName>style.visibility</p:attrName>
                                        </p:attrNameLst>
                                      </p:cBhvr>
                                      <p:to>
                                        <p:strVal val="visible"/>
                                      </p:to>
                                    </p:set>
                                    <p:anim calcmode="lin" valueType="num">
                                      <p:cBhvr additive="base">
                                        <p:cTn id="83" dur="500" fill="hold"/>
                                        <p:tgtEl>
                                          <p:spTgt spid="132"/>
                                        </p:tgtEl>
                                        <p:attrNameLst>
                                          <p:attrName>ppt_x</p:attrName>
                                        </p:attrNameLst>
                                      </p:cBhvr>
                                      <p:tavLst>
                                        <p:tav tm="0">
                                          <p:val>
                                            <p:strVal val="#ppt_x"/>
                                          </p:val>
                                        </p:tav>
                                        <p:tav tm="100000">
                                          <p:val>
                                            <p:strVal val="#ppt_x"/>
                                          </p:val>
                                        </p:tav>
                                      </p:tavLst>
                                    </p:anim>
                                    <p:anim calcmode="lin" valueType="num">
                                      <p:cBhvr additive="base">
                                        <p:cTn id="84" dur="500" fill="hold"/>
                                        <p:tgtEl>
                                          <p:spTgt spid="13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anim calcmode="lin" valueType="num">
                                      <p:cBhvr additive="base">
                                        <p:cTn id="87" dur="500" fill="hold"/>
                                        <p:tgtEl>
                                          <p:spTgt spid="122"/>
                                        </p:tgtEl>
                                        <p:attrNameLst>
                                          <p:attrName>ppt_x</p:attrName>
                                        </p:attrNameLst>
                                      </p:cBhvr>
                                      <p:tavLst>
                                        <p:tav tm="0">
                                          <p:val>
                                            <p:strVal val="#ppt_x"/>
                                          </p:val>
                                        </p:tav>
                                        <p:tav tm="100000">
                                          <p:val>
                                            <p:strVal val="#ppt_x"/>
                                          </p:val>
                                        </p:tav>
                                      </p:tavLst>
                                    </p:anim>
                                    <p:anim calcmode="lin" valueType="num">
                                      <p:cBhvr additive="base">
                                        <p:cTn id="88" dur="500" fill="hold"/>
                                        <p:tgtEl>
                                          <p:spTgt spid="12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44"/>
                                        </p:tgtEl>
                                        <p:attrNameLst>
                                          <p:attrName>style.visibility</p:attrName>
                                        </p:attrNameLst>
                                      </p:cBhvr>
                                      <p:to>
                                        <p:strVal val="visible"/>
                                      </p:to>
                                    </p:set>
                                    <p:anim calcmode="lin" valueType="num">
                                      <p:cBhvr additive="base">
                                        <p:cTn id="91" dur="500" fill="hold"/>
                                        <p:tgtEl>
                                          <p:spTgt spid="144"/>
                                        </p:tgtEl>
                                        <p:attrNameLst>
                                          <p:attrName>ppt_x</p:attrName>
                                        </p:attrNameLst>
                                      </p:cBhvr>
                                      <p:tavLst>
                                        <p:tav tm="0">
                                          <p:val>
                                            <p:strVal val="#ppt_x"/>
                                          </p:val>
                                        </p:tav>
                                        <p:tav tm="100000">
                                          <p:val>
                                            <p:strVal val="#ppt_x"/>
                                          </p:val>
                                        </p:tav>
                                      </p:tavLst>
                                    </p:anim>
                                    <p:anim calcmode="lin" valueType="num">
                                      <p:cBhvr additive="base">
                                        <p:cTn id="92" dur="500" fill="hold"/>
                                        <p:tgtEl>
                                          <p:spTgt spid="14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47"/>
                                        </p:tgtEl>
                                        <p:attrNameLst>
                                          <p:attrName>style.visibility</p:attrName>
                                        </p:attrNameLst>
                                      </p:cBhvr>
                                      <p:to>
                                        <p:strVal val="visible"/>
                                      </p:to>
                                    </p:set>
                                    <p:anim calcmode="lin" valueType="num">
                                      <p:cBhvr additive="base">
                                        <p:cTn id="95" dur="500" fill="hold"/>
                                        <p:tgtEl>
                                          <p:spTgt spid="147"/>
                                        </p:tgtEl>
                                        <p:attrNameLst>
                                          <p:attrName>ppt_x</p:attrName>
                                        </p:attrNameLst>
                                      </p:cBhvr>
                                      <p:tavLst>
                                        <p:tav tm="0">
                                          <p:val>
                                            <p:strVal val="#ppt_x"/>
                                          </p:val>
                                        </p:tav>
                                        <p:tav tm="100000">
                                          <p:val>
                                            <p:strVal val="#ppt_x"/>
                                          </p:val>
                                        </p:tav>
                                      </p:tavLst>
                                    </p:anim>
                                    <p:anim calcmode="lin" valueType="num">
                                      <p:cBhvr additive="base">
                                        <p:cTn id="96" dur="500" fill="hold"/>
                                        <p:tgtEl>
                                          <p:spTgt spid="14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41"/>
                                        </p:tgtEl>
                                        <p:attrNameLst>
                                          <p:attrName>style.visibility</p:attrName>
                                        </p:attrNameLst>
                                      </p:cBhvr>
                                      <p:to>
                                        <p:strVal val="visible"/>
                                      </p:to>
                                    </p:set>
                                    <p:anim calcmode="lin" valueType="num">
                                      <p:cBhvr additive="base">
                                        <p:cTn id="99" dur="500" fill="hold"/>
                                        <p:tgtEl>
                                          <p:spTgt spid="141"/>
                                        </p:tgtEl>
                                        <p:attrNameLst>
                                          <p:attrName>ppt_x</p:attrName>
                                        </p:attrNameLst>
                                      </p:cBhvr>
                                      <p:tavLst>
                                        <p:tav tm="0">
                                          <p:val>
                                            <p:strVal val="#ppt_x"/>
                                          </p:val>
                                        </p:tav>
                                        <p:tav tm="100000">
                                          <p:val>
                                            <p:strVal val="#ppt_x"/>
                                          </p:val>
                                        </p:tav>
                                      </p:tavLst>
                                    </p:anim>
                                    <p:anim calcmode="lin" valueType="num">
                                      <p:cBhvr additive="base">
                                        <p:cTn id="100" dur="500" fill="hold"/>
                                        <p:tgtEl>
                                          <p:spTgt spid="14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40"/>
                                        </p:tgtEl>
                                        <p:attrNameLst>
                                          <p:attrName>style.visibility</p:attrName>
                                        </p:attrNameLst>
                                      </p:cBhvr>
                                      <p:to>
                                        <p:strVal val="visible"/>
                                      </p:to>
                                    </p:set>
                                    <p:anim calcmode="lin" valueType="num">
                                      <p:cBhvr additive="base">
                                        <p:cTn id="103" dur="500" fill="hold"/>
                                        <p:tgtEl>
                                          <p:spTgt spid="140"/>
                                        </p:tgtEl>
                                        <p:attrNameLst>
                                          <p:attrName>ppt_x</p:attrName>
                                        </p:attrNameLst>
                                      </p:cBhvr>
                                      <p:tavLst>
                                        <p:tav tm="0">
                                          <p:val>
                                            <p:strVal val="#ppt_x"/>
                                          </p:val>
                                        </p:tav>
                                        <p:tav tm="100000">
                                          <p:val>
                                            <p:strVal val="#ppt_x"/>
                                          </p:val>
                                        </p:tav>
                                      </p:tavLst>
                                    </p:anim>
                                    <p:anim calcmode="lin" valueType="num">
                                      <p:cBhvr additive="base">
                                        <p:cTn id="104" dur="500" fill="hold"/>
                                        <p:tgtEl>
                                          <p:spTgt spid="14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500" fill="hold"/>
                                        <p:tgtEl>
                                          <p:spTgt spid="150"/>
                                        </p:tgtEl>
                                        <p:attrNameLst>
                                          <p:attrName>ppt_x</p:attrName>
                                        </p:attrNameLst>
                                      </p:cBhvr>
                                      <p:tavLst>
                                        <p:tav tm="0">
                                          <p:val>
                                            <p:strVal val="#ppt_x"/>
                                          </p:val>
                                        </p:tav>
                                        <p:tav tm="100000">
                                          <p:val>
                                            <p:strVal val="#ppt_x"/>
                                          </p:val>
                                        </p:tav>
                                      </p:tavLst>
                                    </p:anim>
                                    <p:anim calcmode="lin" valueType="num">
                                      <p:cBhvr additive="base">
                                        <p:cTn id="108" dur="500" fill="hold"/>
                                        <p:tgtEl>
                                          <p:spTgt spid="150"/>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58"/>
                                        </p:tgtEl>
                                        <p:attrNameLst>
                                          <p:attrName>style.visibility</p:attrName>
                                        </p:attrNameLst>
                                      </p:cBhvr>
                                      <p:to>
                                        <p:strVal val="visible"/>
                                      </p:to>
                                    </p:set>
                                    <p:anim calcmode="lin" valueType="num">
                                      <p:cBhvr additive="base">
                                        <p:cTn id="111" dur="500" fill="hold"/>
                                        <p:tgtEl>
                                          <p:spTgt spid="158"/>
                                        </p:tgtEl>
                                        <p:attrNameLst>
                                          <p:attrName>ppt_x</p:attrName>
                                        </p:attrNameLst>
                                      </p:cBhvr>
                                      <p:tavLst>
                                        <p:tav tm="0">
                                          <p:val>
                                            <p:strVal val="#ppt_x"/>
                                          </p:val>
                                        </p:tav>
                                        <p:tav tm="100000">
                                          <p:val>
                                            <p:strVal val="#ppt_x"/>
                                          </p:val>
                                        </p:tav>
                                      </p:tavLst>
                                    </p:anim>
                                    <p:anim calcmode="lin" valueType="num">
                                      <p:cBhvr additive="base">
                                        <p:cTn id="112" dur="500" fill="hold"/>
                                        <p:tgtEl>
                                          <p:spTgt spid="15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70"/>
                                        </p:tgtEl>
                                        <p:attrNameLst>
                                          <p:attrName>style.visibility</p:attrName>
                                        </p:attrNameLst>
                                      </p:cBhvr>
                                      <p:to>
                                        <p:strVal val="visible"/>
                                      </p:to>
                                    </p:set>
                                    <p:anim calcmode="lin" valueType="num">
                                      <p:cBhvr additive="base">
                                        <p:cTn id="115" dur="500" fill="hold"/>
                                        <p:tgtEl>
                                          <p:spTgt spid="170"/>
                                        </p:tgtEl>
                                        <p:attrNameLst>
                                          <p:attrName>ppt_x</p:attrName>
                                        </p:attrNameLst>
                                      </p:cBhvr>
                                      <p:tavLst>
                                        <p:tav tm="0">
                                          <p:val>
                                            <p:strVal val="#ppt_x"/>
                                          </p:val>
                                        </p:tav>
                                        <p:tav tm="100000">
                                          <p:val>
                                            <p:strVal val="#ppt_x"/>
                                          </p:val>
                                        </p:tav>
                                      </p:tavLst>
                                    </p:anim>
                                    <p:anim calcmode="lin" valueType="num">
                                      <p:cBhvr additive="base">
                                        <p:cTn id="116" dur="500" fill="hold"/>
                                        <p:tgtEl>
                                          <p:spTgt spid="170"/>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63"/>
                                        </p:tgtEl>
                                        <p:attrNameLst>
                                          <p:attrName>style.visibility</p:attrName>
                                        </p:attrNameLst>
                                      </p:cBhvr>
                                      <p:to>
                                        <p:strVal val="visible"/>
                                      </p:to>
                                    </p:set>
                                    <p:anim calcmode="lin" valueType="num">
                                      <p:cBhvr additive="base">
                                        <p:cTn id="119" dur="500" fill="hold"/>
                                        <p:tgtEl>
                                          <p:spTgt spid="163"/>
                                        </p:tgtEl>
                                        <p:attrNameLst>
                                          <p:attrName>ppt_x</p:attrName>
                                        </p:attrNameLst>
                                      </p:cBhvr>
                                      <p:tavLst>
                                        <p:tav tm="0">
                                          <p:val>
                                            <p:strVal val="#ppt_x"/>
                                          </p:val>
                                        </p:tav>
                                        <p:tav tm="100000">
                                          <p:val>
                                            <p:strVal val="#ppt_x"/>
                                          </p:val>
                                        </p:tav>
                                      </p:tavLst>
                                    </p:anim>
                                    <p:anim calcmode="lin" valueType="num">
                                      <p:cBhvr additive="base">
                                        <p:cTn id="120" dur="500" fill="hold"/>
                                        <p:tgtEl>
                                          <p:spTgt spid="163"/>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66"/>
                                        </p:tgtEl>
                                        <p:attrNameLst>
                                          <p:attrName>style.visibility</p:attrName>
                                        </p:attrNameLst>
                                      </p:cBhvr>
                                      <p:to>
                                        <p:strVal val="visible"/>
                                      </p:to>
                                    </p:set>
                                    <p:anim calcmode="lin" valueType="num">
                                      <p:cBhvr additive="base">
                                        <p:cTn id="123" dur="500" fill="hold"/>
                                        <p:tgtEl>
                                          <p:spTgt spid="166"/>
                                        </p:tgtEl>
                                        <p:attrNameLst>
                                          <p:attrName>ppt_x</p:attrName>
                                        </p:attrNameLst>
                                      </p:cBhvr>
                                      <p:tavLst>
                                        <p:tav tm="0">
                                          <p:val>
                                            <p:strVal val="#ppt_x"/>
                                          </p:val>
                                        </p:tav>
                                        <p:tav tm="100000">
                                          <p:val>
                                            <p:strVal val="#ppt_x"/>
                                          </p:val>
                                        </p:tav>
                                      </p:tavLst>
                                    </p:anim>
                                    <p:anim calcmode="lin" valueType="num">
                                      <p:cBhvr additive="base">
                                        <p:cTn id="124" dur="500" fill="hold"/>
                                        <p:tgtEl>
                                          <p:spTgt spid="16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60"/>
                                        </p:tgtEl>
                                        <p:attrNameLst>
                                          <p:attrName>style.visibility</p:attrName>
                                        </p:attrNameLst>
                                      </p:cBhvr>
                                      <p:to>
                                        <p:strVal val="visible"/>
                                      </p:to>
                                    </p:set>
                                    <p:anim calcmode="lin" valueType="num">
                                      <p:cBhvr additive="base">
                                        <p:cTn id="127" dur="500" fill="hold"/>
                                        <p:tgtEl>
                                          <p:spTgt spid="160"/>
                                        </p:tgtEl>
                                        <p:attrNameLst>
                                          <p:attrName>ppt_x</p:attrName>
                                        </p:attrNameLst>
                                      </p:cBhvr>
                                      <p:tavLst>
                                        <p:tav tm="0">
                                          <p:val>
                                            <p:strVal val="#ppt_x"/>
                                          </p:val>
                                        </p:tav>
                                        <p:tav tm="100000">
                                          <p:val>
                                            <p:strVal val="#ppt_x"/>
                                          </p:val>
                                        </p:tav>
                                      </p:tavLst>
                                    </p:anim>
                                    <p:anim calcmode="lin" valueType="num">
                                      <p:cBhvr additive="base">
                                        <p:cTn id="128" dur="500" fill="hold"/>
                                        <p:tgtEl>
                                          <p:spTgt spid="16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additive="base">
                                        <p:cTn id="131" dur="500" fill="hold"/>
                                        <p:tgtEl>
                                          <p:spTgt spid="159"/>
                                        </p:tgtEl>
                                        <p:attrNameLst>
                                          <p:attrName>ppt_x</p:attrName>
                                        </p:attrNameLst>
                                      </p:cBhvr>
                                      <p:tavLst>
                                        <p:tav tm="0">
                                          <p:val>
                                            <p:strVal val="#ppt_x"/>
                                          </p:val>
                                        </p:tav>
                                        <p:tav tm="100000">
                                          <p:val>
                                            <p:strVal val="#ppt_x"/>
                                          </p:val>
                                        </p:tav>
                                      </p:tavLst>
                                    </p:anim>
                                    <p:anim calcmode="lin" valueType="num">
                                      <p:cBhvr additive="base">
                                        <p:cTn id="132" dur="500" fill="hold"/>
                                        <p:tgtEl>
                                          <p:spTgt spid="159"/>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179"/>
                                        </p:tgtEl>
                                        <p:attrNameLst>
                                          <p:attrName>style.visibility</p:attrName>
                                        </p:attrNameLst>
                                      </p:cBhvr>
                                      <p:to>
                                        <p:strVal val="visible"/>
                                      </p:to>
                                    </p:set>
                                    <p:anim calcmode="lin" valueType="num">
                                      <p:cBhvr additive="base">
                                        <p:cTn id="135" dur="500" fill="hold"/>
                                        <p:tgtEl>
                                          <p:spTgt spid="179"/>
                                        </p:tgtEl>
                                        <p:attrNameLst>
                                          <p:attrName>ppt_x</p:attrName>
                                        </p:attrNameLst>
                                      </p:cBhvr>
                                      <p:tavLst>
                                        <p:tav tm="0">
                                          <p:val>
                                            <p:strVal val="#ppt_x"/>
                                          </p:val>
                                        </p:tav>
                                        <p:tav tm="100000">
                                          <p:val>
                                            <p:strVal val="#ppt_x"/>
                                          </p:val>
                                        </p:tav>
                                      </p:tavLst>
                                    </p:anim>
                                    <p:anim calcmode="lin" valueType="num">
                                      <p:cBhvr additive="base">
                                        <p:cTn id="136" dur="500" fill="hold"/>
                                        <p:tgtEl>
                                          <p:spTgt spid="179"/>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69"/>
                                        </p:tgtEl>
                                        <p:attrNameLst>
                                          <p:attrName>style.visibility</p:attrName>
                                        </p:attrNameLst>
                                      </p:cBhvr>
                                      <p:to>
                                        <p:strVal val="visible"/>
                                      </p:to>
                                    </p:set>
                                    <p:anim calcmode="lin" valueType="num">
                                      <p:cBhvr additive="base">
                                        <p:cTn id="139" dur="500" fill="hold"/>
                                        <p:tgtEl>
                                          <p:spTgt spid="169"/>
                                        </p:tgtEl>
                                        <p:attrNameLst>
                                          <p:attrName>ppt_x</p:attrName>
                                        </p:attrNameLst>
                                      </p:cBhvr>
                                      <p:tavLst>
                                        <p:tav tm="0">
                                          <p:val>
                                            <p:strVal val="#ppt_x"/>
                                          </p:val>
                                        </p:tav>
                                        <p:tav tm="100000">
                                          <p:val>
                                            <p:strVal val="#ppt_x"/>
                                          </p:val>
                                        </p:tav>
                                      </p:tavLst>
                                    </p:anim>
                                    <p:anim calcmode="lin" valueType="num">
                                      <p:cBhvr additive="base">
                                        <p:cTn id="140"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p:bldP spid="46" grpId="0" bldLvl="0" animBg="1"/>
      <p:bldP spid="64" grpId="0"/>
      <p:bldP spid="112" grpId="0" bldLvl="0" animBg="1"/>
      <p:bldP spid="122" grpId="0"/>
      <p:bldP spid="140" grpId="0" bldLvl="0" animBg="1"/>
      <p:bldP spid="158" grpId="0"/>
      <p:bldP spid="159" grpId="0" bldLvl="0" animBg="1"/>
      <p:bldP spid="1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二维数组的定义格式</a:t>
            </a:r>
          </a:p>
        </p:txBody>
      </p:sp>
      <p:sp>
        <p:nvSpPr>
          <p:cNvPr id="3" name="文本框 2"/>
          <p:cNvSpPr txBox="1"/>
          <p:nvPr/>
        </p:nvSpPr>
        <p:spPr>
          <a:xfrm>
            <a:off x="732155" y="2136775"/>
            <a:ext cx="10994390" cy="2245360"/>
          </a:xfrm>
          <a:prstGeom prst="rect">
            <a:avLst/>
          </a:prstGeom>
          <a:noFill/>
        </p:spPr>
        <p:txBody>
          <a:bodyPr wrap="square" rtlCol="0" anchor="t">
            <a:spAutoFit/>
          </a:bodyPr>
          <a:lstStyle/>
          <a:p>
            <a:r>
              <a:rPr lang="zh-CN" altLang="en-US" sz="2800"/>
              <a:t>数组元素类型 数组名[][];</a:t>
            </a:r>
          </a:p>
          <a:p>
            <a:r>
              <a:rPr lang="zh-CN" altLang="en-US" sz="2800"/>
              <a:t>或者</a:t>
            </a:r>
          </a:p>
          <a:p>
            <a:r>
              <a:rPr lang="zh-CN" altLang="en-US" sz="2800"/>
              <a:t>数组元素类型[][] 数组名；</a:t>
            </a:r>
          </a:p>
          <a:p>
            <a:r>
              <a:rPr lang="zh-CN" altLang="en-US" sz="2800"/>
              <a:t>比如“int[][] aray;int array[][];”跟一维数组一样，不能在括号里面指定二维数组的长度。</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二维数组的创建方式（</a:t>
            </a:r>
            <a:r>
              <a:rPr lang="en-US" altLang="zh-CN"/>
              <a:t>2</a:t>
            </a:r>
            <a:r>
              <a:rPr lang="zh-CN" altLang="en-US"/>
              <a:t>）</a:t>
            </a:r>
          </a:p>
        </p:txBody>
      </p:sp>
      <p:sp>
        <p:nvSpPr>
          <p:cNvPr id="102" name="文本框 101"/>
          <p:cNvSpPr txBox="1"/>
          <p:nvPr/>
        </p:nvSpPr>
        <p:spPr>
          <a:xfrm>
            <a:off x="1139825" y="800735"/>
            <a:ext cx="8872855" cy="1630045"/>
          </a:xfrm>
          <a:prstGeom prst="rect">
            <a:avLst/>
          </a:prstGeom>
          <a:noFill/>
          <a:ln w="9525">
            <a:noFill/>
          </a:ln>
        </p:spPr>
        <p:txBody>
          <a:bodyPr wrap="square">
            <a:spAutoFit/>
          </a:bodyPr>
          <a:lstStyle/>
          <a:p>
            <a:pPr indent="266700"/>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2</a:t>
            </a:r>
            <a:r>
              <a:rPr lang="zh-CN" sz="2000" b="0">
                <a:solidFill>
                  <a:srgbClr val="000000"/>
                </a:solidFill>
                <a:latin typeface="Times New Roman" panose="02020603050405020304" charset="0"/>
                <a:ea typeface="宋体" panose="02010600030101010101" pitchFamily="2" charset="-122"/>
              </a:rPr>
              <a:t>）为二维数组每一维分配不同内存</a:t>
            </a:r>
            <a:endParaRPr lang="en-US" sz="2000" b="0">
              <a:solidFill>
                <a:srgbClr val="000000"/>
              </a:solidFill>
              <a:latin typeface="Times New Roman" panose="02020603050405020304" charset="0"/>
              <a:ea typeface="宋体" panose="02010600030101010101" pitchFamily="2" charset="-122"/>
            </a:endParaRPr>
          </a:p>
          <a:p>
            <a:pPr indent="266700"/>
            <a:r>
              <a:rPr lang="en-US" sz="2000" b="0">
                <a:solidFill>
                  <a:srgbClr val="000000"/>
                </a:solidFill>
                <a:latin typeface="Times New Roman" panose="02020603050405020304" charset="0"/>
                <a:ea typeface="宋体" panose="02010600030101010101" pitchFamily="2" charset="-122"/>
              </a:rPr>
              <a:t>“int a[][]=new int[2][];</a:t>
            </a:r>
            <a:r>
              <a:rPr lang="zh-CN" sz="2000" b="0">
                <a:solidFill>
                  <a:srgbClr val="000000"/>
                </a:solidFill>
                <a:latin typeface="Times New Roman" panose="02020603050405020304" charset="0"/>
                <a:ea typeface="宋体" panose="02010600030101010101" pitchFamily="2" charset="-122"/>
              </a:rPr>
              <a:t>”含义是创建一个二维数组</a:t>
            </a:r>
            <a:r>
              <a:rPr lang="en-US" sz="2000" b="0">
                <a:solidFill>
                  <a:srgbClr val="000000"/>
                </a:solidFill>
                <a:latin typeface="Times New Roman" panose="02020603050405020304" charset="0"/>
                <a:ea typeface="宋体" panose="02010600030101010101" pitchFamily="2" charset="-122"/>
              </a:rPr>
              <a:t>a</a:t>
            </a:r>
            <a:r>
              <a:rPr lang="zh-CN" sz="2000" b="0">
                <a:solidFill>
                  <a:srgbClr val="000000"/>
                </a:solidFill>
                <a:latin typeface="Times New Roman" panose="02020603050405020304" charset="0"/>
                <a:ea typeface="宋体" panose="02010600030101010101" pitchFamily="2" charset="-122"/>
              </a:rPr>
              <a:t>，为二维数组</a:t>
            </a:r>
            <a:r>
              <a:rPr lang="en-US" sz="2000" b="0">
                <a:solidFill>
                  <a:srgbClr val="000000"/>
                </a:solidFill>
                <a:latin typeface="Times New Roman" panose="02020603050405020304" charset="0"/>
                <a:ea typeface="宋体" panose="02010600030101010101" pitchFamily="2" charset="-122"/>
              </a:rPr>
              <a:t>a</a:t>
            </a:r>
            <a:r>
              <a:rPr lang="zh-CN" sz="2000" b="0">
                <a:solidFill>
                  <a:srgbClr val="000000"/>
                </a:solidFill>
                <a:latin typeface="Times New Roman" panose="02020603050405020304" charset="0"/>
                <a:ea typeface="宋体" panose="02010600030101010101" pitchFamily="2" charset="-122"/>
              </a:rPr>
              <a:t>分配内存，</a:t>
            </a:r>
            <a:r>
              <a:rPr lang="en-US" sz="2000" b="0">
                <a:solidFill>
                  <a:srgbClr val="000000"/>
                </a:solidFill>
                <a:latin typeface="Times New Roman" panose="02020603050405020304" charset="0"/>
                <a:ea typeface="宋体" panose="02010600030101010101" pitchFamily="2" charset="-122"/>
              </a:rPr>
              <a:t>a</a:t>
            </a:r>
            <a:r>
              <a:rPr lang="zh-CN" sz="2000" b="0">
                <a:solidFill>
                  <a:srgbClr val="000000"/>
                </a:solidFill>
                <a:latin typeface="Times New Roman" panose="02020603050405020304" charset="0"/>
                <a:ea typeface="宋体" panose="02010600030101010101" pitchFamily="2" charset="-122"/>
              </a:rPr>
              <a:t>由</a:t>
            </a:r>
            <a:r>
              <a:rPr lang="en-US" sz="2000" b="0">
                <a:solidFill>
                  <a:srgbClr val="000000"/>
                </a:solidFill>
                <a:latin typeface="Times New Roman" panose="02020603050405020304" charset="0"/>
                <a:ea typeface="宋体" panose="02010600030101010101" pitchFamily="2" charset="-122"/>
              </a:rPr>
              <a:t>2</a:t>
            </a:r>
            <a:r>
              <a:rPr lang="zh-CN" sz="2000" b="0">
                <a:solidFill>
                  <a:srgbClr val="000000"/>
                </a:solidFill>
                <a:latin typeface="Times New Roman" panose="02020603050405020304" charset="0"/>
                <a:ea typeface="宋体" panose="02010600030101010101" pitchFamily="2" charset="-122"/>
              </a:rPr>
              <a:t>个一维数组组成。</a:t>
            </a:r>
            <a:endParaRPr lang="en-US" sz="2000" b="0">
              <a:solidFill>
                <a:srgbClr val="000000"/>
              </a:solidFill>
              <a:latin typeface="Times New Roman" panose="02020603050405020304" charset="0"/>
              <a:ea typeface="宋体" panose="02010600030101010101" pitchFamily="2" charset="-122"/>
            </a:endParaRPr>
          </a:p>
          <a:p>
            <a:pPr indent="266700"/>
            <a:r>
              <a:rPr lang="en-US" sz="2000" b="0">
                <a:solidFill>
                  <a:srgbClr val="000000"/>
                </a:solidFill>
                <a:latin typeface="Times New Roman" panose="02020603050405020304" charset="0"/>
                <a:ea typeface="宋体" panose="02010600030101010101" pitchFamily="2" charset="-122"/>
              </a:rPr>
              <a:t>a[0]=new int[3];</a:t>
            </a:r>
            <a:r>
              <a:rPr lang="zh-CN" sz="2000" b="0">
                <a:solidFill>
                  <a:srgbClr val="000000"/>
                </a:solidFill>
                <a:latin typeface="Times New Roman" panose="02020603050405020304" charset="0"/>
                <a:ea typeface="宋体" panose="02010600030101010101" pitchFamily="2" charset="-122"/>
              </a:rPr>
              <a:t>第一个数组的长度为</a:t>
            </a:r>
            <a:r>
              <a:rPr lang="en-US" sz="2000" b="0">
                <a:solidFill>
                  <a:srgbClr val="000000"/>
                </a:solidFill>
                <a:latin typeface="Times New Roman" panose="02020603050405020304" charset="0"/>
                <a:ea typeface="宋体" panose="02010600030101010101" pitchFamily="2" charset="-122"/>
              </a:rPr>
              <a:t>3</a:t>
            </a:r>
            <a:r>
              <a:rPr lang="zh-CN" sz="2000" b="0">
                <a:solidFill>
                  <a:srgbClr val="000000"/>
                </a:solidFill>
                <a:latin typeface="Times New Roman" panose="02020603050405020304" charset="0"/>
                <a:ea typeface="宋体" panose="02010600030101010101" pitchFamily="2" charset="-122"/>
              </a:rPr>
              <a:t>。</a:t>
            </a:r>
            <a:r>
              <a:rPr lang="en-US" sz="2000" b="0">
                <a:solidFill>
                  <a:srgbClr val="000000"/>
                </a:solidFill>
                <a:latin typeface="Times New Roman" panose="02020603050405020304" charset="0"/>
                <a:ea typeface="宋体" panose="02010600030101010101" pitchFamily="2" charset="-122"/>
              </a:rPr>
              <a:t>a[1]=new int[4];</a:t>
            </a:r>
            <a:r>
              <a:rPr lang="zh-CN" sz="2000" b="0">
                <a:solidFill>
                  <a:srgbClr val="000000"/>
                </a:solidFill>
                <a:latin typeface="Times New Roman" panose="02020603050405020304" charset="0"/>
                <a:ea typeface="宋体" panose="02010600030101010101" pitchFamily="2" charset="-122"/>
              </a:rPr>
              <a:t>第二个数组的长度为</a:t>
            </a:r>
            <a:r>
              <a:rPr lang="en-US" sz="2000" b="0">
                <a:solidFill>
                  <a:srgbClr val="000000"/>
                </a:solidFill>
                <a:latin typeface="Times New Roman" panose="02020603050405020304" charset="0"/>
                <a:ea typeface="宋体" panose="02010600030101010101" pitchFamily="2" charset="-122"/>
              </a:rPr>
              <a:t>4</a:t>
            </a:r>
            <a:r>
              <a:rPr lang="zh-CN" sz="2000" b="0">
                <a:solidFill>
                  <a:srgbClr val="000000"/>
                </a:solidFill>
                <a:latin typeface="Times New Roman" panose="02020603050405020304" charset="0"/>
                <a:ea typeface="宋体" panose="02010600030101010101" pitchFamily="2" charset="-122"/>
              </a:rPr>
              <a:t>。二维数组内存分配方式如下图所示。</a:t>
            </a:r>
            <a:endParaRPr lang="zh-CN" altLang="en-US" sz="2000" b="0">
              <a:solidFill>
                <a:srgbClr val="000000"/>
              </a:solidFill>
              <a:latin typeface="Times New Roman" panose="02020603050405020304" charset="0"/>
              <a:ea typeface="宋体" panose="02010600030101010101" pitchFamily="2" charset="-122"/>
            </a:endParaRPr>
          </a:p>
        </p:txBody>
      </p:sp>
      <p:pic>
        <p:nvPicPr>
          <p:cNvPr id="5" name="图片 4"/>
          <p:cNvPicPr/>
          <p:nvPr/>
        </p:nvPicPr>
        <p:blipFill>
          <a:blip r:embed="rId2"/>
          <a:stretch>
            <a:fillRect/>
          </a:stretch>
        </p:blipFill>
        <p:spPr>
          <a:xfrm>
            <a:off x="2300605" y="2523490"/>
            <a:ext cx="5989320" cy="2685415"/>
          </a:xfrm>
          <a:prstGeom prst="rect">
            <a:avLst/>
          </a:prstGeom>
          <a:noFill/>
          <a:ln w="9525">
            <a:noFill/>
          </a:ln>
        </p:spPr>
      </p:pic>
      <p:sp>
        <p:nvSpPr>
          <p:cNvPr id="103" name="文本框 102"/>
          <p:cNvSpPr txBox="1"/>
          <p:nvPr/>
        </p:nvSpPr>
        <p:spPr>
          <a:xfrm>
            <a:off x="1706880" y="5301615"/>
            <a:ext cx="9277985" cy="829945"/>
          </a:xfrm>
          <a:prstGeom prst="rect">
            <a:avLst/>
          </a:prstGeom>
          <a:noFill/>
          <a:ln w="9525">
            <a:noFill/>
          </a:ln>
        </p:spPr>
        <p:txBody>
          <a:bodyPr wrap="square">
            <a:spAutoFit/>
          </a:bodyPr>
          <a:lstStyle/>
          <a:p>
            <a:pPr indent="266700" algn="l"/>
            <a:r>
              <a:rPr lang="en-US" altLang="zh-CN" sz="2400" b="0">
                <a:solidFill>
                  <a:srgbClr val="000000"/>
                </a:solidFill>
                <a:latin typeface="Times New Roman" panose="02020603050405020304" charset="0"/>
                <a:ea typeface="宋体" panose="02010600030101010101" pitchFamily="2" charset="-122"/>
              </a:rPr>
              <a:t>  </a:t>
            </a:r>
            <a:r>
              <a:rPr lang="zh-CN" sz="2400" b="0">
                <a:solidFill>
                  <a:srgbClr val="000000"/>
                </a:solidFill>
                <a:latin typeface="Times New Roman" panose="02020603050405020304" charset="0"/>
                <a:ea typeface="宋体" panose="02010600030101010101" pitchFamily="2" charset="-122"/>
              </a:rPr>
              <a:t>除此之外，</a:t>
            </a:r>
            <a:r>
              <a:rPr lang="en-US" sz="2400" b="0">
                <a:solidFill>
                  <a:srgbClr val="000000"/>
                </a:solidFill>
                <a:latin typeface="Times New Roman" panose="02020603050405020304" charset="0"/>
                <a:ea typeface="宋体" panose="02010600030101010101" pitchFamily="2" charset="-122"/>
              </a:rPr>
              <a:t>Java</a:t>
            </a:r>
            <a:r>
              <a:rPr lang="zh-CN" sz="2400" b="0">
                <a:solidFill>
                  <a:srgbClr val="000000"/>
                </a:solidFill>
                <a:latin typeface="Times New Roman" panose="02020603050405020304" charset="0"/>
                <a:ea typeface="宋体" panose="02010600030101010101" pitchFamily="2" charset="-122"/>
              </a:rPr>
              <a:t>也允许声明数组时进行静态初始化，比如“</a:t>
            </a:r>
            <a:r>
              <a:rPr lang="en-US" sz="2400" b="0">
                <a:solidFill>
                  <a:srgbClr val="000000"/>
                </a:solidFill>
                <a:latin typeface="Times New Roman" panose="02020603050405020304" charset="0"/>
                <a:ea typeface="宋体" panose="02010600030101010101" pitchFamily="2" charset="-122"/>
              </a:rPr>
              <a:t>int array[][]={{1,2}{2,3},{3,4,5}};”</a:t>
            </a:r>
            <a:endParaRPr lang="en-US" altLang="en-US" sz="2400" b="0">
              <a:solidFill>
                <a:srgbClr val="000000"/>
              </a:solidFill>
              <a:latin typeface="Times New Roman" panose="0202060305040502030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二维数组的遍历</a:t>
            </a:r>
          </a:p>
        </p:txBody>
      </p:sp>
      <p:sp>
        <p:nvSpPr>
          <p:cNvPr id="3" name="文本框 2"/>
          <p:cNvSpPr txBox="1"/>
          <p:nvPr/>
        </p:nvSpPr>
        <p:spPr>
          <a:xfrm>
            <a:off x="3456940" y="243840"/>
            <a:ext cx="8735060" cy="6369685"/>
          </a:xfrm>
          <a:prstGeom prst="rect">
            <a:avLst/>
          </a:prstGeom>
          <a:noFill/>
        </p:spPr>
        <p:txBody>
          <a:bodyPr wrap="square" rtlCol="0" anchor="t">
            <a:spAutoFit/>
          </a:bodyPr>
          <a:lstStyle/>
          <a:p>
            <a:r>
              <a:rPr lang="zh-CN" altLang="en-US" sz="2400"/>
              <a:t>【例5-9】二维数组的遍历。</a:t>
            </a:r>
          </a:p>
          <a:p>
            <a:r>
              <a:rPr lang="zh-CN" altLang="en-US" sz="2400"/>
              <a:t>public class Example509 {</a:t>
            </a:r>
          </a:p>
          <a:p>
            <a:r>
              <a:rPr lang="zh-CN" altLang="en-US" sz="2400"/>
              <a:t>	public static void main(String[] args){</a:t>
            </a:r>
          </a:p>
          <a:p>
            <a:r>
              <a:rPr lang="zh-CN" altLang="en-US" sz="2400"/>
              <a:t>	      int[][] arry = new int[2][3];//创建二维数组</a:t>
            </a:r>
          </a:p>
          <a:p>
            <a:r>
              <a:rPr lang="zh-CN" altLang="en-US" sz="2400"/>
              <a:t>	      arry[0][0]=1;</a:t>
            </a:r>
          </a:p>
          <a:p>
            <a:r>
              <a:rPr lang="zh-CN" altLang="en-US" sz="2400"/>
              <a:t>	      arry[0][1]=2;</a:t>
            </a:r>
          </a:p>
          <a:p>
            <a:r>
              <a:rPr lang="zh-CN" altLang="en-US" sz="2400"/>
              <a:t>	      arry[0][2]=3;</a:t>
            </a:r>
          </a:p>
          <a:p>
            <a:r>
              <a:rPr lang="zh-CN" altLang="en-US" sz="2400"/>
              <a:t>	      arry[1][0]=4;</a:t>
            </a:r>
          </a:p>
          <a:p>
            <a:r>
              <a:rPr lang="zh-CN" altLang="en-US" sz="2400"/>
              <a:t>	      arry[1][1]=5;</a:t>
            </a:r>
          </a:p>
          <a:p>
            <a:r>
              <a:rPr lang="zh-CN" altLang="en-US" sz="2400"/>
              <a:t>	      arry[1][2]=6;</a:t>
            </a:r>
          </a:p>
          <a:p>
            <a:r>
              <a:rPr lang="zh-CN" altLang="en-US" sz="2400"/>
              <a:t>	        for(int i=0;i&lt;arry.length;i++){</a:t>
            </a:r>
          </a:p>
          <a:p>
            <a:r>
              <a:rPr lang="zh-CN" altLang="en-US" sz="2400"/>
              <a:t>	            for(int j=0;j&lt;arry[i].length;j++){</a:t>
            </a:r>
          </a:p>
          <a:p>
            <a:r>
              <a:rPr lang="zh-CN" altLang="en-US" sz="2400"/>
              <a:t>	                System.out.println(arry[i][j]);</a:t>
            </a:r>
          </a:p>
          <a:p>
            <a:r>
              <a:rPr lang="zh-CN" altLang="en-US" sz="2400"/>
              <a:t>	            }</a:t>
            </a:r>
          </a:p>
          <a:p>
            <a:r>
              <a:rPr lang="zh-CN" altLang="en-US" sz="2400"/>
              <a:t>	        }</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455091" y="1154421"/>
            <a:ext cx="10791458" cy="4549158"/>
            <a:chOff x="-1198330" y="4271856"/>
            <a:chExt cx="11462033" cy="5719368"/>
          </a:xfrm>
        </p:grpSpPr>
        <p:sp>
          <p:nvSpPr>
            <p:cNvPr id="110" name="矩形: 圆角 109"/>
            <p:cNvSpPr/>
            <p:nvPr/>
          </p:nvSpPr>
          <p:spPr>
            <a:xfrm>
              <a:off x="-1198330" y="4271856"/>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圆角 110"/>
            <p:cNvSpPr/>
            <p:nvPr/>
          </p:nvSpPr>
          <p:spPr>
            <a:xfrm>
              <a:off x="-1027862" y="4461382"/>
              <a:ext cx="11140000" cy="5273597"/>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2" name="文本占位符 1"/>
          <p:cNvSpPr>
            <a:spLocks noGrp="1"/>
          </p:cNvSpPr>
          <p:nvPr>
            <p:ph type="body" sz="quarter" idx="10"/>
          </p:nvPr>
        </p:nvSpPr>
        <p:spPr/>
        <p:txBody>
          <a:bodyPr/>
          <a:lstStyle/>
          <a:p>
            <a:r>
              <a:rPr lang="en-US" altLang="zh-CN" dirty="0"/>
              <a:t>5.3.1 Date</a:t>
            </a:r>
            <a:r>
              <a:rPr lang="zh-CN" altLang="en-US" dirty="0"/>
              <a:t>类</a:t>
            </a:r>
          </a:p>
        </p:txBody>
      </p:sp>
      <p:sp>
        <p:nvSpPr>
          <p:cNvPr id="4" name="文本框 3"/>
          <p:cNvSpPr txBox="1"/>
          <p:nvPr/>
        </p:nvSpPr>
        <p:spPr>
          <a:xfrm>
            <a:off x="945451" y="1778182"/>
            <a:ext cx="9277335" cy="52322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t>Date</a:t>
            </a:r>
            <a:r>
              <a:rPr lang="zh-CN" altLang="en-US" sz="2800" b="1" dirty="0"/>
              <a:t>类用于表示日期时间，位于</a:t>
            </a:r>
            <a:r>
              <a:rPr lang="en-US" altLang="zh-CN" sz="2800" b="1" dirty="0" err="1"/>
              <a:t>java.util</a:t>
            </a:r>
            <a:r>
              <a:rPr lang="zh-CN" altLang="en-US" sz="2800" b="1" dirty="0"/>
              <a:t>包中。</a:t>
            </a:r>
            <a:endParaRPr lang="en-US" altLang="zh-CN" sz="2800" b="1" dirty="0">
              <a:ln w="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945451" y="2771838"/>
            <a:ext cx="9277335" cy="224676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t>Date</a:t>
            </a:r>
            <a:r>
              <a:rPr lang="zh-CN" altLang="en-US" sz="2800" b="1" dirty="0"/>
              <a:t>类的构造方法</a:t>
            </a:r>
            <a:endParaRPr lang="en-US" altLang="zh-CN" sz="2800" b="1" dirty="0"/>
          </a:p>
          <a:p>
            <a:r>
              <a:rPr lang="en-US" altLang="zh-CN" sz="2800" b="1" dirty="0">
                <a:ln w="0"/>
                <a:solidFill>
                  <a:schemeClr val="accent1"/>
                </a:solidFill>
                <a:effectLst>
                  <a:outerShdw blurRad="38100" dist="25400" dir="5400000" algn="ctr" rotWithShape="0">
                    <a:srgbClr val="6E747A">
                      <a:alpha val="43000"/>
                    </a:srgbClr>
                  </a:outerShdw>
                </a:effectLst>
              </a:rPr>
              <a:t>	Date():</a:t>
            </a:r>
            <a:r>
              <a:rPr lang="zh-CN" altLang="en-US" sz="2800" b="1" dirty="0">
                <a:ln w="0"/>
                <a:solidFill>
                  <a:schemeClr val="accent1"/>
                </a:solidFill>
                <a:effectLst>
                  <a:outerShdw blurRad="38100" dist="25400" dir="5400000" algn="ctr" rotWithShape="0">
                    <a:srgbClr val="6E747A">
                      <a:alpha val="43000"/>
                    </a:srgbClr>
                  </a:outerShdw>
                </a:effectLst>
              </a:rPr>
              <a:t>使用系统中当前日期和时间创建并初始化为</a:t>
            </a:r>
            <a:r>
              <a:rPr lang="en-US" altLang="zh-CN" sz="2800" b="1" dirty="0">
                <a:ln w="0"/>
                <a:solidFill>
                  <a:schemeClr val="accent1"/>
                </a:solidFill>
                <a:effectLst>
                  <a:outerShdw blurRad="38100" dist="25400" dir="5400000" algn="ctr" rotWithShape="0">
                    <a:srgbClr val="6E747A">
                      <a:alpha val="43000"/>
                    </a:srgbClr>
                  </a:outerShdw>
                </a:effectLst>
              </a:rPr>
              <a:t>Date</a:t>
            </a:r>
            <a:r>
              <a:rPr lang="zh-CN" altLang="en-US" sz="2800" b="1" dirty="0">
                <a:ln w="0"/>
                <a:solidFill>
                  <a:schemeClr val="accent1"/>
                </a:solidFill>
                <a:effectLst>
                  <a:outerShdw blurRad="38100" dist="25400" dir="5400000" algn="ctr" rotWithShape="0">
                    <a:srgbClr val="6E747A">
                      <a:alpha val="43000"/>
                    </a:srgbClr>
                  </a:outerShdw>
                </a:effectLst>
              </a:rPr>
              <a:t>类的实例对象</a:t>
            </a:r>
            <a:endParaRPr lang="en-US" altLang="zh-CN" sz="2800" b="1" dirty="0">
              <a:ln w="0"/>
              <a:solidFill>
                <a:schemeClr val="accent1"/>
              </a:solidFill>
              <a:effectLst>
                <a:outerShdw blurRad="38100" dist="25400" dir="5400000" algn="ctr" rotWithShape="0">
                  <a:srgbClr val="6E747A">
                    <a:alpha val="43000"/>
                  </a:srgbClr>
                </a:outerShdw>
              </a:effectLst>
            </a:endParaRPr>
          </a:p>
          <a:p>
            <a:r>
              <a:rPr lang="en-US" altLang="zh-CN" sz="2800" b="1" dirty="0">
                <a:ln w="0"/>
                <a:solidFill>
                  <a:schemeClr val="accent1"/>
                </a:solidFill>
                <a:effectLst>
                  <a:outerShdw blurRad="38100" dist="25400" dir="5400000" algn="ctr" rotWithShape="0">
                    <a:srgbClr val="6E747A">
                      <a:alpha val="43000"/>
                    </a:srgbClr>
                  </a:outerShdw>
                </a:effectLst>
              </a:rPr>
              <a:t>	Date(long date)</a:t>
            </a:r>
            <a:r>
              <a:rPr lang="zh-CN" altLang="en-US" sz="2800" b="1" dirty="0">
                <a:ln w="0"/>
                <a:solidFill>
                  <a:schemeClr val="accent1"/>
                </a:solidFill>
                <a:effectLst>
                  <a:outerShdw blurRad="38100" dist="25400" dir="5400000" algn="ctr" rotWithShape="0">
                    <a:srgbClr val="6E747A">
                      <a:alpha val="43000"/>
                    </a:srgbClr>
                  </a:outerShdw>
                </a:effectLst>
              </a:rPr>
              <a:t>：接收一个</a:t>
            </a:r>
            <a:r>
              <a:rPr lang="en-US" altLang="zh-CN" sz="2800" b="1" dirty="0">
                <a:ln w="0"/>
                <a:solidFill>
                  <a:schemeClr val="accent1"/>
                </a:solidFill>
                <a:effectLst>
                  <a:outerShdw blurRad="38100" dist="25400" dir="5400000" algn="ctr" rotWithShape="0">
                    <a:srgbClr val="6E747A">
                      <a:alpha val="43000"/>
                    </a:srgbClr>
                  </a:outerShdw>
                </a:effectLst>
              </a:rPr>
              <a:t>long</a:t>
            </a:r>
            <a:r>
              <a:rPr lang="zh-CN" altLang="en-US" sz="2800" b="1" dirty="0">
                <a:ln w="0"/>
                <a:solidFill>
                  <a:schemeClr val="accent1"/>
                </a:solidFill>
                <a:effectLst>
                  <a:outerShdw blurRad="38100" dist="25400" dir="5400000" algn="ctr" rotWithShape="0">
                    <a:srgbClr val="6E747A">
                      <a:alpha val="43000"/>
                    </a:srgbClr>
                  </a:outerShdw>
                </a:effectLst>
              </a:rPr>
              <a:t>类型的整数来初始化</a:t>
            </a:r>
            <a:r>
              <a:rPr lang="en-US" altLang="zh-CN" sz="2800" b="1" dirty="0">
                <a:ln w="0"/>
                <a:solidFill>
                  <a:schemeClr val="accent1"/>
                </a:solidFill>
                <a:effectLst>
                  <a:outerShdw blurRad="38100" dist="25400" dir="5400000" algn="ctr" rotWithShape="0">
                    <a:srgbClr val="6E747A">
                      <a:alpha val="43000"/>
                    </a:srgbClr>
                  </a:outerShdw>
                </a:effectLst>
              </a:rPr>
              <a:t>Date</a:t>
            </a:r>
            <a:r>
              <a:rPr lang="zh-CN" altLang="en-US" sz="2800" b="1" dirty="0">
                <a:ln w="0"/>
                <a:solidFill>
                  <a:schemeClr val="accent1"/>
                </a:solidFill>
                <a:effectLst>
                  <a:outerShdw blurRad="38100" dist="25400" dir="5400000" algn="ctr" rotWithShape="0">
                    <a:srgbClr val="6E747A">
                      <a:alpha val="43000"/>
                    </a:srgbClr>
                  </a:outerShdw>
                </a:effectLst>
              </a:rPr>
              <a:t>对象</a:t>
            </a:r>
            <a:endParaRPr lang="en-US" altLang="zh-CN" sz="2800" b="1"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8782552" cy="470648"/>
          </a:xfrm>
        </p:spPr>
        <p:txBody>
          <a:bodyPr/>
          <a:lstStyle/>
          <a:p>
            <a:r>
              <a:rPr lang="en-US" altLang="zh-CN" dirty="0"/>
              <a:t>Date</a:t>
            </a:r>
            <a:r>
              <a:rPr lang="zh-CN" altLang="en-US" dirty="0"/>
              <a:t>类的常用方法：</a:t>
            </a:r>
          </a:p>
        </p:txBody>
      </p:sp>
      <p:grpSp>
        <p:nvGrpSpPr>
          <p:cNvPr id="8" name="组合 7"/>
          <p:cNvGrpSpPr/>
          <p:nvPr/>
        </p:nvGrpSpPr>
        <p:grpSpPr>
          <a:xfrm>
            <a:off x="668704" y="1038980"/>
            <a:ext cx="10791458" cy="1854692"/>
            <a:chOff x="-1349895" y="4263224"/>
            <a:chExt cx="11462033" cy="5719368"/>
          </a:xfrm>
        </p:grpSpPr>
        <p:sp>
          <p:nvSpPr>
            <p:cNvPr id="9" name="矩形: 圆角 8"/>
            <p:cNvSpPr/>
            <p:nvPr/>
          </p:nvSpPr>
          <p:spPr>
            <a:xfrm>
              <a:off x="-1349895" y="4263224"/>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188879" y="4486109"/>
              <a:ext cx="11140000" cy="527359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11" name="文本框 10"/>
          <p:cNvSpPr txBox="1"/>
          <p:nvPr/>
        </p:nvSpPr>
        <p:spPr>
          <a:xfrm>
            <a:off x="1056966" y="1316944"/>
            <a:ext cx="10014931" cy="1323439"/>
          </a:xfrm>
          <a:prstGeom prst="rect">
            <a:avLst/>
          </a:prstGeom>
          <a:noFill/>
        </p:spPr>
        <p:txBody>
          <a:bodyPr wrap="square" rtlCol="0">
            <a:spAutoFit/>
          </a:bodyPr>
          <a:lstStyle/>
          <a:p>
            <a:r>
              <a:rPr lang="en-US" altLang="zh-CN" sz="2800" dirty="0">
                <a:ln w="0"/>
                <a:effectLst>
                  <a:outerShdw blurRad="38100" dist="25400" dir="5400000" algn="ctr" rotWithShape="0">
                    <a:srgbClr val="6E747A">
                      <a:alpha val="43000"/>
                    </a:srgbClr>
                  </a:outerShdw>
                </a:effectLst>
              </a:rPr>
              <a:t>public long getTime()</a:t>
            </a:r>
            <a:r>
              <a:rPr lang="zh-CN" altLang="en-US" sz="2800" dirty="0">
                <a:ln w="0"/>
                <a:effectLst>
                  <a:outerShdw blurRad="38100" dist="25400" dir="5400000" algn="ctr" rotWithShape="0">
                    <a:srgbClr val="6E747A">
                      <a:alpha val="43000"/>
                    </a:srgbClr>
                  </a:outerShdw>
                </a:effectLst>
              </a:rPr>
              <a:t>方法：日期转毫秒值</a:t>
            </a:r>
          </a:p>
          <a:p>
            <a:r>
              <a:rPr lang="zh-CN" altLang="en-US" sz="2800" dirty="0">
                <a:ln w="0"/>
                <a:solidFill>
                  <a:schemeClr val="accent1"/>
                </a:solidFill>
                <a:effectLst>
                  <a:outerShdw blurRad="38100" dist="25400" dir="5400000" algn="ctr" rotWithShape="0">
                    <a:srgbClr val="6E747A">
                      <a:alpha val="43000"/>
                    </a:srgbClr>
                  </a:outerShdw>
                </a:effectLst>
              </a:rPr>
              <a:t>通过</a:t>
            </a:r>
            <a:r>
              <a:rPr lang="en-US" altLang="zh-CN" sz="2800" dirty="0">
                <a:ln w="0"/>
                <a:solidFill>
                  <a:schemeClr val="accent1"/>
                </a:solidFill>
                <a:effectLst>
                  <a:outerShdw blurRad="38100" dist="25400" dir="5400000" algn="ctr" rotWithShape="0">
                    <a:srgbClr val="6E747A">
                      <a:alpha val="43000"/>
                    </a:srgbClr>
                  </a:outerShdw>
                </a:effectLst>
              </a:rPr>
              <a:t>getTime</a:t>
            </a:r>
            <a:r>
              <a:rPr lang="zh-CN" altLang="en-US" sz="2800" dirty="0">
                <a:ln w="0"/>
                <a:solidFill>
                  <a:schemeClr val="accent1"/>
                </a:solidFill>
                <a:effectLst>
                  <a:outerShdw blurRad="38100" dist="25400" dir="5400000" algn="ctr" rotWithShape="0">
                    <a:srgbClr val="6E747A">
                      <a:alpha val="43000"/>
                    </a:srgbClr>
                  </a:outerShdw>
                </a:effectLst>
              </a:rPr>
              <a:t>方法可以将一个日期类型转换为</a:t>
            </a:r>
            <a:r>
              <a:rPr lang="en-US" altLang="zh-CN" sz="2800" dirty="0">
                <a:ln w="0"/>
                <a:solidFill>
                  <a:schemeClr val="accent1"/>
                </a:solidFill>
                <a:effectLst>
                  <a:outerShdw blurRad="38100" dist="25400" dir="5400000" algn="ctr" rotWithShape="0">
                    <a:srgbClr val="6E747A">
                      <a:alpha val="43000"/>
                    </a:srgbClr>
                  </a:outerShdw>
                </a:effectLst>
              </a:rPr>
              <a:t>long</a:t>
            </a:r>
            <a:r>
              <a:rPr lang="zh-CN" altLang="en-US" sz="2800" dirty="0">
                <a:ln w="0"/>
                <a:solidFill>
                  <a:schemeClr val="accent1"/>
                </a:solidFill>
                <a:effectLst>
                  <a:outerShdw blurRad="38100" dist="25400" dir="5400000" algn="ctr" rotWithShape="0">
                    <a:srgbClr val="6E747A">
                      <a:alpha val="43000"/>
                    </a:srgbClr>
                  </a:outerShdw>
                </a:effectLst>
              </a:rPr>
              <a:t>类型的毫秒值</a:t>
            </a:r>
          </a:p>
          <a:p>
            <a:endParaRPr lang="zh-CN" altLang="en-US" sz="2400" dirty="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397397" y="3715417"/>
            <a:ext cx="6767332" cy="2031325"/>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GetDate {</a:t>
            </a:r>
          </a:p>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Date </a:t>
            </a:r>
            <a:r>
              <a:rPr lang="en-US" altLang="zh-CN" dirty="0">
                <a:solidFill>
                  <a:srgbClr val="6A3E3E"/>
                </a:solidFill>
                <a:latin typeface="Consolas" panose="020B0609020204030204" pitchFamily="49" charset="0"/>
              </a:rPr>
              <a:t>date</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Date();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创建</a:t>
            </a:r>
            <a:r>
              <a:rPr lang="en-US" altLang="zh-CN" b="1" dirty="0">
                <a:solidFill>
                  <a:srgbClr val="3F7F5F"/>
                </a:solidFill>
                <a:latin typeface="Consolas" panose="020B0609020204030204" pitchFamily="49" charset="0"/>
              </a:rPr>
              <a:t>date</a:t>
            </a:r>
            <a:r>
              <a:rPr lang="zh-CN" altLang="en-US" b="1" dirty="0">
                <a:solidFill>
                  <a:srgbClr val="3F7F5F"/>
                </a:solidFill>
                <a:latin typeface="Consolas" panose="020B0609020204030204" pitchFamily="49" charset="0"/>
              </a:rPr>
              <a:t>对象</a:t>
            </a:r>
          </a:p>
          <a:p>
            <a:r>
              <a:rPr lang="en-US" altLang="zh-CN" dirty="0">
                <a:solidFill>
                  <a:srgbClr val="000000"/>
                </a:solidFill>
                <a:latin typeface="Consolas" panose="020B0609020204030204" pitchFamily="49" charset="0"/>
              </a:rPr>
              <a:t>System.</a:t>
            </a:r>
            <a:r>
              <a:rPr lang="en-US" altLang="zh-CN" b="1" i="1" dirty="0">
                <a:solidFill>
                  <a:srgbClr val="0000C0"/>
                </a:solidFill>
                <a:latin typeface="Consolas" panose="020B0609020204030204" pitchFamily="49" charset="0"/>
              </a:rPr>
              <a:t>out</a:t>
            </a:r>
            <a:r>
              <a:rPr lang="en-US" altLang="zh-CN" b="1" i="1" dirty="0">
                <a:solidFill>
                  <a:srgbClr val="000000"/>
                </a:solidFill>
                <a:latin typeface="Consolas" panose="020B0609020204030204" pitchFamily="49" charset="0"/>
              </a:rPr>
              <a:t>.println(</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.getTime());  </a:t>
            </a:r>
            <a:r>
              <a:rPr lang="en-US" altLang="zh-CN" b="1" i="1" dirty="0">
                <a:solidFill>
                  <a:srgbClr val="3F7F5F"/>
                </a:solidFill>
                <a:latin typeface="Consolas" panose="020B0609020204030204" pitchFamily="49" charset="0"/>
              </a:rPr>
              <a:t>//</a:t>
            </a:r>
            <a:r>
              <a:rPr lang="zh-CN" altLang="en-US" b="1" i="1" dirty="0">
                <a:solidFill>
                  <a:srgbClr val="3F7F5F"/>
                </a:solidFill>
                <a:latin typeface="Consolas" panose="020B0609020204030204" pitchFamily="49" charset="0"/>
              </a:rPr>
              <a:t>将日期类型转换为毫秒类型并输出</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pic>
        <p:nvPicPr>
          <p:cNvPr id="4" name="图片 3"/>
          <p:cNvPicPr>
            <a:picLocks noChangeAspect="1"/>
          </p:cNvPicPr>
          <p:nvPr/>
        </p:nvPicPr>
        <p:blipFill>
          <a:blip r:embed="rId4"/>
          <a:stretch>
            <a:fillRect/>
          </a:stretch>
        </p:blipFill>
        <p:spPr>
          <a:xfrm>
            <a:off x="7677203" y="3821410"/>
            <a:ext cx="4117400" cy="17871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1838" y="473777"/>
            <a:ext cx="8782552" cy="470648"/>
          </a:xfrm>
        </p:spPr>
        <p:txBody>
          <a:bodyPr/>
          <a:lstStyle/>
          <a:p>
            <a:r>
              <a:rPr lang="en-US" altLang="zh-CN" dirty="0"/>
              <a:t>Date</a:t>
            </a:r>
            <a:r>
              <a:rPr lang="zh-CN" altLang="en-US" dirty="0"/>
              <a:t>类的常用方法：</a:t>
            </a:r>
          </a:p>
        </p:txBody>
      </p:sp>
      <p:grpSp>
        <p:nvGrpSpPr>
          <p:cNvPr id="8" name="组合 7"/>
          <p:cNvGrpSpPr/>
          <p:nvPr/>
        </p:nvGrpSpPr>
        <p:grpSpPr>
          <a:xfrm>
            <a:off x="668704" y="1038980"/>
            <a:ext cx="10791458" cy="1854692"/>
            <a:chOff x="-1349895" y="4263224"/>
            <a:chExt cx="11462033" cy="5719368"/>
          </a:xfrm>
        </p:grpSpPr>
        <p:sp>
          <p:nvSpPr>
            <p:cNvPr id="9" name="矩形: 圆角 8"/>
            <p:cNvSpPr/>
            <p:nvPr/>
          </p:nvSpPr>
          <p:spPr>
            <a:xfrm>
              <a:off x="-1349895" y="4263224"/>
              <a:ext cx="11462033" cy="5719368"/>
            </a:xfrm>
            <a:prstGeom prst="roundRect">
              <a:avLst>
                <a:gd name="adj" fmla="val 1771"/>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188879" y="4486109"/>
              <a:ext cx="11140000" cy="5273598"/>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grpSp>
      <p:sp>
        <p:nvSpPr>
          <p:cNvPr id="11" name="文本框 10"/>
          <p:cNvSpPr txBox="1"/>
          <p:nvPr/>
        </p:nvSpPr>
        <p:spPr>
          <a:xfrm>
            <a:off x="1056966" y="1316944"/>
            <a:ext cx="10014931" cy="138499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dirty="0"/>
              <a:t>Date</a:t>
            </a:r>
            <a:r>
              <a:rPr lang="zh-CN" altLang="en-US" sz="2800" dirty="0"/>
              <a:t>类的</a:t>
            </a:r>
            <a:r>
              <a:rPr lang="en-US" altLang="zh-CN" sz="2800" dirty="0"/>
              <a:t>after()</a:t>
            </a:r>
            <a:r>
              <a:rPr lang="zh-CN" altLang="en-US" sz="2800" dirty="0"/>
              <a:t>方法用于测试当前日期是否在指定的日期之后，如果是，则返回</a:t>
            </a:r>
            <a:r>
              <a:rPr lang="en-US" altLang="zh-CN" sz="2800" dirty="0"/>
              <a:t>true</a:t>
            </a:r>
            <a:r>
              <a:rPr lang="zh-CN" altLang="en-US" sz="2800" dirty="0"/>
              <a:t>，否则返回</a:t>
            </a:r>
            <a:r>
              <a:rPr lang="en-US" altLang="zh-CN" sz="2800" dirty="0"/>
              <a:t>false</a:t>
            </a:r>
            <a:r>
              <a:rPr lang="zh-CN" altLang="en-US" sz="2800" dirty="0"/>
              <a:t>。</a:t>
            </a:r>
            <a:endParaRPr lang="en-US" altLang="zh-CN" sz="2800" dirty="0"/>
          </a:p>
          <a:p>
            <a:r>
              <a:rPr lang="en-US" altLang="zh-CN" sz="2800" dirty="0">
                <a:ln w="0"/>
                <a:solidFill>
                  <a:schemeClr val="accent1"/>
                </a:solidFill>
                <a:effectLst>
                  <a:outerShdw blurRad="38100" dist="25400" dir="5400000" algn="ctr" rotWithShape="0">
                    <a:srgbClr val="6E747A">
                      <a:alpha val="43000"/>
                    </a:srgbClr>
                  </a:outerShdw>
                </a:effectLst>
              </a:rPr>
              <a:t>public Boolean after(Date when)</a:t>
            </a:r>
            <a:endParaRPr lang="zh-CN" altLang="en-US" sz="2400" dirty="0">
              <a:ln w="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a:off x="466725" y="2996565"/>
            <a:ext cx="10605770" cy="3415030"/>
          </a:xfrm>
          <a:prstGeom prst="rect">
            <a:avLst/>
          </a:prstGeom>
        </p:spPr>
        <p:txBody>
          <a:bodyPr wrap="square">
            <a:spAutoFit/>
          </a:bodyPr>
          <a:lstStyle/>
          <a:p>
            <a:r>
              <a:rPr lang="en-US" altLang="zh-CN" b="1" dirty="0">
                <a:latin typeface="Consolas" panose="020B0609020204030204" pitchFamily="49" charset="0"/>
              </a:rPr>
              <a:t>import java.util.Date;</a:t>
            </a:r>
          </a:p>
          <a:p>
            <a:r>
              <a:rPr lang="en-US" altLang="zh-CN" b="1" dirty="0">
                <a:latin typeface="Consolas" panose="020B0609020204030204" pitchFamily="49" charset="0"/>
              </a:rPr>
              <a:t>public class Example510 {</a:t>
            </a:r>
          </a:p>
          <a:p>
            <a:r>
              <a:rPr lang="en-US" altLang="zh-CN" b="1" dirty="0">
                <a:latin typeface="Consolas" panose="020B0609020204030204" pitchFamily="49" charset="0"/>
              </a:rPr>
              <a:t>	public static void main(String[] args){</a:t>
            </a:r>
          </a:p>
          <a:p>
            <a:r>
              <a:rPr lang="en-US" altLang="zh-CN" b="1" dirty="0">
                <a:latin typeface="Consolas" panose="020B0609020204030204" pitchFamily="49" charset="0"/>
              </a:rPr>
              <a:t>		Date before=new Date(1543047220849L);//创建以前的日期</a:t>
            </a:r>
          </a:p>
          <a:p>
            <a:r>
              <a:rPr lang="en-US" altLang="zh-CN" b="1" dirty="0">
                <a:latin typeface="Consolas" panose="020B0609020204030204" pitchFamily="49" charset="0"/>
              </a:rPr>
              <a:t>		System.out.println("以前的日期为："+before);</a:t>
            </a:r>
          </a:p>
          <a:p>
            <a:r>
              <a:rPr lang="en-US" altLang="zh-CN" b="1" dirty="0">
                <a:latin typeface="Consolas" panose="020B0609020204030204" pitchFamily="49" charset="0"/>
              </a:rPr>
              <a:t>		Date now=new Date();//创建现在的日期</a:t>
            </a:r>
          </a:p>
          <a:p>
            <a:r>
              <a:rPr lang="en-US" altLang="zh-CN" b="1" dirty="0">
                <a:latin typeface="Consolas" panose="020B0609020204030204" pitchFamily="49" charset="0"/>
              </a:rPr>
              <a:t>		System.out.println("现在的日期为："+now);</a:t>
            </a:r>
          </a:p>
          <a:p>
            <a:r>
              <a:rPr lang="en-US" altLang="zh-CN" b="1" dirty="0">
                <a:latin typeface="Consolas" panose="020B0609020204030204" pitchFamily="49" charset="0"/>
              </a:rPr>
              <a:t>		boolean b=now.after(before);//用after()方法判断现在的日期是否在以前的日期之后</a:t>
            </a:r>
          </a:p>
          <a:p>
            <a:r>
              <a:rPr lang="en-US" altLang="zh-CN" b="1" dirty="0">
                <a:latin typeface="Consolas" panose="020B0609020204030204" pitchFamily="49" charset="0"/>
              </a:rPr>
              <a:t>		System.out.println("现在的日期在以前的日期之后吗？"+b);</a:t>
            </a:r>
          </a:p>
          <a:p>
            <a:r>
              <a:rPr lang="en-US" altLang="zh-CN" b="1" dirty="0">
                <a:latin typeface="Consolas" panose="020B0609020204030204" pitchFamily="49" charset="0"/>
              </a:rPr>
              <a:t>		}</a:t>
            </a:r>
          </a:p>
          <a:p>
            <a:r>
              <a:rPr lang="en-US" altLang="zh-CN" b="1" dirty="0">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5.3.2 Calendar</a:t>
            </a:r>
            <a:r>
              <a:rPr lang="zh-CN" altLang="en-US"/>
              <a:t>类</a:t>
            </a:r>
          </a:p>
        </p:txBody>
      </p:sp>
      <p:sp>
        <p:nvSpPr>
          <p:cNvPr id="3" name="文本框 2"/>
          <p:cNvSpPr txBox="1"/>
          <p:nvPr/>
        </p:nvSpPr>
        <p:spPr>
          <a:xfrm>
            <a:off x="991870" y="944245"/>
            <a:ext cx="11071860" cy="6000750"/>
          </a:xfrm>
          <a:prstGeom prst="rect">
            <a:avLst/>
          </a:prstGeom>
          <a:noFill/>
        </p:spPr>
        <p:txBody>
          <a:bodyPr wrap="square" rtlCol="0" anchor="t">
            <a:spAutoFit/>
          </a:bodyPr>
          <a:lstStyle/>
          <a:p>
            <a:r>
              <a:rPr lang="en-US" altLang="zh-CN" sz="2400"/>
              <a:t>      </a:t>
            </a:r>
            <a:r>
              <a:rPr lang="zh-CN" altLang="en-US" sz="2400"/>
              <a:t>由于Date类在设计的时候没有考虑国际化的问题，因此从JDK1.1开始，Calendar类就取代了Date类大部分功能。</a:t>
            </a:r>
          </a:p>
          <a:p>
            <a:r>
              <a:rPr lang="en-US" altLang="zh-CN" sz="2400"/>
              <a:t>      </a:t>
            </a:r>
            <a:r>
              <a:rPr lang="zh-CN" altLang="en-US" sz="2400"/>
              <a:t>Calendar类用于完成日期和时间字段的操作，可以通过特定的方法设置和读取日期的特定部分。Calendar是一个抽象类，不可以被实例化，在程序中需要调用其静态方法getInstance()来得到一个Calendar对象，然后调用其相应的方法。Calendar类常用方法如下：</a:t>
            </a:r>
          </a:p>
          <a:p>
            <a:r>
              <a:rPr lang="zh-CN" altLang="en-US" sz="2400"/>
              <a:t>int get(int field)</a:t>
            </a:r>
          </a:p>
          <a:p>
            <a:r>
              <a:rPr lang="zh-CN" altLang="en-US" sz="2400"/>
              <a:t>返回指定日历字段的值</a:t>
            </a:r>
          </a:p>
          <a:p>
            <a:r>
              <a:rPr lang="zh-CN" altLang="en-US" sz="2400"/>
              <a:t>void add(int field,int amount)</a:t>
            </a:r>
          </a:p>
          <a:p>
            <a:r>
              <a:rPr lang="zh-CN" altLang="en-US" sz="2400"/>
              <a:t>根据日历规则，为指定的日历字段增加或减去指定的时间量</a:t>
            </a:r>
          </a:p>
          <a:p>
            <a:r>
              <a:rPr lang="zh-CN" altLang="en-US" sz="2400"/>
              <a:t>void set(int field,int value)</a:t>
            </a:r>
          </a:p>
          <a:p>
            <a:r>
              <a:rPr lang="zh-CN" altLang="en-US" sz="2400"/>
              <a:t>为指定日历字段设置指定值</a:t>
            </a:r>
          </a:p>
          <a:p>
            <a:r>
              <a:rPr lang="zh-CN" altLang="en-US" sz="2400"/>
              <a:t>void set(int year,int month,int date)</a:t>
            </a:r>
          </a:p>
          <a:p>
            <a:r>
              <a:rPr lang="zh-CN" altLang="en-US" sz="2400"/>
              <a:t>设置Calendar对象的年、月、日三个字段的值</a:t>
            </a:r>
          </a:p>
          <a:p>
            <a:r>
              <a:rPr lang="zh-CN" altLang="en-US" sz="2400"/>
              <a:t>void set(int year,int month,int date,int hourOfDay,int minute,int second)</a:t>
            </a:r>
          </a:p>
          <a:p>
            <a:r>
              <a:rPr lang="zh-CN" altLang="en-US" sz="2400"/>
              <a:t>设置Calendar对象的年、月、日、时、分、秒六个字段的值</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903730" y="274320"/>
            <a:ext cx="10031095" cy="6000750"/>
          </a:xfrm>
          <a:prstGeom prst="rect">
            <a:avLst/>
          </a:prstGeom>
          <a:noFill/>
        </p:spPr>
        <p:txBody>
          <a:bodyPr wrap="square" rtlCol="0" anchor="t">
            <a:spAutoFit/>
          </a:bodyPr>
          <a:lstStyle/>
          <a:p>
            <a:r>
              <a:rPr lang="zh-CN" altLang="en-US" sz="2400"/>
              <a:t>【例5-11】通过以下程序代码掌握Calendar类的用法。</a:t>
            </a:r>
          </a:p>
          <a:p>
            <a:r>
              <a:rPr lang="zh-CN" altLang="en-US" sz="2400"/>
              <a:t>import java.util.Calendar;</a:t>
            </a:r>
          </a:p>
          <a:p>
            <a:r>
              <a:rPr lang="zh-CN" altLang="en-US" sz="2400"/>
              <a:t>public class Example511 {</a:t>
            </a:r>
          </a:p>
          <a:p>
            <a:r>
              <a:rPr lang="zh-CN" altLang="en-US" sz="2400"/>
              <a:t>	public static void main(String[] args){</a:t>
            </a:r>
          </a:p>
          <a:p>
            <a:r>
              <a:rPr lang="zh-CN" altLang="en-US" sz="2400"/>
              <a:t>	Calendar calendar=Calendar.getInstance();//获取表示当前时间的Calendar对象</a:t>
            </a:r>
          </a:p>
          <a:p>
            <a:r>
              <a:rPr lang="zh-CN" altLang="en-US" sz="2400"/>
              <a:t>		int year=calendar.get(Calendar.YEAR);//获取当前年份</a:t>
            </a:r>
          </a:p>
          <a:p>
            <a:r>
              <a:rPr lang="zh-CN" altLang="en-US" sz="2400"/>
              <a:t>		int month=calendar.get(Calendar.MONTH)+1;//获取当前月份</a:t>
            </a:r>
          </a:p>
          <a:p>
            <a:r>
              <a:rPr lang="zh-CN" altLang="en-US" sz="2400"/>
              <a:t>		int date=calendar.get(Calendar.DATE);//获取当前日</a:t>
            </a:r>
          </a:p>
          <a:p>
            <a:r>
              <a:rPr lang="zh-CN" altLang="en-US" sz="2400"/>
              <a:t>		int hour=calendar.get(Calendar.HOUR_OF_DAY);//获取时</a:t>
            </a:r>
          </a:p>
          <a:p>
            <a:r>
              <a:rPr lang="zh-CN" altLang="en-US" sz="2400"/>
              <a:t>		int minute=calendar.get(Calendar.MINUTE);//获取分</a:t>
            </a:r>
          </a:p>
          <a:p>
            <a:r>
              <a:rPr lang="zh-CN" altLang="en-US" sz="2400"/>
              <a:t>		int second=calendar.get(Calendar.SECOND);//获取秒</a:t>
            </a:r>
          </a:p>
          <a:p>
            <a:r>
              <a:rPr lang="zh-CN" altLang="en-US" sz="2400"/>
              <a:t>		System.out.println("现在时间是："+year+"年"+month+"月"+date+"日"+hour+"时"+minute+"分"+second+"秒");</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5.4.1 Math</a:t>
            </a:r>
            <a:r>
              <a:rPr lang="zh-CN" altLang="en-US"/>
              <a:t>类的介绍</a:t>
            </a:r>
          </a:p>
        </p:txBody>
      </p:sp>
      <p:sp>
        <p:nvSpPr>
          <p:cNvPr id="3" name="文本框 2"/>
          <p:cNvSpPr txBox="1"/>
          <p:nvPr/>
        </p:nvSpPr>
        <p:spPr>
          <a:xfrm>
            <a:off x="731520" y="1998345"/>
            <a:ext cx="10522585" cy="1814830"/>
          </a:xfrm>
          <a:prstGeom prst="rect">
            <a:avLst/>
          </a:prstGeom>
          <a:noFill/>
        </p:spPr>
        <p:txBody>
          <a:bodyPr wrap="square" rtlCol="0" anchor="t">
            <a:spAutoFit/>
          </a:bodyPr>
          <a:lstStyle/>
          <a:p>
            <a:r>
              <a:rPr lang="en-US" altLang="zh-CN" sz="2800"/>
              <a:t>      </a:t>
            </a:r>
            <a:r>
              <a:rPr lang="zh-CN" altLang="en-US" sz="2800"/>
              <a:t>Math类位于java.lang包中，包含用于执行基本数学运算的方法，所以在使用的时候要注意导入包。Math类的所有执行方法都是静态方法，可以直接使用类名.方法名调用，如:Math.round()，表示返回一个四舍五入的数。</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Math</a:t>
            </a:r>
            <a:r>
              <a:rPr lang="zh-CN" altLang="en-US"/>
              <a:t>类的常用方法</a:t>
            </a:r>
          </a:p>
        </p:txBody>
      </p:sp>
      <p:graphicFrame>
        <p:nvGraphicFramePr>
          <p:cNvPr id="3" name="表格 2"/>
          <p:cNvGraphicFramePr/>
          <p:nvPr>
            <p:custDataLst>
              <p:tags r:id="rId1"/>
            </p:custDataLst>
          </p:nvPr>
        </p:nvGraphicFramePr>
        <p:xfrm>
          <a:off x="2189480" y="1570990"/>
          <a:ext cx="7353935" cy="4472940"/>
        </p:xfrm>
        <a:graphic>
          <a:graphicData uri="http://schemas.openxmlformats.org/drawingml/2006/table">
            <a:tbl>
              <a:tblPr firstRow="1" bandRow="1">
                <a:tableStyleId>{5940675A-B579-460E-94D1-54222C63F5DA}</a:tableStyleId>
              </a:tblPr>
              <a:tblGrid>
                <a:gridCol w="3548380"/>
                <a:gridCol w="3805555"/>
              </a:tblGrid>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方法声明</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Math.max()</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返回两个 double 类型值中较大的一个</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Math.min()</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返回两个 double类型 值中较小的一个</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Math.cbrt()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返回 double 类型值的立方根</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Math.sqrt()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返回正确舍入的 double 类型值的正平方</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45490">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Math.round()</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   返回最接近参数的 int类型值,它表示四舍五入</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5.1.1 String</a:t>
            </a:r>
            <a:r>
              <a:rPr lang="zh-CN" altLang="en-US"/>
              <a:t>类的介绍</a:t>
            </a:r>
          </a:p>
        </p:txBody>
      </p:sp>
      <p:sp>
        <p:nvSpPr>
          <p:cNvPr id="3" name="文本框 2"/>
          <p:cNvSpPr txBox="1"/>
          <p:nvPr/>
        </p:nvSpPr>
        <p:spPr>
          <a:xfrm>
            <a:off x="732790" y="1582420"/>
            <a:ext cx="10749915" cy="2245360"/>
          </a:xfrm>
          <a:prstGeom prst="rect">
            <a:avLst/>
          </a:prstGeom>
          <a:noFill/>
        </p:spPr>
        <p:txBody>
          <a:bodyPr wrap="square" rtlCol="0" anchor="t">
            <a:spAutoFit/>
          </a:bodyPr>
          <a:lstStyle/>
          <a:p>
            <a:r>
              <a:rPr lang="en-US" altLang="zh-CN" sz="2800"/>
              <a:t>         </a:t>
            </a:r>
            <a:r>
              <a:rPr lang="zh-CN" altLang="en-US" sz="2800"/>
              <a:t>在应用程序中会经常用到字符串，字符串就是一连串的字符，它是由很多单个字符连接而成的。字符串中可以包含任意字符，字符必须在一对双引号里面，比如“abc123”。Java提供了一个内置的String类来处理字符串，String类封装在Java的标准包java.lang中，不需要导包就可以直接使用。</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883410" y="610235"/>
            <a:ext cx="9626600" cy="5692775"/>
          </a:xfrm>
          <a:prstGeom prst="rect">
            <a:avLst/>
          </a:prstGeom>
          <a:noFill/>
        </p:spPr>
        <p:txBody>
          <a:bodyPr wrap="square" rtlCol="0" anchor="t">
            <a:spAutoFit/>
          </a:bodyPr>
          <a:lstStyle/>
          <a:p>
            <a:r>
              <a:rPr lang="zh-CN" altLang="en-US" sz="2800"/>
              <a:t>【例5-12】通过以下案例熟悉Math类的常用方法。</a:t>
            </a:r>
          </a:p>
          <a:p>
            <a:r>
              <a:rPr lang="zh-CN" altLang="en-US" sz="2800"/>
              <a:t>public class Example512 {</a:t>
            </a:r>
          </a:p>
          <a:p>
            <a:r>
              <a:rPr lang="zh-CN" altLang="en-US" sz="2800"/>
              <a:t>	public static void main(String[] args){</a:t>
            </a:r>
          </a:p>
          <a:p>
            <a:r>
              <a:rPr lang="zh-CN" altLang="en-US" sz="2800"/>
              <a:t>		System.out.println(Math.max(5.3, 3.2));//返回两个值中较大的一个</a:t>
            </a:r>
          </a:p>
          <a:p>
            <a:r>
              <a:rPr lang="zh-CN" altLang="en-US" sz="2800"/>
              <a:t>		System.out.println(Math.min(1.1, 2.0));//返回两个值中较小的一个</a:t>
            </a:r>
          </a:p>
          <a:p>
            <a:r>
              <a:rPr lang="zh-CN" altLang="en-US" sz="2800"/>
              <a:t>		System.out.println(Math.cbrt(5.0));//求立方根</a:t>
            </a:r>
          </a:p>
          <a:p>
            <a:r>
              <a:rPr lang="zh-CN" altLang="en-US" sz="2800"/>
              <a:t>		System.out.println(Math.sqrt(64));//开方</a:t>
            </a:r>
          </a:p>
          <a:p>
            <a:r>
              <a:rPr lang="zh-CN" altLang="en-US" sz="2800"/>
              <a:t>		System.out.println(Math.round(4.5));//四舍五入</a:t>
            </a:r>
          </a:p>
          <a:p>
            <a:r>
              <a:rPr lang="zh-CN" altLang="en-US" sz="2800"/>
              <a:t>		}</a:t>
            </a:r>
          </a:p>
          <a:p>
            <a:endParaRPr lang="zh-CN" altLang="en-US" sz="2800"/>
          </a:p>
          <a:p>
            <a:r>
              <a:rPr lang="zh-CN" altLang="en-US" sz="28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5.5.1 </a:t>
            </a:r>
            <a:r>
              <a:rPr lang="zh-CN" altLang="en-US"/>
              <a:t>集合的使用</a:t>
            </a:r>
          </a:p>
        </p:txBody>
      </p:sp>
      <p:sp>
        <p:nvSpPr>
          <p:cNvPr id="3" name="文本框 2"/>
          <p:cNvSpPr txBox="1"/>
          <p:nvPr/>
        </p:nvSpPr>
        <p:spPr>
          <a:xfrm>
            <a:off x="833755" y="1231265"/>
            <a:ext cx="10524490" cy="3969385"/>
          </a:xfrm>
          <a:prstGeom prst="rect">
            <a:avLst/>
          </a:prstGeom>
          <a:noFill/>
        </p:spPr>
        <p:txBody>
          <a:bodyPr wrap="square" rtlCol="0" anchor="t">
            <a:spAutoFit/>
          </a:bodyPr>
          <a:lstStyle/>
          <a:p>
            <a:r>
              <a:rPr lang="en-US" altLang="zh-CN" sz="2800"/>
              <a:t>         </a:t>
            </a:r>
            <a:r>
              <a:rPr lang="zh-CN" altLang="en-US" sz="2800"/>
              <a:t>在程序中，可以用数组来保存多个对象。但是在某些情况下，开发人员无法预先确定需要保存对象的个数，此时数组将不再适用，因为数组的长度不可变。比如，对于一个学校来说，每年会有新生报到，也会有毕业生离校，学生的数目难以确定。为了在程序中保存这些数目不确定的对象，JDK中提供了一些特殊的类，这些类可以存储任意类型的对象，并且长度可变。在Java中，这些类被统称为集合。集合类都位于java.util包中，在使用的时候，一定要注意包的导入，否则会出现异常。集合按照其存储结构可以分为两大类：单列集合Collection和双列集合Map。</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Collection</a:t>
            </a:r>
          </a:p>
        </p:txBody>
      </p:sp>
      <p:sp>
        <p:nvSpPr>
          <p:cNvPr id="3" name="文本框 2"/>
          <p:cNvSpPr txBox="1"/>
          <p:nvPr/>
        </p:nvSpPr>
        <p:spPr>
          <a:xfrm>
            <a:off x="1531620" y="1721485"/>
            <a:ext cx="9721850" cy="2245360"/>
          </a:xfrm>
          <a:prstGeom prst="rect">
            <a:avLst/>
          </a:prstGeom>
          <a:noFill/>
        </p:spPr>
        <p:txBody>
          <a:bodyPr wrap="square" rtlCol="0" anchor="t">
            <a:spAutoFit/>
          </a:bodyPr>
          <a:lstStyle/>
          <a:p>
            <a:r>
              <a:rPr lang="en-US" altLang="zh-CN" sz="2800"/>
              <a:t>       </a:t>
            </a:r>
            <a:r>
              <a:rPr lang="zh-CN" altLang="en-US" sz="2800"/>
              <a:t>单列集合类的根接口，用于存储一系列符合某种规则的元素，它有两个重要的子接口，分别是List和Set。其中，List的特点是元素有序，可重复。Set的特点是元素无序，而且不可重复。List接口的主要实现类有ArrayList和LinkedList，Set接口的主要实现类有HashSet和TreeSe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Map</a:t>
            </a:r>
          </a:p>
        </p:txBody>
      </p:sp>
      <p:sp>
        <p:nvSpPr>
          <p:cNvPr id="3" name="文本框 2"/>
          <p:cNvSpPr txBox="1"/>
          <p:nvPr/>
        </p:nvSpPr>
        <p:spPr>
          <a:xfrm>
            <a:off x="1195705" y="1721485"/>
            <a:ext cx="10517505" cy="2245360"/>
          </a:xfrm>
          <a:prstGeom prst="rect">
            <a:avLst/>
          </a:prstGeom>
          <a:noFill/>
        </p:spPr>
        <p:txBody>
          <a:bodyPr wrap="square" rtlCol="0" anchor="t">
            <a:spAutoFit/>
          </a:bodyPr>
          <a:lstStyle/>
          <a:p>
            <a:r>
              <a:rPr lang="en-US" altLang="zh-CN" sz="2800"/>
              <a:t>       </a:t>
            </a:r>
            <a:r>
              <a:rPr lang="zh-CN" altLang="en-US" sz="2800"/>
              <a:t>双列集合类的根接口，用于存储具有键（Key）、值（Value）映射关系的元素，每个元素都包含一对键值，在使用Map集合时可以通过指定的Key找到对应的Value。例如根据一个学生的学号可以找到对应学生的名字。Map接口的主要实现类有HashMap和TreeMap。</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5.5.2 Map</a:t>
            </a:r>
            <a:r>
              <a:rPr lang="zh-CN" altLang="en-US"/>
              <a:t>类的使用</a:t>
            </a:r>
          </a:p>
        </p:txBody>
      </p:sp>
      <p:sp>
        <p:nvSpPr>
          <p:cNvPr id="3" name="文本框 2"/>
          <p:cNvSpPr txBox="1"/>
          <p:nvPr/>
        </p:nvSpPr>
        <p:spPr>
          <a:xfrm>
            <a:off x="628015" y="1181735"/>
            <a:ext cx="9883140" cy="1814830"/>
          </a:xfrm>
          <a:prstGeom prst="rect">
            <a:avLst/>
          </a:prstGeom>
          <a:noFill/>
        </p:spPr>
        <p:txBody>
          <a:bodyPr wrap="square" rtlCol="0" anchor="t">
            <a:spAutoFit/>
          </a:bodyPr>
          <a:lstStyle/>
          <a:p>
            <a:r>
              <a:rPr lang="en-US" altLang="zh-CN" sz="2800"/>
              <a:t>        </a:t>
            </a:r>
            <a:r>
              <a:rPr lang="zh-CN" altLang="en-US" sz="2800"/>
              <a:t>在现实生活中，每个人都有唯一的身份证号码，通过这个唯一的身份证号码，可以查到这个人的信息。在应用程序中想存储这种一一对应关系的数据，则需要使用JDK中提供的Map接口</a:t>
            </a:r>
          </a:p>
        </p:txBody>
      </p:sp>
      <p:graphicFrame>
        <p:nvGraphicFramePr>
          <p:cNvPr id="4" name="表格 3"/>
          <p:cNvGraphicFramePr/>
          <p:nvPr>
            <p:custDataLst>
              <p:tags r:id="rId1"/>
            </p:custDataLst>
          </p:nvPr>
        </p:nvGraphicFramePr>
        <p:xfrm>
          <a:off x="3175000" y="2850515"/>
          <a:ext cx="5842000" cy="3369310"/>
        </p:xfrm>
        <a:graphic>
          <a:graphicData uri="http://schemas.openxmlformats.org/drawingml/2006/table">
            <a:tbl>
              <a:tblPr firstRow="1" bandRow="1">
                <a:tableStyleId>{5940675A-B579-460E-94D1-54222C63F5DA}</a:tableStyleId>
              </a:tblPr>
              <a:tblGrid>
                <a:gridCol w="2818765"/>
                <a:gridCol w="3023235"/>
              </a:tblGrid>
              <a:tr h="434975">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方法声明</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lstStyle/>
                    <a:p>
                      <a:pPr indent="0" algn="ctr">
                        <a:buNone/>
                      </a:pPr>
                      <a:r>
                        <a:rPr lang="en-US" sz="1000" b="0">
                          <a:solidFill>
                            <a:srgbClr val="000000"/>
                          </a:solidFill>
                          <a:latin typeface="Times New Roman" panose="02020603050405020304" charset="0"/>
                          <a:cs typeface="Times New Roman" panose="02020603050405020304" charset="0"/>
                        </a:rPr>
                        <a:t>void put(Object key,Object value)</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将指定的值与此映射中的指定键关联（可选操作）</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60730">
                <a:tc>
                  <a:txBody>
                    <a:bodyPr/>
                    <a:lstStyle/>
                    <a:p>
                      <a:pPr indent="0" algn="ctr">
                        <a:buNone/>
                      </a:pPr>
                      <a:r>
                        <a:rPr lang="en-US" sz="1000" b="0">
                          <a:solidFill>
                            <a:srgbClr val="000000"/>
                          </a:solidFill>
                          <a:latin typeface="Times New Roman" panose="02020603050405020304" charset="0"/>
                          <a:cs typeface="Times New Roman" panose="02020603050405020304" charset="0"/>
                        </a:rPr>
                        <a:t>Object get(Object key)</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返回指定键所映射的值；如果此映射不包含该键的映射关系，则返回null</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lstStyle/>
                    <a:p>
                      <a:pPr indent="0" algn="ctr">
                        <a:buNone/>
                      </a:pPr>
                      <a:r>
                        <a:rPr lang="en-US" sz="1000" b="0">
                          <a:solidFill>
                            <a:srgbClr val="000000"/>
                          </a:solidFill>
                          <a:latin typeface="Times New Roman" panose="02020603050405020304" charset="0"/>
                          <a:cs typeface="Times New Roman" panose="02020603050405020304" charset="0"/>
                        </a:rPr>
                        <a:t>boolean containsKey(Object key)</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如果此映射包含指定键的映射关系，则返回true</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lstStyle/>
                    <a:p>
                      <a:pPr indent="0" algn="ctr">
                        <a:buNone/>
                      </a:pPr>
                      <a:r>
                        <a:rPr lang="en-US" sz="1000" b="0">
                          <a:solidFill>
                            <a:srgbClr val="000000"/>
                          </a:solidFill>
                          <a:latin typeface="Times New Roman" panose="02020603050405020304" charset="0"/>
                          <a:cs typeface="Times New Roman" panose="02020603050405020304" charset="0"/>
                        </a:rPr>
                        <a:t>boolean containsValue(Objecet value)</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如果此映射将一个或多个键映射到指定值，则返回true</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340">
                <a:tc>
                  <a:txBody>
                    <a:bodyPr/>
                    <a:lstStyle/>
                    <a:p>
                      <a:pPr indent="0" algn="ctr">
                        <a:buNone/>
                      </a:pPr>
                      <a:r>
                        <a:rPr lang="en-US" sz="1000" b="0">
                          <a:solidFill>
                            <a:srgbClr val="000000"/>
                          </a:solidFill>
                          <a:latin typeface="Times New Roman" panose="02020603050405020304" charset="0"/>
                          <a:cs typeface="Times New Roman" panose="02020603050405020304" charset="0"/>
                        </a:rPr>
                        <a:t>Set keyset()</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返回此映射中包含的键的Set视图</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lstStyle/>
                    <a:p>
                      <a:pPr indent="0" algn="ctr">
                        <a:buNone/>
                      </a:pPr>
                      <a:r>
                        <a:rPr lang="en-US" sz="1000" b="0">
                          <a:solidFill>
                            <a:srgbClr val="000000"/>
                          </a:solidFill>
                          <a:latin typeface="Times New Roman" panose="02020603050405020304" charset="0"/>
                          <a:cs typeface="Times New Roman" panose="02020603050405020304" charset="0"/>
                        </a:rPr>
                        <a:t>Collection&lt;V&gt;values()</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charset="0"/>
                          <a:cs typeface="Times New Roman" panose="02020603050405020304" charset="0"/>
                        </a:rPr>
                        <a:t>返回此映射中包含的值的Collection视图</a:t>
                      </a:r>
                      <a:endParaRPr lang="en-US" altLang="en-US" sz="1000" b="0">
                        <a:solidFill>
                          <a:srgbClr val="000000"/>
                        </a:solidFill>
                        <a:latin typeface="Times New Roman" panose="02020603050405020304" charset="0"/>
                        <a:ea typeface="Times New Roman" panose="02020603050405020304" charset="0"/>
                        <a:cs typeface="Times New Roman" panose="02020603050405020304" charset="0"/>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String</a:t>
            </a:r>
            <a:r>
              <a:rPr lang="zh-CN" altLang="en-US"/>
              <a:t>类的初始化</a:t>
            </a:r>
          </a:p>
        </p:txBody>
      </p:sp>
      <p:sp>
        <p:nvSpPr>
          <p:cNvPr id="3" name="文本框 2"/>
          <p:cNvSpPr txBox="1"/>
          <p:nvPr/>
        </p:nvSpPr>
        <p:spPr>
          <a:xfrm>
            <a:off x="838200" y="1318895"/>
            <a:ext cx="11151870" cy="1568450"/>
          </a:xfrm>
          <a:prstGeom prst="rect">
            <a:avLst/>
          </a:prstGeom>
          <a:noFill/>
        </p:spPr>
        <p:txBody>
          <a:bodyPr wrap="square" rtlCol="0" anchor="t">
            <a:spAutoFit/>
          </a:bodyPr>
          <a:lstStyle/>
          <a:p>
            <a:r>
              <a:rPr lang="zh-CN" altLang="en-US" sz="2400"/>
              <a:t>在Java中，可以通过以下两种方式对String类进行初始化。</a:t>
            </a:r>
          </a:p>
          <a:p>
            <a:r>
              <a:rPr lang="zh-CN" altLang="en-US" sz="2400"/>
              <a:t>1）使用字符串常量直接初始化一个String类对象，例如，</a:t>
            </a:r>
          </a:p>
          <a:p>
            <a:r>
              <a:rPr lang="zh-CN" altLang="en-US" sz="2400"/>
              <a:t>String s1=”hello java!”;</a:t>
            </a:r>
          </a:p>
          <a:p>
            <a:r>
              <a:rPr lang="zh-CN" altLang="en-US" sz="2400"/>
              <a:t>2）使用String的构造方法初始化字符串对象，如下表所示。</a:t>
            </a:r>
          </a:p>
        </p:txBody>
      </p:sp>
      <p:graphicFrame>
        <p:nvGraphicFramePr>
          <p:cNvPr id="4" name="表格 3"/>
          <p:cNvGraphicFramePr/>
          <p:nvPr>
            <p:custDataLst>
              <p:tags r:id="rId1"/>
            </p:custDataLst>
          </p:nvPr>
        </p:nvGraphicFramePr>
        <p:xfrm>
          <a:off x="2967990" y="3444875"/>
          <a:ext cx="5962650" cy="2682240"/>
        </p:xfrm>
        <a:graphic>
          <a:graphicData uri="http://schemas.openxmlformats.org/drawingml/2006/table">
            <a:tbl>
              <a:tblPr firstRow="1" bandRow="1">
                <a:tableStyleId>{5940675A-B579-460E-94D1-54222C63F5DA}</a:tableStyleId>
              </a:tblPr>
              <a:tblGrid>
                <a:gridCol w="3016885"/>
                <a:gridCol w="2945765"/>
              </a:tblGrid>
              <a:tr h="670560">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方法声明</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String()</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创建一个内容为空的字符串</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String(char[] value)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根据指定的字符数组创建对象</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String(String value)</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根据指定的字符串内容创建对象</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732155" y="1536700"/>
            <a:ext cx="11216005" cy="3784600"/>
          </a:xfrm>
          <a:prstGeom prst="rect">
            <a:avLst/>
          </a:prstGeom>
          <a:noFill/>
        </p:spPr>
        <p:txBody>
          <a:bodyPr wrap="square" rtlCol="0" anchor="t">
            <a:spAutoFit/>
          </a:bodyPr>
          <a:lstStyle/>
          <a:p>
            <a:r>
              <a:rPr lang="zh-CN" altLang="en-US" sz="2000"/>
              <a:t>【例5-1】通过调用不同参数的构造方法完成String类的初始化。</a:t>
            </a:r>
          </a:p>
          <a:p>
            <a:r>
              <a:rPr lang="zh-CN" altLang="en-US" sz="2000"/>
              <a:t>public class Example501 {</a:t>
            </a:r>
          </a:p>
          <a:p>
            <a:r>
              <a:rPr lang="zh-CN" altLang="en-US" sz="2000"/>
              <a:t>	public static void main(String[] args){</a:t>
            </a:r>
          </a:p>
          <a:p>
            <a:r>
              <a:rPr lang="zh-CN" altLang="en-US" sz="2000"/>
              <a:t>		String str1=new String();//创建一个空的字符串</a:t>
            </a:r>
          </a:p>
          <a:p>
            <a:r>
              <a:rPr lang="zh-CN" altLang="en-US" sz="2000"/>
              <a:t>		String str2=new String("hello java!");//创建一个内容为hello java的字符串</a:t>
            </a:r>
          </a:p>
          <a:p>
            <a:r>
              <a:rPr lang="zh-CN" altLang="en-US" sz="2000"/>
              <a:t>		char[] charArray=new char[]{'J','a','v','a'};//创建一个内容为字符数组的字符串</a:t>
            </a:r>
          </a:p>
          <a:p>
            <a:r>
              <a:rPr lang="zh-CN" altLang="en-US" sz="2000"/>
              <a:t>		String str3=new String(charArray);</a:t>
            </a:r>
          </a:p>
          <a:p>
            <a:r>
              <a:rPr lang="zh-CN" altLang="en-US" sz="2000"/>
              <a:t>		System.out.println("Ja"+str1+"va");//打印到控制台</a:t>
            </a:r>
          </a:p>
          <a:p>
            <a:r>
              <a:rPr lang="zh-CN" altLang="en-US" sz="2000"/>
              <a:t>		System.out.println(str2);</a:t>
            </a:r>
          </a:p>
          <a:p>
            <a:r>
              <a:rPr lang="zh-CN" altLang="en-US" sz="2000"/>
              <a:t>		System.out.println(str3);</a:t>
            </a:r>
          </a:p>
          <a:p>
            <a:r>
              <a:rPr lang="zh-CN" altLang="en-US" sz="2000"/>
              <a:t>	}</a:t>
            </a:r>
          </a:p>
          <a:p>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t>String</a:t>
            </a:r>
            <a:r>
              <a:rPr lang="zh-CN" altLang="en-US"/>
              <a:t>类的常用方法</a:t>
            </a:r>
          </a:p>
        </p:txBody>
      </p:sp>
      <p:graphicFrame>
        <p:nvGraphicFramePr>
          <p:cNvPr id="4" name="表格 3"/>
          <p:cNvGraphicFramePr/>
          <p:nvPr>
            <p:custDataLst>
              <p:tags r:id="rId1"/>
            </p:custDataLst>
          </p:nvPr>
        </p:nvGraphicFramePr>
        <p:xfrm>
          <a:off x="732155" y="944245"/>
          <a:ext cx="10821035" cy="5761962"/>
        </p:xfrm>
        <a:graphic>
          <a:graphicData uri="http://schemas.openxmlformats.org/drawingml/2006/table">
            <a:tbl>
              <a:tblPr firstRow="1" bandRow="1">
                <a:tableStyleId>{5940675A-B579-460E-94D1-54222C63F5DA}</a:tableStyleId>
              </a:tblPr>
              <a:tblGrid>
                <a:gridCol w="5221605"/>
                <a:gridCol w="5599430"/>
              </a:tblGrid>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方法声明</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int indexOf(int ch)</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返回指定字符在此字符串中第一次出现处的索引</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int lastIndexOf(int ch)</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返回指定字符在此字符串中最后一次出现的索引</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char charAt(int index)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返回字符串中index位置上的字符，其中index的取值范围是0~（字符串长度-1）</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boolean endsWith(String suffix)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判断此字符串是否以指定的字符串结尾</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int length()</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返回此字符串的长度</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boolean equals(Object anObject)</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将此字符串与指定的字符串比较</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boolean isEmpty()</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当且仅当字符串长度为0时返回true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boolean startWith(String prefix)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判断此字符串是否以指定的字符串开始</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boolean contains(CharSequence cs)</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判断此字符串是否包含指定的字符序列</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toLowerCase()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将所有字符转换为小写</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toUpperCase()</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将所有字符转换为大写</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valueOf(int i)</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返回int参数的字符串表示形式</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char[] toCharArray()</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将此字符串转换为一个字符数组</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replace (CharSequence oldstr,CharSequence newstr)</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返回一个新的字符串，它是通过用newstr替换此字符串中出现的所有oldstr得到的</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substring(int beginIndex)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根据参数regex将原来的字符串分割为若干个子字符串</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substring(int beginIndex,int endIndex)</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返回一个新字符串，它包含字符串中索引beginIndex后的所有字符</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String trim()</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返回一个新字符串，它除去了原字符串首尾的空格</a:t>
                      </a:r>
                      <a:endParaRPr lang="en-US" altLang="en-US" sz="16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1755" marR="71755" marT="17779" marB="17779"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409700" y="1351915"/>
            <a:ext cx="10396220" cy="3415030"/>
          </a:xfrm>
          <a:prstGeom prst="rect">
            <a:avLst/>
          </a:prstGeom>
          <a:noFill/>
        </p:spPr>
        <p:txBody>
          <a:bodyPr wrap="square" rtlCol="0" anchor="t">
            <a:spAutoFit/>
          </a:bodyPr>
          <a:lstStyle/>
          <a:p>
            <a:r>
              <a:rPr lang="zh-CN" altLang="en-US" sz="2400"/>
              <a:t>【例5-2】字符串连接符“+”的用法。</a:t>
            </a:r>
          </a:p>
          <a:p>
            <a:r>
              <a:rPr lang="zh-CN" altLang="en-US" sz="2400"/>
              <a:t>public class Example502 {</a:t>
            </a:r>
          </a:p>
          <a:p>
            <a:r>
              <a:rPr lang="zh-CN" altLang="en-US" sz="2400"/>
              <a:t>	public static void main(String[] args){</a:t>
            </a:r>
          </a:p>
          <a:p>
            <a:r>
              <a:rPr lang="zh-CN" altLang="en-US" sz="2400"/>
              <a:t>		int readtime=3;//int型变量</a:t>
            </a:r>
          </a:p>
          <a:p>
            <a:r>
              <a:rPr lang="zh-CN" altLang="en-US" sz="2400"/>
              <a:t>		float practice=3.5f;//float型变量</a:t>
            </a:r>
          </a:p>
          <a:p>
            <a:r>
              <a:rPr lang="zh-CN" altLang="en-US" sz="2400"/>
              <a:t>		System.out.println("我每天花"+readtime+"小时看Java书，"</a:t>
            </a:r>
          </a:p>
          <a:p>
            <a:r>
              <a:rPr lang="zh-CN" altLang="en-US" sz="2400"/>
              <a:t>	+practice+"小时上机实践。");//字符串将各种类型的数据相连接并输出</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2033905" y="473710"/>
            <a:ext cx="9589135" cy="5631180"/>
          </a:xfrm>
          <a:prstGeom prst="rect">
            <a:avLst/>
          </a:prstGeom>
          <a:noFill/>
        </p:spPr>
        <p:txBody>
          <a:bodyPr wrap="square" rtlCol="0" anchor="t">
            <a:spAutoFit/>
          </a:bodyPr>
          <a:lstStyle/>
          <a:p>
            <a:r>
              <a:rPr lang="zh-CN" altLang="en-US" sz="2400"/>
              <a:t>【例5-3】获取字符串信息。</a:t>
            </a:r>
          </a:p>
          <a:p>
            <a:r>
              <a:rPr lang="zh-CN" altLang="en-US" sz="2400"/>
              <a:t>public class Example503 {</a:t>
            </a:r>
          </a:p>
          <a:p>
            <a:r>
              <a:rPr lang="zh-CN" altLang="en-US" sz="2400"/>
              <a:t>	public static void main(String[] args){</a:t>
            </a:r>
          </a:p>
          <a:p>
            <a:r>
              <a:rPr lang="zh-CN" altLang="en-US" sz="2400"/>
              <a:t>		String s="Hello Java!";   //创建了一个字符串</a:t>
            </a:r>
          </a:p>
          <a:p>
            <a:r>
              <a:rPr lang="zh-CN" altLang="en-US" sz="2400"/>
              <a:t>		System.out.println("字符串s的长度为："+s.length());//调用length()方法输出字符串长度</a:t>
            </a:r>
          </a:p>
          <a:p>
            <a:r>
              <a:rPr lang="zh-CN" altLang="en-US" sz="2400"/>
              <a:t>		System.out.println("字符a在字符串s中第一次出现的位置是："+s.indexOf("a"));</a:t>
            </a:r>
          </a:p>
          <a:p>
            <a:r>
              <a:rPr lang="zh-CN" altLang="en-US" sz="2400"/>
              <a:t>		System.out.println("字符a在字符串s中最后一次出现的位置是："+s.lastIndexOf("a"));</a:t>
            </a:r>
          </a:p>
          <a:p>
            <a:r>
              <a:rPr lang="zh-CN" altLang="en-US" sz="2400"/>
              <a:t>		System.out.println("字符串s中索引位置为7的字符是："+s.charAt(7));//将字符串s中索引位置为7的字符返回</a:t>
            </a:r>
          </a:p>
          <a:p>
            <a:r>
              <a:rPr lang="zh-CN" altLang="en-US" sz="2400"/>
              <a:t>	}</a:t>
            </a:r>
          </a:p>
          <a:p>
            <a:endParaRPr lang="zh-CN" altLang="en-US" sz="2400"/>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例题</a:t>
            </a:r>
          </a:p>
        </p:txBody>
      </p:sp>
      <p:sp>
        <p:nvSpPr>
          <p:cNvPr id="3" name="文本框 2"/>
          <p:cNvSpPr txBox="1"/>
          <p:nvPr/>
        </p:nvSpPr>
        <p:spPr>
          <a:xfrm>
            <a:off x="1194435" y="1167765"/>
            <a:ext cx="10518140" cy="3784600"/>
          </a:xfrm>
          <a:prstGeom prst="rect">
            <a:avLst/>
          </a:prstGeom>
          <a:noFill/>
        </p:spPr>
        <p:txBody>
          <a:bodyPr wrap="square" rtlCol="0" anchor="t">
            <a:spAutoFit/>
          </a:bodyPr>
          <a:lstStyle/>
          <a:p>
            <a:r>
              <a:rPr lang="zh-CN" altLang="en-US" sz="2400"/>
              <a:t>【例5-4】字符串替换。</a:t>
            </a:r>
          </a:p>
          <a:p>
            <a:r>
              <a:rPr lang="zh-CN" altLang="en-US" sz="2400"/>
              <a:t>public class Example504 {</a:t>
            </a:r>
          </a:p>
          <a:p>
            <a:r>
              <a:rPr lang="zh-CN" altLang="en-US" sz="2400"/>
              <a:t>	public static void main(String[] args){</a:t>
            </a:r>
          </a:p>
          <a:p>
            <a:r>
              <a:rPr lang="zh-CN" altLang="en-US" sz="2400"/>
              <a:t>		String s="Jovo!";</a:t>
            </a:r>
          </a:p>
          <a:p>
            <a:r>
              <a:rPr lang="zh-CN" altLang="en-US" sz="2400"/>
              <a:t>		String new1=s.replace("o","a");  //将Jovo中全部o替换为a</a:t>
            </a:r>
          </a:p>
          <a:p>
            <a:r>
              <a:rPr lang="zh-CN" altLang="en-US" sz="2400"/>
              <a:t>		String new2=s.replaceFirst("o", "a");//将Jovo中第一个o替换为a</a:t>
            </a:r>
          </a:p>
          <a:p>
            <a:r>
              <a:rPr lang="zh-CN" altLang="en-US" sz="2400"/>
              <a:t>		System.out.println(new1);</a:t>
            </a:r>
          </a:p>
          <a:p>
            <a:r>
              <a:rPr lang="zh-CN" altLang="en-US" sz="2400"/>
              <a:t>		System.out.println(new2);</a:t>
            </a:r>
          </a:p>
          <a:p>
            <a:r>
              <a:rPr lang="zh-CN" altLang="en-US" sz="2400"/>
              <a:t>	}</a:t>
            </a:r>
          </a:p>
          <a:p>
            <a:r>
              <a:rPr lang="zh-CN" altLang="en-US" sz="2400"/>
              <a:t>}</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983d5f9-2cae-473f-8943-ca23a78ede84}"/>
  <p:tag name="TABLE_ENDDRAG_ORIGIN_RECT" val="469*211"/>
  <p:tag name="TABLE_ENDDRAG_RECT" val="124*268*469*21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731bd32-9a9c-4ad0-9498-3f48571308f3}"/>
  <p:tag name="TABLE_ENDDRAG_ORIGIN_RECT" val="852*444"/>
  <p:tag name="TABLE_ENDDRAG_RECT" val="57*74*852*444"/>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2e6cc21-0428-4060-b593-80e24dbe14a1}"/>
  <p:tag name="TABLE_ENDDRAG_ORIGIN_RECT" val="687*395"/>
  <p:tag name="TABLE_ENDDRAG_RECT" val="149*108*687*395"/>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8ba3ca36-61e3-4c1c-8cef-eb695a0c631b}"/>
  <p:tag name="TABLE_ENDDRAG_ORIGIN_RECT" val="579*352"/>
  <p:tag name="TABLE_ENDDRAG_RECT" val="172*123*579*35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6b573f44-bb52-492c-8fe0-e02bb461c41c}"/>
  <p:tag name="TABLE_ENDDRAG_ORIGIN_RECT" val="460*265"/>
  <p:tag name="TABLE_ENDDRAG_RECT" val="294*226*460*26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2561</Words>
  <Application>Microsoft Office PowerPoint</Application>
  <PresentationFormat>自定义</PresentationFormat>
  <Paragraphs>388</Paragraphs>
  <Slides>34</Slides>
  <Notes>8</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admin</cp:lastModifiedBy>
  <cp:revision>283</cp:revision>
  <dcterms:created xsi:type="dcterms:W3CDTF">2016-05-18T12:32:00Z</dcterms:created>
  <dcterms:modified xsi:type="dcterms:W3CDTF">2021-08-11T08:44:32Z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2827EB98FFA44FBD939F28803A453EC2</vt:lpwstr>
  </property>
</Properties>
</file>