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5" r:id="rId2"/>
    <p:sldId id="295" r:id="rId3"/>
    <p:sldId id="332" r:id="rId4"/>
    <p:sldId id="333" r:id="rId5"/>
    <p:sldId id="334" r:id="rId6"/>
    <p:sldId id="335" r:id="rId7"/>
    <p:sldId id="336" r:id="rId8"/>
    <p:sldId id="337" r:id="rId9"/>
    <p:sldId id="309" r:id="rId10"/>
    <p:sldId id="310" r:id="rId11"/>
    <p:sldId id="311" r:id="rId12"/>
    <p:sldId id="312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3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53" userDrawn="1">
          <p15:clr>
            <a:srgbClr val="A4A3A4"/>
          </p15:clr>
        </p15:guide>
        <p15:guide id="2" pos="1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681"/>
    <a:srgbClr val="00CC66"/>
    <a:srgbClr val="15BD80"/>
    <a:srgbClr val="00CC99"/>
    <a:srgbClr val="F8FEFC"/>
    <a:srgbClr val="339933"/>
    <a:srgbClr val="9DBDAB"/>
    <a:srgbClr val="7C389A"/>
    <a:srgbClr val="446D99"/>
    <a:srgbClr val="C4C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53" autoAdjust="0"/>
    <p:restoredTop sz="95484" autoAdjust="0"/>
  </p:normalViewPr>
  <p:slideViewPr>
    <p:cSldViewPr snapToGrid="0" showGuides="1">
      <p:cViewPr varScale="1">
        <p:scale>
          <a:sx n="87" d="100"/>
          <a:sy n="87" d="100"/>
        </p:scale>
        <p:origin x="-110" y="-82"/>
      </p:cViewPr>
      <p:guideLst>
        <p:guide orient="horz" pos="1253"/>
        <p:guide pos="15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843-A115-4045-A924-70B770BCB2B2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E319-8231-46A1-960B-5493A3C48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41CCDC38-D7A8-4F2F-BC9D-96589A19EAD1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7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50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00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7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37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710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34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67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CE87-F668-4024-A18E-74D2E9B7D859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0808-FAD8-46DD-AEEE-EF10F835BD1E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354B-71BB-4965-923A-84193AB33261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99B8-F3A2-4E8D-83C8-560E86483421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40D3-2614-4C34-BE6A-CA423B737A0F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B39B-E44F-45B8-8E4A-40947C7A93C4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0A1-62FF-4526-8ADF-6019D3E297A4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5F26-45F9-4CE5-86CD-7D412DF0B675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7670-4D30-405C-A7CA-02BF47F92CC2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F4FC-224F-4767-959D-22199600939D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BA2A-5324-4115-A751-E78BFE49E695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A6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1855788"/>
            <a:ext cx="12192000" cy="5002212"/>
          </a:xfrm>
          <a:custGeom>
            <a:avLst/>
            <a:gdLst>
              <a:gd name="connsiteX0" fmla="*/ 0 w 12192000"/>
              <a:gd name="connsiteY0" fmla="*/ 0 h 5002306"/>
              <a:gd name="connsiteX1" fmla="*/ 64750 w 12192000"/>
              <a:gd name="connsiteY1" fmla="*/ 0 h 5002306"/>
              <a:gd name="connsiteX2" fmla="*/ 70790 w 12192000"/>
              <a:gd name="connsiteY2" fmla="*/ 2044 h 5002306"/>
              <a:gd name="connsiteX3" fmla="*/ 4533859 w 12192000"/>
              <a:gd name="connsiteY3" fmla="*/ 717458 h 5002306"/>
              <a:gd name="connsiteX4" fmla="*/ 5215437 w 12192000"/>
              <a:gd name="connsiteY4" fmla="*/ 745125 h 5002306"/>
              <a:gd name="connsiteX5" fmla="*/ 5226599 w 12192000"/>
              <a:gd name="connsiteY5" fmla="*/ 781084 h 5002306"/>
              <a:gd name="connsiteX6" fmla="*/ 6279776 w 12192000"/>
              <a:gd name="connsiteY6" fmla="*/ 1479177 h 5002306"/>
              <a:gd name="connsiteX7" fmla="*/ 7332954 w 12192000"/>
              <a:gd name="connsiteY7" fmla="*/ 781084 h 5002306"/>
              <a:gd name="connsiteX8" fmla="*/ 7348410 w 12192000"/>
              <a:gd name="connsiteY8" fmla="*/ 731293 h 5002306"/>
              <a:gd name="connsiteX9" fmla="*/ 7689244 w 12192000"/>
              <a:gd name="connsiteY9" fmla="*/ 717458 h 5002306"/>
              <a:gd name="connsiteX10" fmla="*/ 12152313 w 12192000"/>
              <a:gd name="connsiteY10" fmla="*/ 2044 h 5002306"/>
              <a:gd name="connsiteX11" fmla="*/ 12158353 w 12192000"/>
              <a:gd name="connsiteY11" fmla="*/ 0 h 5002306"/>
              <a:gd name="connsiteX12" fmla="*/ 12192000 w 12192000"/>
              <a:gd name="connsiteY12" fmla="*/ 0 h 5002306"/>
              <a:gd name="connsiteX13" fmla="*/ 12192000 w 12192000"/>
              <a:gd name="connsiteY13" fmla="*/ 5002306 h 5002306"/>
              <a:gd name="connsiteX14" fmla="*/ 0 w 12192000"/>
              <a:gd name="connsiteY14" fmla="*/ 5002306 h 50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48834" y="1169895"/>
            <a:ext cx="2084294" cy="20842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5367" name="文本框 8"/>
          <p:cNvSpPr txBox="1">
            <a:spLocks noChangeArrowheads="1"/>
          </p:cNvSpPr>
          <p:nvPr/>
        </p:nvSpPr>
        <p:spPr bwMode="auto">
          <a:xfrm>
            <a:off x="2817813" y="3651250"/>
            <a:ext cx="768187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7200" b="1" dirty="0">
                <a:solidFill>
                  <a:srgbClr val="15A68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异常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15A6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6"/>
          <a:stretch/>
        </p:blipFill>
        <p:spPr>
          <a:xfrm>
            <a:off x="5405746" y="1326807"/>
            <a:ext cx="1770469" cy="17455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531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664901" y="907560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BAD6C14-BD16-4784-A325-BF22F54433DC}"/>
              </a:ext>
            </a:extLst>
          </p:cNvPr>
          <p:cNvSpPr/>
          <p:nvPr/>
        </p:nvSpPr>
        <p:spPr>
          <a:xfrm>
            <a:off x="927397" y="1205862"/>
            <a:ext cx="753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try…catch</a:t>
            </a:r>
            <a:r>
              <a:rPr lang="zh-CN" altLang="en-US" dirty="0"/>
              <a:t>处理</a:t>
            </a:r>
            <a:r>
              <a:rPr lang="en-US" altLang="zh-CN" dirty="0"/>
              <a:t>Test</a:t>
            </a:r>
            <a:r>
              <a:rPr lang="zh-CN" altLang="en-US" dirty="0"/>
              <a:t>类引发的异常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FE9255E6-C21B-4C02-96AD-1FE0AD1C0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74" y="1205862"/>
            <a:ext cx="6868151" cy="3543607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="" xmlns:a16="http://schemas.microsoft.com/office/drawing/2014/main" id="{F4F792A0-9A37-4C7D-AE24-14A52F42033D}"/>
              </a:ext>
            </a:extLst>
          </p:cNvPr>
          <p:cNvSpPr/>
          <p:nvPr/>
        </p:nvSpPr>
        <p:spPr>
          <a:xfrm>
            <a:off x="6186333" y="1491455"/>
            <a:ext cx="2421123" cy="774699"/>
          </a:xfrm>
          <a:prstGeom prst="wedgeRoundRectCallout">
            <a:avLst>
              <a:gd name="adj1" fmla="val -90493"/>
              <a:gd name="adj2" fmla="val 58417"/>
              <a:gd name="adj3" fmla="val 16667"/>
            </a:avLst>
          </a:prstGeom>
          <a:solidFill>
            <a:srgbClr val="F8FEF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语句块包含引发异常的代码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="" xmlns:a16="http://schemas.microsoft.com/office/drawing/2014/main" id="{C0CBC266-5785-4077-ACA3-7ACD7A414BD1}"/>
              </a:ext>
            </a:extLst>
          </p:cNvPr>
          <p:cNvSpPr/>
          <p:nvPr/>
        </p:nvSpPr>
        <p:spPr>
          <a:xfrm>
            <a:off x="2033217" y="1746508"/>
            <a:ext cx="3140572" cy="12387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32433DBB-190A-40C0-9A0D-25172ED7C6C5}"/>
              </a:ext>
            </a:extLst>
          </p:cNvPr>
          <p:cNvSpPr/>
          <p:nvPr/>
        </p:nvSpPr>
        <p:spPr>
          <a:xfrm>
            <a:off x="1965765" y="3036965"/>
            <a:ext cx="5728080" cy="12387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圆角矩形 8">
            <a:extLst>
              <a:ext uri="{FF2B5EF4-FFF2-40B4-BE49-F238E27FC236}">
                <a16:creationId xmlns="" xmlns:a16="http://schemas.microsoft.com/office/drawing/2014/main" id="{D88C252C-8C53-4FD0-9BCF-E28845D8797A}"/>
              </a:ext>
            </a:extLst>
          </p:cNvPr>
          <p:cNvSpPr/>
          <p:nvPr/>
        </p:nvSpPr>
        <p:spPr>
          <a:xfrm>
            <a:off x="6172032" y="4917387"/>
            <a:ext cx="2469164" cy="784050"/>
          </a:xfrm>
          <a:prstGeom prst="wedgeRoundRectCallout">
            <a:avLst>
              <a:gd name="adj1" fmla="val -79502"/>
              <a:gd name="adj2" fmla="val -13660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语句块处理异常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39793B9-1549-41E3-A569-B41C07449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45" y="5244042"/>
            <a:ext cx="1318374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1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6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E3AC4789-1D36-431E-809C-BD243EFD372C}"/>
              </a:ext>
            </a:extLst>
          </p:cNvPr>
          <p:cNvGrpSpPr/>
          <p:nvPr/>
        </p:nvGrpSpPr>
        <p:grpSpPr>
          <a:xfrm>
            <a:off x="1655939" y="1823553"/>
            <a:ext cx="6007242" cy="4272447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="" xmlns:a16="http://schemas.microsoft.com/office/drawing/2014/main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894A44D0-8AFD-467C-9D82-C908BC977313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finally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1651000" y="1130293"/>
            <a:ext cx="6630670" cy="4902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/>
              <a:t>语法形式</a:t>
            </a:r>
          </a:p>
          <a:p>
            <a:pPr marL="0" indent="0">
              <a:buNone/>
            </a:pPr>
            <a:endParaRPr lang="zh-CN" altLang="en-US" sz="2400" b="1" dirty="0"/>
          </a:p>
          <a:p>
            <a:pPr marL="0" indent="0">
              <a:buNone/>
            </a:pPr>
            <a:r>
              <a:rPr lang="en-US" sz="2000" dirty="0"/>
              <a:t>try{</a:t>
            </a:r>
            <a:endParaRPr lang="zh-CN" altLang="en-US" sz="2000" dirty="0"/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zh-CN" altLang="en-US" sz="2000" dirty="0"/>
              <a:t>可能产生异常的代码</a:t>
            </a:r>
          </a:p>
          <a:p>
            <a:pPr marL="0" indent="0">
              <a:buNone/>
            </a:pPr>
            <a:r>
              <a:rPr lang="en-US" sz="2000" dirty="0"/>
              <a:t>          ……</a:t>
            </a:r>
            <a:endParaRPr lang="zh-CN" altLang="en-US" sz="2000" dirty="0"/>
          </a:p>
          <a:p>
            <a:pPr marL="0" indent="0">
              <a:buNone/>
            </a:pPr>
            <a:r>
              <a:rPr lang="en-US" sz="2000" dirty="0"/>
              <a:t>     }catch</a:t>
            </a:r>
            <a:r>
              <a:rPr lang="zh-CN" altLang="en-US" sz="2000" dirty="0"/>
              <a:t>（异常类</a:t>
            </a:r>
            <a:r>
              <a:rPr lang="en-US" sz="2000" dirty="0"/>
              <a:t>1   </a:t>
            </a:r>
            <a:r>
              <a:rPr lang="zh-CN" altLang="en-US" sz="2000" dirty="0"/>
              <a:t>异常对象）</a:t>
            </a:r>
            <a:r>
              <a:rPr lang="en-US" sz="2000" dirty="0"/>
              <a:t>{</a:t>
            </a:r>
            <a:endParaRPr lang="zh-CN" altLang="en-US" sz="2000" dirty="0"/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zh-CN" altLang="en-US" sz="2000" dirty="0"/>
              <a:t>异常类</a:t>
            </a:r>
            <a:r>
              <a:rPr lang="en-US" sz="2000" dirty="0"/>
              <a:t>1</a:t>
            </a:r>
            <a:r>
              <a:rPr lang="zh-CN" altLang="en-US" sz="2000" dirty="0"/>
              <a:t>的对象处理代码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zh-CN" altLang="en-US" sz="2000" dirty="0"/>
              <a:t> </a:t>
            </a:r>
            <a:r>
              <a:rPr lang="en-US" sz="2000" dirty="0"/>
              <a:t> } …  //</a:t>
            </a:r>
            <a:r>
              <a:rPr lang="zh-CN" altLang="en-US" sz="2000" dirty="0"/>
              <a:t>其他</a:t>
            </a:r>
            <a:r>
              <a:rPr lang="en-US" sz="2000" dirty="0"/>
              <a:t>catch</a:t>
            </a:r>
            <a:r>
              <a:rPr lang="zh-CN" altLang="en-US" sz="2000" dirty="0"/>
              <a:t>语句块</a:t>
            </a:r>
          </a:p>
          <a:p>
            <a:pPr marL="0" indent="0">
              <a:buNone/>
            </a:pPr>
            <a:r>
              <a:rPr lang="zh-CN" altLang="en-US" sz="2000" dirty="0"/>
              <a:t>    	</a:t>
            </a:r>
            <a:r>
              <a:rPr lang="en-US" altLang="zh-CN" sz="2000" dirty="0"/>
              <a:t>finally</a:t>
            </a:r>
            <a:r>
              <a:rPr lang="zh-CN" altLang="en-US" sz="2000" dirty="0"/>
              <a:t> </a:t>
            </a:r>
            <a:r>
              <a:rPr lang="en-US" sz="2000" dirty="0"/>
              <a:t>{</a:t>
            </a:r>
            <a:endParaRPr lang="zh-CN" altLang="en-US" sz="2000" dirty="0"/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zh-CN" altLang="en-US" sz="2000" dirty="0"/>
              <a:t>总要执行的代码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  <a:endParaRPr lang="zh-CN" altLang="en-US" sz="2000" dirty="0"/>
          </a:p>
          <a:p>
            <a:pPr marL="0" indent="0">
              <a:buNone/>
            </a:pPr>
            <a:r>
              <a:rPr lang="en-US" sz="2000" dirty="0"/>
              <a:t>      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258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664901" y="907560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BAD6C14-BD16-4784-A325-BF22F54433DC}"/>
              </a:ext>
            </a:extLst>
          </p:cNvPr>
          <p:cNvSpPr/>
          <p:nvPr/>
        </p:nvSpPr>
        <p:spPr>
          <a:xfrm>
            <a:off x="927397" y="1205862"/>
            <a:ext cx="753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try…catch…finally</a:t>
            </a:r>
            <a:r>
              <a:rPr lang="zh-CN" altLang="en-US" dirty="0"/>
              <a:t>处理</a:t>
            </a:r>
            <a:r>
              <a:rPr lang="en-US" altLang="zh-CN" dirty="0"/>
              <a:t>Test</a:t>
            </a:r>
            <a:r>
              <a:rPr lang="zh-CN" altLang="en-US" dirty="0"/>
              <a:t>引发的异常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D63A3E6D-C882-42E3-9281-A7170555E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31" y="1205862"/>
            <a:ext cx="5959356" cy="3543607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32433DBB-190A-40C0-9A0D-25172ED7C6C5}"/>
              </a:ext>
            </a:extLst>
          </p:cNvPr>
          <p:cNvSpPr/>
          <p:nvPr/>
        </p:nvSpPr>
        <p:spPr>
          <a:xfrm>
            <a:off x="2410691" y="3429000"/>
            <a:ext cx="4172989" cy="10778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圆角矩形 8">
            <a:extLst>
              <a:ext uri="{FF2B5EF4-FFF2-40B4-BE49-F238E27FC236}">
                <a16:creationId xmlns="" xmlns:a16="http://schemas.microsoft.com/office/drawing/2014/main" id="{D88C252C-8C53-4FD0-9BCF-E28845D8797A}"/>
              </a:ext>
            </a:extLst>
          </p:cNvPr>
          <p:cNvSpPr/>
          <p:nvPr/>
        </p:nvSpPr>
        <p:spPr>
          <a:xfrm>
            <a:off x="6886753" y="1558179"/>
            <a:ext cx="1692237" cy="1451794"/>
          </a:xfrm>
          <a:prstGeom prst="wedgeRoundRectCallout">
            <a:avLst>
              <a:gd name="adj1" fmla="val -74611"/>
              <a:gd name="adj2" fmla="val 90441"/>
              <a:gd name="adj3" fmla="val 16667"/>
            </a:avLst>
          </a:prstGeom>
          <a:solidFill>
            <a:srgbClr val="F8FEF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619C640A-2606-4A18-B99B-7960208A7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303" y="5121081"/>
            <a:ext cx="1325995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664901" y="907560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471517" y="1264124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BAD6C14-BD16-4784-A325-BF22F54433DC}"/>
              </a:ext>
            </a:extLst>
          </p:cNvPr>
          <p:cNvSpPr/>
          <p:nvPr/>
        </p:nvSpPr>
        <p:spPr>
          <a:xfrm>
            <a:off x="927397" y="1205862"/>
            <a:ext cx="753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处理浮点数除数为</a:t>
            </a:r>
            <a:r>
              <a:rPr lang="en-US" altLang="zh-CN" dirty="0"/>
              <a:t>0</a:t>
            </a:r>
            <a:r>
              <a:rPr lang="zh-CN" altLang="en-US" dirty="0"/>
              <a:t>的运算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7C240F19-6FD3-4820-9A20-2757D3007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01" y="1248764"/>
            <a:ext cx="5685013" cy="3017782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32433DBB-190A-40C0-9A0D-25172ED7C6C5}"/>
              </a:ext>
            </a:extLst>
          </p:cNvPr>
          <p:cNvSpPr/>
          <p:nvPr/>
        </p:nvSpPr>
        <p:spPr>
          <a:xfrm>
            <a:off x="1620770" y="2262610"/>
            <a:ext cx="5179041" cy="15612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0F1E7A40-95BD-4C5D-9A8E-E506833E51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70" y="5079829"/>
            <a:ext cx="1082134" cy="2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9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664901" y="907560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BAD6C14-BD16-4784-A325-BF22F54433DC}"/>
              </a:ext>
            </a:extLst>
          </p:cNvPr>
          <p:cNvSpPr/>
          <p:nvPr/>
        </p:nvSpPr>
        <p:spPr>
          <a:xfrm>
            <a:off x="927397" y="1205862"/>
            <a:ext cx="753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try…</a:t>
            </a:r>
            <a:r>
              <a:rPr lang="en-US" altLang="zh-CN" dirty="0" err="1"/>
              <a:t>finaly</a:t>
            </a:r>
            <a:r>
              <a:rPr lang="zh-CN" altLang="en-US" dirty="0"/>
              <a:t>处理</a:t>
            </a:r>
            <a:r>
              <a:rPr lang="en-US" altLang="zh-CN" dirty="0"/>
              <a:t>Test</a:t>
            </a:r>
            <a:r>
              <a:rPr lang="zh-CN" altLang="en-US" dirty="0"/>
              <a:t>类引发的异常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7AF3B97D-F838-469A-877F-707BE1073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1" y="1172001"/>
            <a:ext cx="7155800" cy="403895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32433DBB-190A-40C0-9A0D-25172ED7C6C5}"/>
              </a:ext>
            </a:extLst>
          </p:cNvPr>
          <p:cNvSpPr/>
          <p:nvPr/>
        </p:nvSpPr>
        <p:spPr>
          <a:xfrm>
            <a:off x="1685791" y="1952683"/>
            <a:ext cx="6028419" cy="25055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AA0384A8-75FD-4500-BFDA-921162613D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60" y="5424781"/>
            <a:ext cx="7585652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7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664901" y="907560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BAD6C14-BD16-4784-A325-BF22F54433DC}"/>
              </a:ext>
            </a:extLst>
          </p:cNvPr>
          <p:cNvSpPr/>
          <p:nvPr/>
        </p:nvSpPr>
        <p:spPr>
          <a:xfrm>
            <a:off x="927397" y="1205862"/>
            <a:ext cx="753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en-US" altLang="zh-CN" dirty="0"/>
              <a:t>catch</a:t>
            </a:r>
            <a:r>
              <a:rPr lang="zh-CN" altLang="en-US" dirty="0"/>
              <a:t>语句块的顺序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C9A68B74-C885-4138-BCE2-C6250EA9E5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18" y="1314376"/>
            <a:ext cx="5380186" cy="3391194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32433DBB-190A-40C0-9A0D-25172ED7C6C5}"/>
              </a:ext>
            </a:extLst>
          </p:cNvPr>
          <p:cNvSpPr/>
          <p:nvPr/>
        </p:nvSpPr>
        <p:spPr>
          <a:xfrm>
            <a:off x="2197631" y="3009973"/>
            <a:ext cx="3898370" cy="10778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151FBA72-62B2-47E5-AE53-D70AD68894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83" y="5139353"/>
            <a:ext cx="6448882" cy="93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5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E3AC4789-1D36-431E-809C-BD243EFD372C}"/>
              </a:ext>
            </a:extLst>
          </p:cNvPr>
          <p:cNvGrpSpPr/>
          <p:nvPr/>
        </p:nvGrpSpPr>
        <p:grpSpPr>
          <a:xfrm>
            <a:off x="708918" y="1353312"/>
            <a:ext cx="8351236" cy="4796164"/>
            <a:chOff x="-4231809" y="1090853"/>
            <a:chExt cx="17565871" cy="5337888"/>
          </a:xfrm>
        </p:grpSpPr>
        <p:sp>
          <p:nvSpPr>
            <p:cNvPr id="110" name="矩形: 圆角 109">
              <a:extLst>
                <a:ext uri="{FF2B5EF4-FFF2-40B4-BE49-F238E27FC236}">
                  <a16:creationId xmlns="" xmlns:a16="http://schemas.microsoft.com/office/drawing/2014/main" id="{7E5C36A9-D1BC-4484-AC80-A02C65CE1CDB}"/>
                </a:ext>
              </a:extLst>
            </p:cNvPr>
            <p:cNvSpPr/>
            <p:nvPr/>
          </p:nvSpPr>
          <p:spPr>
            <a:xfrm>
              <a:off x="-4231809" y="1090853"/>
              <a:ext cx="17565871" cy="533788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894A44D0-8AFD-467C-9D82-C908BC977313}"/>
                </a:ext>
              </a:extLst>
            </p:cNvPr>
            <p:cNvSpPr/>
            <p:nvPr/>
          </p:nvSpPr>
          <p:spPr>
            <a:xfrm>
              <a:off x="-4051414" y="1169545"/>
              <a:ext cx="17189235" cy="519066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throws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858690" y="1614249"/>
            <a:ext cx="8010454" cy="4159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/>
              <a:t>语法形式</a:t>
            </a:r>
          </a:p>
          <a:p>
            <a:pPr marL="0" indent="0">
              <a:buNone/>
            </a:pPr>
            <a:endParaRPr lang="zh-CN" altLang="en-US" sz="2400" b="1" dirty="0"/>
          </a:p>
          <a:p>
            <a:pPr marL="0" indent="0">
              <a:buNone/>
            </a:pPr>
            <a:r>
              <a:rPr lang="zh-CN" altLang="en-US" sz="2000" dirty="0"/>
              <a:t>访问控制修饰符</a:t>
            </a:r>
            <a:r>
              <a:rPr lang="en-US" sz="2000" dirty="0"/>
              <a:t>  </a:t>
            </a:r>
            <a:r>
              <a:rPr lang="zh-CN" altLang="en-US" sz="2000" dirty="0"/>
              <a:t>返回类型</a:t>
            </a:r>
            <a:r>
              <a:rPr lang="en-US" sz="2000" dirty="0"/>
              <a:t>  </a:t>
            </a:r>
            <a:r>
              <a:rPr lang="zh-CN" altLang="en-US" sz="2000" dirty="0"/>
              <a:t>方法名（</a:t>
            </a:r>
            <a:r>
              <a:rPr lang="en-US" sz="2000" dirty="0"/>
              <a:t>[</a:t>
            </a:r>
            <a:r>
              <a:rPr lang="zh-CN" altLang="en-US" sz="2000" dirty="0"/>
              <a:t>参数列表</a:t>
            </a:r>
            <a:r>
              <a:rPr lang="en-US" sz="2000" dirty="0"/>
              <a:t>]</a:t>
            </a:r>
            <a:r>
              <a:rPr lang="zh-CN" altLang="en-US" sz="2000" dirty="0"/>
              <a:t>）</a:t>
            </a:r>
            <a:r>
              <a:rPr lang="en-US" sz="2000" dirty="0"/>
              <a:t> throws  </a:t>
            </a:r>
            <a:r>
              <a:rPr lang="zh-CN" altLang="en-US" sz="2000" dirty="0"/>
              <a:t>异常类列表</a:t>
            </a:r>
          </a:p>
          <a:p>
            <a:pPr marL="0" indent="0">
              <a:buNone/>
            </a:pPr>
            <a:r>
              <a:rPr lang="en-US" sz="2000" dirty="0"/>
              <a:t>{</a:t>
            </a:r>
            <a:endParaRPr lang="zh-CN" altLang="en-US" sz="2000" dirty="0"/>
          </a:p>
          <a:p>
            <a:pPr marL="0" indent="0">
              <a:buNone/>
            </a:pPr>
            <a:r>
              <a:rPr lang="en-US" sz="2000" dirty="0"/>
              <a:t>          </a:t>
            </a:r>
            <a:r>
              <a:rPr lang="zh-CN" altLang="en-US" sz="2000" dirty="0"/>
              <a:t>方法实现代码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altLang="zh-CN" sz="2000" dirty="0"/>
              <a:t>……</a:t>
            </a:r>
          </a:p>
          <a:p>
            <a:pPr marL="0" indent="0">
              <a:buNone/>
            </a:pPr>
            <a:r>
              <a:rPr lang="en-US" sz="2000" dirty="0"/>
              <a:t> }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01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664901" y="907560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throws</a:t>
            </a:r>
            <a:r>
              <a:rPr lang="zh-CN" altLang="en-US" dirty="0"/>
              <a:t>语句的用法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097E30A1-0E2F-4828-95EA-9820B4AD8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17" y="1148459"/>
            <a:ext cx="7978831" cy="3566469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="" xmlns:a16="http://schemas.microsoft.com/office/drawing/2014/main" id="{F4F792A0-9A37-4C7D-AE24-14A52F42033D}"/>
              </a:ext>
            </a:extLst>
          </p:cNvPr>
          <p:cNvSpPr/>
          <p:nvPr/>
        </p:nvSpPr>
        <p:spPr>
          <a:xfrm>
            <a:off x="6096000" y="1576209"/>
            <a:ext cx="2421123" cy="667514"/>
          </a:xfrm>
          <a:prstGeom prst="wedgeRoundRectCallout">
            <a:avLst>
              <a:gd name="adj1" fmla="val -120599"/>
              <a:gd name="adj2" fmla="val 59340"/>
              <a:gd name="adj3" fmla="val 16667"/>
            </a:avLst>
          </a:prstGeom>
          <a:solidFill>
            <a:srgbClr val="F8FEF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方法可能抛出的异常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="" xmlns:a16="http://schemas.microsoft.com/office/drawing/2014/main" id="{D88C252C-8C53-4FD0-9BCF-E28845D8797A}"/>
              </a:ext>
            </a:extLst>
          </p:cNvPr>
          <p:cNvSpPr/>
          <p:nvPr/>
        </p:nvSpPr>
        <p:spPr>
          <a:xfrm>
            <a:off x="6261435" y="2447757"/>
            <a:ext cx="2469164" cy="774698"/>
          </a:xfrm>
          <a:prstGeom prst="wedgeRoundRectCallout">
            <a:avLst>
              <a:gd name="adj1" fmla="val -53724"/>
              <a:gd name="adj2" fmla="val 110271"/>
              <a:gd name="adj3" fmla="val 16667"/>
            </a:avLst>
          </a:prstGeom>
          <a:solidFill>
            <a:srgbClr val="F8FEF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声明可能抛出的异常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32433DBB-190A-40C0-9A0D-25172ED7C6C5}"/>
              </a:ext>
            </a:extLst>
          </p:cNvPr>
          <p:cNvSpPr/>
          <p:nvPr/>
        </p:nvSpPr>
        <p:spPr>
          <a:xfrm>
            <a:off x="5625748" y="3656238"/>
            <a:ext cx="3017983" cy="243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="" xmlns:a16="http://schemas.microsoft.com/office/drawing/2014/main" id="{C0CBC266-5785-4077-ACA3-7ACD7A414BD1}"/>
              </a:ext>
            </a:extLst>
          </p:cNvPr>
          <p:cNvSpPr/>
          <p:nvPr/>
        </p:nvSpPr>
        <p:spPr>
          <a:xfrm>
            <a:off x="2373747" y="2133600"/>
            <a:ext cx="1949897" cy="3618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43604E51-EBC6-4B0F-8DD7-A47284C09A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990" y="4993581"/>
            <a:ext cx="1257409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3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E3AC4789-1D36-431E-809C-BD243EFD372C}"/>
              </a:ext>
            </a:extLst>
          </p:cNvPr>
          <p:cNvGrpSpPr/>
          <p:nvPr/>
        </p:nvGrpSpPr>
        <p:grpSpPr>
          <a:xfrm>
            <a:off x="1655939" y="2062206"/>
            <a:ext cx="6007242" cy="1153437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="" xmlns:a16="http://schemas.microsoft.com/office/drawing/2014/main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894A44D0-8AFD-467C-9D82-C908BC977313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throw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1674303" y="1083690"/>
            <a:ext cx="6630670" cy="245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/>
              <a:t>语法形式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   </a:t>
            </a:r>
            <a:r>
              <a:rPr lang="en-US" altLang="zh-CN" sz="2400" b="1" dirty="0"/>
              <a:t>throw</a:t>
            </a:r>
            <a:r>
              <a:rPr lang="zh-CN" altLang="en-US" sz="2400" b="1" dirty="0"/>
              <a:t> </a:t>
            </a:r>
            <a:r>
              <a:rPr lang="zh-CN" altLang="en-US" sz="2000" dirty="0"/>
              <a:t>  异常类实例对像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sp>
        <p:nvSpPr>
          <p:cNvPr id="112" name="内容占位符 4"/>
          <p:cNvSpPr>
            <a:spLocks noGrp="1"/>
          </p:cNvSpPr>
          <p:nvPr/>
        </p:nvSpPr>
        <p:spPr>
          <a:xfrm>
            <a:off x="1640276" y="3682775"/>
            <a:ext cx="6630670" cy="154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throw</a:t>
            </a:r>
            <a:r>
              <a:rPr lang="zh-CN" altLang="en-US" dirty="0"/>
              <a:t>语句用在方法体内，执行</a:t>
            </a:r>
            <a:r>
              <a:rPr lang="en-US" dirty="0"/>
              <a:t>throw</a:t>
            </a:r>
            <a:r>
              <a:rPr lang="zh-CN" altLang="en-US" dirty="0"/>
              <a:t>语句后，一定会抛出某种异常对象，并且</a:t>
            </a:r>
            <a:r>
              <a:rPr lang="en-US" dirty="0"/>
              <a:t>throw</a:t>
            </a:r>
            <a:r>
              <a:rPr lang="zh-CN" altLang="en-US" dirty="0"/>
              <a:t>语句后面的代码也不会再运行了 </a:t>
            </a:r>
          </a:p>
        </p:txBody>
      </p:sp>
    </p:spTree>
    <p:extLst>
      <p:ext uri="{BB962C8B-B14F-4D97-AF65-F5344CB8AC3E}">
        <p14:creationId xmlns:p14="http://schemas.microsoft.com/office/powerpoint/2010/main" val="179382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664901" y="907560"/>
            <a:ext cx="8329809" cy="5675188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BAD6C14-BD16-4784-A325-BF22F54433DC}"/>
              </a:ext>
            </a:extLst>
          </p:cNvPr>
          <p:cNvSpPr/>
          <p:nvPr/>
        </p:nvSpPr>
        <p:spPr>
          <a:xfrm>
            <a:off x="904095" y="1089355"/>
            <a:ext cx="753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throw</a:t>
            </a:r>
            <a:r>
              <a:rPr lang="zh-CN" altLang="en-US" dirty="0"/>
              <a:t>语句的用法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FC5C8EAC-BC7A-45EB-9781-A9B8B5C6D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16" y="1125220"/>
            <a:ext cx="8095778" cy="4298052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="" xmlns:a16="http://schemas.microsoft.com/office/drawing/2014/main" id="{F4F792A0-9A37-4C7D-AE24-14A52F42033D}"/>
              </a:ext>
            </a:extLst>
          </p:cNvPr>
          <p:cNvSpPr/>
          <p:nvPr/>
        </p:nvSpPr>
        <p:spPr>
          <a:xfrm>
            <a:off x="6332880" y="2711273"/>
            <a:ext cx="2105793" cy="400110"/>
          </a:xfrm>
          <a:prstGeom prst="wedgeRoundRectCallout">
            <a:avLst>
              <a:gd name="adj1" fmla="val -94529"/>
              <a:gd name="adj2" fmla="val -176684"/>
              <a:gd name="adj3" fmla="val 16667"/>
            </a:avLst>
          </a:prstGeom>
          <a:solidFill>
            <a:srgbClr val="F8FEF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抛出异常对象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="" xmlns:a16="http://schemas.microsoft.com/office/drawing/2014/main" id="{C0CBC266-5785-4077-ACA3-7ACD7A414BD1}"/>
              </a:ext>
            </a:extLst>
          </p:cNvPr>
          <p:cNvSpPr/>
          <p:nvPr/>
        </p:nvSpPr>
        <p:spPr>
          <a:xfrm>
            <a:off x="2415822" y="1832452"/>
            <a:ext cx="3656744" cy="3124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圆角矩形 8">
            <a:extLst>
              <a:ext uri="{FF2B5EF4-FFF2-40B4-BE49-F238E27FC236}">
                <a16:creationId xmlns="" xmlns:a16="http://schemas.microsoft.com/office/drawing/2014/main" id="{D88C252C-8C53-4FD0-9BCF-E28845D8797A}"/>
              </a:ext>
            </a:extLst>
          </p:cNvPr>
          <p:cNvSpPr/>
          <p:nvPr/>
        </p:nvSpPr>
        <p:spPr>
          <a:xfrm>
            <a:off x="6486261" y="3743594"/>
            <a:ext cx="2109008" cy="935924"/>
          </a:xfrm>
          <a:prstGeom prst="wedgeRoundRectCallout">
            <a:avLst>
              <a:gd name="adj1" fmla="val -147227"/>
              <a:gd name="adj2" fmla="val -45997"/>
              <a:gd name="adj3" fmla="val 16667"/>
            </a:avLst>
          </a:prstGeom>
          <a:solidFill>
            <a:srgbClr val="F8FEF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方法抛出的异常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32433DBB-190A-40C0-9A0D-25172ED7C6C5}"/>
              </a:ext>
            </a:extLst>
          </p:cNvPr>
          <p:cNvSpPr/>
          <p:nvPr/>
        </p:nvSpPr>
        <p:spPr>
          <a:xfrm>
            <a:off x="2415822" y="3587376"/>
            <a:ext cx="1907822" cy="3124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6" grpId="0" animBg="1"/>
      <p:bldP spid="9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735B0BAF-9819-4900-91B9-6DB5AD7A300B}"/>
              </a:ext>
            </a:extLst>
          </p:cNvPr>
          <p:cNvGrpSpPr/>
          <p:nvPr/>
        </p:nvGrpSpPr>
        <p:grpSpPr>
          <a:xfrm>
            <a:off x="1064136" y="1322323"/>
            <a:ext cx="2072960" cy="2584754"/>
            <a:chOff x="3295850" y="1908877"/>
            <a:chExt cx="3738030" cy="4660916"/>
          </a:xfrm>
        </p:grpSpPr>
        <p:sp>
          <p:nvSpPr>
            <p:cNvPr id="11" name="圆角矩形 2">
              <a:extLst>
                <a:ext uri="{FF2B5EF4-FFF2-40B4-BE49-F238E27FC236}">
                  <a16:creationId xmlns="" xmlns:a16="http://schemas.microsoft.com/office/drawing/2014/main" id="{5566F3AE-154F-4106-A064-6ADE04744B25}"/>
                </a:ext>
              </a:extLst>
            </p:cNvPr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806E0C79-571C-4E8C-AD26-128A5C05DB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6" name="圆角矩形 4">
              <a:extLst>
                <a:ext uri="{FF2B5EF4-FFF2-40B4-BE49-F238E27FC236}">
                  <a16:creationId xmlns="" xmlns:a16="http://schemas.microsoft.com/office/drawing/2014/main" id="{72BBFF84-BFD9-4A31-A82F-26FEBB7F2193}"/>
                </a:ext>
              </a:extLst>
            </p:cNvPr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="" xmlns:a16="http://schemas.microsoft.com/office/drawing/2014/main" id="{865BE345-42C6-4760-990F-6AAE72B7BA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18" name="圆角矩形 6">
            <a:extLst>
              <a:ext uri="{FF2B5EF4-FFF2-40B4-BE49-F238E27FC236}">
                <a16:creationId xmlns="" xmlns:a16="http://schemas.microsoft.com/office/drawing/2014/main" id="{F41B740B-C9F1-4DB8-B303-C1DF7B295C93}"/>
              </a:ext>
            </a:extLst>
          </p:cNvPr>
          <p:cNvSpPr/>
          <p:nvPr/>
        </p:nvSpPr>
        <p:spPr>
          <a:xfrm>
            <a:off x="2617861" y="1786850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29E5108C-7520-4951-8882-AE1855EA59C4}"/>
              </a:ext>
            </a:extLst>
          </p:cNvPr>
          <p:cNvGrpSpPr/>
          <p:nvPr/>
        </p:nvGrpSpPr>
        <p:grpSpPr>
          <a:xfrm>
            <a:off x="2688150" y="2100707"/>
            <a:ext cx="118508" cy="118509"/>
            <a:chOff x="4486616" y="3001075"/>
            <a:chExt cx="274695" cy="274699"/>
          </a:xfrm>
        </p:grpSpPr>
        <p:sp>
          <p:nvSpPr>
            <p:cNvPr id="20" name="椭圆 19">
              <a:extLst>
                <a:ext uri="{FF2B5EF4-FFF2-40B4-BE49-F238E27FC236}">
                  <a16:creationId xmlns="" xmlns:a16="http://schemas.microsoft.com/office/drawing/2014/main" id="{1E32FC3D-4458-414A-ACB3-0AF329F6C66C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="" xmlns:a16="http://schemas.microsoft.com/office/drawing/2014/main" id="{936210F3-5B76-4388-B235-48520103D175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59895AD6-D85E-496B-BF3B-141689CF9C3F}"/>
              </a:ext>
            </a:extLst>
          </p:cNvPr>
          <p:cNvGrpSpPr/>
          <p:nvPr/>
        </p:nvGrpSpPr>
        <p:grpSpPr>
          <a:xfrm>
            <a:off x="2388645" y="2100707"/>
            <a:ext cx="118508" cy="118509"/>
            <a:chOff x="4486616" y="3001075"/>
            <a:chExt cx="274695" cy="274699"/>
          </a:xfrm>
        </p:grpSpPr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9E507AA4-93AB-40C5-9F4F-6403FFE93897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DC185FB1-ECD0-4FA8-BE3A-B5902F94D766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24B8D28D-8337-47C7-825E-35022ADA3844}"/>
              </a:ext>
            </a:extLst>
          </p:cNvPr>
          <p:cNvGrpSpPr/>
          <p:nvPr/>
        </p:nvGrpSpPr>
        <p:grpSpPr>
          <a:xfrm>
            <a:off x="2455202" y="2134369"/>
            <a:ext cx="288238" cy="46073"/>
            <a:chOff x="4318304" y="3089060"/>
            <a:chExt cx="384317" cy="61430"/>
          </a:xfrm>
        </p:grpSpPr>
        <p:sp>
          <p:nvSpPr>
            <p:cNvPr id="28" name="圆角矩形 14">
              <a:extLst>
                <a:ext uri="{FF2B5EF4-FFF2-40B4-BE49-F238E27FC236}">
                  <a16:creationId xmlns="" xmlns:a16="http://schemas.microsoft.com/office/drawing/2014/main" id="{63D18831-6A78-422B-B2CE-C0313263721A}"/>
                </a:ext>
              </a:extLst>
            </p:cNvPr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9" name="圆角矩形 15">
              <a:extLst>
                <a:ext uri="{FF2B5EF4-FFF2-40B4-BE49-F238E27FC236}">
                  <a16:creationId xmlns="" xmlns:a16="http://schemas.microsoft.com/office/drawing/2014/main" id="{44C46587-F556-4C7E-B9BA-B3CB2840B3FA}"/>
                </a:ext>
              </a:extLst>
            </p:cNvPr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69E08C6E-BE75-4CF4-B0F4-6350F8722E1D}"/>
              </a:ext>
            </a:extLst>
          </p:cNvPr>
          <p:cNvSpPr txBox="1"/>
          <p:nvPr/>
        </p:nvSpPr>
        <p:spPr>
          <a:xfrm>
            <a:off x="3430048" y="1911762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系统异常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C73BEF06-7222-4A69-8FDA-28FB31FD14FC}"/>
              </a:ext>
            </a:extLst>
          </p:cNvPr>
          <p:cNvGrpSpPr/>
          <p:nvPr/>
        </p:nvGrpSpPr>
        <p:grpSpPr>
          <a:xfrm>
            <a:off x="1509382" y="1890418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33" name="Freeform 489">
              <a:extLst>
                <a:ext uri="{FF2B5EF4-FFF2-40B4-BE49-F238E27FC236}">
                  <a16:creationId xmlns="" xmlns:a16="http://schemas.microsoft.com/office/drawing/2014/main" id="{036BAA0B-C69F-4351-AA22-66292FA50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4" name="Freeform 490">
              <a:extLst>
                <a:ext uri="{FF2B5EF4-FFF2-40B4-BE49-F238E27FC236}">
                  <a16:creationId xmlns="" xmlns:a16="http://schemas.microsoft.com/office/drawing/2014/main" id="{5DFA18AE-6B69-47D0-BC44-0FF8A014D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5" name="Freeform 491">
              <a:extLst>
                <a:ext uri="{FF2B5EF4-FFF2-40B4-BE49-F238E27FC236}">
                  <a16:creationId xmlns="" xmlns:a16="http://schemas.microsoft.com/office/drawing/2014/main" id="{9315C021-2C02-470C-A932-7A19D8945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6" name="Rectangle 492">
              <a:extLst>
                <a:ext uri="{FF2B5EF4-FFF2-40B4-BE49-F238E27FC236}">
                  <a16:creationId xmlns="" xmlns:a16="http://schemas.microsoft.com/office/drawing/2014/main" id="{004DEB95-310D-4C57-9CC4-29F627E45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7" name="Rectangle 493">
              <a:extLst>
                <a:ext uri="{FF2B5EF4-FFF2-40B4-BE49-F238E27FC236}">
                  <a16:creationId xmlns="" xmlns:a16="http://schemas.microsoft.com/office/drawing/2014/main" id="{A9238200-A3BE-4C36-89BF-446B669F8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8" name="Rectangle 494">
              <a:extLst>
                <a:ext uri="{FF2B5EF4-FFF2-40B4-BE49-F238E27FC236}">
                  <a16:creationId xmlns="" xmlns:a16="http://schemas.microsoft.com/office/drawing/2014/main" id="{ED7B26A9-504C-4453-B8D5-4D0949FC7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9" name="Rectangle 495">
              <a:extLst>
                <a:ext uri="{FF2B5EF4-FFF2-40B4-BE49-F238E27FC236}">
                  <a16:creationId xmlns="" xmlns:a16="http://schemas.microsoft.com/office/drawing/2014/main" id="{B7FABC04-4ABF-4AB8-8FF0-6DB0AE77A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0" name="Freeform 496">
              <a:extLst>
                <a:ext uri="{FF2B5EF4-FFF2-40B4-BE49-F238E27FC236}">
                  <a16:creationId xmlns="" xmlns:a16="http://schemas.microsoft.com/office/drawing/2014/main" id="{C1187AF2-CF6B-48B8-BAA7-9C6255F3A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="" xmlns:a16="http://schemas.microsoft.com/office/drawing/2014/main" id="{0A607631-FABC-4B8A-BF36-076240CB1A65}"/>
              </a:ext>
            </a:extLst>
          </p:cNvPr>
          <p:cNvGrpSpPr/>
          <p:nvPr/>
        </p:nvGrpSpPr>
        <p:grpSpPr>
          <a:xfrm>
            <a:off x="2989676" y="1980654"/>
            <a:ext cx="484115" cy="429667"/>
            <a:chOff x="5030931" y="2884106"/>
            <a:chExt cx="645486" cy="572889"/>
          </a:xfrm>
        </p:grpSpPr>
        <p:sp>
          <p:nvSpPr>
            <p:cNvPr id="42" name="椭圆 41">
              <a:extLst>
                <a:ext uri="{FF2B5EF4-FFF2-40B4-BE49-F238E27FC236}">
                  <a16:creationId xmlns="" xmlns:a16="http://schemas.microsoft.com/office/drawing/2014/main" id="{122F927F-3C58-40FB-BB90-78D79AE566E6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="" xmlns:a16="http://schemas.microsoft.com/office/drawing/2014/main" id="{BE4CEE2E-1A5A-40CC-ADF6-ABFF1730ADE9}"/>
                </a:ext>
              </a:extLst>
            </p:cNvPr>
            <p:cNvSpPr txBox="1"/>
            <p:nvPr/>
          </p:nvSpPr>
          <p:spPr>
            <a:xfrm>
              <a:off x="5030931" y="2902999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EC4B7D2F-98AE-43E5-9FD7-647E01ED1B6A}"/>
              </a:ext>
            </a:extLst>
          </p:cNvPr>
          <p:cNvGrpSpPr/>
          <p:nvPr/>
        </p:nvGrpSpPr>
        <p:grpSpPr>
          <a:xfrm>
            <a:off x="2367465" y="2547759"/>
            <a:ext cx="2065817" cy="2584754"/>
            <a:chOff x="3295850" y="1895995"/>
            <a:chExt cx="3725149" cy="4660916"/>
          </a:xfrm>
        </p:grpSpPr>
        <p:sp>
          <p:nvSpPr>
            <p:cNvPr id="45" name="圆角矩形 2">
              <a:extLst>
                <a:ext uri="{FF2B5EF4-FFF2-40B4-BE49-F238E27FC236}">
                  <a16:creationId xmlns="" xmlns:a16="http://schemas.microsoft.com/office/drawing/2014/main" id="{23002D25-D37A-4588-9B7E-C68CDB84D979}"/>
                </a:ext>
              </a:extLst>
            </p:cNvPr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6" name="Freeform 5">
              <a:extLst>
                <a:ext uri="{FF2B5EF4-FFF2-40B4-BE49-F238E27FC236}">
                  <a16:creationId xmlns="" xmlns:a16="http://schemas.microsoft.com/office/drawing/2014/main" id="{B856A48B-CE90-4213-BF04-5343158B83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47" name="圆角矩形 4">
              <a:extLst>
                <a:ext uri="{FF2B5EF4-FFF2-40B4-BE49-F238E27FC236}">
                  <a16:creationId xmlns="" xmlns:a16="http://schemas.microsoft.com/office/drawing/2014/main" id="{22C1ACEB-30AE-4C09-82CF-CB0993FD4866}"/>
                </a:ext>
              </a:extLst>
            </p:cNvPr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="" xmlns:a16="http://schemas.microsoft.com/office/drawing/2014/main" id="{6E34C4C1-8BFE-4ED4-8AEB-5AA4D7A98A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</a:endParaRPr>
            </a:p>
          </p:txBody>
        </p:sp>
      </p:grpSp>
      <p:sp>
        <p:nvSpPr>
          <p:cNvPr id="49" name="圆角矩形 6">
            <a:extLst>
              <a:ext uri="{FF2B5EF4-FFF2-40B4-BE49-F238E27FC236}">
                <a16:creationId xmlns="" xmlns:a16="http://schemas.microsoft.com/office/drawing/2014/main" id="{AA1210B6-6E53-494A-9FCE-329D5588B70C}"/>
              </a:ext>
            </a:extLst>
          </p:cNvPr>
          <p:cNvSpPr/>
          <p:nvPr/>
        </p:nvSpPr>
        <p:spPr>
          <a:xfrm>
            <a:off x="3920157" y="3021718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A45AC60B-565E-4E88-B312-55FA9CCAB78D}"/>
              </a:ext>
            </a:extLst>
          </p:cNvPr>
          <p:cNvGrpSpPr/>
          <p:nvPr/>
        </p:nvGrpSpPr>
        <p:grpSpPr>
          <a:xfrm>
            <a:off x="3990446" y="3335575"/>
            <a:ext cx="118508" cy="118509"/>
            <a:chOff x="4486616" y="3001075"/>
            <a:chExt cx="274695" cy="274699"/>
          </a:xfrm>
        </p:grpSpPr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97E8C8D2-D141-4C39-9CAA-118B94103065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84718F1F-1522-4760-A06B-487B6872D4D3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43804391-DF57-4BF8-96A0-C18F21AF6E4D}"/>
              </a:ext>
            </a:extLst>
          </p:cNvPr>
          <p:cNvGrpSpPr/>
          <p:nvPr/>
        </p:nvGrpSpPr>
        <p:grpSpPr>
          <a:xfrm>
            <a:off x="3690941" y="3335575"/>
            <a:ext cx="118508" cy="118509"/>
            <a:chOff x="4486616" y="3001075"/>
            <a:chExt cx="274695" cy="274699"/>
          </a:xfrm>
        </p:grpSpPr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F8C12ED2-67C8-42ED-B35F-61274D62A4CE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="" xmlns:a16="http://schemas.microsoft.com/office/drawing/2014/main" id="{C00D5B7D-9E4C-403C-AB1A-0038347DA23D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="" xmlns:a16="http://schemas.microsoft.com/office/drawing/2014/main" id="{597903EC-6EFC-478D-90E7-86F03BB65852}"/>
              </a:ext>
            </a:extLst>
          </p:cNvPr>
          <p:cNvGrpSpPr/>
          <p:nvPr/>
        </p:nvGrpSpPr>
        <p:grpSpPr>
          <a:xfrm>
            <a:off x="3757500" y="3369237"/>
            <a:ext cx="288238" cy="46073"/>
            <a:chOff x="4317617" y="3104300"/>
            <a:chExt cx="384317" cy="61430"/>
          </a:xfrm>
        </p:grpSpPr>
        <p:sp>
          <p:nvSpPr>
            <p:cNvPr id="57" name="圆角矩形 14">
              <a:extLst>
                <a:ext uri="{FF2B5EF4-FFF2-40B4-BE49-F238E27FC236}">
                  <a16:creationId xmlns="" xmlns:a16="http://schemas.microsoft.com/office/drawing/2014/main" id="{34C4FF83-9F38-4375-86D4-60B8563A4380}"/>
                </a:ext>
              </a:extLst>
            </p:cNvPr>
            <p:cNvSpPr/>
            <p:nvPr/>
          </p:nvSpPr>
          <p:spPr>
            <a:xfrm rot="16200000">
              <a:off x="4498570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8" name="圆角矩形 15">
              <a:extLst>
                <a:ext uri="{FF2B5EF4-FFF2-40B4-BE49-F238E27FC236}">
                  <a16:creationId xmlns="" xmlns:a16="http://schemas.microsoft.com/office/drawing/2014/main" id="{52C24E19-FE51-45C5-AD32-1295FDB07B52}"/>
                </a:ext>
              </a:extLst>
            </p:cNvPr>
            <p:cNvSpPr/>
            <p:nvPr/>
          </p:nvSpPr>
          <p:spPr>
            <a:xfrm rot="16200000">
              <a:off x="4498571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5C4CDA84-C529-46A1-89E6-7F5D64DE65CB}"/>
              </a:ext>
            </a:extLst>
          </p:cNvPr>
          <p:cNvGrpSpPr/>
          <p:nvPr/>
        </p:nvGrpSpPr>
        <p:grpSpPr>
          <a:xfrm>
            <a:off x="4152709" y="3204092"/>
            <a:ext cx="491776" cy="429667"/>
            <a:chOff x="5030931" y="2884106"/>
            <a:chExt cx="655701" cy="572889"/>
          </a:xfrm>
        </p:grpSpPr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2E2A9E43-5660-4F1F-A2AA-0836E71E9403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="" xmlns:a16="http://schemas.microsoft.com/office/drawing/2014/main" id="{7C4DBF1D-0E91-44B9-8477-72FA9DD2C27C}"/>
                </a:ext>
              </a:extLst>
            </p:cNvPr>
            <p:cNvSpPr txBox="1"/>
            <p:nvPr/>
          </p:nvSpPr>
          <p:spPr>
            <a:xfrm>
              <a:off x="5030931" y="2902999"/>
              <a:ext cx="655701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15A68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="" xmlns:a16="http://schemas.microsoft.com/office/drawing/2014/main" id="{27F93C50-8748-49EB-B244-8427E1F1C20F}"/>
              </a:ext>
            </a:extLst>
          </p:cNvPr>
          <p:cNvGrpSpPr/>
          <p:nvPr/>
        </p:nvGrpSpPr>
        <p:grpSpPr>
          <a:xfrm>
            <a:off x="2825562" y="3195226"/>
            <a:ext cx="539637" cy="423360"/>
            <a:chOff x="4172643" y="3997027"/>
            <a:chExt cx="736426" cy="577745"/>
          </a:xfrm>
          <a:solidFill>
            <a:schemeClr val="bg1"/>
          </a:solidFill>
        </p:grpSpPr>
        <p:sp>
          <p:nvSpPr>
            <p:cNvPr id="63" name="Freeform 14">
              <a:extLst>
                <a:ext uri="{FF2B5EF4-FFF2-40B4-BE49-F238E27FC236}">
                  <a16:creationId xmlns="" xmlns:a16="http://schemas.microsoft.com/office/drawing/2014/main" id="{763A7AEB-6B6D-4013-9DAE-B9EED1D24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4" name="Freeform 15">
              <a:extLst>
                <a:ext uri="{FF2B5EF4-FFF2-40B4-BE49-F238E27FC236}">
                  <a16:creationId xmlns="" xmlns:a16="http://schemas.microsoft.com/office/drawing/2014/main" id="{5EDAD178-302B-4D90-8D71-A5FAFF0173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5" name="Freeform 16">
              <a:extLst>
                <a:ext uri="{FF2B5EF4-FFF2-40B4-BE49-F238E27FC236}">
                  <a16:creationId xmlns="" xmlns:a16="http://schemas.microsoft.com/office/drawing/2014/main" id="{530D3F3B-798D-4ED2-8710-50D5B3F66E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6" name="Freeform 17">
              <a:extLst>
                <a:ext uri="{FF2B5EF4-FFF2-40B4-BE49-F238E27FC236}">
                  <a16:creationId xmlns="" xmlns:a16="http://schemas.microsoft.com/office/drawing/2014/main" id="{106E2E72-08B0-400C-88C4-BD8F35982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="" xmlns:a16="http://schemas.microsoft.com/office/drawing/2014/main" id="{9384059E-8C94-40F4-A519-1B8AF5E0C45D}"/>
              </a:ext>
            </a:extLst>
          </p:cNvPr>
          <p:cNvSpPr txBox="1"/>
          <p:nvPr/>
        </p:nvSpPr>
        <p:spPr>
          <a:xfrm>
            <a:off x="4554836" y="3156059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自定义异常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2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1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25" decel="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751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1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1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1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751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1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250" tmFilter="0, 0; .2, .5; .8, .5; 1, 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125" autoRev="1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251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801"/>
                                </p:stCondLst>
                                <p:childTnLst>
                                  <p:par>
                                    <p:cTn id="59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1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2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3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4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052"/>
                                </p:stCondLst>
                                <p:childTnLst>
                                  <p:par>
                                    <p:cTn id="66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2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25" decel="100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302"/>
                                </p:stCondLst>
                                <p:childTnLst>
                                  <p:par>
                                    <p:cTn id="7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3552"/>
                                </p:stCondLst>
                                <p:childTnLst>
                                  <p:par>
                                    <p:cTn id="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2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802"/>
                                </p:stCondLst>
                                <p:childTnLst>
                                  <p:par>
                                    <p:cTn id="8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4052"/>
                                </p:stCondLst>
                                <p:childTnLst>
                                  <p:par>
                                    <p:cTn id="83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4302"/>
                                </p:stCondLst>
                                <p:childTnLst>
                                  <p:par>
                                    <p:cTn id="8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4552"/>
                                </p:stCondLst>
                                <p:childTnLst>
                                  <p:par>
                                    <p:cTn id="9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5" dur="250" tmFilter="0, 0; .2, .5; .8, .5; 1, 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6" dur="125" autoRev="1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4802"/>
                                </p:stCondLst>
                                <p:childTnLst>
                                  <p:par>
                                    <p:cTn id="98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0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31" grpId="0"/>
          <p:bldP spid="49" grpId="0" animBg="1"/>
          <p:bldP spid="6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1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25" decel="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751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1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1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1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751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1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250" tmFilter="0, 0; .2, .5; .8, .5; 1, 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125" autoRev="1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251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801"/>
                                </p:stCondLst>
                                <p:childTnLst>
                                  <p:par>
                                    <p:cTn id="59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1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2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3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4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052"/>
                                </p:stCondLst>
                                <p:childTnLst>
                                  <p:par>
                                    <p:cTn id="66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2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25" decel="100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302"/>
                                </p:stCondLst>
                                <p:childTnLst>
                                  <p:par>
                                    <p:cTn id="7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3552"/>
                                </p:stCondLst>
                                <p:childTnLst>
                                  <p:par>
                                    <p:cTn id="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2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802"/>
                                </p:stCondLst>
                                <p:childTnLst>
                                  <p:par>
                                    <p:cTn id="8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4052"/>
                                </p:stCondLst>
                                <p:childTnLst>
                                  <p:par>
                                    <p:cTn id="83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4302"/>
                                </p:stCondLst>
                                <p:childTnLst>
                                  <p:par>
                                    <p:cTn id="8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4552"/>
                                </p:stCondLst>
                                <p:childTnLst>
                                  <p:par>
                                    <p:cTn id="9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5" dur="250" tmFilter="0, 0; .2, .5; .8, .5; 1, 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6" dur="125" autoRev="1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4802"/>
                                </p:stCondLst>
                                <p:childTnLst>
                                  <p:par>
                                    <p:cTn id="98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0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31" grpId="0"/>
          <p:bldP spid="49" grpId="0" animBg="1"/>
          <p:bldP spid="67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E3AC4789-1D36-431E-809C-BD243EFD372C}"/>
              </a:ext>
            </a:extLst>
          </p:cNvPr>
          <p:cNvGrpSpPr/>
          <p:nvPr/>
        </p:nvGrpSpPr>
        <p:grpSpPr>
          <a:xfrm>
            <a:off x="991952" y="1276850"/>
            <a:ext cx="7944347" cy="4444621"/>
            <a:chOff x="-341866" y="1090853"/>
            <a:chExt cx="13675928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="" xmlns:a16="http://schemas.microsoft.com/office/drawing/2014/main" id="{7E5C36A9-D1BC-4484-AC80-A02C65CE1CDB}"/>
                </a:ext>
              </a:extLst>
            </p:cNvPr>
            <p:cNvSpPr/>
            <p:nvPr/>
          </p:nvSpPr>
          <p:spPr>
            <a:xfrm>
              <a:off x="-341866" y="1090853"/>
              <a:ext cx="13675928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894A44D0-8AFD-467C-9D82-C908BC977313}"/>
                </a:ext>
              </a:extLst>
            </p:cNvPr>
            <p:cNvSpPr/>
            <p:nvPr/>
          </p:nvSpPr>
          <p:spPr>
            <a:xfrm>
              <a:off x="-195777" y="1189552"/>
              <a:ext cx="13358042" cy="551810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创建自定义异常类</a:t>
            </a: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1461200" y="1553343"/>
            <a:ext cx="6168493" cy="4159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/>
              <a:t>语法形式</a:t>
            </a:r>
          </a:p>
          <a:p>
            <a:pPr marL="0" indent="0">
              <a:buNone/>
            </a:pPr>
            <a:r>
              <a:rPr lang="en-US" sz="2400" dirty="0"/>
              <a:t>class  </a:t>
            </a:r>
            <a:r>
              <a:rPr lang="zh-CN" altLang="en-US" sz="2400" dirty="0"/>
              <a:t>异常类名称</a:t>
            </a:r>
            <a:r>
              <a:rPr lang="en-US" sz="2400" dirty="0"/>
              <a:t>   extends Exception{</a:t>
            </a:r>
            <a:endParaRPr lang="zh-CN" alt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zh-CN" altLang="en-US" sz="2400" dirty="0"/>
              <a:t>类主体</a:t>
            </a:r>
          </a:p>
          <a:p>
            <a:pPr marL="0" indent="0">
              <a:buNone/>
            </a:pPr>
            <a:r>
              <a:rPr lang="en-US" sz="2400" dirty="0"/>
              <a:t> }</a:t>
            </a:r>
            <a:r>
              <a:rPr lang="zh-CN" altLang="en-US" sz="2400" dirty="0"/>
              <a:t> </a:t>
            </a:r>
            <a:endParaRPr lang="zh-CN" altLang="en-US" sz="2400" b="1" dirty="0"/>
          </a:p>
          <a:p>
            <a:pPr marL="0" indent="0">
              <a:buNone/>
            </a:pPr>
            <a:r>
              <a:rPr lang="zh-CN" altLang="en-US" dirty="0"/>
              <a:t>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664901" y="907559"/>
            <a:ext cx="8329809" cy="3543077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x-none" dirty="0"/>
              <a:t>自定义</a:t>
            </a:r>
            <a:r>
              <a:rPr lang="zh-CN" altLang="en-US" dirty="0"/>
              <a:t>异常类的用法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17423" y="2725796"/>
            <a:ext cx="74967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9071" y="3201912"/>
            <a:ext cx="5881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创建一个异常类</a:t>
            </a:r>
            <a:r>
              <a:rPr lang="en-US" dirty="0" err="1"/>
              <a:t>CreditsEarnedException</a:t>
            </a:r>
            <a:r>
              <a:rPr lang="zh-CN" altLang="en-US" dirty="0"/>
              <a:t>，继承</a:t>
            </a:r>
            <a:r>
              <a:rPr lang="en-US" altLang="zh-CN" dirty="0"/>
              <a:t>Exception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当学分低于</a:t>
            </a:r>
            <a:r>
              <a:rPr lang="en-US" altLang="zh-CN" dirty="0"/>
              <a:t>128</a:t>
            </a:r>
            <a:r>
              <a:rPr lang="zh-CN" altLang="en-US" dirty="0"/>
              <a:t>分时抛出此异常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A34EB5D0-5CEA-4FD0-8D74-E31894C5C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64" y="1176940"/>
            <a:ext cx="6096528" cy="1295512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="" xmlns:a16="http://schemas.microsoft.com/office/drawing/2014/main" id="{F4F792A0-9A37-4C7D-AE24-14A52F42033D}"/>
              </a:ext>
            </a:extLst>
          </p:cNvPr>
          <p:cNvSpPr/>
          <p:nvPr/>
        </p:nvSpPr>
        <p:spPr>
          <a:xfrm>
            <a:off x="6661975" y="2032418"/>
            <a:ext cx="1852196" cy="873816"/>
          </a:xfrm>
          <a:prstGeom prst="wedgeRoundRectCallout">
            <a:avLst>
              <a:gd name="adj1" fmla="val -78206"/>
              <a:gd name="adj2" fmla="val -118834"/>
              <a:gd name="adj3" fmla="val 16667"/>
            </a:avLst>
          </a:prstGeom>
          <a:solidFill>
            <a:srgbClr val="F8FEF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="" xmlns:a16="http://schemas.microsoft.com/office/drawing/2014/main" id="{C0CBC266-5785-4077-ACA3-7ACD7A414BD1}"/>
              </a:ext>
            </a:extLst>
          </p:cNvPr>
          <p:cNvSpPr/>
          <p:nvPr/>
        </p:nvSpPr>
        <p:spPr>
          <a:xfrm>
            <a:off x="4459771" y="1154362"/>
            <a:ext cx="1974896" cy="280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01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664901" y="1013625"/>
            <a:ext cx="8438205" cy="3750285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56403" y="1213087"/>
              <a:ext cx="11198722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在方法中抛出自定义异常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A52253E-C193-4A19-A020-677735DEC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83" y="1206483"/>
            <a:ext cx="8053913" cy="129551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="" xmlns:a16="http://schemas.microsoft.com/office/drawing/2014/main" id="{C0CBC266-5785-4077-ACA3-7ACD7A414BD1}"/>
              </a:ext>
            </a:extLst>
          </p:cNvPr>
          <p:cNvSpPr/>
          <p:nvPr/>
        </p:nvSpPr>
        <p:spPr>
          <a:xfrm>
            <a:off x="5960533" y="1172662"/>
            <a:ext cx="2844800" cy="4077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圆角矩形 8">
            <a:extLst>
              <a:ext uri="{FF2B5EF4-FFF2-40B4-BE49-F238E27FC236}">
                <a16:creationId xmlns="" xmlns:a16="http://schemas.microsoft.com/office/drawing/2014/main" id="{D88C252C-8C53-4FD0-9BCF-E28845D8797A}"/>
              </a:ext>
            </a:extLst>
          </p:cNvPr>
          <p:cNvSpPr/>
          <p:nvPr/>
        </p:nvSpPr>
        <p:spPr>
          <a:xfrm>
            <a:off x="7010400" y="2319113"/>
            <a:ext cx="1885243" cy="999820"/>
          </a:xfrm>
          <a:prstGeom prst="wedgeRoundRectCallout">
            <a:avLst>
              <a:gd name="adj1" fmla="val 1625"/>
              <a:gd name="adj2" fmla="val -120997"/>
              <a:gd name="adj3" fmla="val 16667"/>
            </a:avLst>
          </a:prstGeom>
          <a:solidFill>
            <a:srgbClr val="F8FEF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方法可能抛出的异常类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="" xmlns:a16="http://schemas.microsoft.com/office/drawing/2014/main" id="{58E334AB-643B-4A5D-8B47-1C806D524230}"/>
              </a:ext>
            </a:extLst>
          </p:cNvPr>
          <p:cNvSpPr/>
          <p:nvPr/>
        </p:nvSpPr>
        <p:spPr>
          <a:xfrm>
            <a:off x="1766701" y="1682044"/>
            <a:ext cx="3990632" cy="3217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圆角矩形 7">
            <a:extLst>
              <a:ext uri="{FF2B5EF4-FFF2-40B4-BE49-F238E27FC236}">
                <a16:creationId xmlns="" xmlns:a16="http://schemas.microsoft.com/office/drawing/2014/main" id="{F4F792A0-9A37-4C7D-AE24-14A52F42033D}"/>
              </a:ext>
            </a:extLst>
          </p:cNvPr>
          <p:cNvSpPr/>
          <p:nvPr/>
        </p:nvSpPr>
        <p:spPr>
          <a:xfrm>
            <a:off x="2634770" y="3049587"/>
            <a:ext cx="2026792" cy="824965"/>
          </a:xfrm>
          <a:prstGeom prst="wedgeRoundRectCallout">
            <a:avLst>
              <a:gd name="adj1" fmla="val 53487"/>
              <a:gd name="adj2" fmla="val -172887"/>
              <a:gd name="adj3" fmla="val 16667"/>
            </a:avLst>
          </a:prstGeom>
          <a:solidFill>
            <a:srgbClr val="F8FEF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抛出的异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常对象</a:t>
            </a:r>
          </a:p>
        </p:txBody>
      </p:sp>
    </p:spTree>
    <p:extLst>
      <p:ext uri="{BB962C8B-B14F-4D97-AF65-F5344CB8AC3E}">
        <p14:creationId xmlns:p14="http://schemas.microsoft.com/office/powerpoint/2010/main" val="418831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5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664901" y="951549"/>
            <a:ext cx="8311636" cy="3762531"/>
            <a:chOff x="425166" y="923722"/>
            <a:chExt cx="10886965" cy="5826530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923722"/>
              <a:ext cx="10886965" cy="5826530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27035" y="1069743"/>
              <a:ext cx="10664351" cy="544586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由方法调用者捕获异常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="" xmlns:a16="http://schemas.microsoft.com/office/drawing/2014/main" id="{F4F792A0-9A37-4C7D-AE24-14A52F42033D}"/>
              </a:ext>
            </a:extLst>
          </p:cNvPr>
          <p:cNvSpPr/>
          <p:nvPr/>
        </p:nvSpPr>
        <p:spPr>
          <a:xfrm>
            <a:off x="7317415" y="1610436"/>
            <a:ext cx="1415105" cy="1053742"/>
          </a:xfrm>
          <a:prstGeom prst="wedgeRoundRectCallout">
            <a:avLst>
              <a:gd name="adj1" fmla="val -98122"/>
              <a:gd name="adj2" fmla="val 43620"/>
              <a:gd name="adj3" fmla="val 16667"/>
            </a:avLst>
          </a:prstGeom>
          <a:solidFill>
            <a:srgbClr val="F8FEF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方法调用者捕获异常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1042F1D-9024-45CB-832A-6C060B75E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28" y="1224758"/>
            <a:ext cx="5806943" cy="2270957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32433DBB-190A-40C0-9A0D-25172ED7C6C5}"/>
              </a:ext>
            </a:extLst>
          </p:cNvPr>
          <p:cNvSpPr/>
          <p:nvPr/>
        </p:nvSpPr>
        <p:spPr>
          <a:xfrm>
            <a:off x="1399823" y="1695655"/>
            <a:ext cx="5186148" cy="17333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7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6676AC76-9525-4692-A2F5-B93F250164AF}"/>
              </a:ext>
            </a:extLst>
          </p:cNvPr>
          <p:cNvSpPr/>
          <p:nvPr/>
        </p:nvSpPr>
        <p:spPr>
          <a:xfrm>
            <a:off x="5067219" y="2692712"/>
            <a:ext cx="2846391" cy="2846391"/>
          </a:xfrm>
          <a:prstGeom prst="ellipse">
            <a:avLst/>
          </a:prstGeom>
          <a:solidFill>
            <a:srgbClr val="15A681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A00F6A2D-BBC1-4DD3-80F1-9ECAE6B92011}"/>
              </a:ext>
            </a:extLst>
          </p:cNvPr>
          <p:cNvSpPr/>
          <p:nvPr/>
        </p:nvSpPr>
        <p:spPr>
          <a:xfrm>
            <a:off x="2680786" y="2620199"/>
            <a:ext cx="2846391" cy="2846391"/>
          </a:xfrm>
          <a:prstGeom prst="ellipse">
            <a:avLst/>
          </a:prstGeom>
          <a:solidFill>
            <a:srgbClr val="15A681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1F282B0A-DB8A-46BD-A725-ACDED12C2769}"/>
              </a:ext>
            </a:extLst>
          </p:cNvPr>
          <p:cNvSpPr/>
          <p:nvPr/>
        </p:nvSpPr>
        <p:spPr>
          <a:xfrm>
            <a:off x="3171538" y="3515744"/>
            <a:ext cx="2022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ym typeface="+mn-lt"/>
              </a:rPr>
              <a:t>系统异常</a:t>
            </a:r>
            <a:endParaRPr lang="en-US" altLang="zh-CN" dirty="0"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1F282B0A-DB8A-46BD-A725-ACDED12C2769}"/>
              </a:ext>
            </a:extLst>
          </p:cNvPr>
          <p:cNvSpPr/>
          <p:nvPr/>
        </p:nvSpPr>
        <p:spPr>
          <a:xfrm>
            <a:off x="5653900" y="3515744"/>
            <a:ext cx="2022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ym typeface="+mn-lt"/>
              </a:rPr>
              <a:t>自定义异常</a:t>
            </a:r>
            <a:endParaRPr lang="en-US" altLang="zh-CN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61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异常的概念</a:t>
            </a:r>
          </a:p>
        </p:txBody>
      </p:sp>
      <p:sp>
        <p:nvSpPr>
          <p:cNvPr id="112" name="TextBox 7">
            <a:extLst>
              <a:ext uri="{FF2B5EF4-FFF2-40B4-BE49-F238E27FC236}">
                <a16:creationId xmlns="" xmlns:a16="http://schemas.microsoft.com/office/drawing/2014/main" id="{4FA5150D-3948-4435-B64C-B9F5026C6C64}"/>
              </a:ext>
            </a:extLst>
          </p:cNvPr>
          <p:cNvSpPr txBox="1"/>
          <p:nvPr/>
        </p:nvSpPr>
        <p:spPr>
          <a:xfrm>
            <a:off x="6507298" y="2341794"/>
            <a:ext cx="4995926" cy="2739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在程序运行过程中，总会发生一些在期望之外的事件，如除数为</a:t>
            </a:r>
            <a:r>
              <a:rPr lang="en-US" sz="2400" dirty="0"/>
              <a:t>0</a:t>
            </a:r>
            <a:r>
              <a:rPr lang="zh-CN" altLang="en-US" sz="2400" dirty="0"/>
              <a:t>、数组下标越界、找不到所需要的文件等，使得程序没有按照程序员预期的路线进行执行，这就是异常。 </a:t>
            </a:r>
            <a:endParaRPr lang="en-US" altLang="zh-CN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5" name="Freeform 6">
            <a:extLst>
              <a:ext uri="{FF2B5EF4-FFF2-40B4-BE49-F238E27FC236}">
                <a16:creationId xmlns="" xmlns:a16="http://schemas.microsoft.com/office/drawing/2014/main" id="{4931FE2D-D6FA-448C-BF08-112A65B866D8}"/>
              </a:ext>
            </a:extLst>
          </p:cNvPr>
          <p:cNvSpPr>
            <a:spLocks/>
          </p:cNvSpPr>
          <p:nvPr/>
        </p:nvSpPr>
        <p:spPr bwMode="auto">
          <a:xfrm>
            <a:off x="4083282" y="2601659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5A681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8">
            <a:extLst>
              <a:ext uri="{FF2B5EF4-FFF2-40B4-BE49-F238E27FC236}">
                <a16:creationId xmlns="" xmlns:a16="http://schemas.microsoft.com/office/drawing/2014/main" id="{FAEC60DA-C4F9-4023-846A-28556860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894" y="2214307"/>
            <a:ext cx="2442633" cy="2448984"/>
          </a:xfrm>
          <a:prstGeom prst="ellipse">
            <a:avLst/>
          </a:prstGeom>
          <a:solidFill>
            <a:srgbClr val="00CC99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19" name="直接连接符 118">
            <a:extLst>
              <a:ext uri="{FF2B5EF4-FFF2-40B4-BE49-F238E27FC236}">
                <a16:creationId xmlns="" xmlns:a16="http://schemas.microsoft.com/office/drawing/2014/main" id="{F50BD667-74FC-4A05-A8A9-0EA9DE0B9577}"/>
              </a:ext>
            </a:extLst>
          </p:cNvPr>
          <p:cNvCxnSpPr>
            <a:cxnSpLocks/>
          </p:cNvCxnSpPr>
          <p:nvPr/>
        </p:nvCxnSpPr>
        <p:spPr>
          <a:xfrm>
            <a:off x="5123011" y="3440917"/>
            <a:ext cx="122713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6">
            <a:extLst>
              <a:ext uri="{FF2B5EF4-FFF2-40B4-BE49-F238E27FC236}">
                <a16:creationId xmlns="" xmlns:a16="http://schemas.microsoft.com/office/drawing/2014/main" id="{D7E3690A-7C70-4EEA-99EB-6069E26B77F1}"/>
              </a:ext>
            </a:extLst>
          </p:cNvPr>
          <p:cNvSpPr txBox="1"/>
          <p:nvPr/>
        </p:nvSpPr>
        <p:spPr>
          <a:xfrm>
            <a:off x="2291235" y="3161800"/>
            <a:ext cx="938712" cy="538605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algn="ctr">
              <a:defRPr/>
            </a:pPr>
            <a:r>
              <a:rPr lang="zh-CN" altLang="en-US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</a:p>
        </p:txBody>
      </p:sp>
      <p:sp>
        <p:nvSpPr>
          <p:cNvPr id="123" name="TextBox 18">
            <a:extLst>
              <a:ext uri="{FF2B5EF4-FFF2-40B4-BE49-F238E27FC236}">
                <a16:creationId xmlns="" xmlns:a16="http://schemas.microsoft.com/office/drawing/2014/main" id="{5962225F-5D37-4145-BF9A-94FA5173A2FE}"/>
              </a:ext>
            </a:extLst>
          </p:cNvPr>
          <p:cNvSpPr txBox="1"/>
          <p:nvPr/>
        </p:nvSpPr>
        <p:spPr>
          <a:xfrm>
            <a:off x="4256318" y="3277217"/>
            <a:ext cx="779993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333475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 animBg="1"/>
      <p:bldP spid="117" grpId="0" animBg="1"/>
      <p:bldP spid="121" grpId="0"/>
      <p:bldP spid="1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664901" y="907560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除数为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02C64D27-4A5C-42EC-8193-12793E8E91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27" y="4414120"/>
            <a:ext cx="7803556" cy="52582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A59F9888-74BE-4D4F-B930-3268EB9647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27" y="1378208"/>
            <a:ext cx="5624047" cy="1966130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="" xmlns:a16="http://schemas.microsoft.com/office/drawing/2014/main" id="{75876187-26BE-42E8-9EDE-E26B1B7BC2AB}"/>
              </a:ext>
            </a:extLst>
          </p:cNvPr>
          <p:cNvSpPr/>
          <p:nvPr/>
        </p:nvSpPr>
        <p:spPr>
          <a:xfrm>
            <a:off x="2270806" y="2360815"/>
            <a:ext cx="2201442" cy="2493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638013" y="912510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数组下标越界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58F7BF6C-D845-4C4B-B133-82A36EC36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981129"/>
            <a:ext cx="7918138" cy="5258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37FB9AB-2DDF-4B2B-B77D-522C87B93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90" y="1157378"/>
            <a:ext cx="5486875" cy="2690093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="" xmlns:a16="http://schemas.microsoft.com/office/drawing/2014/main" id="{E615AF28-1CA5-4F49-837D-1FBA7ABB1062}"/>
              </a:ext>
            </a:extLst>
          </p:cNvPr>
          <p:cNvSpPr/>
          <p:nvPr/>
        </p:nvSpPr>
        <p:spPr>
          <a:xfrm>
            <a:off x="1627338" y="2631751"/>
            <a:ext cx="2201442" cy="2493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异常的类型</a:t>
            </a:r>
          </a:p>
        </p:txBody>
      </p:sp>
      <p:sp>
        <p:nvSpPr>
          <p:cNvPr id="36" name="Rectangle 65">
            <a:extLst>
              <a:ext uri="{FF2B5EF4-FFF2-40B4-BE49-F238E27FC236}">
                <a16:creationId xmlns="" xmlns:a16="http://schemas.microsoft.com/office/drawing/2014/main" id="{DBE13C2A-A7C0-44FC-8C64-2CD24E0BFFF3}"/>
              </a:ext>
            </a:extLst>
          </p:cNvPr>
          <p:cNvSpPr/>
          <p:nvPr/>
        </p:nvSpPr>
        <p:spPr>
          <a:xfrm>
            <a:off x="546485" y="1729818"/>
            <a:ext cx="10191535" cy="2026533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Java</a:t>
            </a:r>
            <a:r>
              <a:rPr lang="zh-CN" altLang="zh-CN" dirty="0"/>
              <a:t>程序运行过程中，产生的异常通常有三种类型：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①由于</a:t>
            </a:r>
            <a:r>
              <a:rPr lang="en-US" altLang="zh-CN" dirty="0"/>
              <a:t>Java</a:t>
            </a:r>
            <a:r>
              <a:rPr lang="zh-CN" altLang="zh-CN" dirty="0"/>
              <a:t>虚拟机的某些内部错误产生的异常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②</a:t>
            </a:r>
            <a:r>
              <a:rPr lang="en-US" altLang="zh-CN" dirty="0"/>
              <a:t>Java</a:t>
            </a:r>
            <a:r>
              <a:rPr lang="zh-CN" altLang="zh-CN" dirty="0"/>
              <a:t>系统预先定义好的标准异常类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③根据实际需要在用户程序中自定义的一些异常类。</a:t>
            </a:r>
          </a:p>
        </p:txBody>
      </p:sp>
    </p:spTree>
    <p:extLst>
      <p:ext uri="{BB962C8B-B14F-4D97-AF65-F5344CB8AC3E}">
        <p14:creationId xmlns:p14="http://schemas.microsoft.com/office/powerpoint/2010/main" val="85976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系统异常的分类</a:t>
            </a:r>
          </a:p>
        </p:txBody>
      </p:sp>
      <p:sp>
        <p:nvSpPr>
          <p:cNvPr id="35" name="Rectangle 62">
            <a:extLst>
              <a:ext uri="{FF2B5EF4-FFF2-40B4-BE49-F238E27FC236}">
                <a16:creationId xmlns="" xmlns:a16="http://schemas.microsoft.com/office/drawing/2014/main" id="{91F4D164-210E-4A8F-86C1-8E0C135F07F5}"/>
              </a:ext>
            </a:extLst>
          </p:cNvPr>
          <p:cNvSpPr/>
          <p:nvPr/>
        </p:nvSpPr>
        <p:spPr>
          <a:xfrm>
            <a:off x="7372297" y="3679457"/>
            <a:ext cx="3431434" cy="1749534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r>
              <a:rPr lang="zh-CN" altLang="en-US" dirty="0"/>
              <a:t>主要用来描述一些</a:t>
            </a:r>
            <a:r>
              <a:rPr lang="fr-FR" altLang="zh-CN" dirty="0"/>
              <a:t>Java</a:t>
            </a:r>
            <a:r>
              <a:rPr lang="zh-CN" altLang="en-US" dirty="0"/>
              <a:t>运行时系统内部的错误或资源用尽导致的错误，普通的程序不能从这类错误中恢复。应用程序不能抛弃这种类型的错误，这类错误出现的几率是很小的。</a:t>
            </a:r>
          </a:p>
        </p:txBody>
      </p:sp>
      <p:sp>
        <p:nvSpPr>
          <p:cNvPr id="36" name="Rectangle 65">
            <a:extLst>
              <a:ext uri="{FF2B5EF4-FFF2-40B4-BE49-F238E27FC236}">
                <a16:creationId xmlns="" xmlns:a16="http://schemas.microsoft.com/office/drawing/2014/main" id="{DBE13C2A-A7C0-44FC-8C64-2CD24E0BFFF3}"/>
              </a:ext>
            </a:extLst>
          </p:cNvPr>
          <p:cNvSpPr/>
          <p:nvPr/>
        </p:nvSpPr>
        <p:spPr>
          <a:xfrm>
            <a:off x="731838" y="2051094"/>
            <a:ext cx="3886200" cy="1286587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是普通程序可以从中恢复的所有标准异常的超类，在编程中主要是对这类错误进行处理。  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8E1CEC1C-EC9D-401D-8DC3-52F6D5ED3349}"/>
              </a:ext>
            </a:extLst>
          </p:cNvPr>
          <p:cNvGrpSpPr/>
          <p:nvPr/>
        </p:nvGrpSpPr>
        <p:grpSpPr>
          <a:xfrm>
            <a:off x="5276424" y="1794554"/>
            <a:ext cx="3424447" cy="1405057"/>
            <a:chOff x="5276424" y="1794554"/>
            <a:chExt cx="3424447" cy="1405057"/>
          </a:xfrm>
        </p:grpSpPr>
        <p:grpSp>
          <p:nvGrpSpPr>
            <p:cNvPr id="38" name="Group 55">
              <a:extLst>
                <a:ext uri="{FF2B5EF4-FFF2-40B4-BE49-F238E27FC236}">
                  <a16:creationId xmlns="" xmlns:a16="http://schemas.microsoft.com/office/drawing/2014/main" id="{AEDAD072-D478-4589-BE6B-C637A05E75AB}"/>
                </a:ext>
              </a:extLst>
            </p:cNvPr>
            <p:cNvGrpSpPr/>
            <p:nvPr/>
          </p:nvGrpSpPr>
          <p:grpSpPr>
            <a:xfrm>
              <a:off x="5276424" y="1794554"/>
              <a:ext cx="3424447" cy="1405057"/>
              <a:chOff x="6556635" y="3024593"/>
              <a:chExt cx="2756416" cy="1106425"/>
            </a:xfrm>
            <a:solidFill>
              <a:srgbClr val="15A680"/>
            </a:solidFill>
          </p:grpSpPr>
          <p:sp>
            <p:nvSpPr>
              <p:cNvPr id="40" name="Freeform 15">
                <a:extLst>
                  <a:ext uri="{FF2B5EF4-FFF2-40B4-BE49-F238E27FC236}">
                    <a16:creationId xmlns="" xmlns:a16="http://schemas.microsoft.com/office/drawing/2014/main" id="{50CFB6DA-D63B-460A-9114-1234E6EACC52}"/>
                  </a:ext>
                </a:extLst>
              </p:cNvPr>
              <p:cNvSpPr/>
              <p:nvPr/>
            </p:nvSpPr>
            <p:spPr>
              <a:xfrm>
                <a:off x="6556635" y="3024593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09">
                <a:extLst>
                  <a:ext uri="{FF2B5EF4-FFF2-40B4-BE49-F238E27FC236}">
                    <a16:creationId xmlns="" xmlns:a16="http://schemas.microsoft.com/office/drawing/2014/main" id="{ECF3A12A-732C-4FF3-B590-4B74115E32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6922" y="3316535"/>
                <a:ext cx="534565" cy="542644"/>
              </a:xfrm>
              <a:custGeom>
                <a:avLst/>
                <a:gdLst>
                  <a:gd name="T0" fmla="*/ 326 w 336"/>
                  <a:gd name="T1" fmla="*/ 207 h 341"/>
                  <a:gd name="T2" fmla="*/ 330 w 336"/>
                  <a:gd name="T3" fmla="*/ 173 h 341"/>
                  <a:gd name="T4" fmla="*/ 170 w 336"/>
                  <a:gd name="T5" fmla="*/ 12 h 341"/>
                  <a:gd name="T6" fmla="*/ 142 w 336"/>
                  <a:gd name="T7" fmla="*/ 15 h 341"/>
                  <a:gd name="T8" fmla="*/ 93 w 336"/>
                  <a:gd name="T9" fmla="*/ 0 h 341"/>
                  <a:gd name="T10" fmla="*/ 0 w 336"/>
                  <a:gd name="T11" fmla="*/ 93 h 341"/>
                  <a:gd name="T12" fmla="*/ 13 w 336"/>
                  <a:gd name="T13" fmla="*/ 140 h 341"/>
                  <a:gd name="T14" fmla="*/ 10 w 336"/>
                  <a:gd name="T15" fmla="*/ 173 h 341"/>
                  <a:gd name="T16" fmla="*/ 170 w 336"/>
                  <a:gd name="T17" fmla="*/ 333 h 341"/>
                  <a:gd name="T18" fmla="*/ 199 w 336"/>
                  <a:gd name="T19" fmla="*/ 330 h 341"/>
                  <a:gd name="T20" fmla="*/ 243 w 336"/>
                  <a:gd name="T21" fmla="*/ 341 h 341"/>
                  <a:gd name="T22" fmla="*/ 336 w 336"/>
                  <a:gd name="T23" fmla="*/ 248 h 341"/>
                  <a:gd name="T24" fmla="*/ 326 w 336"/>
                  <a:gd name="T25" fmla="*/ 207 h 341"/>
                  <a:gd name="T26" fmla="*/ 252 w 336"/>
                  <a:gd name="T27" fmla="*/ 249 h 341"/>
                  <a:gd name="T28" fmla="*/ 220 w 336"/>
                  <a:gd name="T29" fmla="*/ 274 h 341"/>
                  <a:gd name="T30" fmla="*/ 169 w 336"/>
                  <a:gd name="T31" fmla="*/ 283 h 341"/>
                  <a:gd name="T32" fmla="*/ 112 w 336"/>
                  <a:gd name="T33" fmla="*/ 271 h 341"/>
                  <a:gd name="T34" fmla="*/ 86 w 336"/>
                  <a:gd name="T35" fmla="*/ 247 h 341"/>
                  <a:gd name="T36" fmla="*/ 75 w 336"/>
                  <a:gd name="T37" fmla="*/ 218 h 341"/>
                  <a:gd name="T38" fmla="*/ 82 w 336"/>
                  <a:gd name="T39" fmla="*/ 203 h 341"/>
                  <a:gd name="T40" fmla="*/ 99 w 336"/>
                  <a:gd name="T41" fmla="*/ 197 h 341"/>
                  <a:gd name="T42" fmla="*/ 113 w 336"/>
                  <a:gd name="T43" fmla="*/ 202 h 341"/>
                  <a:gd name="T44" fmla="*/ 122 w 336"/>
                  <a:gd name="T45" fmla="*/ 215 h 341"/>
                  <a:gd name="T46" fmla="*/ 131 w 336"/>
                  <a:gd name="T47" fmla="*/ 232 h 341"/>
                  <a:gd name="T48" fmla="*/ 145 w 336"/>
                  <a:gd name="T49" fmla="*/ 242 h 341"/>
                  <a:gd name="T50" fmla="*/ 168 w 336"/>
                  <a:gd name="T51" fmla="*/ 246 h 341"/>
                  <a:gd name="T52" fmla="*/ 201 w 336"/>
                  <a:gd name="T53" fmla="*/ 238 h 341"/>
                  <a:gd name="T54" fmla="*/ 212 w 336"/>
                  <a:gd name="T55" fmla="*/ 218 h 341"/>
                  <a:gd name="T56" fmla="*/ 206 w 336"/>
                  <a:gd name="T57" fmla="*/ 203 h 341"/>
                  <a:gd name="T58" fmla="*/ 189 w 336"/>
                  <a:gd name="T59" fmla="*/ 193 h 341"/>
                  <a:gd name="T60" fmla="*/ 160 w 336"/>
                  <a:gd name="T61" fmla="*/ 186 h 341"/>
                  <a:gd name="T62" fmla="*/ 118 w 336"/>
                  <a:gd name="T63" fmla="*/ 173 h 341"/>
                  <a:gd name="T64" fmla="*/ 90 w 336"/>
                  <a:gd name="T65" fmla="*/ 153 h 341"/>
                  <a:gd name="T66" fmla="*/ 80 w 336"/>
                  <a:gd name="T67" fmla="*/ 121 h 341"/>
                  <a:gd name="T68" fmla="*/ 91 w 336"/>
                  <a:gd name="T69" fmla="*/ 89 h 341"/>
                  <a:gd name="T70" fmla="*/ 122 w 336"/>
                  <a:gd name="T71" fmla="*/ 67 h 341"/>
                  <a:gd name="T72" fmla="*/ 169 w 336"/>
                  <a:gd name="T73" fmla="*/ 60 h 341"/>
                  <a:gd name="T74" fmla="*/ 206 w 336"/>
                  <a:gd name="T75" fmla="*/ 65 h 341"/>
                  <a:gd name="T76" fmla="*/ 233 w 336"/>
                  <a:gd name="T77" fmla="*/ 78 h 341"/>
                  <a:gd name="T78" fmla="*/ 248 w 336"/>
                  <a:gd name="T79" fmla="*/ 95 h 341"/>
                  <a:gd name="T80" fmla="*/ 253 w 336"/>
                  <a:gd name="T81" fmla="*/ 114 h 341"/>
                  <a:gd name="T82" fmla="*/ 247 w 336"/>
                  <a:gd name="T83" fmla="*/ 129 h 341"/>
                  <a:gd name="T84" fmla="*/ 230 w 336"/>
                  <a:gd name="T85" fmla="*/ 136 h 341"/>
                  <a:gd name="T86" fmla="*/ 216 w 336"/>
                  <a:gd name="T87" fmla="*/ 132 h 341"/>
                  <a:gd name="T88" fmla="*/ 207 w 336"/>
                  <a:gd name="T89" fmla="*/ 119 h 341"/>
                  <a:gd name="T90" fmla="*/ 192 w 336"/>
                  <a:gd name="T91" fmla="*/ 101 h 341"/>
                  <a:gd name="T92" fmla="*/ 166 w 336"/>
                  <a:gd name="T93" fmla="*/ 95 h 341"/>
                  <a:gd name="T94" fmla="*/ 138 w 336"/>
                  <a:gd name="T95" fmla="*/ 102 h 341"/>
                  <a:gd name="T96" fmla="*/ 128 w 336"/>
                  <a:gd name="T97" fmla="*/ 117 h 341"/>
                  <a:gd name="T98" fmla="*/ 131 w 336"/>
                  <a:gd name="T99" fmla="*/ 127 h 341"/>
                  <a:gd name="T100" fmla="*/ 141 w 336"/>
                  <a:gd name="T101" fmla="*/ 134 h 341"/>
                  <a:gd name="T102" fmla="*/ 154 w 336"/>
                  <a:gd name="T103" fmla="*/ 139 h 341"/>
                  <a:gd name="T104" fmla="*/ 176 w 336"/>
                  <a:gd name="T105" fmla="*/ 144 h 341"/>
                  <a:gd name="T106" fmla="*/ 211 w 336"/>
                  <a:gd name="T107" fmla="*/ 154 h 341"/>
                  <a:gd name="T108" fmla="*/ 239 w 336"/>
                  <a:gd name="T109" fmla="*/ 166 h 341"/>
                  <a:gd name="T110" fmla="*/ 257 w 336"/>
                  <a:gd name="T111" fmla="*/ 185 h 341"/>
                  <a:gd name="T112" fmla="*/ 263 w 336"/>
                  <a:gd name="T113" fmla="*/ 213 h 341"/>
                  <a:gd name="T114" fmla="*/ 252 w 336"/>
                  <a:gd name="T115" fmla="*/ 249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6" h="341">
                    <a:moveTo>
                      <a:pt x="326" y="207"/>
                    </a:moveTo>
                    <a:cubicBezTo>
                      <a:pt x="329" y="196"/>
                      <a:pt x="330" y="184"/>
                      <a:pt x="330" y="173"/>
                    </a:cubicBezTo>
                    <a:cubicBezTo>
                      <a:pt x="330" y="84"/>
                      <a:pt x="258" y="12"/>
                      <a:pt x="170" y="12"/>
                    </a:cubicBezTo>
                    <a:cubicBezTo>
                      <a:pt x="161" y="12"/>
                      <a:pt x="151" y="13"/>
                      <a:pt x="142" y="15"/>
                    </a:cubicBezTo>
                    <a:cubicBezTo>
                      <a:pt x="128" y="6"/>
                      <a:pt x="111" y="0"/>
                      <a:pt x="93" y="0"/>
                    </a:cubicBezTo>
                    <a:cubicBezTo>
                      <a:pt x="42" y="0"/>
                      <a:pt x="0" y="42"/>
                      <a:pt x="0" y="93"/>
                    </a:cubicBezTo>
                    <a:cubicBezTo>
                      <a:pt x="0" y="110"/>
                      <a:pt x="5" y="126"/>
                      <a:pt x="13" y="140"/>
                    </a:cubicBezTo>
                    <a:cubicBezTo>
                      <a:pt x="11" y="151"/>
                      <a:pt x="10" y="161"/>
                      <a:pt x="10" y="173"/>
                    </a:cubicBezTo>
                    <a:cubicBezTo>
                      <a:pt x="10" y="261"/>
                      <a:pt x="81" y="333"/>
                      <a:pt x="170" y="333"/>
                    </a:cubicBezTo>
                    <a:cubicBezTo>
                      <a:pt x="180" y="333"/>
                      <a:pt x="190" y="332"/>
                      <a:pt x="199" y="330"/>
                    </a:cubicBezTo>
                    <a:cubicBezTo>
                      <a:pt x="212" y="337"/>
                      <a:pt x="227" y="341"/>
                      <a:pt x="243" y="341"/>
                    </a:cubicBezTo>
                    <a:cubicBezTo>
                      <a:pt x="295" y="341"/>
                      <a:pt x="336" y="300"/>
                      <a:pt x="336" y="248"/>
                    </a:cubicBezTo>
                    <a:cubicBezTo>
                      <a:pt x="336" y="233"/>
                      <a:pt x="333" y="219"/>
                      <a:pt x="326" y="207"/>
                    </a:cubicBezTo>
                    <a:close/>
                    <a:moveTo>
                      <a:pt x="252" y="249"/>
                    </a:moveTo>
                    <a:cubicBezTo>
                      <a:pt x="245" y="260"/>
                      <a:pt x="234" y="268"/>
                      <a:pt x="220" y="274"/>
                    </a:cubicBezTo>
                    <a:cubicBezTo>
                      <a:pt x="205" y="280"/>
                      <a:pt x="189" y="283"/>
                      <a:pt x="169" y="283"/>
                    </a:cubicBezTo>
                    <a:cubicBezTo>
                      <a:pt x="146" y="283"/>
                      <a:pt x="127" y="279"/>
                      <a:pt x="112" y="271"/>
                    </a:cubicBezTo>
                    <a:cubicBezTo>
                      <a:pt x="101" y="265"/>
                      <a:pt x="92" y="257"/>
                      <a:pt x="86" y="247"/>
                    </a:cubicBezTo>
                    <a:cubicBezTo>
                      <a:pt x="79" y="237"/>
                      <a:pt x="75" y="228"/>
                      <a:pt x="75" y="218"/>
                    </a:cubicBezTo>
                    <a:cubicBezTo>
                      <a:pt x="75" y="212"/>
                      <a:pt x="78" y="207"/>
                      <a:pt x="82" y="203"/>
                    </a:cubicBezTo>
                    <a:cubicBezTo>
                      <a:pt x="86" y="199"/>
                      <a:pt x="92" y="197"/>
                      <a:pt x="99" y="197"/>
                    </a:cubicBezTo>
                    <a:cubicBezTo>
                      <a:pt x="104" y="197"/>
                      <a:pt x="109" y="198"/>
                      <a:pt x="113" y="202"/>
                    </a:cubicBezTo>
                    <a:cubicBezTo>
                      <a:pt x="117" y="205"/>
                      <a:pt x="120" y="210"/>
                      <a:pt x="122" y="215"/>
                    </a:cubicBezTo>
                    <a:cubicBezTo>
                      <a:pt x="125" y="222"/>
                      <a:pt x="128" y="227"/>
                      <a:pt x="131" y="232"/>
                    </a:cubicBezTo>
                    <a:cubicBezTo>
                      <a:pt x="135" y="236"/>
                      <a:pt x="139" y="239"/>
                      <a:pt x="145" y="242"/>
                    </a:cubicBezTo>
                    <a:cubicBezTo>
                      <a:pt x="151" y="245"/>
                      <a:pt x="159" y="246"/>
                      <a:pt x="168" y="246"/>
                    </a:cubicBezTo>
                    <a:cubicBezTo>
                      <a:pt x="181" y="246"/>
                      <a:pt x="192" y="244"/>
                      <a:pt x="201" y="238"/>
                    </a:cubicBezTo>
                    <a:cubicBezTo>
                      <a:pt x="209" y="232"/>
                      <a:pt x="212" y="226"/>
                      <a:pt x="212" y="218"/>
                    </a:cubicBezTo>
                    <a:cubicBezTo>
                      <a:pt x="212" y="212"/>
                      <a:pt x="210" y="207"/>
                      <a:pt x="206" y="203"/>
                    </a:cubicBezTo>
                    <a:cubicBezTo>
                      <a:pt x="202" y="199"/>
                      <a:pt x="196" y="196"/>
                      <a:pt x="189" y="193"/>
                    </a:cubicBezTo>
                    <a:cubicBezTo>
                      <a:pt x="182" y="191"/>
                      <a:pt x="172" y="189"/>
                      <a:pt x="160" y="186"/>
                    </a:cubicBezTo>
                    <a:cubicBezTo>
                      <a:pt x="143" y="182"/>
                      <a:pt x="129" y="178"/>
                      <a:pt x="118" y="173"/>
                    </a:cubicBezTo>
                    <a:cubicBezTo>
                      <a:pt x="106" y="169"/>
                      <a:pt x="97" y="162"/>
                      <a:pt x="90" y="153"/>
                    </a:cubicBezTo>
                    <a:cubicBezTo>
                      <a:pt x="83" y="145"/>
                      <a:pt x="80" y="134"/>
                      <a:pt x="80" y="121"/>
                    </a:cubicBezTo>
                    <a:cubicBezTo>
                      <a:pt x="80" y="109"/>
                      <a:pt x="83" y="98"/>
                      <a:pt x="91" y="89"/>
                    </a:cubicBezTo>
                    <a:cubicBezTo>
                      <a:pt x="98" y="79"/>
                      <a:pt x="108" y="72"/>
                      <a:pt x="122" y="67"/>
                    </a:cubicBezTo>
                    <a:cubicBezTo>
                      <a:pt x="135" y="62"/>
                      <a:pt x="151" y="60"/>
                      <a:pt x="169" y="60"/>
                    </a:cubicBezTo>
                    <a:cubicBezTo>
                      <a:pt x="183" y="60"/>
                      <a:pt x="196" y="61"/>
                      <a:pt x="206" y="65"/>
                    </a:cubicBezTo>
                    <a:cubicBezTo>
                      <a:pt x="217" y="68"/>
                      <a:pt x="226" y="72"/>
                      <a:pt x="233" y="78"/>
                    </a:cubicBezTo>
                    <a:cubicBezTo>
                      <a:pt x="240" y="83"/>
                      <a:pt x="245" y="89"/>
                      <a:pt x="248" y="95"/>
                    </a:cubicBezTo>
                    <a:cubicBezTo>
                      <a:pt x="252" y="102"/>
                      <a:pt x="253" y="108"/>
                      <a:pt x="253" y="114"/>
                    </a:cubicBezTo>
                    <a:cubicBezTo>
                      <a:pt x="253" y="119"/>
                      <a:pt x="251" y="125"/>
                      <a:pt x="247" y="129"/>
                    </a:cubicBezTo>
                    <a:cubicBezTo>
                      <a:pt x="242" y="134"/>
                      <a:pt x="237" y="136"/>
                      <a:pt x="230" y="136"/>
                    </a:cubicBezTo>
                    <a:cubicBezTo>
                      <a:pt x="224" y="136"/>
                      <a:pt x="220" y="135"/>
                      <a:pt x="216" y="132"/>
                    </a:cubicBezTo>
                    <a:cubicBezTo>
                      <a:pt x="213" y="129"/>
                      <a:pt x="210" y="125"/>
                      <a:pt x="207" y="119"/>
                    </a:cubicBezTo>
                    <a:cubicBezTo>
                      <a:pt x="203" y="111"/>
                      <a:pt x="198" y="105"/>
                      <a:pt x="192" y="101"/>
                    </a:cubicBezTo>
                    <a:cubicBezTo>
                      <a:pt x="187" y="97"/>
                      <a:pt x="178" y="95"/>
                      <a:pt x="166" y="95"/>
                    </a:cubicBezTo>
                    <a:cubicBezTo>
                      <a:pt x="154" y="95"/>
                      <a:pt x="145" y="97"/>
                      <a:pt x="138" y="102"/>
                    </a:cubicBezTo>
                    <a:cubicBezTo>
                      <a:pt x="131" y="106"/>
                      <a:pt x="128" y="111"/>
                      <a:pt x="128" y="117"/>
                    </a:cubicBezTo>
                    <a:cubicBezTo>
                      <a:pt x="128" y="121"/>
                      <a:pt x="129" y="124"/>
                      <a:pt x="131" y="127"/>
                    </a:cubicBezTo>
                    <a:cubicBezTo>
                      <a:pt x="133" y="129"/>
                      <a:pt x="137" y="132"/>
                      <a:pt x="141" y="134"/>
                    </a:cubicBezTo>
                    <a:cubicBezTo>
                      <a:pt x="145" y="136"/>
                      <a:pt x="149" y="138"/>
                      <a:pt x="154" y="139"/>
                    </a:cubicBezTo>
                    <a:cubicBezTo>
                      <a:pt x="158" y="140"/>
                      <a:pt x="166" y="142"/>
                      <a:pt x="176" y="144"/>
                    </a:cubicBezTo>
                    <a:cubicBezTo>
                      <a:pt x="189" y="147"/>
                      <a:pt x="201" y="150"/>
                      <a:pt x="211" y="154"/>
                    </a:cubicBezTo>
                    <a:cubicBezTo>
                      <a:pt x="222" y="157"/>
                      <a:pt x="231" y="161"/>
                      <a:pt x="239" y="166"/>
                    </a:cubicBezTo>
                    <a:cubicBezTo>
                      <a:pt x="246" y="171"/>
                      <a:pt x="252" y="177"/>
                      <a:pt x="257" y="185"/>
                    </a:cubicBezTo>
                    <a:cubicBezTo>
                      <a:pt x="261" y="193"/>
                      <a:pt x="263" y="202"/>
                      <a:pt x="263" y="213"/>
                    </a:cubicBezTo>
                    <a:cubicBezTo>
                      <a:pt x="263" y="227"/>
                      <a:pt x="260" y="239"/>
                      <a:pt x="252" y="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" name="TextBox 51">
                <a:extLst>
                  <a:ext uri="{FF2B5EF4-FFF2-40B4-BE49-F238E27FC236}">
                    <a16:creationId xmlns="" xmlns:a16="http://schemas.microsoft.com/office/drawing/2014/main" id="{6AF5F8B7-409C-4748-BFAD-679688559FA5}"/>
                  </a:ext>
                </a:extLst>
              </p:cNvPr>
              <p:cNvSpPr txBox="1"/>
              <p:nvPr/>
            </p:nvSpPr>
            <p:spPr>
              <a:xfrm>
                <a:off x="7967518" y="3430321"/>
                <a:ext cx="653147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E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rror</a:t>
                </a:r>
                <a:endParaRPr lang="en-GB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TextBox 51">
              <a:extLst>
                <a:ext uri="{FF2B5EF4-FFF2-40B4-BE49-F238E27FC236}">
                  <a16:creationId xmlns="" xmlns:a16="http://schemas.microsoft.com/office/drawing/2014/main" id="{CB7ED1CC-0C06-4D24-9731-674383D330A4}"/>
                </a:ext>
              </a:extLst>
            </p:cNvPr>
            <p:cNvSpPr txBox="1"/>
            <p:nvPr/>
          </p:nvSpPr>
          <p:spPr>
            <a:xfrm>
              <a:off x="5663990" y="2235472"/>
              <a:ext cx="585417" cy="523220"/>
            </a:xfrm>
            <a:prstGeom prst="rect">
              <a:avLst/>
            </a:prstGeom>
            <a:solidFill>
              <a:srgbClr val="15A680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en-GB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EFEB5653-5EE6-4377-9700-24D80B421E18}"/>
              </a:ext>
            </a:extLst>
          </p:cNvPr>
          <p:cNvGrpSpPr/>
          <p:nvPr/>
        </p:nvGrpSpPr>
        <p:grpSpPr>
          <a:xfrm>
            <a:off x="3156745" y="3840157"/>
            <a:ext cx="3424447" cy="1405057"/>
            <a:chOff x="3156745" y="3840157"/>
            <a:chExt cx="3424447" cy="1405057"/>
          </a:xfrm>
        </p:grpSpPr>
        <p:grpSp>
          <p:nvGrpSpPr>
            <p:cNvPr id="44" name="Group 56">
              <a:extLst>
                <a:ext uri="{FF2B5EF4-FFF2-40B4-BE49-F238E27FC236}">
                  <a16:creationId xmlns="" xmlns:a16="http://schemas.microsoft.com/office/drawing/2014/main" id="{4304EEF8-D6A8-4A9D-8AA8-E58EEFCE3001}"/>
                </a:ext>
              </a:extLst>
            </p:cNvPr>
            <p:cNvGrpSpPr/>
            <p:nvPr/>
          </p:nvGrpSpPr>
          <p:grpSpPr>
            <a:xfrm>
              <a:off x="3156745" y="3840157"/>
              <a:ext cx="3424447" cy="1405057"/>
              <a:chOff x="8794640" y="1918167"/>
              <a:chExt cx="2756416" cy="1106425"/>
            </a:xfrm>
            <a:solidFill>
              <a:srgbClr val="154E79"/>
            </a:solidFill>
          </p:grpSpPr>
          <p:sp>
            <p:nvSpPr>
              <p:cNvPr id="46" name="Freeform 13">
                <a:extLst>
                  <a:ext uri="{FF2B5EF4-FFF2-40B4-BE49-F238E27FC236}">
                    <a16:creationId xmlns="" xmlns:a16="http://schemas.microsoft.com/office/drawing/2014/main" id="{FB81B52C-6961-470E-B83B-28D9E1339906}"/>
                  </a:ext>
                </a:extLst>
              </p:cNvPr>
              <p:cNvSpPr/>
              <p:nvPr/>
            </p:nvSpPr>
            <p:spPr>
              <a:xfrm flipH="1">
                <a:off x="8794640" y="1918167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95">
                <a:extLst>
                  <a:ext uri="{FF2B5EF4-FFF2-40B4-BE49-F238E27FC236}">
                    <a16:creationId xmlns="" xmlns:a16="http://schemas.microsoft.com/office/drawing/2014/main" id="{803BCB89-C7B4-4FFB-B0AF-3AFCFFF1F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92501" y="2234309"/>
                <a:ext cx="221562" cy="478011"/>
              </a:xfrm>
              <a:custGeom>
                <a:avLst/>
                <a:gdLst>
                  <a:gd name="T0" fmla="*/ 147 w 153"/>
                  <a:gd name="T1" fmla="*/ 165 h 330"/>
                  <a:gd name="T2" fmla="*/ 102 w 153"/>
                  <a:gd name="T3" fmla="*/ 165 h 330"/>
                  <a:gd name="T4" fmla="*/ 102 w 153"/>
                  <a:gd name="T5" fmla="*/ 330 h 330"/>
                  <a:gd name="T6" fmla="*/ 34 w 153"/>
                  <a:gd name="T7" fmla="*/ 330 h 330"/>
                  <a:gd name="T8" fmla="*/ 34 w 153"/>
                  <a:gd name="T9" fmla="*/ 165 h 330"/>
                  <a:gd name="T10" fmla="*/ 0 w 153"/>
                  <a:gd name="T11" fmla="*/ 165 h 330"/>
                  <a:gd name="T12" fmla="*/ 0 w 153"/>
                  <a:gd name="T13" fmla="*/ 108 h 330"/>
                  <a:gd name="T14" fmla="*/ 34 w 153"/>
                  <a:gd name="T15" fmla="*/ 108 h 330"/>
                  <a:gd name="T16" fmla="*/ 34 w 153"/>
                  <a:gd name="T17" fmla="*/ 74 h 330"/>
                  <a:gd name="T18" fmla="*/ 107 w 153"/>
                  <a:gd name="T19" fmla="*/ 0 h 330"/>
                  <a:gd name="T20" fmla="*/ 153 w 153"/>
                  <a:gd name="T21" fmla="*/ 0 h 330"/>
                  <a:gd name="T22" fmla="*/ 153 w 153"/>
                  <a:gd name="T23" fmla="*/ 57 h 330"/>
                  <a:gd name="T24" fmla="*/ 124 w 153"/>
                  <a:gd name="T25" fmla="*/ 57 h 330"/>
                  <a:gd name="T26" fmla="*/ 102 w 153"/>
                  <a:gd name="T27" fmla="*/ 80 h 330"/>
                  <a:gd name="T28" fmla="*/ 102 w 153"/>
                  <a:gd name="T29" fmla="*/ 108 h 330"/>
                  <a:gd name="T30" fmla="*/ 153 w 153"/>
                  <a:gd name="T31" fmla="*/ 108 h 330"/>
                  <a:gd name="T32" fmla="*/ 147 w 153"/>
                  <a:gd name="T33" fmla="*/ 16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330">
                    <a:moveTo>
                      <a:pt x="147" y="165"/>
                    </a:moveTo>
                    <a:cubicBezTo>
                      <a:pt x="102" y="165"/>
                      <a:pt x="102" y="165"/>
                      <a:pt x="102" y="165"/>
                    </a:cubicBezTo>
                    <a:cubicBezTo>
                      <a:pt x="102" y="330"/>
                      <a:pt x="102" y="330"/>
                      <a:pt x="102" y="330"/>
                    </a:cubicBezTo>
                    <a:cubicBezTo>
                      <a:pt x="34" y="330"/>
                      <a:pt x="34" y="330"/>
                      <a:pt x="34" y="330"/>
                    </a:cubicBezTo>
                    <a:cubicBezTo>
                      <a:pt x="34" y="165"/>
                      <a:pt x="34" y="165"/>
                      <a:pt x="34" y="165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34" y="28"/>
                      <a:pt x="53" y="0"/>
                      <a:pt x="107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3" y="57"/>
                      <a:pt x="153" y="57"/>
                      <a:pt x="153" y="57"/>
                    </a:cubicBezTo>
                    <a:cubicBezTo>
                      <a:pt x="124" y="57"/>
                      <a:pt x="124" y="57"/>
                      <a:pt x="124" y="57"/>
                    </a:cubicBezTo>
                    <a:cubicBezTo>
                      <a:pt x="103" y="57"/>
                      <a:pt x="102" y="65"/>
                      <a:pt x="102" y="80"/>
                    </a:cubicBezTo>
                    <a:cubicBezTo>
                      <a:pt x="102" y="108"/>
                      <a:pt x="102" y="108"/>
                      <a:pt x="102" y="108"/>
                    </a:cubicBezTo>
                    <a:cubicBezTo>
                      <a:pt x="153" y="108"/>
                      <a:pt x="153" y="108"/>
                      <a:pt x="153" y="108"/>
                    </a:cubicBezTo>
                    <a:lnTo>
                      <a:pt x="147" y="16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8" name="TextBox 52">
                <a:extLst>
                  <a:ext uri="{FF2B5EF4-FFF2-40B4-BE49-F238E27FC236}">
                    <a16:creationId xmlns="" xmlns:a16="http://schemas.microsoft.com/office/drawing/2014/main" id="{BCC12CBE-2385-4E88-A896-8789F0F2DB82}"/>
                  </a:ext>
                </a:extLst>
              </p:cNvPr>
              <p:cNvSpPr txBox="1"/>
              <p:nvPr/>
            </p:nvSpPr>
            <p:spPr>
              <a:xfrm>
                <a:off x="9318291" y="2313842"/>
                <a:ext cx="1135717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E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xception</a:t>
                </a:r>
                <a:endPara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TextBox 52">
              <a:extLst>
                <a:ext uri="{FF2B5EF4-FFF2-40B4-BE49-F238E27FC236}">
                  <a16:creationId xmlns="" xmlns:a16="http://schemas.microsoft.com/office/drawing/2014/main" id="{530914D4-9514-4873-836D-E5F2A73E8EDB}"/>
                </a:ext>
              </a:extLst>
            </p:cNvPr>
            <p:cNvSpPr txBox="1"/>
            <p:nvPr/>
          </p:nvSpPr>
          <p:spPr>
            <a:xfrm>
              <a:off x="5663567" y="4281073"/>
              <a:ext cx="585417" cy="523220"/>
            </a:xfrm>
            <a:prstGeom prst="rect">
              <a:avLst/>
            </a:prstGeom>
            <a:solidFill>
              <a:srgbClr val="154E79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4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zh-CN" altLang="en-US" dirty="0"/>
              <a:t>系统异常类的层次结构</a:t>
            </a:r>
          </a:p>
        </p:txBody>
      </p:sp>
      <p:sp>
        <p:nvSpPr>
          <p:cNvPr id="35" name="TextBox 14"/>
          <p:cNvSpPr txBox="1"/>
          <p:nvPr/>
        </p:nvSpPr>
        <p:spPr>
          <a:xfrm>
            <a:off x="4619947" y="1547081"/>
            <a:ext cx="314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rPr>
              <a:t>1</a:t>
            </a:r>
            <a:endParaRPr lang="en-GB" altLang="zh-CN" sz="2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6829166" y="4895155"/>
            <a:ext cx="314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rPr>
              <a:t>4</a:t>
            </a:r>
          </a:p>
        </p:txBody>
      </p:sp>
      <p:pic>
        <p:nvPicPr>
          <p:cNvPr id="25" name="图片 28"/>
          <p:cNvPicPr/>
          <p:nvPr/>
        </p:nvPicPr>
        <p:blipFill>
          <a:blip r:embed="rId3"/>
          <a:stretch>
            <a:fillRect/>
          </a:stretch>
        </p:blipFill>
        <p:spPr>
          <a:xfrm>
            <a:off x="568410" y="1547081"/>
            <a:ext cx="8093675" cy="39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6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E3AC4789-1D36-431E-809C-BD243EFD372C}"/>
              </a:ext>
            </a:extLst>
          </p:cNvPr>
          <p:cNvGrpSpPr/>
          <p:nvPr/>
        </p:nvGrpSpPr>
        <p:grpSpPr>
          <a:xfrm>
            <a:off x="473646" y="1823553"/>
            <a:ext cx="8235701" cy="4272447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="" xmlns:a16="http://schemas.microsoft.com/office/drawing/2014/main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894A44D0-8AFD-467C-9D82-C908BC977313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try</a:t>
            </a:r>
            <a:r>
              <a:rPr lang="is-IS" altLang="zh-CN" dirty="0"/>
              <a:t>…catch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733967" y="2018262"/>
            <a:ext cx="6630670" cy="408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try{</a:t>
            </a:r>
            <a:endParaRPr lang="zh-CN" altLang="en-US" sz="2000" dirty="0"/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zh-CN" altLang="en-US" sz="2000" dirty="0"/>
              <a:t>可能产生异常的代码</a:t>
            </a:r>
          </a:p>
          <a:p>
            <a:pPr marL="0" indent="0">
              <a:buNone/>
            </a:pPr>
            <a:r>
              <a:rPr lang="en-US" sz="2000" dirty="0"/>
              <a:t>          ……</a:t>
            </a:r>
            <a:endParaRPr lang="zh-CN" altLang="en-US" sz="2000" dirty="0"/>
          </a:p>
          <a:p>
            <a:pPr marL="0" indent="0">
              <a:buNone/>
            </a:pPr>
            <a:r>
              <a:rPr lang="en-US" sz="2000" dirty="0"/>
              <a:t>     }catch</a:t>
            </a:r>
            <a:r>
              <a:rPr lang="zh-CN" altLang="en-US" sz="2000" dirty="0"/>
              <a:t>（异常类</a:t>
            </a:r>
            <a:r>
              <a:rPr lang="en-US" sz="2000" dirty="0"/>
              <a:t>1   </a:t>
            </a:r>
            <a:r>
              <a:rPr lang="zh-CN" altLang="en-US" sz="2000" dirty="0"/>
              <a:t>异常对象）</a:t>
            </a:r>
            <a:r>
              <a:rPr lang="en-US" sz="2000" dirty="0"/>
              <a:t>{</a:t>
            </a:r>
            <a:endParaRPr lang="zh-CN" altLang="en-US" sz="2000" dirty="0"/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zh-CN" altLang="en-US" sz="2000" dirty="0"/>
              <a:t>异常类</a:t>
            </a:r>
            <a:r>
              <a:rPr lang="en-US" sz="2000" dirty="0"/>
              <a:t>1</a:t>
            </a:r>
            <a:r>
              <a:rPr lang="zh-CN" altLang="en-US" sz="2000" dirty="0"/>
              <a:t>的对象处理代码</a:t>
            </a:r>
          </a:p>
          <a:p>
            <a:pPr marL="0" indent="0">
              <a:buNone/>
            </a:pPr>
            <a:r>
              <a:rPr lang="en-US" sz="2000" dirty="0"/>
              <a:t>    }catch</a:t>
            </a:r>
            <a:r>
              <a:rPr lang="zh-CN" altLang="en-US" sz="2000" dirty="0"/>
              <a:t>（异常类</a:t>
            </a:r>
            <a:r>
              <a:rPr lang="en-US" sz="2000" dirty="0"/>
              <a:t>2  </a:t>
            </a:r>
            <a:r>
              <a:rPr lang="zh-CN" altLang="en-US" sz="2000" dirty="0"/>
              <a:t>异常对象）</a:t>
            </a:r>
            <a:r>
              <a:rPr lang="en-US" sz="2000" dirty="0"/>
              <a:t>{</a:t>
            </a:r>
            <a:endParaRPr lang="zh-CN" altLang="en-US" sz="2000" dirty="0"/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zh-CN" altLang="en-US" sz="2000" dirty="0"/>
              <a:t>异常类</a:t>
            </a:r>
            <a:r>
              <a:rPr lang="en-US" sz="2000" dirty="0"/>
              <a:t>2</a:t>
            </a:r>
            <a:r>
              <a:rPr lang="zh-CN" altLang="en-US" sz="2000" dirty="0"/>
              <a:t>的对象处理代码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  <a:endParaRPr lang="zh-CN" altLang="en-US" sz="2000" dirty="0"/>
          </a:p>
          <a:p>
            <a:pPr marL="0" indent="0">
              <a:buNone/>
            </a:pPr>
            <a:r>
              <a:rPr lang="en-US" sz="2000" dirty="0"/>
              <a:t>      …  //</a:t>
            </a:r>
            <a:r>
              <a:rPr lang="zh-CN" altLang="en-US" sz="2000" dirty="0"/>
              <a:t>其他</a:t>
            </a:r>
            <a:r>
              <a:rPr lang="en-US" sz="2000" dirty="0"/>
              <a:t>catch</a:t>
            </a:r>
            <a:r>
              <a:rPr lang="zh-CN" altLang="en-US" sz="2000" dirty="0"/>
              <a:t>语句块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983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568</Words>
  <Application>Microsoft Office PowerPoint</Application>
  <PresentationFormat>自定义</PresentationFormat>
  <Paragraphs>123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admin</cp:lastModifiedBy>
  <cp:revision>178</cp:revision>
  <dcterms:created xsi:type="dcterms:W3CDTF">2016-05-18T12:32:00Z</dcterms:created>
  <dcterms:modified xsi:type="dcterms:W3CDTF">2021-08-11T08:45:01Z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