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5" r:id="rId2"/>
    <p:sldId id="295" r:id="rId3"/>
    <p:sldId id="314" r:id="rId4"/>
    <p:sldId id="315" r:id="rId5"/>
    <p:sldId id="316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3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81"/>
    <a:srgbClr val="00CC66"/>
    <a:srgbClr val="15BD80"/>
    <a:srgbClr val="00CC99"/>
    <a:srgbClr val="F8FEFC"/>
    <a:srgbClr val="339933"/>
    <a:srgbClr val="9DBDAB"/>
    <a:srgbClr val="7C389A"/>
    <a:srgbClr val="446D99"/>
    <a:srgbClr val="C4C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53" autoAdjust="0"/>
    <p:restoredTop sz="95484" autoAdjust="0"/>
  </p:normalViewPr>
  <p:slideViewPr>
    <p:cSldViewPr snapToGrid="0" showGuides="1">
      <p:cViewPr varScale="1">
        <p:scale>
          <a:sx n="87" d="100"/>
          <a:sy n="87" d="100"/>
        </p:scale>
        <p:origin x="-110" y="-82"/>
      </p:cViewPr>
      <p:guideLst>
        <p:guide orient="horz" pos="1253"/>
        <p:guide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E4F8C4-01D2-4FA4-B939-A0A8795F22BE}">
      <dgm:prSet phldrT="[文本]"/>
      <dgm:spPr>
        <a:solidFill>
          <a:srgbClr val="15A681"/>
        </a:solidFill>
        <a:ln>
          <a:solidFill>
            <a:srgbClr val="15A681"/>
          </a:solidFill>
        </a:ln>
      </dgm:spPr>
      <dgm:t>
        <a:bodyPr/>
        <a:lstStyle/>
        <a:p>
          <a:r>
            <a:rPr lang="en-US" dirty="0"/>
            <a:t>wait()</a:t>
          </a:r>
          <a:endParaRPr lang="zh-CN" altLang="en-US" dirty="0"/>
        </a:p>
      </dgm:t>
    </dgm:pt>
    <dgm:pt modelId="{6B16E320-AB6C-4814-96FA-B3DDA714450C}" type="par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FF09EC21-09C3-462F-A17A-9C00083D854C}" type="sib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B7733DE9-9E5F-4941-A85A-DA2E8941D469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/>
            <a:t>调用该方法的线程释放共享资源的锁，从可运行状态进入等待状态，直到被再次唤醒 </a:t>
          </a:r>
          <a:endParaRPr lang="zh-CN" altLang="en-US" dirty="0">
            <a:solidFill>
              <a:srgbClr val="FF0000"/>
            </a:solidFill>
          </a:endParaRPr>
        </a:p>
      </dgm:t>
    </dgm:pt>
    <dgm:pt modelId="{F69BC36F-15A9-4106-A5FD-92FB3BB4C09F}" type="par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FCFDD696-F867-4855-A4D1-3D0C905A8F4E}" type="sib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8466B4E5-2332-414C-A065-F5D766EDEF45}">
      <dgm:prSet phldrT="[文本]"/>
      <dgm:spPr>
        <a:solidFill>
          <a:srgbClr val="15A681"/>
        </a:solidFill>
      </dgm:spPr>
      <dgm:t>
        <a:bodyPr/>
        <a:lstStyle/>
        <a:p>
          <a:r>
            <a:rPr lang="en-US" dirty="0"/>
            <a:t>notify()</a:t>
          </a:r>
          <a:endParaRPr lang="zh-CN" altLang="en-US" dirty="0"/>
        </a:p>
      </dgm:t>
    </dgm:pt>
    <dgm:pt modelId="{7EC51F77-9176-45ED-B268-4F93B0856E12}" type="par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F0DBD485-C918-4A84-836A-0307987EAD4F}" type="sib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6A3B9AE3-AF28-47F0-8E79-6A6355EA3940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/>
            <a:t>唤醒一个正在同一个共享资源上等待的线程，使得被唤醒的线程进入可运行状态 </a:t>
          </a:r>
        </a:p>
      </dgm:t>
    </dgm:pt>
    <dgm:pt modelId="{17C26A6D-9954-458B-BE80-ACF2AD8B2233}" type="par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4F03BC33-60A5-4740-9F56-CB03CD546B30}" type="sib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FC272E37-F857-489A-9B75-5A91DE0318E8}">
      <dgm:prSet phldrT="[文本]"/>
      <dgm:spPr>
        <a:solidFill>
          <a:srgbClr val="15A681"/>
        </a:solidFill>
      </dgm:spPr>
      <dgm:t>
        <a:bodyPr/>
        <a:lstStyle/>
        <a:p>
          <a:r>
            <a:rPr lang="en-US" dirty="0" err="1"/>
            <a:t>notifyAll</a:t>
          </a:r>
          <a:r>
            <a:rPr lang="en-US" dirty="0"/>
            <a:t>()</a:t>
          </a:r>
          <a:endParaRPr lang="zh-CN" altLang="en-US" dirty="0"/>
        </a:p>
      </dgm:t>
    </dgm:pt>
    <dgm:pt modelId="{819FDF95-C344-4457-A1B4-25562FF24C8F}" type="par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6319AB48-1A1D-4148-8316-D989AF3630AA}" type="sib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41C6A248-D7B4-441E-AF7E-0FEEA2FA9EB7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/>
            <a:t>唤醒所有正在同一个共享资源上等待的线程，使得被唤醒的线程进入可运行状态 </a:t>
          </a:r>
        </a:p>
      </dgm:t>
    </dgm:pt>
    <dgm:pt modelId="{A2F4F718-44DF-4D11-AD4A-C4DF8508B0F0}" type="par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AC6BFDCD-75B7-4B0D-B95A-248C5A65ABB6}" type="sib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85CCA9-FD3B-4C6E-A0AD-892C35BA7063}" type="pres">
      <dgm:prSet presAssocID="{62E4F8C4-01D2-4FA4-B939-A0A8795F22BE}" presName="composite" presStyleCnt="0"/>
      <dgm:spPr/>
    </dgm:pt>
    <dgm:pt modelId="{8C8922B2-EB9E-41FA-BB68-26F8469AFBFA}" type="pres">
      <dgm:prSet presAssocID="{62E4F8C4-01D2-4FA4-B939-A0A8795F22BE}" presName="parTx" presStyleLbl="alignNode1" presStyleIdx="0" presStyleCnt="3" custLinFactNeighborX="-43569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1AE6E-ACE1-493A-B6B9-A3F0117A7B22}" type="pres">
      <dgm:prSet presAssocID="{62E4F8C4-01D2-4FA4-B939-A0A8795F22BE}" presName="desTx" presStyleLbl="alignAccFollowNode1" presStyleIdx="0" presStyleCnt="3" custScaleY="107391" custLinFactNeighborX="700" custLinFactNeighborY="-1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6D678-26A1-4282-AAAD-54027D6ED9B6}" type="pres">
      <dgm:prSet presAssocID="{FF09EC21-09C3-462F-A17A-9C00083D854C}" presName="space" presStyleCnt="0"/>
      <dgm:spPr/>
    </dgm:pt>
    <dgm:pt modelId="{6BE19B1F-4306-491B-B2E3-343A58837F5F}" type="pres">
      <dgm:prSet presAssocID="{8466B4E5-2332-414C-A065-F5D766EDEF45}" presName="composite" presStyleCnt="0"/>
      <dgm:spPr/>
    </dgm:pt>
    <dgm:pt modelId="{29120BFE-B539-4FC2-8F64-D07FD40649D3}" type="pres">
      <dgm:prSet presAssocID="{8466B4E5-2332-414C-A065-F5D766EDEF45}" presName="parTx" presStyleLbl="alignNode1" presStyleIdx="1" presStyleCnt="3" custLinFactNeighborX="-532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D75A-8BD4-4F3C-BE8F-B4CCCC9B1DD4}" type="pres">
      <dgm:prSet presAssocID="{8466B4E5-2332-414C-A065-F5D766EDEF45}" presName="desTx" presStyleLbl="alignAccFollowNode1" presStyleIdx="1" presStyleCnt="3" custScaleY="109237" custLinFactNeighborY="-27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21EA6-434D-4097-8554-016FF2DABEE8}" type="pres">
      <dgm:prSet presAssocID="{F0DBD485-C918-4A84-836A-0307987EAD4F}" presName="space" presStyleCnt="0"/>
      <dgm:spPr/>
    </dgm:pt>
    <dgm:pt modelId="{0A42AACB-E899-439A-B48A-D3EBD03BEBB0}" type="pres">
      <dgm:prSet presAssocID="{FC272E37-F857-489A-9B75-5A91DE0318E8}" presName="composite" presStyleCnt="0"/>
      <dgm:spPr/>
    </dgm:pt>
    <dgm:pt modelId="{DDD683F4-A5A5-4D8C-A1D2-5B73C3033986}" type="pres">
      <dgm:prSet presAssocID="{FC272E37-F857-489A-9B75-5A91DE0318E8}" presName="parTx" presStyleLbl="alignNode1" presStyleIdx="2" presStyleCnt="3" custLinFactNeighborX="-738" custLinFactNeighborY="-74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B8F11-01A1-4C6C-B18D-DD77C1492266}" type="pres">
      <dgm:prSet presAssocID="{FC272E37-F857-489A-9B75-5A91DE0318E8}" presName="desTx" presStyleLbl="alignAccFollowNode1" presStyleIdx="2" presStyleCnt="3" custScaleY="106796" custLinFactNeighborX="7015" custLinFactNeighborY="-46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4B9328-7F35-46F9-BFD5-B6CC51A502B7}" srcId="{99A0E589-7E63-4932-A830-99E026AD1783}" destId="{62E4F8C4-01D2-4FA4-B939-A0A8795F22BE}" srcOrd="0" destOrd="0" parTransId="{6B16E320-AB6C-4814-96FA-B3DDA714450C}" sibTransId="{FF09EC21-09C3-462F-A17A-9C00083D854C}"/>
    <dgm:cxn modelId="{2C1F6D91-FD77-485E-8B76-B6DD175BF083}" srcId="{62E4F8C4-01D2-4FA4-B939-A0A8795F22BE}" destId="{B7733DE9-9E5F-4941-A85A-DA2E8941D469}" srcOrd="0" destOrd="0" parTransId="{F69BC36F-15A9-4106-A5FD-92FB3BB4C09F}" sibTransId="{FCFDD696-F867-4855-A4D1-3D0C905A8F4E}"/>
    <dgm:cxn modelId="{A0ECF711-5C21-48B6-BE06-22449244F424}" type="presOf" srcId="{B7733DE9-9E5F-4941-A85A-DA2E8941D469}" destId="{A1F1AE6E-ACE1-493A-B6B9-A3F0117A7B22}" srcOrd="0" destOrd="0" presId="urn:microsoft.com/office/officeart/2005/8/layout/hList1"/>
    <dgm:cxn modelId="{3FF5EDDC-D793-43D0-9281-88739E330E30}" type="presOf" srcId="{62E4F8C4-01D2-4FA4-B939-A0A8795F22BE}" destId="{8C8922B2-EB9E-41FA-BB68-26F8469AFBFA}" srcOrd="0" destOrd="0" presId="urn:microsoft.com/office/officeart/2005/8/layout/hList1"/>
    <dgm:cxn modelId="{85BF781F-680D-43AB-8DB9-4F84067A15FD}" type="presOf" srcId="{6A3B9AE3-AF28-47F0-8E79-6A6355EA3940}" destId="{4C02D75A-8BD4-4F3C-BE8F-B4CCCC9B1DD4}" srcOrd="0" destOrd="0" presId="urn:microsoft.com/office/officeart/2005/8/layout/hList1"/>
    <dgm:cxn modelId="{AD836149-60EA-4369-B877-D5F375B7E4C6}" srcId="{99A0E589-7E63-4932-A830-99E026AD1783}" destId="{FC272E37-F857-489A-9B75-5A91DE0318E8}" srcOrd="2" destOrd="0" parTransId="{819FDF95-C344-4457-A1B4-25562FF24C8F}" sibTransId="{6319AB48-1A1D-4148-8316-D989AF3630AA}"/>
    <dgm:cxn modelId="{C1EE85B7-B0FD-477F-8342-4481C2B7A8D4}" type="presOf" srcId="{99A0E589-7E63-4932-A830-99E026AD1783}" destId="{71B6EB0F-7330-4BFA-BCC3-EEA835EF1BD8}" srcOrd="0" destOrd="0" presId="urn:microsoft.com/office/officeart/2005/8/layout/hList1"/>
    <dgm:cxn modelId="{2E50BF11-B353-4F32-8A98-2072FDF46E1D}" type="presOf" srcId="{FC272E37-F857-489A-9B75-5A91DE0318E8}" destId="{DDD683F4-A5A5-4D8C-A1D2-5B73C3033986}" srcOrd="0" destOrd="0" presId="urn:microsoft.com/office/officeart/2005/8/layout/hList1"/>
    <dgm:cxn modelId="{49652667-A397-4A70-8D3A-316DDC1853DA}" type="presOf" srcId="{41C6A248-D7B4-441E-AF7E-0FEEA2FA9EB7}" destId="{10AB8F11-01A1-4C6C-B18D-DD77C1492266}" srcOrd="0" destOrd="0" presId="urn:microsoft.com/office/officeart/2005/8/layout/hList1"/>
    <dgm:cxn modelId="{FFA66FA0-A04F-4081-BF0C-CD6B9A2B13E7}" srcId="{99A0E589-7E63-4932-A830-99E026AD1783}" destId="{8466B4E5-2332-414C-A065-F5D766EDEF45}" srcOrd="1" destOrd="0" parTransId="{7EC51F77-9176-45ED-B268-4F93B0856E12}" sibTransId="{F0DBD485-C918-4A84-836A-0307987EAD4F}"/>
    <dgm:cxn modelId="{4ACDAE9B-44F5-4040-A938-69E4E61656F0}" srcId="{8466B4E5-2332-414C-A065-F5D766EDEF45}" destId="{6A3B9AE3-AF28-47F0-8E79-6A6355EA3940}" srcOrd="0" destOrd="0" parTransId="{17C26A6D-9954-458B-BE80-ACF2AD8B2233}" sibTransId="{4F03BC33-60A5-4740-9F56-CB03CD546B30}"/>
    <dgm:cxn modelId="{081751D4-799E-4CCE-A94D-1DCFEBEF51B3}" srcId="{FC272E37-F857-489A-9B75-5A91DE0318E8}" destId="{41C6A248-D7B4-441E-AF7E-0FEEA2FA9EB7}" srcOrd="0" destOrd="0" parTransId="{A2F4F718-44DF-4D11-AD4A-C4DF8508B0F0}" sibTransId="{AC6BFDCD-75B7-4B0D-B95A-248C5A65ABB6}"/>
    <dgm:cxn modelId="{1800CE2A-FBE4-454D-947C-190565672BA7}" type="presOf" srcId="{8466B4E5-2332-414C-A065-F5D766EDEF45}" destId="{29120BFE-B539-4FC2-8F64-D07FD40649D3}" srcOrd="0" destOrd="0" presId="urn:microsoft.com/office/officeart/2005/8/layout/hList1"/>
    <dgm:cxn modelId="{698B9F58-AA7C-4453-8845-C063BAACB0CF}" type="presParOf" srcId="{71B6EB0F-7330-4BFA-BCC3-EEA835EF1BD8}" destId="{1685CCA9-FD3B-4C6E-A0AD-892C35BA7063}" srcOrd="0" destOrd="0" presId="urn:microsoft.com/office/officeart/2005/8/layout/hList1"/>
    <dgm:cxn modelId="{CACE1795-A06F-4589-9A39-FD046E436C4E}" type="presParOf" srcId="{1685CCA9-FD3B-4C6E-A0AD-892C35BA7063}" destId="{8C8922B2-EB9E-41FA-BB68-26F8469AFBFA}" srcOrd="0" destOrd="0" presId="urn:microsoft.com/office/officeart/2005/8/layout/hList1"/>
    <dgm:cxn modelId="{44E2F9DB-3861-4BEB-9738-829A9CA43FE4}" type="presParOf" srcId="{1685CCA9-FD3B-4C6E-A0AD-892C35BA7063}" destId="{A1F1AE6E-ACE1-493A-B6B9-A3F0117A7B22}" srcOrd="1" destOrd="0" presId="urn:microsoft.com/office/officeart/2005/8/layout/hList1"/>
    <dgm:cxn modelId="{62A668F6-7CDC-4178-8E01-DC79B836CF8F}" type="presParOf" srcId="{71B6EB0F-7330-4BFA-BCC3-EEA835EF1BD8}" destId="{E356D678-26A1-4282-AAAD-54027D6ED9B6}" srcOrd="1" destOrd="0" presId="urn:microsoft.com/office/officeart/2005/8/layout/hList1"/>
    <dgm:cxn modelId="{D4913663-02C9-473D-AA19-BD75E11BF305}" type="presParOf" srcId="{71B6EB0F-7330-4BFA-BCC3-EEA835EF1BD8}" destId="{6BE19B1F-4306-491B-B2E3-343A58837F5F}" srcOrd="2" destOrd="0" presId="urn:microsoft.com/office/officeart/2005/8/layout/hList1"/>
    <dgm:cxn modelId="{01FDAE48-5336-4084-A51A-D2D93AD56730}" type="presParOf" srcId="{6BE19B1F-4306-491B-B2E3-343A58837F5F}" destId="{29120BFE-B539-4FC2-8F64-D07FD40649D3}" srcOrd="0" destOrd="0" presId="urn:microsoft.com/office/officeart/2005/8/layout/hList1"/>
    <dgm:cxn modelId="{C5BAF446-45D4-4CFB-AF32-2C921D0B9973}" type="presParOf" srcId="{6BE19B1F-4306-491B-B2E3-343A58837F5F}" destId="{4C02D75A-8BD4-4F3C-BE8F-B4CCCC9B1DD4}" srcOrd="1" destOrd="0" presId="urn:microsoft.com/office/officeart/2005/8/layout/hList1"/>
    <dgm:cxn modelId="{6621A300-A1FE-4350-92D6-C14CBEFFD536}" type="presParOf" srcId="{71B6EB0F-7330-4BFA-BCC3-EEA835EF1BD8}" destId="{45A21EA6-434D-4097-8554-016FF2DABEE8}" srcOrd="3" destOrd="0" presId="urn:microsoft.com/office/officeart/2005/8/layout/hList1"/>
    <dgm:cxn modelId="{AA77C0C2-A32E-475B-A535-DB7C2AB07555}" type="presParOf" srcId="{71B6EB0F-7330-4BFA-BCC3-EEA835EF1BD8}" destId="{0A42AACB-E899-439A-B48A-D3EBD03BEBB0}" srcOrd="4" destOrd="0" presId="urn:microsoft.com/office/officeart/2005/8/layout/hList1"/>
    <dgm:cxn modelId="{C116DFE5-D8D4-4E63-9AC2-0F688D43094C}" type="presParOf" srcId="{0A42AACB-E899-439A-B48A-D3EBD03BEBB0}" destId="{DDD683F4-A5A5-4D8C-A1D2-5B73C3033986}" srcOrd="0" destOrd="0" presId="urn:microsoft.com/office/officeart/2005/8/layout/hList1"/>
    <dgm:cxn modelId="{6DF2721C-6122-4E21-8C72-04D5BA598403}" type="presParOf" srcId="{0A42AACB-E899-439A-B48A-D3EBD03BEBB0}" destId="{10AB8F11-01A1-4C6C-B18D-DD77C14922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2B2-EB9E-41FA-BB68-26F8469AFBFA}">
      <dsp:nvSpPr>
        <dsp:cNvPr id="0" name=""/>
        <dsp:cNvSpPr/>
      </dsp:nvSpPr>
      <dsp:spPr>
        <a:xfrm>
          <a:off x="0" y="9936"/>
          <a:ext cx="2476500" cy="547200"/>
        </a:xfrm>
        <a:prstGeom prst="rect">
          <a:avLst/>
        </a:prstGeom>
        <a:solidFill>
          <a:srgbClr val="15A681"/>
        </a:solidFill>
        <a:ln w="12700" cap="flat" cmpd="sng" algn="ctr">
          <a:solidFill>
            <a:srgbClr val="15A6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wait()</a:t>
          </a:r>
          <a:endParaRPr lang="zh-CN" altLang="en-US" sz="1900" kern="1200" dirty="0"/>
        </a:p>
      </dsp:txBody>
      <dsp:txXfrm>
        <a:off x="0" y="9936"/>
        <a:ext cx="2476500" cy="547200"/>
      </dsp:txXfrm>
    </dsp:sp>
    <dsp:sp modelId="{A1F1AE6E-ACE1-493A-B6B9-A3F0117A7B22}">
      <dsp:nvSpPr>
        <dsp:cNvPr id="0" name=""/>
        <dsp:cNvSpPr/>
      </dsp:nvSpPr>
      <dsp:spPr>
        <a:xfrm>
          <a:off x="19875" y="883181"/>
          <a:ext cx="2476500" cy="2123263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/>
            <a:t>调用该方法的线程释放共享资源的锁，从可运行状态进入等待状态，直到被再次唤醒 </a:t>
          </a:r>
          <a:endParaRPr lang="zh-CN" altLang="en-US" sz="1900" kern="1200" dirty="0">
            <a:solidFill>
              <a:srgbClr val="FF0000"/>
            </a:solidFill>
          </a:endParaRPr>
        </a:p>
      </dsp:txBody>
      <dsp:txXfrm>
        <a:off x="19875" y="883181"/>
        <a:ext cx="2476500" cy="2123263"/>
      </dsp:txXfrm>
    </dsp:sp>
    <dsp:sp modelId="{29120BFE-B539-4FC2-8F64-D07FD40649D3}">
      <dsp:nvSpPr>
        <dsp:cNvPr id="0" name=""/>
        <dsp:cNvSpPr/>
      </dsp:nvSpPr>
      <dsp:spPr>
        <a:xfrm>
          <a:off x="2812575" y="812"/>
          <a:ext cx="2476500" cy="5472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notify()</a:t>
          </a:r>
          <a:endParaRPr lang="zh-CN" altLang="en-US" sz="1900" kern="1200" dirty="0"/>
        </a:p>
      </dsp:txBody>
      <dsp:txXfrm>
        <a:off x="2812575" y="812"/>
        <a:ext cx="2476500" cy="547200"/>
      </dsp:txXfrm>
    </dsp:sp>
    <dsp:sp modelId="{4C02D75A-8BD4-4F3C-BE8F-B4CCCC9B1DD4}">
      <dsp:nvSpPr>
        <dsp:cNvPr id="0" name=""/>
        <dsp:cNvSpPr/>
      </dsp:nvSpPr>
      <dsp:spPr>
        <a:xfrm>
          <a:off x="2825750" y="822612"/>
          <a:ext cx="2476500" cy="2159760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/>
            <a:t>唤醒一个正在同一个共享资源上等待的线程，使得被唤醒的线程进入可运行状态 </a:t>
          </a:r>
        </a:p>
      </dsp:txBody>
      <dsp:txXfrm>
        <a:off x="2825750" y="822612"/>
        <a:ext cx="2476500" cy="2159760"/>
      </dsp:txXfrm>
    </dsp:sp>
    <dsp:sp modelId="{DDD683F4-A5A5-4D8C-A1D2-5B73C3033986}">
      <dsp:nvSpPr>
        <dsp:cNvPr id="0" name=""/>
        <dsp:cNvSpPr/>
      </dsp:nvSpPr>
      <dsp:spPr>
        <a:xfrm>
          <a:off x="5630683" y="23805"/>
          <a:ext cx="2476500" cy="5472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notifyAll</a:t>
          </a:r>
          <a:r>
            <a:rPr lang="en-US" sz="1900" kern="1200" dirty="0"/>
            <a:t>()</a:t>
          </a:r>
          <a:endParaRPr lang="zh-CN" altLang="en-US" sz="1900" kern="1200" dirty="0"/>
        </a:p>
      </dsp:txBody>
      <dsp:txXfrm>
        <a:off x="5630683" y="23805"/>
        <a:ext cx="2476500" cy="547200"/>
      </dsp:txXfrm>
    </dsp:sp>
    <dsp:sp modelId="{10AB8F11-01A1-4C6C-B18D-DD77C1492266}">
      <dsp:nvSpPr>
        <dsp:cNvPr id="0" name=""/>
        <dsp:cNvSpPr/>
      </dsp:nvSpPr>
      <dsp:spPr>
        <a:xfrm>
          <a:off x="5651499" y="822251"/>
          <a:ext cx="2476500" cy="2111499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/>
            <a:t>唤醒所有正在同一个共享资源上等待的线程，使得被唤醒的线程进入可运行状态 </a:t>
          </a:r>
        </a:p>
      </dsp:txBody>
      <dsp:txXfrm>
        <a:off x="5651499" y="822251"/>
        <a:ext cx="2476500" cy="211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843-A115-4045-A924-70B770BCB2B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E319-8231-46A1-960B-5493A3C4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1CCDC38-D7A8-4F2F-BC9D-96589A19EAD1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7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0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01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0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8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7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CE87-F668-4024-A18E-74D2E9B7D859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0808-FAD8-46DD-AEEE-EF10F835BD1E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354B-71BB-4965-923A-84193AB3326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99B8-F3A2-4E8D-83C8-560E8648342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40D3-2614-4C34-BE6A-CA423B737A0F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39B-E44F-45B8-8E4A-40947C7A93C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0A1-62FF-4526-8ADF-6019D3E297A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5F26-45F9-4CE5-86CD-7D412DF0B67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7670-4D30-405C-A7CA-02BF47F92CC2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4FC-224F-4767-959D-22199600939D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BA2A-5324-4115-A751-E78BFE49E69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367" name="文本框 8"/>
          <p:cNvSpPr txBox="1">
            <a:spLocks noChangeArrowheads="1"/>
          </p:cNvSpPr>
          <p:nvPr/>
        </p:nvSpPr>
        <p:spPr bwMode="auto">
          <a:xfrm>
            <a:off x="2817813" y="3651250"/>
            <a:ext cx="6962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7200" b="1" dirty="0" smtClean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线程</a:t>
            </a:r>
            <a:endParaRPr lang="zh-CN" altLang="en-US" sz="7200" b="1" dirty="0">
              <a:solidFill>
                <a:srgbClr val="15A68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15A6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"/>
          <a:stretch/>
        </p:blipFill>
        <p:spPr>
          <a:xfrm>
            <a:off x="5405746" y="1326807"/>
            <a:ext cx="1770469" cy="1745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BAD6C14-BD16-4784-A325-BF22F54433DC}"/>
              </a:ext>
            </a:extLst>
          </p:cNvPr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r>
              <a:rPr lang="zh-CN" altLang="zh-CN" dirty="0"/>
              <a:t>类的方法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85D0EEED-F828-4488-BD4C-E620E18BE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21" y="4108697"/>
            <a:ext cx="3314987" cy="12497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29324CDA-BDFA-45D8-86B3-0B4FE164A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8" y="1194664"/>
            <a:ext cx="8169348" cy="252243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C0CBC266-5785-4077-ACA3-7ACD7A414BD1}"/>
              </a:ext>
            </a:extLst>
          </p:cNvPr>
          <p:cNvSpPr/>
          <p:nvPr/>
        </p:nvSpPr>
        <p:spPr>
          <a:xfrm>
            <a:off x="3026664" y="1697253"/>
            <a:ext cx="2523744" cy="2630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756A7FA2-E0D9-42DA-BCD9-33C13916526B}"/>
              </a:ext>
            </a:extLst>
          </p:cNvPr>
          <p:cNvSpPr/>
          <p:nvPr/>
        </p:nvSpPr>
        <p:spPr>
          <a:xfrm>
            <a:off x="6364224" y="2197125"/>
            <a:ext cx="2273808" cy="2164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E3AC4789-1D36-431E-809C-BD243EFD372C}"/>
              </a:ext>
            </a:extLst>
          </p:cNvPr>
          <p:cNvGrpSpPr/>
          <p:nvPr/>
        </p:nvGrpSpPr>
        <p:grpSpPr>
          <a:xfrm>
            <a:off x="654672" y="1442418"/>
            <a:ext cx="7979201" cy="3862965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xmlns="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xmlns="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85E57130-516E-4B93-AD4A-5FE4B1E3C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28326"/>
              </p:ext>
            </p:extLst>
          </p:nvPr>
        </p:nvGraphicFramePr>
        <p:xfrm>
          <a:off x="893977" y="1673557"/>
          <a:ext cx="7338930" cy="22758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93775">
                  <a:extLst>
                    <a:ext uri="{9D8B030D-6E8A-4147-A177-3AD203B41FA5}">
                      <a16:colId xmlns:a16="http://schemas.microsoft.com/office/drawing/2014/main" xmlns="" val="333092262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xmlns="" val="1768256214"/>
                    </a:ext>
                  </a:extLst>
                </a:gridCol>
                <a:gridCol w="3514603">
                  <a:extLst>
                    <a:ext uri="{9D8B030D-6E8A-4147-A177-3AD203B41FA5}">
                      <a16:colId xmlns:a16="http://schemas.microsoft.com/office/drawing/2014/main" xmlns="" val="465132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变量类型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变量名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778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MAX_PRIORITY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指定线程具有最高的优先级，值为</a:t>
                      </a:r>
                      <a:r>
                        <a:rPr lang="en-US" sz="2000" dirty="0">
                          <a:effectLst/>
                        </a:rPr>
                        <a:t>10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172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MIN_PRIORITY</a:t>
                      </a:r>
                      <a:endParaRPr lang="zh-CN" sz="20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指定线程具有最低优先级，值为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84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NORM_PRIORITY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指定线程具有默认的优先级，值为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42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BAD6C14-BD16-4784-A325-BF22F54433DC}"/>
              </a:ext>
            </a:extLst>
          </p:cNvPr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try…catch</a:t>
            </a:r>
            <a:r>
              <a:rPr lang="zh-CN" altLang="en-US" dirty="0"/>
              <a:t>处理</a:t>
            </a:r>
            <a:r>
              <a:rPr lang="en-US" altLang="zh-CN" dirty="0"/>
              <a:t>Test</a:t>
            </a:r>
            <a:r>
              <a:rPr lang="zh-CN" altLang="en-US" dirty="0"/>
              <a:t>类引发的异常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8D230992-964F-441B-9A09-ECACADF51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7" y="4513460"/>
            <a:ext cx="4473328" cy="5029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A565B36-74EA-466E-A327-EF6B887C5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" y="1113562"/>
            <a:ext cx="798811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线程的创建与启动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91F4D164-210E-4A8F-86C1-8E0C135F07F5}"/>
              </a:ext>
            </a:extLst>
          </p:cNvPr>
          <p:cNvSpPr/>
          <p:nvPr/>
        </p:nvSpPr>
        <p:spPr>
          <a:xfrm>
            <a:off x="6972883" y="3279986"/>
            <a:ext cx="3961095" cy="2303532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r>
              <a:rPr lang="zh-CN" altLang="en-US" dirty="0"/>
              <a:t>（</a:t>
            </a:r>
            <a:r>
              <a:rPr lang="en-US" dirty="0"/>
              <a:t>1</a:t>
            </a:r>
            <a:r>
              <a:rPr lang="zh-CN" altLang="en-US" dirty="0"/>
              <a:t>）创建一个</a:t>
            </a:r>
            <a:r>
              <a:rPr lang="en-US" dirty="0"/>
              <a:t>Thread</a:t>
            </a:r>
            <a:r>
              <a:rPr lang="zh-CN" altLang="en-US" dirty="0"/>
              <a:t>类的派生类</a:t>
            </a:r>
            <a:r>
              <a:rPr lang="en-US" dirty="0"/>
              <a:t>A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dirty="0"/>
              <a:t>2</a:t>
            </a:r>
            <a:r>
              <a:rPr lang="zh-CN" altLang="en-US" dirty="0"/>
              <a:t>）在类</a:t>
            </a:r>
            <a:r>
              <a:rPr lang="en-US" dirty="0"/>
              <a:t>A</a:t>
            </a:r>
            <a:r>
              <a:rPr lang="zh-CN" altLang="en-US" dirty="0"/>
              <a:t>中覆盖父类</a:t>
            </a:r>
            <a:r>
              <a:rPr lang="en-US" dirty="0"/>
              <a:t>Thread</a:t>
            </a:r>
            <a:r>
              <a:rPr lang="zh-CN" altLang="en-US" dirty="0"/>
              <a:t>的</a:t>
            </a:r>
            <a:r>
              <a:rPr lang="en-US" dirty="0"/>
              <a:t>run()</a:t>
            </a:r>
            <a:r>
              <a:rPr lang="zh-CN" altLang="en-US" dirty="0"/>
              <a:t>方法，将实现线程功能的代码写入</a:t>
            </a:r>
            <a:r>
              <a:rPr lang="en-US" dirty="0"/>
              <a:t>run()</a:t>
            </a:r>
            <a:r>
              <a:rPr lang="zh-CN" altLang="en-US" dirty="0"/>
              <a:t>方法中，来完成线程要实现的具体功能；</a:t>
            </a:r>
          </a:p>
          <a:p>
            <a:r>
              <a:rPr lang="zh-CN" altLang="en-US" dirty="0"/>
              <a:t>（</a:t>
            </a:r>
            <a:r>
              <a:rPr lang="en-US" dirty="0"/>
              <a:t>3</a:t>
            </a:r>
            <a:r>
              <a:rPr lang="zh-CN" altLang="en-US" dirty="0"/>
              <a:t>）然后创建类</a:t>
            </a:r>
            <a:r>
              <a:rPr lang="en-US" dirty="0"/>
              <a:t>A</a:t>
            </a:r>
            <a:r>
              <a:rPr lang="zh-CN" altLang="en-US" dirty="0"/>
              <a:t>的一个对象</a:t>
            </a:r>
            <a:r>
              <a:rPr lang="en-US" dirty="0"/>
              <a:t>a</a:t>
            </a:r>
            <a:r>
              <a:rPr lang="zh-CN" altLang="en-US" dirty="0"/>
              <a:t>，此时线程不会自动运行。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）调用对象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start()</a:t>
            </a:r>
            <a:r>
              <a:rPr lang="zh-CN" altLang="en-US" dirty="0"/>
              <a:t>方法启动线程</a:t>
            </a: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xmlns="" id="{DBE13C2A-A7C0-44FC-8C64-2CD24E0BFFF3}"/>
              </a:ext>
            </a:extLst>
          </p:cNvPr>
          <p:cNvSpPr/>
          <p:nvPr/>
        </p:nvSpPr>
        <p:spPr>
          <a:xfrm>
            <a:off x="585145" y="1698342"/>
            <a:ext cx="4633974" cy="2303532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r>
              <a:rPr lang="zh-CN" altLang="en-US" dirty="0"/>
              <a:t>（</a:t>
            </a:r>
            <a:r>
              <a:rPr lang="en-US" dirty="0"/>
              <a:t>1</a:t>
            </a:r>
            <a:r>
              <a:rPr lang="zh-CN" altLang="en-US" dirty="0"/>
              <a:t>）创建一个类</a:t>
            </a:r>
            <a:r>
              <a:rPr lang="en-US" dirty="0"/>
              <a:t>A</a:t>
            </a:r>
            <a:r>
              <a:rPr lang="zh-CN" altLang="en-US" dirty="0"/>
              <a:t>实现接口</a:t>
            </a:r>
            <a:r>
              <a:rPr lang="en-US" dirty="0"/>
              <a:t>Runnable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dirty="0"/>
              <a:t>2</a:t>
            </a:r>
            <a:r>
              <a:rPr lang="zh-CN" altLang="en-US" dirty="0"/>
              <a:t>）在类</a:t>
            </a:r>
            <a:r>
              <a:rPr lang="en-US" dirty="0"/>
              <a:t>A</a:t>
            </a:r>
            <a:r>
              <a:rPr lang="zh-CN" altLang="en-US" dirty="0"/>
              <a:t>中实现接口</a:t>
            </a:r>
            <a:r>
              <a:rPr lang="en-US" dirty="0"/>
              <a:t>Runnable</a:t>
            </a:r>
            <a:r>
              <a:rPr lang="zh-CN" altLang="en-US" dirty="0"/>
              <a:t>的</a:t>
            </a:r>
            <a:r>
              <a:rPr lang="en-US" dirty="0"/>
              <a:t>run()</a:t>
            </a:r>
            <a:r>
              <a:rPr lang="zh-CN" altLang="en-US" dirty="0"/>
              <a:t>方法，将实现线程功能的代码写入</a:t>
            </a:r>
            <a:r>
              <a:rPr lang="en-US" dirty="0"/>
              <a:t>run()</a:t>
            </a:r>
            <a:r>
              <a:rPr lang="zh-CN" altLang="en-US" dirty="0"/>
              <a:t>方法中，来完成线程要实现的具体功能；</a:t>
            </a:r>
          </a:p>
          <a:p>
            <a:r>
              <a:rPr lang="zh-CN" altLang="en-US" dirty="0"/>
              <a:t>（</a:t>
            </a:r>
            <a:r>
              <a:rPr lang="en-US" dirty="0"/>
              <a:t>3</a:t>
            </a:r>
            <a:r>
              <a:rPr lang="zh-CN" altLang="en-US" dirty="0"/>
              <a:t>）然后创建类</a:t>
            </a:r>
            <a:r>
              <a:rPr lang="en-US" dirty="0"/>
              <a:t>A</a:t>
            </a:r>
            <a:r>
              <a:rPr lang="zh-CN" altLang="en-US" dirty="0"/>
              <a:t>的一个对象</a:t>
            </a:r>
            <a:r>
              <a:rPr lang="en-US" dirty="0"/>
              <a:t>a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dirty="0"/>
              <a:t>4</a:t>
            </a:r>
            <a:r>
              <a:rPr lang="zh-CN" altLang="en-US" dirty="0"/>
              <a:t>）把</a:t>
            </a:r>
            <a:r>
              <a:rPr lang="en-US" dirty="0"/>
              <a:t>Runnable</a:t>
            </a:r>
            <a:r>
              <a:rPr lang="zh-CN" altLang="en-US" dirty="0"/>
              <a:t>接口的对象</a:t>
            </a:r>
            <a:r>
              <a:rPr lang="en-US" dirty="0"/>
              <a:t>a</a:t>
            </a:r>
            <a:r>
              <a:rPr lang="zh-CN" altLang="en-US" dirty="0"/>
              <a:t>传递给</a:t>
            </a:r>
            <a:r>
              <a:rPr lang="en-US" dirty="0"/>
              <a:t>Thread</a:t>
            </a:r>
            <a:r>
              <a:rPr lang="zh-CN" altLang="en-US" dirty="0"/>
              <a:t>类的构造方法，构造线程对象</a:t>
            </a:r>
            <a:r>
              <a:rPr lang="en-US" dirty="0"/>
              <a:t>t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）调用对象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start()</a:t>
            </a:r>
            <a:r>
              <a:rPr lang="zh-CN" altLang="en-US" dirty="0"/>
              <a:t>方法启动线程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E1CEC1C-EC9D-401D-8DC3-52F6D5ED3349}"/>
              </a:ext>
            </a:extLst>
          </p:cNvPr>
          <p:cNvGrpSpPr/>
          <p:nvPr/>
        </p:nvGrpSpPr>
        <p:grpSpPr>
          <a:xfrm>
            <a:off x="5276424" y="1545336"/>
            <a:ext cx="3772694" cy="1654275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:a16="http://schemas.microsoft.com/office/drawing/2014/main" xmlns="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xmlns="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:a16="http://schemas.microsoft.com/office/drawing/2014/main" xmlns="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:a16="http://schemas.microsoft.com/office/drawing/2014/main" xmlns="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554415" y="3430321"/>
                <a:ext cx="1479358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继承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Thread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类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:a16="http://schemas.microsoft.com/office/drawing/2014/main" xmlns="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FEB5653-5EE6-4377-9700-24D80B421E18}"/>
              </a:ext>
            </a:extLst>
          </p:cNvPr>
          <p:cNvGrpSpPr/>
          <p:nvPr/>
        </p:nvGrpSpPr>
        <p:grpSpPr>
          <a:xfrm>
            <a:off x="2688938" y="3840157"/>
            <a:ext cx="3892255" cy="1654275"/>
            <a:chOff x="3156745" y="3840157"/>
            <a:chExt cx="3424447" cy="1405057"/>
          </a:xfrm>
        </p:grpSpPr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xmlns="" id="{4304EEF8-D6A8-4A9D-8AA8-E58EEFCE3001}"/>
                </a:ext>
              </a:extLst>
            </p:cNvPr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xmlns="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:a16="http://schemas.microsoft.com/office/drawing/2014/main" xmlns="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8928684" y="2313842"/>
                <a:ext cx="1914933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实现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Runnable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接口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:a16="http://schemas.microsoft.com/office/drawing/2014/main" xmlns="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8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r>
              <a:rPr lang="en-US" altLang="zh-CN" dirty="0"/>
              <a:t>Thread</a:t>
            </a:r>
            <a:r>
              <a:rPr lang="zh-CN" altLang="en-US" dirty="0"/>
              <a:t>类创建线程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7BDA228-382F-4B37-9741-6F8DAC695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6" y="1093979"/>
            <a:ext cx="7804300" cy="328450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2433DBB-190A-40C0-9A0D-25172ED7C6C5}"/>
              </a:ext>
            </a:extLst>
          </p:cNvPr>
          <p:cNvSpPr/>
          <p:nvPr/>
        </p:nvSpPr>
        <p:spPr>
          <a:xfrm>
            <a:off x="1093222" y="1385812"/>
            <a:ext cx="6548704" cy="12071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C0CBC266-5785-4077-ACA3-7ACD7A414BD1}"/>
              </a:ext>
            </a:extLst>
          </p:cNvPr>
          <p:cNvSpPr/>
          <p:nvPr/>
        </p:nvSpPr>
        <p:spPr>
          <a:xfrm>
            <a:off x="1333030" y="3127022"/>
            <a:ext cx="1308570" cy="2257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4A8ACBE-9216-46DD-A837-D8DFC9B8B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44" y="1155166"/>
            <a:ext cx="7190950" cy="43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接口创建线程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2CA962A-BD1F-42EC-8950-D4F9A07A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3" y="1150232"/>
            <a:ext cx="7921817" cy="3322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C5E217A-F003-4DF8-87C7-65C31B5DE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68" y="1150232"/>
            <a:ext cx="1425063" cy="501037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FF85F140-C3DE-4AD6-BA15-4F9AFA434B91}"/>
              </a:ext>
            </a:extLst>
          </p:cNvPr>
          <p:cNvSpPr/>
          <p:nvPr/>
        </p:nvSpPr>
        <p:spPr>
          <a:xfrm>
            <a:off x="1648177" y="2652889"/>
            <a:ext cx="2708682" cy="496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线程休眠的概念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507298" y="2341794"/>
            <a:ext cx="4995926" cy="21852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让当前正在执行的线程暂停一段时间，就是线程的休眠。线程的休眠可以通过使用</a:t>
            </a:r>
            <a:r>
              <a:rPr lang="en-US" sz="2400" dirty="0"/>
              <a:t>Thread</a:t>
            </a:r>
            <a:r>
              <a:rPr lang="zh-CN" altLang="en-US" sz="2400" dirty="0"/>
              <a:t>类的静态方法</a:t>
            </a:r>
            <a:r>
              <a:rPr lang="en-US" sz="2400" dirty="0"/>
              <a:t>sleep()</a:t>
            </a:r>
            <a:r>
              <a:rPr lang="zh-CN" altLang="en-US" sz="2400" dirty="0"/>
              <a:t>，让其它线程有机会继续执行。 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291236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休眠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30527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E3AC4789-1D36-431E-809C-BD243EFD372C}"/>
              </a:ext>
            </a:extLst>
          </p:cNvPr>
          <p:cNvGrpSpPr/>
          <p:nvPr/>
        </p:nvGrpSpPr>
        <p:grpSpPr>
          <a:xfrm>
            <a:off x="731837" y="1618488"/>
            <a:ext cx="7596593" cy="4013420"/>
            <a:chOff x="425167" y="1030884"/>
            <a:chExt cx="11462034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xmlns="" id="{7E5C36A9-D1BC-4484-AC80-A02C65CE1CDB}"/>
                </a:ext>
              </a:extLst>
            </p:cNvPr>
            <p:cNvSpPr/>
            <p:nvPr/>
          </p:nvSpPr>
          <p:spPr>
            <a:xfrm>
              <a:off x="425167" y="1030884"/>
              <a:ext cx="11462034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xmlns="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造字工房悦黑体验版细体" pitchFamily="50" charset="-122"/>
                <a:ea typeface="造字工房悦黑体验版细体" pitchFamily="50" charset="-122"/>
              </a:rPr>
              <a:t>sleep()</a:t>
            </a:r>
            <a:r>
              <a:rPr lang="zh-CN" altLang="en-US" dirty="0">
                <a:latin typeface="造字工房悦黑体验版细体" pitchFamily="50" charset="-122"/>
                <a:ea typeface="造字工房悦黑体验版细体" pitchFamily="50" charset="-122"/>
              </a:rPr>
              <a:t>的用法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1293798" y="4225694"/>
            <a:ext cx="6630670" cy="4902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047248" y="2162927"/>
            <a:ext cx="2481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Thread.sleep</a:t>
            </a:r>
            <a:r>
              <a:rPr lang="en-US" dirty="0"/>
              <a:t>(long </a:t>
            </a:r>
            <a:r>
              <a:rPr lang="en-US" dirty="0" err="1"/>
              <a:t>millis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sleep</a:t>
            </a:r>
            <a:r>
              <a:rPr lang="zh-CN" altLang="en-US" dirty="0"/>
              <a:t>(</a:t>
            </a:r>
            <a:r>
              <a:rPr lang="en-US" altLang="zh-CN" dirty="0"/>
              <a:t>)</a:t>
            </a:r>
            <a:r>
              <a:rPr lang="zh-CN" altLang="en-US" dirty="0"/>
              <a:t>的用法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EA5DFAE-1D6A-4DE1-84B7-8A6080BCD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6" y="1124938"/>
            <a:ext cx="7704488" cy="42523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D837F0D-6FD8-4F5C-A83A-93C9D7219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59" y="3620510"/>
            <a:ext cx="1920406" cy="2522439"/>
          </a:xfrm>
          <a:prstGeom prst="rect">
            <a:avLst/>
          </a:prstGeom>
        </p:spPr>
      </p:pic>
      <p:sp>
        <p:nvSpPr>
          <p:cNvPr id="14" name="矩形: 圆角 5">
            <a:extLst>
              <a:ext uri="{FF2B5EF4-FFF2-40B4-BE49-F238E27FC236}">
                <a16:creationId xmlns:a16="http://schemas.microsoft.com/office/drawing/2014/main" xmlns="" id="{C0CBC266-5785-4077-ACA3-7ACD7A414BD1}"/>
              </a:ext>
            </a:extLst>
          </p:cNvPr>
          <p:cNvSpPr/>
          <p:nvPr/>
        </p:nvSpPr>
        <p:spPr>
          <a:xfrm>
            <a:off x="2201333" y="2091845"/>
            <a:ext cx="6163734" cy="16043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线程中断的概念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507298" y="2341794"/>
            <a:ext cx="4995926" cy="2739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</a:rPr>
              <a:t>中断是一种协作机制，当一个线程中断另外一个线程，只是为了引起该线程注意，被中断的线程不一定要立即停止正在做的事，可以决定如何应对中断。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291237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14089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F4F830DB-4A59-485C-AA51-4099DCC0C785}"/>
              </a:ext>
            </a:extLst>
          </p:cNvPr>
          <p:cNvGrpSpPr/>
          <p:nvPr/>
        </p:nvGrpSpPr>
        <p:grpSpPr>
          <a:xfrm>
            <a:off x="808104" y="1592143"/>
            <a:ext cx="2072960" cy="2584754"/>
            <a:chOff x="3295850" y="1908877"/>
            <a:chExt cx="3738030" cy="4660916"/>
          </a:xfrm>
        </p:grpSpPr>
        <p:sp>
          <p:nvSpPr>
            <p:cNvPr id="27" name="圆角矩形 2">
              <a:extLst>
                <a:ext uri="{FF2B5EF4-FFF2-40B4-BE49-F238E27FC236}">
                  <a16:creationId xmlns:a16="http://schemas.microsoft.com/office/drawing/2014/main" xmlns="" id="{EAA90C47-2B82-453B-BBD2-0D11E8E0246F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C7F47BF6-F231-469A-8188-A36EA95550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9" name="圆角矩形 4">
              <a:extLst>
                <a:ext uri="{FF2B5EF4-FFF2-40B4-BE49-F238E27FC236}">
                  <a16:creationId xmlns:a16="http://schemas.microsoft.com/office/drawing/2014/main" xmlns="" id="{4EC9B654-F0A3-4B1B-A5D9-00E0FB6AA943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B1375C98-10FF-451E-9913-D6639068A5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33" name="圆角矩形 6">
            <a:extLst>
              <a:ext uri="{FF2B5EF4-FFF2-40B4-BE49-F238E27FC236}">
                <a16:creationId xmlns:a16="http://schemas.microsoft.com/office/drawing/2014/main" xmlns="" id="{46A2232D-1AB6-48BD-8BE9-14D58A175CF2}"/>
              </a:ext>
            </a:extLst>
          </p:cNvPr>
          <p:cNvSpPr/>
          <p:nvPr/>
        </p:nvSpPr>
        <p:spPr>
          <a:xfrm>
            <a:off x="2361829" y="2056670"/>
            <a:ext cx="3959840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37ECEC4-E518-4D8B-A61C-17D9CCC4689E}"/>
              </a:ext>
            </a:extLst>
          </p:cNvPr>
          <p:cNvGrpSpPr/>
          <p:nvPr/>
        </p:nvGrpSpPr>
        <p:grpSpPr>
          <a:xfrm>
            <a:off x="2432118" y="2370527"/>
            <a:ext cx="118508" cy="118509"/>
            <a:chOff x="4486616" y="3001075"/>
            <a:chExt cx="274695" cy="27469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D95257BB-9ED6-43B9-B7C3-DC768BE2CD5D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182CC631-84F6-44F7-8E90-98B5E5E50BE8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233F597-C2DD-4F8D-8C2F-643F30CCE739}"/>
              </a:ext>
            </a:extLst>
          </p:cNvPr>
          <p:cNvGrpSpPr/>
          <p:nvPr/>
        </p:nvGrpSpPr>
        <p:grpSpPr>
          <a:xfrm>
            <a:off x="2132613" y="2370527"/>
            <a:ext cx="118508" cy="118509"/>
            <a:chOff x="4486616" y="3001075"/>
            <a:chExt cx="274695" cy="27469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69898C07-4441-45EB-8213-C1C571EE0B95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B17BE398-7551-422D-9328-49A062B11425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7433518D-361F-4741-948C-DE55E852CEF0}"/>
              </a:ext>
            </a:extLst>
          </p:cNvPr>
          <p:cNvGrpSpPr/>
          <p:nvPr/>
        </p:nvGrpSpPr>
        <p:grpSpPr>
          <a:xfrm>
            <a:off x="2199170" y="2404189"/>
            <a:ext cx="288238" cy="46073"/>
            <a:chOff x="4318304" y="3089060"/>
            <a:chExt cx="384317" cy="61430"/>
          </a:xfrm>
        </p:grpSpPr>
        <p:sp>
          <p:nvSpPr>
            <p:cNvPr id="41" name="圆角矩形 14">
              <a:extLst>
                <a:ext uri="{FF2B5EF4-FFF2-40B4-BE49-F238E27FC236}">
                  <a16:creationId xmlns:a16="http://schemas.microsoft.com/office/drawing/2014/main" xmlns="" id="{86F6C80A-D3F1-485F-B310-ED2C117D4C3B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2" name="圆角矩形 15">
              <a:extLst>
                <a:ext uri="{FF2B5EF4-FFF2-40B4-BE49-F238E27FC236}">
                  <a16:creationId xmlns:a16="http://schemas.microsoft.com/office/drawing/2014/main" xmlns="" id="{DEFEE4C4-6803-4C03-BE89-4F2DAA0A34E0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C2040DD5-967E-46D9-AFD6-CD0AEEFE9CB3}"/>
              </a:ext>
            </a:extLst>
          </p:cNvPr>
          <p:cNvSpPr txBox="1"/>
          <p:nvPr/>
        </p:nvSpPr>
        <p:spPr>
          <a:xfrm>
            <a:off x="3174015" y="2181582"/>
            <a:ext cx="3147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线程的创建与启动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061B4964-64F1-4A62-B723-A25888D3D198}"/>
              </a:ext>
            </a:extLst>
          </p:cNvPr>
          <p:cNvGrpSpPr/>
          <p:nvPr/>
        </p:nvGrpSpPr>
        <p:grpSpPr>
          <a:xfrm>
            <a:off x="1253350" y="2160238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45" name="Freeform 489">
              <a:extLst>
                <a:ext uri="{FF2B5EF4-FFF2-40B4-BE49-F238E27FC236}">
                  <a16:creationId xmlns:a16="http://schemas.microsoft.com/office/drawing/2014/main" xmlns="" id="{7739C36C-EDF4-4859-8241-9C0D4D9C7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6" name="Freeform 490">
              <a:extLst>
                <a:ext uri="{FF2B5EF4-FFF2-40B4-BE49-F238E27FC236}">
                  <a16:creationId xmlns:a16="http://schemas.microsoft.com/office/drawing/2014/main" xmlns="" id="{674736E2-6D38-4A4B-8B7E-47A26A09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7" name="Freeform 491">
              <a:extLst>
                <a:ext uri="{FF2B5EF4-FFF2-40B4-BE49-F238E27FC236}">
                  <a16:creationId xmlns:a16="http://schemas.microsoft.com/office/drawing/2014/main" xmlns="" id="{BCA4B736-1098-487F-A771-19B8D40B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8" name="Rectangle 492">
              <a:extLst>
                <a:ext uri="{FF2B5EF4-FFF2-40B4-BE49-F238E27FC236}">
                  <a16:creationId xmlns:a16="http://schemas.microsoft.com/office/drawing/2014/main" xmlns="" id="{79E8E190-B624-4129-A6F8-DF3CB16C1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9" name="Rectangle 493">
              <a:extLst>
                <a:ext uri="{FF2B5EF4-FFF2-40B4-BE49-F238E27FC236}">
                  <a16:creationId xmlns:a16="http://schemas.microsoft.com/office/drawing/2014/main" xmlns="" id="{5685FFBA-C058-4A5A-9594-D73DDA3D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0" name="Rectangle 494">
              <a:extLst>
                <a:ext uri="{FF2B5EF4-FFF2-40B4-BE49-F238E27FC236}">
                  <a16:creationId xmlns:a16="http://schemas.microsoft.com/office/drawing/2014/main" xmlns="" id="{517B89E2-CA7C-433C-9AAD-BEC99E67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1" name="Rectangle 495">
              <a:extLst>
                <a:ext uri="{FF2B5EF4-FFF2-40B4-BE49-F238E27FC236}">
                  <a16:creationId xmlns:a16="http://schemas.microsoft.com/office/drawing/2014/main" xmlns="" id="{5C76B6FB-46DE-4BC3-B186-89C3B736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2" name="Freeform 496">
              <a:extLst>
                <a:ext uri="{FF2B5EF4-FFF2-40B4-BE49-F238E27FC236}">
                  <a16:creationId xmlns:a16="http://schemas.microsoft.com/office/drawing/2014/main" xmlns="" id="{723996B0-3C64-4E17-9DCE-FB402D2F8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04709763-005B-4DD8-8DF6-836F73855BB8}"/>
              </a:ext>
            </a:extLst>
          </p:cNvPr>
          <p:cNvGrpSpPr/>
          <p:nvPr/>
        </p:nvGrpSpPr>
        <p:grpSpPr>
          <a:xfrm>
            <a:off x="2733644" y="2250474"/>
            <a:ext cx="484115" cy="429667"/>
            <a:chOff x="5030931" y="2884106"/>
            <a:chExt cx="645486" cy="572889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5823071C-22C2-4054-B36A-97E3B51332FA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B0352AC4-28D7-4716-8323-3FD1FEFD034D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F09652FD-56F9-4416-84CA-51BB0060231A}"/>
              </a:ext>
            </a:extLst>
          </p:cNvPr>
          <p:cNvGrpSpPr/>
          <p:nvPr/>
        </p:nvGrpSpPr>
        <p:grpSpPr>
          <a:xfrm>
            <a:off x="2111433" y="2817579"/>
            <a:ext cx="2065817" cy="2584754"/>
            <a:chOff x="3295850" y="1895995"/>
            <a:chExt cx="3725149" cy="4660916"/>
          </a:xfrm>
        </p:grpSpPr>
        <p:sp>
          <p:nvSpPr>
            <p:cNvPr id="57" name="圆角矩形 2">
              <a:extLst>
                <a:ext uri="{FF2B5EF4-FFF2-40B4-BE49-F238E27FC236}">
                  <a16:creationId xmlns:a16="http://schemas.microsoft.com/office/drawing/2014/main" xmlns="" id="{421CB380-0A12-4E65-953F-9E380B71CC43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AFB0610B-AB49-4A26-B2C2-94E139C881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9" name="圆角矩形 4">
              <a:extLst>
                <a:ext uri="{FF2B5EF4-FFF2-40B4-BE49-F238E27FC236}">
                  <a16:creationId xmlns:a16="http://schemas.microsoft.com/office/drawing/2014/main" xmlns="" id="{ADA19832-58F0-4388-A7C7-F9B5B9E25E97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xmlns="" id="{297CAAC5-50C7-4B26-9944-9C04393259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圆角矩形 6">
            <a:extLst>
              <a:ext uri="{FF2B5EF4-FFF2-40B4-BE49-F238E27FC236}">
                <a16:creationId xmlns:a16="http://schemas.microsoft.com/office/drawing/2014/main" xmlns="" id="{F6A9B742-3185-4D80-BBA1-7B6455DD0AAD}"/>
              </a:ext>
            </a:extLst>
          </p:cNvPr>
          <p:cNvSpPr/>
          <p:nvPr/>
        </p:nvSpPr>
        <p:spPr>
          <a:xfrm>
            <a:off x="3664126" y="3291538"/>
            <a:ext cx="3005671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2FF198B1-EFA8-4E02-B90F-5ED664F64267}"/>
              </a:ext>
            </a:extLst>
          </p:cNvPr>
          <p:cNvGrpSpPr/>
          <p:nvPr/>
        </p:nvGrpSpPr>
        <p:grpSpPr>
          <a:xfrm>
            <a:off x="3734414" y="3605395"/>
            <a:ext cx="118508" cy="118509"/>
            <a:chOff x="4486616" y="3001075"/>
            <a:chExt cx="274695" cy="27469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F9132EB2-E8C2-4A93-BC75-57754DF9661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D0E426FD-7738-4723-BC85-32F33A111191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4D0B19D0-F5F5-478B-96A0-DC1E72C10F5F}"/>
              </a:ext>
            </a:extLst>
          </p:cNvPr>
          <p:cNvGrpSpPr/>
          <p:nvPr/>
        </p:nvGrpSpPr>
        <p:grpSpPr>
          <a:xfrm>
            <a:off x="3434909" y="3605395"/>
            <a:ext cx="118508" cy="118509"/>
            <a:chOff x="4486616" y="3001075"/>
            <a:chExt cx="274695" cy="274699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A615E458-A7A6-4CDC-94A1-A341546C365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01CA27C8-7982-4949-8DD8-FE30AE4836AD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606F4BCC-BC5A-4AB2-8ADE-02973CA53458}"/>
              </a:ext>
            </a:extLst>
          </p:cNvPr>
          <p:cNvGrpSpPr/>
          <p:nvPr/>
        </p:nvGrpSpPr>
        <p:grpSpPr>
          <a:xfrm>
            <a:off x="3501468" y="3639057"/>
            <a:ext cx="288238" cy="46073"/>
            <a:chOff x="4317617" y="3104300"/>
            <a:chExt cx="384317" cy="61430"/>
          </a:xfrm>
        </p:grpSpPr>
        <p:sp>
          <p:nvSpPr>
            <p:cNvPr id="69" name="圆角矩形 14">
              <a:extLst>
                <a:ext uri="{FF2B5EF4-FFF2-40B4-BE49-F238E27FC236}">
                  <a16:creationId xmlns:a16="http://schemas.microsoft.com/office/drawing/2014/main" xmlns="" id="{4652565B-B3D2-491D-9B56-4C92236F9844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0" name="圆角矩形 15">
              <a:extLst>
                <a:ext uri="{FF2B5EF4-FFF2-40B4-BE49-F238E27FC236}">
                  <a16:creationId xmlns:a16="http://schemas.microsoft.com/office/drawing/2014/main" xmlns="" id="{EAECD9DF-564A-42DB-B068-86D6763931E5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CEA5D525-04AE-4468-A6B9-55F77C85C547}"/>
              </a:ext>
            </a:extLst>
          </p:cNvPr>
          <p:cNvGrpSpPr/>
          <p:nvPr/>
        </p:nvGrpSpPr>
        <p:grpSpPr>
          <a:xfrm>
            <a:off x="3896677" y="3473912"/>
            <a:ext cx="491776" cy="429667"/>
            <a:chOff x="5030931" y="2884106"/>
            <a:chExt cx="655701" cy="572889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560F8C1F-B30F-4114-8BDB-1BED17F32B1E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968B7D8C-C646-4ADA-BDA3-EC37D9EAFE93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5775AEDF-0381-43D2-A95B-0612FCFF9513}"/>
              </a:ext>
            </a:extLst>
          </p:cNvPr>
          <p:cNvGrpSpPr/>
          <p:nvPr/>
        </p:nvGrpSpPr>
        <p:grpSpPr>
          <a:xfrm>
            <a:off x="2569530" y="3465046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xmlns="" id="{88153437-FB4C-4BE1-9102-69AC359F0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xmlns="" id="{EDF7CC37-6D0C-4AF2-A408-CFE6D0CEF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xmlns="" id="{20333015-EDF4-4546-A3C0-3D891D981A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xmlns="" id="{845A8E99-35C2-4691-9D06-B66811AD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38333E7A-25F5-498D-99A3-F567ED8BAA4A}"/>
              </a:ext>
            </a:extLst>
          </p:cNvPr>
          <p:cNvSpPr txBox="1"/>
          <p:nvPr/>
        </p:nvSpPr>
        <p:spPr>
          <a:xfrm>
            <a:off x="4298805" y="3425879"/>
            <a:ext cx="2156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线程的控制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xmlns="" id="{A904D9CC-5F69-44CC-A2CE-61D73A696B7E}"/>
              </a:ext>
            </a:extLst>
          </p:cNvPr>
          <p:cNvSpPr/>
          <p:nvPr/>
        </p:nvSpPr>
        <p:spPr>
          <a:xfrm>
            <a:off x="5219500" y="4753275"/>
            <a:ext cx="422057" cy="422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22EC67BA-533A-432B-905C-DE8F51CB44B3}"/>
              </a:ext>
            </a:extLst>
          </p:cNvPr>
          <p:cNvGrpSpPr/>
          <p:nvPr/>
        </p:nvGrpSpPr>
        <p:grpSpPr>
          <a:xfrm>
            <a:off x="3713347" y="4678314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82" name="Freeform 583">
              <a:extLst>
                <a:ext uri="{FF2B5EF4-FFF2-40B4-BE49-F238E27FC236}">
                  <a16:creationId xmlns:a16="http://schemas.microsoft.com/office/drawing/2014/main" xmlns="" id="{698E2D91-0D2D-425E-994C-9FA0863CE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3" name="Freeform 584">
              <a:extLst>
                <a:ext uri="{FF2B5EF4-FFF2-40B4-BE49-F238E27FC236}">
                  <a16:creationId xmlns:a16="http://schemas.microsoft.com/office/drawing/2014/main" xmlns="" id="{DEAFFA1C-2297-4212-A207-40DF4ADC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585">
              <a:extLst>
                <a:ext uri="{FF2B5EF4-FFF2-40B4-BE49-F238E27FC236}">
                  <a16:creationId xmlns:a16="http://schemas.microsoft.com/office/drawing/2014/main" xmlns="" id="{2449BF55-8203-4699-B0D2-19A21759E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5" name="Freeform 586">
              <a:extLst>
                <a:ext uri="{FF2B5EF4-FFF2-40B4-BE49-F238E27FC236}">
                  <a16:creationId xmlns:a16="http://schemas.microsoft.com/office/drawing/2014/main" xmlns="" id="{E8B02F2F-35F3-47EE-8C20-F0EDBC56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99EB5C78-3AE5-4AF2-AB41-55EDEDCC2EF6}"/>
              </a:ext>
            </a:extLst>
          </p:cNvPr>
          <p:cNvSpPr txBox="1"/>
          <p:nvPr/>
        </p:nvSpPr>
        <p:spPr>
          <a:xfrm>
            <a:off x="5659870" y="4702172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构造方法的调用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xmlns="" id="{C5A65D20-E729-4AB2-9E13-971A17E18B28}"/>
              </a:ext>
            </a:extLst>
          </p:cNvPr>
          <p:cNvGrpSpPr/>
          <p:nvPr/>
        </p:nvGrpSpPr>
        <p:grpSpPr>
          <a:xfrm>
            <a:off x="3288861" y="4174988"/>
            <a:ext cx="2072960" cy="2584754"/>
            <a:chOff x="3295850" y="1908877"/>
            <a:chExt cx="3738030" cy="4660916"/>
          </a:xfrm>
        </p:grpSpPr>
        <p:sp>
          <p:nvSpPr>
            <p:cNvPr id="88" name="圆角矩形 2">
              <a:extLst>
                <a:ext uri="{FF2B5EF4-FFF2-40B4-BE49-F238E27FC236}">
                  <a16:creationId xmlns:a16="http://schemas.microsoft.com/office/drawing/2014/main" xmlns="" id="{579DB3AA-E36F-4CBB-8448-86748A0C40F3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xmlns="" id="{528477E9-CF7F-41E3-93DE-5DF6AA406E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90" name="圆角矩形 4">
              <a:extLst>
                <a:ext uri="{FF2B5EF4-FFF2-40B4-BE49-F238E27FC236}">
                  <a16:creationId xmlns:a16="http://schemas.microsoft.com/office/drawing/2014/main" xmlns="" id="{5715FAB9-34B9-4238-A762-179BE1E64CF0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xmlns="" id="{AE818EC5-2306-4D7E-8533-0B65114101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92" name="圆角矩形 6">
            <a:extLst>
              <a:ext uri="{FF2B5EF4-FFF2-40B4-BE49-F238E27FC236}">
                <a16:creationId xmlns:a16="http://schemas.microsoft.com/office/drawing/2014/main" xmlns="" id="{0E9896B7-3FD9-46C9-A35B-840AC170E5D6}"/>
              </a:ext>
            </a:extLst>
          </p:cNvPr>
          <p:cNvSpPr/>
          <p:nvPr/>
        </p:nvSpPr>
        <p:spPr>
          <a:xfrm>
            <a:off x="5010515" y="4660508"/>
            <a:ext cx="300567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D87ABA20-F340-480C-8698-CB2A16C68A43}"/>
              </a:ext>
            </a:extLst>
          </p:cNvPr>
          <p:cNvGrpSpPr/>
          <p:nvPr/>
        </p:nvGrpSpPr>
        <p:grpSpPr>
          <a:xfrm>
            <a:off x="4986344" y="4963868"/>
            <a:ext cx="118508" cy="118509"/>
            <a:chOff x="4486616" y="3001075"/>
            <a:chExt cx="274695" cy="274699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xmlns="" id="{80190768-0970-450C-9922-DBDE1C98B8FB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xmlns="" id="{036C584E-36A2-4D15-B96E-7F7667539FE7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xmlns="" id="{F229F760-EA91-4DA9-9850-782911F3EBDB}"/>
              </a:ext>
            </a:extLst>
          </p:cNvPr>
          <p:cNvGrpSpPr/>
          <p:nvPr/>
        </p:nvGrpSpPr>
        <p:grpSpPr>
          <a:xfrm>
            <a:off x="4634361" y="4974365"/>
            <a:ext cx="118508" cy="118509"/>
            <a:chOff x="4486616" y="3001075"/>
            <a:chExt cx="274695" cy="2746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E0C224BB-9ABF-422D-B888-4A987DD7EE83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F66A1797-33CD-4907-A2A8-651663804FB6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65B81FBD-8EB5-4A21-8CBA-955F66EB575E}"/>
              </a:ext>
            </a:extLst>
          </p:cNvPr>
          <p:cNvGrpSpPr/>
          <p:nvPr/>
        </p:nvGrpSpPr>
        <p:grpSpPr>
          <a:xfrm>
            <a:off x="4721912" y="5008020"/>
            <a:ext cx="288238" cy="46073"/>
            <a:chOff x="4318304" y="3089060"/>
            <a:chExt cx="384317" cy="61430"/>
          </a:xfrm>
        </p:grpSpPr>
        <p:sp>
          <p:nvSpPr>
            <p:cNvPr id="100" name="圆角矩形 14">
              <a:extLst>
                <a:ext uri="{FF2B5EF4-FFF2-40B4-BE49-F238E27FC236}">
                  <a16:creationId xmlns:a16="http://schemas.microsoft.com/office/drawing/2014/main" xmlns="" id="{922EED79-EB0B-4553-A59B-7ECF62EA4E4B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1" name="圆角矩形 15">
              <a:extLst>
                <a:ext uri="{FF2B5EF4-FFF2-40B4-BE49-F238E27FC236}">
                  <a16:creationId xmlns:a16="http://schemas.microsoft.com/office/drawing/2014/main" xmlns="" id="{4623D0E6-51D5-47C5-83B2-EF927BAF95B6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C0A212E4-B9D8-4E69-8999-5A23030AA3E4}"/>
              </a:ext>
            </a:extLst>
          </p:cNvPr>
          <p:cNvSpPr txBox="1"/>
          <p:nvPr/>
        </p:nvSpPr>
        <p:spPr>
          <a:xfrm>
            <a:off x="5585239" y="4762743"/>
            <a:ext cx="2234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线程的同步</a:t>
            </a:r>
            <a:endParaRPr lang="zh-CN" altLang="en-US" sz="2800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xmlns="" id="{346FCA8C-6B15-4911-84D3-9ED378FB69BD}"/>
              </a:ext>
            </a:extLst>
          </p:cNvPr>
          <p:cNvGrpSpPr/>
          <p:nvPr/>
        </p:nvGrpSpPr>
        <p:grpSpPr>
          <a:xfrm>
            <a:off x="3786584" y="4732587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04" name="Freeform 489">
              <a:extLst>
                <a:ext uri="{FF2B5EF4-FFF2-40B4-BE49-F238E27FC236}">
                  <a16:creationId xmlns:a16="http://schemas.microsoft.com/office/drawing/2014/main" xmlns="" id="{7A0E6FC2-401A-4BCE-99E1-655C1DFC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05" name="Freeform 490">
              <a:extLst>
                <a:ext uri="{FF2B5EF4-FFF2-40B4-BE49-F238E27FC236}">
                  <a16:creationId xmlns:a16="http://schemas.microsoft.com/office/drawing/2014/main" xmlns="" id="{2908FE00-77A6-48EF-80E3-36E2B868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06" name="Freeform 491">
              <a:extLst>
                <a:ext uri="{FF2B5EF4-FFF2-40B4-BE49-F238E27FC236}">
                  <a16:creationId xmlns:a16="http://schemas.microsoft.com/office/drawing/2014/main" xmlns="" id="{15EA39B2-EA7E-4D14-99BE-BBEEEEE49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07" name="Rectangle 492">
              <a:extLst>
                <a:ext uri="{FF2B5EF4-FFF2-40B4-BE49-F238E27FC236}">
                  <a16:creationId xmlns:a16="http://schemas.microsoft.com/office/drawing/2014/main" xmlns="" id="{A2A131E2-A091-4011-9DA6-42FFCEAE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08" name="Rectangle 493">
              <a:extLst>
                <a:ext uri="{FF2B5EF4-FFF2-40B4-BE49-F238E27FC236}">
                  <a16:creationId xmlns:a16="http://schemas.microsoft.com/office/drawing/2014/main" xmlns="" id="{788E77AE-C374-46F5-BB29-0BF333BAF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09" name="Rectangle 494">
              <a:extLst>
                <a:ext uri="{FF2B5EF4-FFF2-40B4-BE49-F238E27FC236}">
                  <a16:creationId xmlns:a16="http://schemas.microsoft.com/office/drawing/2014/main" xmlns="" id="{2076477E-0B5C-4A2A-A054-0E52EFB53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10" name="Rectangle 495">
              <a:extLst>
                <a:ext uri="{FF2B5EF4-FFF2-40B4-BE49-F238E27FC236}">
                  <a16:creationId xmlns:a16="http://schemas.microsoft.com/office/drawing/2014/main" xmlns="" id="{C6AB5069-98A8-4D87-B241-315251D0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11" name="Freeform 496">
              <a:extLst>
                <a:ext uri="{FF2B5EF4-FFF2-40B4-BE49-F238E27FC236}">
                  <a16:creationId xmlns:a16="http://schemas.microsoft.com/office/drawing/2014/main" xmlns="" id="{FAB1C3FC-1C47-4C1E-B3F4-564BE33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xmlns="" id="{B99B94B2-2990-4301-9761-1348560D94D5}"/>
              </a:ext>
            </a:extLst>
          </p:cNvPr>
          <p:cNvGrpSpPr/>
          <p:nvPr/>
        </p:nvGrpSpPr>
        <p:grpSpPr>
          <a:xfrm>
            <a:off x="5308846" y="4780824"/>
            <a:ext cx="484113" cy="422057"/>
            <a:chOff x="4876994" y="2618201"/>
            <a:chExt cx="645486" cy="562744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xmlns="" id="{950894AA-F797-4FC8-B931-61BB929E2E15}"/>
                </a:ext>
              </a:extLst>
            </p:cNvPr>
            <p:cNvSpPr/>
            <p:nvPr/>
          </p:nvSpPr>
          <p:spPr>
            <a:xfrm>
              <a:off x="4901405" y="2618201"/>
              <a:ext cx="562743" cy="5627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xmlns="" id="{E9E531E5-A2CF-4F80-830B-A19C8731CE18}"/>
                </a:ext>
              </a:extLst>
            </p:cNvPr>
            <p:cNvSpPr txBox="1"/>
            <p:nvPr/>
          </p:nvSpPr>
          <p:spPr>
            <a:xfrm>
              <a:off x="4876994" y="2623098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2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43" grpId="0"/>
          <p:bldP spid="61" grpId="0" animBg="1"/>
          <p:bldP spid="79" grpId="0"/>
          <p:bldP spid="86" grpId="0"/>
          <p:bldP spid="92" grpId="0" animBg="1"/>
          <p:bldP spid="10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1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1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1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51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1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251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01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52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302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552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802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52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302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4552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802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352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602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052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6303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6553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6803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7053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303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7553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7803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1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53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43" grpId="0"/>
          <p:bldP spid="61" grpId="0" animBg="1"/>
          <p:bldP spid="79" grpId="0"/>
          <p:bldP spid="86" grpId="0"/>
          <p:bldP spid="92" grpId="0" animBg="1"/>
          <p:bldP spid="10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74823" y="867876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interrupt</a:t>
            </a:r>
            <a:r>
              <a:rPr lang="zh-CN" altLang="en-US" dirty="0"/>
              <a:t>(</a:t>
            </a:r>
            <a:r>
              <a:rPr lang="en-US" altLang="zh-CN" dirty="0"/>
              <a:t>)</a:t>
            </a:r>
            <a:r>
              <a:rPr lang="zh-CN" altLang="en-US" dirty="0"/>
              <a:t>的用法</a:t>
            </a:r>
            <a:r>
              <a:rPr lang="en-US" altLang="zh-CN" dirty="0"/>
              <a:t>-</a:t>
            </a:r>
            <a:r>
              <a:rPr lang="zh-CN" altLang="en-US" dirty="0"/>
              <a:t>正在运行的线程被中断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5177" y="1196606"/>
            <a:ext cx="7439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C313EE8-D822-4E5E-A92D-E167F01E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7" y="1126422"/>
            <a:ext cx="7913919" cy="42675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BA1EABD-7553-4DBE-B886-96E8FD274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34" y="3938185"/>
            <a:ext cx="1105723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74823" y="867876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interrupt</a:t>
            </a:r>
            <a:r>
              <a:rPr lang="zh-CN" altLang="en-US" dirty="0"/>
              <a:t>(</a:t>
            </a:r>
            <a:r>
              <a:rPr lang="en-US" altLang="zh-CN" dirty="0"/>
              <a:t>)</a:t>
            </a:r>
            <a:r>
              <a:rPr lang="zh-CN" altLang="en-US" dirty="0"/>
              <a:t>的用法</a:t>
            </a:r>
            <a:r>
              <a:rPr lang="en-US" altLang="zh-CN" dirty="0"/>
              <a:t>-</a:t>
            </a:r>
            <a:r>
              <a:rPr lang="zh-CN" altLang="en-US" dirty="0"/>
              <a:t>正在休眠的线程被中断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5177" y="1196606"/>
            <a:ext cx="7439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49274F2-81AF-481A-81F1-F2C4C4CCD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5" y="1102264"/>
            <a:ext cx="5867908" cy="35131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5AEC4F1-C56A-4355-9E4A-5625A2ECA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92" y="5244042"/>
            <a:ext cx="131075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线程插队的概念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507298" y="2341794"/>
            <a:ext cx="4995926" cy="21852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如果在一个线程</a:t>
            </a:r>
            <a:r>
              <a:rPr lang="en-US" altLang="zh-CN" sz="2400" dirty="0"/>
              <a:t>A</a:t>
            </a:r>
            <a:r>
              <a:rPr lang="zh-CN" altLang="en-US" sz="2400" dirty="0"/>
              <a:t>运行的时候需要另外一个线程</a:t>
            </a:r>
            <a:r>
              <a:rPr lang="en-US" altLang="zh-CN" sz="2400" dirty="0"/>
              <a:t>B</a:t>
            </a:r>
            <a:r>
              <a:rPr lang="zh-CN" altLang="en-US" sz="2400" dirty="0"/>
              <a:t>的处理结果，那么需要线程</a:t>
            </a:r>
            <a:r>
              <a:rPr lang="en-US" altLang="zh-CN" sz="2400" dirty="0"/>
              <a:t>B</a:t>
            </a:r>
            <a:r>
              <a:rPr lang="zh-CN" altLang="en-US" sz="2400" dirty="0"/>
              <a:t>先运行，等线程</a:t>
            </a:r>
            <a:r>
              <a:rPr lang="en-US" altLang="zh-CN" sz="2400" dirty="0"/>
              <a:t>B</a:t>
            </a:r>
            <a:r>
              <a:rPr lang="zh-CN" altLang="en-US" sz="2400" dirty="0"/>
              <a:t>运行结束后，线程</a:t>
            </a:r>
            <a:r>
              <a:rPr lang="en-US" altLang="zh-CN" sz="2400" dirty="0"/>
              <a:t>A</a:t>
            </a:r>
            <a:r>
              <a:rPr lang="zh-CN" altLang="en-US" sz="2400" dirty="0"/>
              <a:t>再运行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291238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插队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221488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74823" y="867876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(</a:t>
            </a:r>
            <a:r>
              <a:rPr lang="en-US" altLang="zh-CN" dirty="0"/>
              <a:t>)</a:t>
            </a:r>
            <a:r>
              <a:rPr lang="zh-CN" altLang="en-US" dirty="0"/>
              <a:t>的用法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5177" y="1196606"/>
            <a:ext cx="7439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B176D36-C54C-474B-8746-8ABDD5616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8" y="1087654"/>
            <a:ext cx="7991537" cy="35283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7D32A64-7EF7-4A52-9EE0-7C1D7FC1B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59" y="5010119"/>
            <a:ext cx="1806097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多线程引发的问题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544389" y="1901209"/>
            <a:ext cx="4574461" cy="2739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多线程经常会出现抢占共享资源的问题这时，线程之间互相竞争</a:t>
            </a:r>
            <a:r>
              <a:rPr lang="en-US" sz="2400" dirty="0"/>
              <a:t>CPU</a:t>
            </a:r>
            <a:r>
              <a:rPr lang="zh-CN" altLang="en-US" sz="2400" dirty="0"/>
              <a:t>的执行权，使得线程访问共享资源的顺序不能确定，访问资源顺序不正确导致最后的结果错误。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118111" y="3161800"/>
            <a:ext cx="1284961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2578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469955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多线程引发的问题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840" y="3696231"/>
            <a:ext cx="2314971" cy="28783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0877CB6-72D7-452F-9E9E-559460534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5" y="1143000"/>
            <a:ext cx="8051755" cy="4855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EDFFE99-6865-4382-A1D7-B9A3EAF91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79" y="4466739"/>
            <a:ext cx="349788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同步方法实现线程的同步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8446" y="1149058"/>
            <a:ext cx="792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77FB8DD-8738-4716-B045-7A8B9FC29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5" y="1240846"/>
            <a:ext cx="7925835" cy="50557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C8F3D39F-0C8A-4A4C-A107-22F798798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37" y="5219847"/>
            <a:ext cx="2595035" cy="63946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C0CBC266-5785-4077-ACA3-7ACD7A414BD1}"/>
              </a:ext>
            </a:extLst>
          </p:cNvPr>
          <p:cNvSpPr/>
          <p:nvPr/>
        </p:nvSpPr>
        <p:spPr>
          <a:xfrm>
            <a:off x="1071469" y="2522830"/>
            <a:ext cx="7636281" cy="906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xmlns="" id="{F4F792A0-9A37-4C7D-AE24-14A52F42033D}"/>
              </a:ext>
            </a:extLst>
          </p:cNvPr>
          <p:cNvSpPr/>
          <p:nvPr/>
        </p:nvSpPr>
        <p:spPr>
          <a:xfrm>
            <a:off x="6615289" y="3572106"/>
            <a:ext cx="2218992" cy="1615270"/>
          </a:xfrm>
          <a:prstGeom prst="wedgeRoundRectCallout">
            <a:avLst>
              <a:gd name="adj1" fmla="val -112929"/>
              <a:gd name="adj2" fmla="val -57885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要共享的代码所在的方法用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37219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多线程的通信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364943" y="1372279"/>
            <a:ext cx="4574461" cy="4955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多个线程并发运行时，如果它们之间需要访问同一个资源，可以用代码块同步或同步方法实现同步的方法，以便对共享资源实现互斥访问。但是如果这些线程在执行的过程中有先后次序，多个线程之间需要进行通信，相互协调，来共同完成一项任务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1944987" y="3161800"/>
            <a:ext cx="1631210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线程通信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93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9493707" cy="427452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en-US" altLang="zh-CN" dirty="0"/>
              <a:t>super</a:t>
            </a:r>
            <a:r>
              <a:rPr lang="zh-CN" altLang="en-US" dirty="0"/>
              <a:t>关键字的用法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xmlns="" id="{4FCD5336-A0A9-418E-B725-14A16F95E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292096"/>
              </p:ext>
            </p:extLst>
          </p:nvPr>
        </p:nvGraphicFramePr>
        <p:xfrm>
          <a:off x="848053" y="1274952"/>
          <a:ext cx="8128000" cy="345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72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CA422B3-59A1-44CF-9472-DF9FB1C9216B}"/>
              </a:ext>
            </a:extLst>
          </p:cNvPr>
          <p:cNvGrpSpPr/>
          <p:nvPr/>
        </p:nvGrpSpPr>
        <p:grpSpPr>
          <a:xfrm>
            <a:off x="664901" y="1052200"/>
            <a:ext cx="8543107" cy="5281259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59821CE-6018-47FB-B4F6-C22A61A59FDF}"/>
                </a:ext>
              </a:extLst>
            </p:cNvPr>
            <p:cNvSpPr/>
            <p:nvPr/>
          </p:nvSpPr>
          <p:spPr>
            <a:xfrm>
              <a:off x="586182" y="1213085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两个线程通信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961" y="3045465"/>
            <a:ext cx="2465705" cy="3095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0053" y="1327634"/>
            <a:ext cx="7648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62EEF18-C60A-4435-B3A4-FE7BC5BFA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3" y="1254593"/>
            <a:ext cx="8289520" cy="4734728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2243F16C-0985-4896-ADD8-0280B2DC982D}"/>
              </a:ext>
            </a:extLst>
          </p:cNvPr>
          <p:cNvSpPr/>
          <p:nvPr/>
        </p:nvSpPr>
        <p:spPr>
          <a:xfrm>
            <a:off x="1285631" y="1399822"/>
            <a:ext cx="3794369" cy="1467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xmlns="" id="{A02BC294-6624-49C5-A244-43B4A08EF412}"/>
              </a:ext>
            </a:extLst>
          </p:cNvPr>
          <p:cNvSpPr/>
          <p:nvPr/>
        </p:nvSpPr>
        <p:spPr>
          <a:xfrm>
            <a:off x="6445221" y="1686410"/>
            <a:ext cx="2488468" cy="862927"/>
          </a:xfrm>
          <a:prstGeom prst="wedgeRoundRectCallout">
            <a:avLst>
              <a:gd name="adj1" fmla="val -114581"/>
              <a:gd name="adj2" fmla="val -62769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创建一个共享资源的锁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xmlns="" id="{D3E0597D-EC9E-4810-A626-BA5F5E46395B}"/>
              </a:ext>
            </a:extLst>
          </p:cNvPr>
          <p:cNvSpPr/>
          <p:nvPr/>
        </p:nvSpPr>
        <p:spPr>
          <a:xfrm>
            <a:off x="6096000" y="3504117"/>
            <a:ext cx="1630952" cy="829821"/>
          </a:xfrm>
          <a:prstGeom prst="wedgeRoundRectCallout">
            <a:avLst>
              <a:gd name="adj1" fmla="val -148605"/>
              <a:gd name="adj2" fmla="val -334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线程处于等待状态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68879A7B-C811-424A-A38A-CBE0EA851499}"/>
              </a:ext>
            </a:extLst>
          </p:cNvPr>
          <p:cNvSpPr/>
          <p:nvPr/>
        </p:nvSpPr>
        <p:spPr>
          <a:xfrm>
            <a:off x="2759340" y="3545901"/>
            <a:ext cx="1677194" cy="1681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xmlns="" id="{F4F792A0-9A37-4C7D-AE24-14A52F42033D}"/>
              </a:ext>
            </a:extLst>
          </p:cNvPr>
          <p:cNvSpPr/>
          <p:nvPr/>
        </p:nvSpPr>
        <p:spPr>
          <a:xfrm>
            <a:off x="5718603" y="4441713"/>
            <a:ext cx="2884945" cy="700602"/>
          </a:xfrm>
          <a:prstGeom prst="wedgeRoundRectCallout">
            <a:avLst>
              <a:gd name="adj1" fmla="val -113793"/>
              <a:gd name="adj2" fmla="val 98884"/>
              <a:gd name="adj3" fmla="val 16667"/>
            </a:avLst>
          </a:prstGeom>
          <a:solidFill>
            <a:srgbClr val="F8FE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唤醒正在等待锁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C0CBC266-5785-4077-ACA3-7ACD7A414BD1}"/>
              </a:ext>
            </a:extLst>
          </p:cNvPr>
          <p:cNvSpPr/>
          <p:nvPr/>
        </p:nvSpPr>
        <p:spPr>
          <a:xfrm>
            <a:off x="2054577" y="5429956"/>
            <a:ext cx="1749778" cy="1681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84CB6599-5A73-4CD2-B25E-58D67955C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91" y="3353883"/>
            <a:ext cx="2354784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 animBg="1"/>
      <p:bldP spid="15" grpId="0" animBg="1"/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程序的概念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436850" y="2907639"/>
            <a:ext cx="4995926" cy="1042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为了完成某一特定功能而用计算机编程语言编写的一段代码 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291236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25429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6676AC76-9525-4692-A2F5-B93F250164AF}"/>
              </a:ext>
            </a:extLst>
          </p:cNvPr>
          <p:cNvSpPr/>
          <p:nvPr/>
        </p:nvSpPr>
        <p:spPr>
          <a:xfrm>
            <a:off x="3880257" y="804249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C24658B6-2DA3-4991-83EF-B5E484FC71D8}"/>
              </a:ext>
            </a:extLst>
          </p:cNvPr>
          <p:cNvSpPr/>
          <p:nvPr/>
        </p:nvSpPr>
        <p:spPr>
          <a:xfrm>
            <a:off x="5094369" y="2831213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A00F6A2D-BBC1-4DD3-80F1-9ECAE6B92011}"/>
              </a:ext>
            </a:extLst>
          </p:cNvPr>
          <p:cNvSpPr/>
          <p:nvPr/>
        </p:nvSpPr>
        <p:spPr>
          <a:xfrm>
            <a:off x="2713105" y="2831214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60ED9E8-80DD-4C21-B4FD-8227F8A8FD52}"/>
              </a:ext>
            </a:extLst>
          </p:cNvPr>
          <p:cNvSpPr/>
          <p:nvPr/>
        </p:nvSpPr>
        <p:spPr>
          <a:xfrm>
            <a:off x="4528039" y="1779146"/>
            <a:ext cx="1907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创建与启动线程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F282B0A-DB8A-46BD-A725-ACDED12C2769}"/>
              </a:ext>
            </a:extLst>
          </p:cNvPr>
          <p:cNvSpPr/>
          <p:nvPr/>
        </p:nvSpPr>
        <p:spPr>
          <a:xfrm>
            <a:off x="3088492" y="3827352"/>
            <a:ext cx="1839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线程的控制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70E01E3C-2F47-4B93-BC94-4107E73B9A49}"/>
              </a:ext>
            </a:extLst>
          </p:cNvPr>
          <p:cNvSpPr/>
          <p:nvPr/>
        </p:nvSpPr>
        <p:spPr>
          <a:xfrm>
            <a:off x="5725588" y="3840340"/>
            <a:ext cx="1755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线程的同步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进程的概念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436850" y="3139904"/>
            <a:ext cx="499592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</a:rPr>
              <a:t>正在运行的程序就叫做进程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291237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69938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线程的概念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xmlns="" id="{4FA5150D-3948-4435-B64C-B9F5026C6C64}"/>
              </a:ext>
            </a:extLst>
          </p:cNvPr>
          <p:cNvSpPr txBox="1"/>
          <p:nvPr/>
        </p:nvSpPr>
        <p:spPr>
          <a:xfrm>
            <a:off x="6436850" y="2601659"/>
            <a:ext cx="4995926" cy="2150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在一个进程内部可以执行多个任务， 这些任务是由线程实现的，线程是进程中的实体，一个进程可以拥有多个线程。 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xmlns="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xmlns="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:a16="http://schemas.microsoft.com/office/drawing/2014/main" xmlns="" id="{D7E3690A-7C70-4EEA-99EB-6069E26B77F1}"/>
              </a:ext>
            </a:extLst>
          </p:cNvPr>
          <p:cNvSpPr txBox="1"/>
          <p:nvPr/>
        </p:nvSpPr>
        <p:spPr>
          <a:xfrm>
            <a:off x="2291239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:a16="http://schemas.microsoft.com/office/drawing/2014/main" xmlns="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41561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线程的生命周期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649518" y="1209675"/>
            <a:ext cx="6630670" cy="523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8" name="Group 54"/>
          <p:cNvGrpSpPr/>
          <p:nvPr/>
        </p:nvGrpSpPr>
        <p:grpSpPr>
          <a:xfrm>
            <a:off x="3239729" y="2852708"/>
            <a:ext cx="2756114" cy="928830"/>
            <a:chOff x="2878269" y="4021398"/>
            <a:chExt cx="2756416" cy="1106425"/>
          </a:xfrm>
          <a:solidFill>
            <a:srgbClr val="15A680"/>
          </a:solidFill>
        </p:grpSpPr>
        <p:sp>
          <p:nvSpPr>
            <p:cNvPr id="19" name="Freeform 14"/>
            <p:cNvSpPr/>
            <p:nvPr/>
          </p:nvSpPr>
          <p:spPr>
            <a:xfrm>
              <a:off x="2878269" y="4021398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0" name="Group 41"/>
            <p:cNvGrpSpPr/>
            <p:nvPr/>
          </p:nvGrpSpPr>
          <p:grpSpPr>
            <a:xfrm>
              <a:off x="4598469" y="4522646"/>
              <a:ext cx="782812" cy="323163"/>
              <a:chOff x="1187275" y="2452546"/>
              <a:chExt cx="861093" cy="355479"/>
            </a:xfrm>
            <a:grpFill/>
          </p:grpSpPr>
          <p:sp>
            <p:nvSpPr>
              <p:cNvPr id="43" name="Freeform 102"/>
              <p:cNvSpPr/>
              <p:nvPr/>
            </p:nvSpPr>
            <p:spPr bwMode="auto">
              <a:xfrm>
                <a:off x="1838312" y="2595950"/>
                <a:ext cx="30296" cy="119166"/>
              </a:xfrm>
              <a:custGeom>
                <a:avLst/>
                <a:gdLst>
                  <a:gd name="T0" fmla="*/ 10 w 19"/>
                  <a:gd name="T1" fmla="*/ 0 h 75"/>
                  <a:gd name="T2" fmla="*/ 0 w 19"/>
                  <a:gd name="T3" fmla="*/ 5 h 75"/>
                  <a:gd name="T4" fmla="*/ 0 w 19"/>
                  <a:gd name="T5" fmla="*/ 70 h 75"/>
                  <a:gd name="T6" fmla="*/ 10 w 19"/>
                  <a:gd name="T7" fmla="*/ 75 h 75"/>
                  <a:gd name="T8" fmla="*/ 19 w 19"/>
                  <a:gd name="T9" fmla="*/ 60 h 75"/>
                  <a:gd name="T10" fmla="*/ 19 w 19"/>
                  <a:gd name="T11" fmla="*/ 15 h 75"/>
                  <a:gd name="T12" fmla="*/ 10 w 19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5">
                    <a:moveTo>
                      <a:pt x="10" y="0"/>
                    </a:moveTo>
                    <a:cubicBezTo>
                      <a:pt x="7" y="0"/>
                      <a:pt x="6" y="2"/>
                      <a:pt x="0" y="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6" y="73"/>
                      <a:pt x="7" y="75"/>
                      <a:pt x="10" y="75"/>
                    </a:cubicBezTo>
                    <a:cubicBezTo>
                      <a:pt x="15" y="75"/>
                      <a:pt x="19" y="70"/>
                      <a:pt x="19" y="60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03"/>
              <p:cNvSpPr/>
              <p:nvPr/>
            </p:nvSpPr>
            <p:spPr bwMode="auto">
              <a:xfrm>
                <a:off x="1426280" y="2569019"/>
                <a:ext cx="92236" cy="175046"/>
              </a:xfrm>
              <a:custGeom>
                <a:avLst/>
                <a:gdLst>
                  <a:gd name="T0" fmla="*/ 39 w 58"/>
                  <a:gd name="T1" fmla="*/ 82 h 110"/>
                  <a:gd name="T2" fmla="*/ 24 w 58"/>
                  <a:gd name="T3" fmla="*/ 91 h 110"/>
                  <a:gd name="T4" fmla="*/ 20 w 58"/>
                  <a:gd name="T5" fmla="*/ 87 h 110"/>
                  <a:gd name="T6" fmla="*/ 19 w 58"/>
                  <a:gd name="T7" fmla="*/ 79 h 110"/>
                  <a:gd name="T8" fmla="*/ 19 w 58"/>
                  <a:gd name="T9" fmla="*/ 0 h 110"/>
                  <a:gd name="T10" fmla="*/ 0 w 58"/>
                  <a:gd name="T11" fmla="*/ 0 h 110"/>
                  <a:gd name="T12" fmla="*/ 0 w 58"/>
                  <a:gd name="T13" fmla="*/ 85 h 110"/>
                  <a:gd name="T14" fmla="*/ 1 w 58"/>
                  <a:gd name="T15" fmla="*/ 101 h 110"/>
                  <a:gd name="T16" fmla="*/ 15 w 58"/>
                  <a:gd name="T17" fmla="*/ 109 h 110"/>
                  <a:gd name="T18" fmla="*/ 39 w 58"/>
                  <a:gd name="T19" fmla="*/ 96 h 110"/>
                  <a:gd name="T20" fmla="*/ 39 w 58"/>
                  <a:gd name="T21" fmla="*/ 110 h 110"/>
                  <a:gd name="T22" fmla="*/ 58 w 58"/>
                  <a:gd name="T23" fmla="*/ 110 h 110"/>
                  <a:gd name="T24" fmla="*/ 58 w 58"/>
                  <a:gd name="T25" fmla="*/ 0 h 110"/>
                  <a:gd name="T26" fmla="*/ 39 w 58"/>
                  <a:gd name="T27" fmla="*/ 0 h 110"/>
                  <a:gd name="T28" fmla="*/ 39 w 58"/>
                  <a:gd name="T29" fmla="*/ 8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10">
                    <a:moveTo>
                      <a:pt x="39" y="82"/>
                    </a:moveTo>
                    <a:cubicBezTo>
                      <a:pt x="32" y="88"/>
                      <a:pt x="28" y="91"/>
                      <a:pt x="24" y="91"/>
                    </a:cubicBezTo>
                    <a:cubicBezTo>
                      <a:pt x="22" y="91"/>
                      <a:pt x="20" y="90"/>
                      <a:pt x="20" y="87"/>
                    </a:cubicBezTo>
                    <a:cubicBezTo>
                      <a:pt x="19" y="86"/>
                      <a:pt x="19" y="84"/>
                      <a:pt x="19" y="7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0" y="98"/>
                      <a:pt x="1" y="101"/>
                    </a:cubicBezTo>
                    <a:cubicBezTo>
                      <a:pt x="3" y="107"/>
                      <a:pt x="9" y="109"/>
                      <a:pt x="15" y="109"/>
                    </a:cubicBezTo>
                    <a:cubicBezTo>
                      <a:pt x="22" y="109"/>
                      <a:pt x="32" y="105"/>
                      <a:pt x="39" y="96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39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04"/>
              <p:cNvSpPr>
                <a:spLocks noEditPoints="1"/>
              </p:cNvSpPr>
              <p:nvPr/>
            </p:nvSpPr>
            <p:spPr bwMode="auto">
              <a:xfrm>
                <a:off x="1313173" y="2567673"/>
                <a:ext cx="92236" cy="175046"/>
              </a:xfrm>
              <a:custGeom>
                <a:avLst/>
                <a:gdLst>
                  <a:gd name="T0" fmla="*/ 24 w 58"/>
                  <a:gd name="T1" fmla="*/ 0 h 110"/>
                  <a:gd name="T2" fmla="*/ 4 w 58"/>
                  <a:gd name="T3" fmla="*/ 11 h 110"/>
                  <a:gd name="T4" fmla="*/ 0 w 58"/>
                  <a:gd name="T5" fmla="*/ 36 h 110"/>
                  <a:gd name="T6" fmla="*/ 0 w 58"/>
                  <a:gd name="T7" fmla="*/ 74 h 110"/>
                  <a:gd name="T8" fmla="*/ 4 w 58"/>
                  <a:gd name="T9" fmla="*/ 99 h 110"/>
                  <a:gd name="T10" fmla="*/ 25 w 58"/>
                  <a:gd name="T11" fmla="*/ 110 h 110"/>
                  <a:gd name="T12" fmla="*/ 50 w 58"/>
                  <a:gd name="T13" fmla="*/ 99 h 110"/>
                  <a:gd name="T14" fmla="*/ 58 w 58"/>
                  <a:gd name="T15" fmla="*/ 74 h 110"/>
                  <a:gd name="T16" fmla="*/ 58 w 58"/>
                  <a:gd name="T17" fmla="*/ 36 h 110"/>
                  <a:gd name="T18" fmla="*/ 49 w 58"/>
                  <a:gd name="T19" fmla="*/ 11 h 110"/>
                  <a:gd name="T20" fmla="*/ 24 w 58"/>
                  <a:gd name="T21" fmla="*/ 0 h 110"/>
                  <a:gd name="T22" fmla="*/ 38 w 58"/>
                  <a:gd name="T23" fmla="*/ 77 h 110"/>
                  <a:gd name="T24" fmla="*/ 29 w 58"/>
                  <a:gd name="T25" fmla="*/ 92 h 110"/>
                  <a:gd name="T26" fmla="*/ 19 w 58"/>
                  <a:gd name="T27" fmla="*/ 77 h 110"/>
                  <a:gd name="T28" fmla="*/ 19 w 58"/>
                  <a:gd name="T29" fmla="*/ 32 h 110"/>
                  <a:gd name="T30" fmla="*/ 29 w 58"/>
                  <a:gd name="T31" fmla="*/ 17 h 110"/>
                  <a:gd name="T32" fmla="*/ 38 w 58"/>
                  <a:gd name="T33" fmla="*/ 32 h 110"/>
                  <a:gd name="T34" fmla="*/ 38 w 58"/>
                  <a:gd name="T35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110">
                    <a:moveTo>
                      <a:pt x="24" y="0"/>
                    </a:moveTo>
                    <a:cubicBezTo>
                      <a:pt x="15" y="0"/>
                      <a:pt x="9" y="3"/>
                      <a:pt x="4" y="11"/>
                    </a:cubicBezTo>
                    <a:cubicBezTo>
                      <a:pt x="0" y="16"/>
                      <a:pt x="0" y="25"/>
                      <a:pt x="0" y="3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5"/>
                      <a:pt x="0" y="94"/>
                      <a:pt x="4" y="99"/>
                    </a:cubicBezTo>
                    <a:cubicBezTo>
                      <a:pt x="9" y="106"/>
                      <a:pt x="16" y="110"/>
                      <a:pt x="25" y="110"/>
                    </a:cubicBezTo>
                    <a:cubicBezTo>
                      <a:pt x="35" y="110"/>
                      <a:pt x="45" y="106"/>
                      <a:pt x="50" y="99"/>
                    </a:cubicBezTo>
                    <a:cubicBezTo>
                      <a:pt x="54" y="94"/>
                      <a:pt x="58" y="85"/>
                      <a:pt x="58" y="74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25"/>
                      <a:pt x="54" y="16"/>
                      <a:pt x="49" y="11"/>
                    </a:cubicBezTo>
                    <a:cubicBezTo>
                      <a:pt x="44" y="3"/>
                      <a:pt x="34" y="0"/>
                      <a:pt x="24" y="0"/>
                    </a:cubicBezTo>
                    <a:close/>
                    <a:moveTo>
                      <a:pt x="38" y="77"/>
                    </a:moveTo>
                    <a:cubicBezTo>
                      <a:pt x="38" y="87"/>
                      <a:pt x="35" y="92"/>
                      <a:pt x="29" y="92"/>
                    </a:cubicBezTo>
                    <a:cubicBezTo>
                      <a:pt x="22" y="92"/>
                      <a:pt x="19" y="87"/>
                      <a:pt x="19" y="7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2"/>
                      <a:pt x="22" y="17"/>
                      <a:pt x="29" y="17"/>
                    </a:cubicBezTo>
                    <a:cubicBezTo>
                      <a:pt x="35" y="17"/>
                      <a:pt x="38" y="22"/>
                      <a:pt x="38" y="32"/>
                    </a:cubicBezTo>
                    <a:lnTo>
                      <a:pt x="38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05"/>
              <p:cNvSpPr/>
              <p:nvPr/>
            </p:nvSpPr>
            <p:spPr bwMode="auto">
              <a:xfrm>
                <a:off x="1951419" y="2595950"/>
                <a:ext cx="30296" cy="44435"/>
              </a:xfrm>
              <a:custGeom>
                <a:avLst/>
                <a:gdLst>
                  <a:gd name="T0" fmla="*/ 9 w 19"/>
                  <a:gd name="T1" fmla="*/ 0 h 28"/>
                  <a:gd name="T2" fmla="*/ 0 w 19"/>
                  <a:gd name="T3" fmla="*/ 15 h 28"/>
                  <a:gd name="T4" fmla="*/ 0 w 19"/>
                  <a:gd name="T5" fmla="*/ 28 h 28"/>
                  <a:gd name="T6" fmla="*/ 19 w 19"/>
                  <a:gd name="T7" fmla="*/ 28 h 28"/>
                  <a:gd name="T8" fmla="*/ 19 w 19"/>
                  <a:gd name="T9" fmla="*/ 15 h 28"/>
                  <a:gd name="T10" fmla="*/ 9 w 1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9" y="0"/>
                    </a:moveTo>
                    <a:cubicBezTo>
                      <a:pt x="3" y="0"/>
                      <a:pt x="0" y="5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6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06"/>
              <p:cNvSpPr>
                <a:spLocks noEditPoints="1"/>
              </p:cNvSpPr>
              <p:nvPr/>
            </p:nvSpPr>
            <p:spPr bwMode="auto">
              <a:xfrm>
                <a:off x="1539387" y="2452546"/>
                <a:ext cx="508981" cy="355479"/>
              </a:xfrm>
              <a:custGeom>
                <a:avLst/>
                <a:gdLst>
                  <a:gd name="T0" fmla="*/ 160 w 320"/>
                  <a:gd name="T1" fmla="*/ 0 h 223"/>
                  <a:gd name="T2" fmla="*/ 6 w 320"/>
                  <a:gd name="T3" fmla="*/ 36 h 223"/>
                  <a:gd name="T4" fmla="*/ 6 w 320"/>
                  <a:gd name="T5" fmla="*/ 187 h 223"/>
                  <a:gd name="T6" fmla="*/ 160 w 320"/>
                  <a:gd name="T7" fmla="*/ 223 h 223"/>
                  <a:gd name="T8" fmla="*/ 314 w 320"/>
                  <a:gd name="T9" fmla="*/ 187 h 223"/>
                  <a:gd name="T10" fmla="*/ 314 w 320"/>
                  <a:gd name="T11" fmla="*/ 36 h 223"/>
                  <a:gd name="T12" fmla="*/ 97 w 320"/>
                  <a:gd name="T13" fmla="*/ 60 h 223"/>
                  <a:gd name="T14" fmla="*/ 71 w 320"/>
                  <a:gd name="T15" fmla="*/ 183 h 223"/>
                  <a:gd name="T16" fmla="*/ 52 w 320"/>
                  <a:gd name="T17" fmla="*/ 60 h 223"/>
                  <a:gd name="T18" fmla="*/ 26 w 320"/>
                  <a:gd name="T19" fmla="*/ 40 h 223"/>
                  <a:gd name="T20" fmla="*/ 97 w 320"/>
                  <a:gd name="T21" fmla="*/ 60 h 223"/>
                  <a:gd name="T22" fmla="*/ 136 w 320"/>
                  <a:gd name="T23" fmla="*/ 183 h 223"/>
                  <a:gd name="T24" fmla="*/ 111 w 320"/>
                  <a:gd name="T25" fmla="*/ 182 h 223"/>
                  <a:gd name="T26" fmla="*/ 97 w 320"/>
                  <a:gd name="T27" fmla="*/ 158 h 223"/>
                  <a:gd name="T28" fmla="*/ 116 w 320"/>
                  <a:gd name="T29" fmla="*/ 73 h 223"/>
                  <a:gd name="T30" fmla="*/ 115 w 320"/>
                  <a:gd name="T31" fmla="*/ 160 h 223"/>
                  <a:gd name="T32" fmla="*/ 136 w 320"/>
                  <a:gd name="T33" fmla="*/ 156 h 223"/>
                  <a:gd name="T34" fmla="*/ 155 w 320"/>
                  <a:gd name="T35" fmla="*/ 73 h 223"/>
                  <a:gd name="T36" fmla="*/ 226 w 320"/>
                  <a:gd name="T37" fmla="*/ 149 h 223"/>
                  <a:gd name="T38" fmla="*/ 207 w 320"/>
                  <a:gd name="T39" fmla="*/ 182 h 223"/>
                  <a:gd name="T40" fmla="*/ 188 w 320"/>
                  <a:gd name="T41" fmla="*/ 183 h 223"/>
                  <a:gd name="T42" fmla="*/ 168 w 320"/>
                  <a:gd name="T43" fmla="*/ 40 h 223"/>
                  <a:gd name="T44" fmla="*/ 188 w 320"/>
                  <a:gd name="T45" fmla="*/ 84 h 223"/>
                  <a:gd name="T46" fmla="*/ 223 w 320"/>
                  <a:gd name="T47" fmla="*/ 85 h 223"/>
                  <a:gd name="T48" fmla="*/ 226 w 320"/>
                  <a:gd name="T49" fmla="*/ 149 h 223"/>
                  <a:gd name="T50" fmla="*/ 259 w 320"/>
                  <a:gd name="T51" fmla="*/ 131 h 223"/>
                  <a:gd name="T52" fmla="*/ 268 w 320"/>
                  <a:gd name="T53" fmla="*/ 165 h 223"/>
                  <a:gd name="T54" fmla="*/ 276 w 320"/>
                  <a:gd name="T55" fmla="*/ 144 h 223"/>
                  <a:gd name="T56" fmla="*/ 298 w 320"/>
                  <a:gd name="T57" fmla="*/ 147 h 223"/>
                  <a:gd name="T58" fmla="*/ 291 w 320"/>
                  <a:gd name="T59" fmla="*/ 171 h 223"/>
                  <a:gd name="T60" fmla="*/ 245 w 320"/>
                  <a:gd name="T61" fmla="*/ 171 h 223"/>
                  <a:gd name="T62" fmla="*/ 239 w 320"/>
                  <a:gd name="T63" fmla="*/ 109 h 223"/>
                  <a:gd name="T64" fmla="*/ 267 w 320"/>
                  <a:gd name="T65" fmla="*/ 73 h 223"/>
                  <a:gd name="T66" fmla="*/ 298 w 320"/>
                  <a:gd name="T67" fmla="*/ 10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0" h="223">
                    <a:moveTo>
                      <a:pt x="280" y="5"/>
                    </a:moveTo>
                    <a:cubicBezTo>
                      <a:pt x="240" y="0"/>
                      <a:pt x="200" y="0"/>
                      <a:pt x="160" y="0"/>
                    </a:cubicBezTo>
                    <a:cubicBezTo>
                      <a:pt x="120" y="0"/>
                      <a:pt x="80" y="0"/>
                      <a:pt x="41" y="5"/>
                    </a:cubicBezTo>
                    <a:cubicBezTo>
                      <a:pt x="24" y="7"/>
                      <a:pt x="10" y="19"/>
                      <a:pt x="6" y="36"/>
                    </a:cubicBezTo>
                    <a:cubicBezTo>
                      <a:pt x="1" y="60"/>
                      <a:pt x="0" y="87"/>
                      <a:pt x="0" y="112"/>
                    </a:cubicBezTo>
                    <a:cubicBezTo>
                      <a:pt x="0" y="136"/>
                      <a:pt x="0" y="163"/>
                      <a:pt x="6" y="187"/>
                    </a:cubicBezTo>
                    <a:cubicBezTo>
                      <a:pt x="10" y="204"/>
                      <a:pt x="24" y="217"/>
                      <a:pt x="41" y="218"/>
                    </a:cubicBezTo>
                    <a:cubicBezTo>
                      <a:pt x="80" y="223"/>
                      <a:pt x="120" y="223"/>
                      <a:pt x="160" y="223"/>
                    </a:cubicBezTo>
                    <a:cubicBezTo>
                      <a:pt x="200" y="223"/>
                      <a:pt x="240" y="223"/>
                      <a:pt x="280" y="218"/>
                    </a:cubicBezTo>
                    <a:cubicBezTo>
                      <a:pt x="296" y="217"/>
                      <a:pt x="310" y="204"/>
                      <a:pt x="314" y="187"/>
                    </a:cubicBezTo>
                    <a:cubicBezTo>
                      <a:pt x="320" y="163"/>
                      <a:pt x="320" y="136"/>
                      <a:pt x="320" y="112"/>
                    </a:cubicBezTo>
                    <a:cubicBezTo>
                      <a:pt x="320" y="87"/>
                      <a:pt x="320" y="60"/>
                      <a:pt x="314" y="36"/>
                    </a:cubicBezTo>
                    <a:cubicBezTo>
                      <a:pt x="310" y="19"/>
                      <a:pt x="296" y="7"/>
                      <a:pt x="280" y="5"/>
                    </a:cubicBezTo>
                    <a:close/>
                    <a:moveTo>
                      <a:pt x="97" y="60"/>
                    </a:move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97" y="40"/>
                      <a:pt x="97" y="40"/>
                      <a:pt x="97" y="40"/>
                    </a:cubicBezTo>
                    <a:lnTo>
                      <a:pt x="97" y="60"/>
                    </a:lnTo>
                    <a:close/>
                    <a:moveTo>
                      <a:pt x="155" y="183"/>
                    </a:moveTo>
                    <a:cubicBezTo>
                      <a:pt x="136" y="183"/>
                      <a:pt x="136" y="183"/>
                      <a:pt x="136" y="183"/>
                    </a:cubicBezTo>
                    <a:cubicBezTo>
                      <a:pt x="136" y="169"/>
                      <a:pt x="136" y="169"/>
                      <a:pt x="136" y="169"/>
                    </a:cubicBezTo>
                    <a:cubicBezTo>
                      <a:pt x="123" y="178"/>
                      <a:pt x="118" y="182"/>
                      <a:pt x="111" y="182"/>
                    </a:cubicBezTo>
                    <a:cubicBezTo>
                      <a:pt x="105" y="182"/>
                      <a:pt x="101" y="180"/>
                      <a:pt x="99" y="174"/>
                    </a:cubicBezTo>
                    <a:cubicBezTo>
                      <a:pt x="98" y="171"/>
                      <a:pt x="97" y="166"/>
                      <a:pt x="97" y="158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6" y="157"/>
                      <a:pt x="115" y="159"/>
                      <a:pt x="115" y="160"/>
                    </a:cubicBezTo>
                    <a:cubicBezTo>
                      <a:pt x="116" y="163"/>
                      <a:pt x="119" y="165"/>
                      <a:pt x="122" y="165"/>
                    </a:cubicBezTo>
                    <a:cubicBezTo>
                      <a:pt x="126" y="165"/>
                      <a:pt x="129" y="162"/>
                      <a:pt x="136" y="156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55" y="73"/>
                      <a:pt x="155" y="73"/>
                      <a:pt x="155" y="73"/>
                    </a:cubicBezTo>
                    <a:lnTo>
                      <a:pt x="155" y="183"/>
                    </a:lnTo>
                    <a:close/>
                    <a:moveTo>
                      <a:pt x="226" y="149"/>
                    </a:moveTo>
                    <a:cubicBezTo>
                      <a:pt x="226" y="159"/>
                      <a:pt x="224" y="166"/>
                      <a:pt x="223" y="170"/>
                    </a:cubicBezTo>
                    <a:cubicBezTo>
                      <a:pt x="220" y="178"/>
                      <a:pt x="215" y="182"/>
                      <a:pt x="207" y="182"/>
                    </a:cubicBezTo>
                    <a:cubicBezTo>
                      <a:pt x="201" y="182"/>
                      <a:pt x="194" y="178"/>
                      <a:pt x="188" y="170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68" y="183"/>
                      <a:pt x="168" y="183"/>
                      <a:pt x="168" y="183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88" y="40"/>
                      <a:pt x="188" y="40"/>
                      <a:pt x="188" y="40"/>
                    </a:cubicBezTo>
                    <a:cubicBezTo>
                      <a:pt x="188" y="84"/>
                      <a:pt x="188" y="84"/>
                      <a:pt x="188" y="84"/>
                    </a:cubicBezTo>
                    <a:cubicBezTo>
                      <a:pt x="194" y="77"/>
                      <a:pt x="200" y="73"/>
                      <a:pt x="207" y="73"/>
                    </a:cubicBezTo>
                    <a:cubicBezTo>
                      <a:pt x="214" y="73"/>
                      <a:pt x="221" y="77"/>
                      <a:pt x="223" y="85"/>
                    </a:cubicBezTo>
                    <a:cubicBezTo>
                      <a:pt x="225" y="89"/>
                      <a:pt x="226" y="96"/>
                      <a:pt x="226" y="106"/>
                    </a:cubicBezTo>
                    <a:lnTo>
                      <a:pt x="226" y="149"/>
                    </a:lnTo>
                    <a:close/>
                    <a:moveTo>
                      <a:pt x="298" y="131"/>
                    </a:moveTo>
                    <a:cubicBezTo>
                      <a:pt x="259" y="131"/>
                      <a:pt x="259" y="131"/>
                      <a:pt x="259" y="13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60"/>
                      <a:pt x="261" y="165"/>
                      <a:pt x="268" y="165"/>
                    </a:cubicBezTo>
                    <a:cubicBezTo>
                      <a:pt x="273" y="165"/>
                      <a:pt x="275" y="162"/>
                      <a:pt x="276" y="157"/>
                    </a:cubicBezTo>
                    <a:cubicBezTo>
                      <a:pt x="276" y="156"/>
                      <a:pt x="276" y="150"/>
                      <a:pt x="276" y="144"/>
                    </a:cubicBezTo>
                    <a:cubicBezTo>
                      <a:pt x="298" y="144"/>
                      <a:pt x="298" y="144"/>
                      <a:pt x="298" y="144"/>
                    </a:cubicBezTo>
                    <a:cubicBezTo>
                      <a:pt x="298" y="147"/>
                      <a:pt x="298" y="147"/>
                      <a:pt x="298" y="147"/>
                    </a:cubicBezTo>
                    <a:cubicBezTo>
                      <a:pt x="298" y="153"/>
                      <a:pt x="296" y="157"/>
                      <a:pt x="296" y="159"/>
                    </a:cubicBezTo>
                    <a:cubicBezTo>
                      <a:pt x="296" y="163"/>
                      <a:pt x="294" y="167"/>
                      <a:pt x="291" y="171"/>
                    </a:cubicBezTo>
                    <a:cubicBezTo>
                      <a:pt x="286" y="178"/>
                      <a:pt x="278" y="182"/>
                      <a:pt x="268" y="182"/>
                    </a:cubicBezTo>
                    <a:cubicBezTo>
                      <a:pt x="258" y="182"/>
                      <a:pt x="251" y="178"/>
                      <a:pt x="245" y="171"/>
                    </a:cubicBezTo>
                    <a:cubicBezTo>
                      <a:pt x="241" y="166"/>
                      <a:pt x="239" y="157"/>
                      <a:pt x="239" y="146"/>
                    </a:cubicBezTo>
                    <a:cubicBezTo>
                      <a:pt x="239" y="109"/>
                      <a:pt x="239" y="109"/>
                      <a:pt x="239" y="109"/>
                    </a:cubicBezTo>
                    <a:cubicBezTo>
                      <a:pt x="239" y="98"/>
                      <a:pt x="241" y="89"/>
                      <a:pt x="245" y="84"/>
                    </a:cubicBezTo>
                    <a:cubicBezTo>
                      <a:pt x="250" y="77"/>
                      <a:pt x="258" y="73"/>
                      <a:pt x="267" y="73"/>
                    </a:cubicBezTo>
                    <a:cubicBezTo>
                      <a:pt x="277" y="73"/>
                      <a:pt x="285" y="77"/>
                      <a:pt x="291" y="84"/>
                    </a:cubicBezTo>
                    <a:cubicBezTo>
                      <a:pt x="295" y="89"/>
                      <a:pt x="298" y="98"/>
                      <a:pt x="298" y="109"/>
                    </a:cubicBezTo>
                    <a:lnTo>
                      <a:pt x="298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07"/>
              <p:cNvSpPr/>
              <p:nvPr/>
            </p:nvSpPr>
            <p:spPr bwMode="auto">
              <a:xfrm>
                <a:off x="1187275" y="2507080"/>
                <a:ext cx="119839" cy="236986"/>
              </a:xfrm>
              <a:custGeom>
                <a:avLst/>
                <a:gdLst>
                  <a:gd name="T0" fmla="*/ 38 w 75"/>
                  <a:gd name="T1" fmla="*/ 57 h 149"/>
                  <a:gd name="T2" fmla="*/ 23 w 75"/>
                  <a:gd name="T3" fmla="*/ 0 h 149"/>
                  <a:gd name="T4" fmla="*/ 0 w 75"/>
                  <a:gd name="T5" fmla="*/ 0 h 149"/>
                  <a:gd name="T6" fmla="*/ 14 w 75"/>
                  <a:gd name="T7" fmla="*/ 41 h 149"/>
                  <a:gd name="T8" fmla="*/ 27 w 75"/>
                  <a:gd name="T9" fmla="*/ 88 h 149"/>
                  <a:gd name="T10" fmla="*/ 27 w 75"/>
                  <a:gd name="T11" fmla="*/ 149 h 149"/>
                  <a:gd name="T12" fmla="*/ 53 w 75"/>
                  <a:gd name="T13" fmla="*/ 149 h 149"/>
                  <a:gd name="T14" fmla="*/ 53 w 75"/>
                  <a:gd name="T15" fmla="*/ 88 h 149"/>
                  <a:gd name="T16" fmla="*/ 75 w 75"/>
                  <a:gd name="T17" fmla="*/ 0 h 149"/>
                  <a:gd name="T18" fmla="*/ 53 w 75"/>
                  <a:gd name="T19" fmla="*/ 0 h 149"/>
                  <a:gd name="T20" fmla="*/ 38 w 75"/>
                  <a:gd name="T21" fmla="*/ 5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49">
                    <a:moveTo>
                      <a:pt x="38" y="57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9" y="28"/>
                      <a:pt x="14" y="41"/>
                    </a:cubicBezTo>
                    <a:cubicBezTo>
                      <a:pt x="21" y="61"/>
                      <a:pt x="27" y="78"/>
                      <a:pt x="27" y="88"/>
                    </a:cubicBezTo>
                    <a:cubicBezTo>
                      <a:pt x="27" y="149"/>
                      <a:pt x="27" y="149"/>
                      <a:pt x="27" y="149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3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072945" y="4386399"/>
              <a:ext cx="595100" cy="33857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运行</a:t>
              </a:r>
              <a:endParaRPr lang="en-US" alt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55"/>
          <p:cNvGrpSpPr/>
          <p:nvPr/>
        </p:nvGrpSpPr>
        <p:grpSpPr>
          <a:xfrm>
            <a:off x="3138494" y="874216"/>
            <a:ext cx="2756114" cy="929431"/>
            <a:chOff x="6556634" y="3024592"/>
            <a:chExt cx="2756416" cy="1106425"/>
          </a:xfrm>
          <a:solidFill>
            <a:srgbClr val="15A680"/>
          </a:solidFill>
        </p:grpSpPr>
        <p:sp>
          <p:nvSpPr>
            <p:cNvPr id="23" name="Freeform 15"/>
            <p:cNvSpPr/>
            <p:nvPr/>
          </p:nvSpPr>
          <p:spPr>
            <a:xfrm>
              <a:off x="6556634" y="302459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109"/>
            <p:cNvSpPr>
              <a:spLocks noEditPoints="1"/>
            </p:cNvSpPr>
            <p:nvPr/>
          </p:nvSpPr>
          <p:spPr bwMode="auto">
            <a:xfrm>
              <a:off x="6836922" y="3316535"/>
              <a:ext cx="534565" cy="542644"/>
            </a:xfrm>
            <a:custGeom>
              <a:avLst/>
              <a:gdLst>
                <a:gd name="T0" fmla="*/ 326 w 336"/>
                <a:gd name="T1" fmla="*/ 207 h 341"/>
                <a:gd name="T2" fmla="*/ 330 w 336"/>
                <a:gd name="T3" fmla="*/ 173 h 341"/>
                <a:gd name="T4" fmla="*/ 170 w 336"/>
                <a:gd name="T5" fmla="*/ 12 h 341"/>
                <a:gd name="T6" fmla="*/ 142 w 336"/>
                <a:gd name="T7" fmla="*/ 15 h 341"/>
                <a:gd name="T8" fmla="*/ 93 w 336"/>
                <a:gd name="T9" fmla="*/ 0 h 341"/>
                <a:gd name="T10" fmla="*/ 0 w 336"/>
                <a:gd name="T11" fmla="*/ 93 h 341"/>
                <a:gd name="T12" fmla="*/ 13 w 336"/>
                <a:gd name="T13" fmla="*/ 140 h 341"/>
                <a:gd name="T14" fmla="*/ 10 w 336"/>
                <a:gd name="T15" fmla="*/ 173 h 341"/>
                <a:gd name="T16" fmla="*/ 170 w 336"/>
                <a:gd name="T17" fmla="*/ 333 h 341"/>
                <a:gd name="T18" fmla="*/ 199 w 336"/>
                <a:gd name="T19" fmla="*/ 330 h 341"/>
                <a:gd name="T20" fmla="*/ 243 w 336"/>
                <a:gd name="T21" fmla="*/ 341 h 341"/>
                <a:gd name="T22" fmla="*/ 336 w 336"/>
                <a:gd name="T23" fmla="*/ 248 h 341"/>
                <a:gd name="T24" fmla="*/ 326 w 336"/>
                <a:gd name="T25" fmla="*/ 207 h 341"/>
                <a:gd name="T26" fmla="*/ 252 w 336"/>
                <a:gd name="T27" fmla="*/ 249 h 341"/>
                <a:gd name="T28" fmla="*/ 220 w 336"/>
                <a:gd name="T29" fmla="*/ 274 h 341"/>
                <a:gd name="T30" fmla="*/ 169 w 336"/>
                <a:gd name="T31" fmla="*/ 283 h 341"/>
                <a:gd name="T32" fmla="*/ 112 w 336"/>
                <a:gd name="T33" fmla="*/ 271 h 341"/>
                <a:gd name="T34" fmla="*/ 86 w 336"/>
                <a:gd name="T35" fmla="*/ 247 h 341"/>
                <a:gd name="T36" fmla="*/ 75 w 336"/>
                <a:gd name="T37" fmla="*/ 218 h 341"/>
                <a:gd name="T38" fmla="*/ 82 w 336"/>
                <a:gd name="T39" fmla="*/ 203 h 341"/>
                <a:gd name="T40" fmla="*/ 99 w 336"/>
                <a:gd name="T41" fmla="*/ 197 h 341"/>
                <a:gd name="T42" fmla="*/ 113 w 336"/>
                <a:gd name="T43" fmla="*/ 202 h 341"/>
                <a:gd name="T44" fmla="*/ 122 w 336"/>
                <a:gd name="T45" fmla="*/ 215 h 341"/>
                <a:gd name="T46" fmla="*/ 131 w 336"/>
                <a:gd name="T47" fmla="*/ 232 h 341"/>
                <a:gd name="T48" fmla="*/ 145 w 336"/>
                <a:gd name="T49" fmla="*/ 242 h 341"/>
                <a:gd name="T50" fmla="*/ 168 w 336"/>
                <a:gd name="T51" fmla="*/ 246 h 341"/>
                <a:gd name="T52" fmla="*/ 201 w 336"/>
                <a:gd name="T53" fmla="*/ 238 h 341"/>
                <a:gd name="T54" fmla="*/ 212 w 336"/>
                <a:gd name="T55" fmla="*/ 218 h 341"/>
                <a:gd name="T56" fmla="*/ 206 w 336"/>
                <a:gd name="T57" fmla="*/ 203 h 341"/>
                <a:gd name="T58" fmla="*/ 189 w 336"/>
                <a:gd name="T59" fmla="*/ 193 h 341"/>
                <a:gd name="T60" fmla="*/ 160 w 336"/>
                <a:gd name="T61" fmla="*/ 186 h 341"/>
                <a:gd name="T62" fmla="*/ 118 w 336"/>
                <a:gd name="T63" fmla="*/ 173 h 341"/>
                <a:gd name="T64" fmla="*/ 90 w 336"/>
                <a:gd name="T65" fmla="*/ 153 h 341"/>
                <a:gd name="T66" fmla="*/ 80 w 336"/>
                <a:gd name="T67" fmla="*/ 121 h 341"/>
                <a:gd name="T68" fmla="*/ 91 w 336"/>
                <a:gd name="T69" fmla="*/ 89 h 341"/>
                <a:gd name="T70" fmla="*/ 122 w 336"/>
                <a:gd name="T71" fmla="*/ 67 h 341"/>
                <a:gd name="T72" fmla="*/ 169 w 336"/>
                <a:gd name="T73" fmla="*/ 60 h 341"/>
                <a:gd name="T74" fmla="*/ 206 w 336"/>
                <a:gd name="T75" fmla="*/ 65 h 341"/>
                <a:gd name="T76" fmla="*/ 233 w 336"/>
                <a:gd name="T77" fmla="*/ 78 h 341"/>
                <a:gd name="T78" fmla="*/ 248 w 336"/>
                <a:gd name="T79" fmla="*/ 95 h 341"/>
                <a:gd name="T80" fmla="*/ 253 w 336"/>
                <a:gd name="T81" fmla="*/ 114 h 341"/>
                <a:gd name="T82" fmla="*/ 247 w 336"/>
                <a:gd name="T83" fmla="*/ 129 h 341"/>
                <a:gd name="T84" fmla="*/ 230 w 336"/>
                <a:gd name="T85" fmla="*/ 136 h 341"/>
                <a:gd name="T86" fmla="*/ 216 w 336"/>
                <a:gd name="T87" fmla="*/ 132 h 341"/>
                <a:gd name="T88" fmla="*/ 207 w 336"/>
                <a:gd name="T89" fmla="*/ 119 h 341"/>
                <a:gd name="T90" fmla="*/ 192 w 336"/>
                <a:gd name="T91" fmla="*/ 101 h 341"/>
                <a:gd name="T92" fmla="*/ 166 w 336"/>
                <a:gd name="T93" fmla="*/ 95 h 341"/>
                <a:gd name="T94" fmla="*/ 138 w 336"/>
                <a:gd name="T95" fmla="*/ 102 h 341"/>
                <a:gd name="T96" fmla="*/ 128 w 336"/>
                <a:gd name="T97" fmla="*/ 117 h 341"/>
                <a:gd name="T98" fmla="*/ 131 w 336"/>
                <a:gd name="T99" fmla="*/ 127 h 341"/>
                <a:gd name="T100" fmla="*/ 141 w 336"/>
                <a:gd name="T101" fmla="*/ 134 h 341"/>
                <a:gd name="T102" fmla="*/ 154 w 336"/>
                <a:gd name="T103" fmla="*/ 139 h 341"/>
                <a:gd name="T104" fmla="*/ 176 w 336"/>
                <a:gd name="T105" fmla="*/ 144 h 341"/>
                <a:gd name="T106" fmla="*/ 211 w 336"/>
                <a:gd name="T107" fmla="*/ 154 h 341"/>
                <a:gd name="T108" fmla="*/ 239 w 336"/>
                <a:gd name="T109" fmla="*/ 166 h 341"/>
                <a:gd name="T110" fmla="*/ 257 w 336"/>
                <a:gd name="T111" fmla="*/ 185 h 341"/>
                <a:gd name="T112" fmla="*/ 263 w 336"/>
                <a:gd name="T113" fmla="*/ 213 h 341"/>
                <a:gd name="T114" fmla="*/ 252 w 336"/>
                <a:gd name="T115" fmla="*/ 24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41">
                  <a:moveTo>
                    <a:pt x="326" y="207"/>
                  </a:moveTo>
                  <a:cubicBezTo>
                    <a:pt x="329" y="196"/>
                    <a:pt x="330" y="184"/>
                    <a:pt x="330" y="173"/>
                  </a:cubicBezTo>
                  <a:cubicBezTo>
                    <a:pt x="330" y="84"/>
                    <a:pt x="258" y="12"/>
                    <a:pt x="170" y="12"/>
                  </a:cubicBezTo>
                  <a:cubicBezTo>
                    <a:pt x="161" y="12"/>
                    <a:pt x="151" y="13"/>
                    <a:pt x="142" y="15"/>
                  </a:cubicBezTo>
                  <a:cubicBezTo>
                    <a:pt x="128" y="6"/>
                    <a:pt x="111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10"/>
                    <a:pt x="5" y="126"/>
                    <a:pt x="13" y="140"/>
                  </a:cubicBezTo>
                  <a:cubicBezTo>
                    <a:pt x="11" y="151"/>
                    <a:pt x="10" y="161"/>
                    <a:pt x="10" y="173"/>
                  </a:cubicBezTo>
                  <a:cubicBezTo>
                    <a:pt x="10" y="261"/>
                    <a:pt x="81" y="333"/>
                    <a:pt x="170" y="333"/>
                  </a:cubicBezTo>
                  <a:cubicBezTo>
                    <a:pt x="180" y="333"/>
                    <a:pt x="190" y="332"/>
                    <a:pt x="199" y="330"/>
                  </a:cubicBezTo>
                  <a:cubicBezTo>
                    <a:pt x="212" y="337"/>
                    <a:pt x="227" y="341"/>
                    <a:pt x="243" y="341"/>
                  </a:cubicBezTo>
                  <a:cubicBezTo>
                    <a:pt x="295" y="341"/>
                    <a:pt x="336" y="300"/>
                    <a:pt x="336" y="248"/>
                  </a:cubicBezTo>
                  <a:cubicBezTo>
                    <a:pt x="336" y="233"/>
                    <a:pt x="333" y="219"/>
                    <a:pt x="326" y="207"/>
                  </a:cubicBezTo>
                  <a:close/>
                  <a:moveTo>
                    <a:pt x="252" y="249"/>
                  </a:moveTo>
                  <a:cubicBezTo>
                    <a:pt x="245" y="260"/>
                    <a:pt x="234" y="268"/>
                    <a:pt x="220" y="274"/>
                  </a:cubicBezTo>
                  <a:cubicBezTo>
                    <a:pt x="205" y="280"/>
                    <a:pt x="189" y="283"/>
                    <a:pt x="169" y="283"/>
                  </a:cubicBezTo>
                  <a:cubicBezTo>
                    <a:pt x="146" y="283"/>
                    <a:pt x="127" y="279"/>
                    <a:pt x="112" y="271"/>
                  </a:cubicBezTo>
                  <a:cubicBezTo>
                    <a:pt x="101" y="265"/>
                    <a:pt x="92" y="257"/>
                    <a:pt x="86" y="247"/>
                  </a:cubicBezTo>
                  <a:cubicBezTo>
                    <a:pt x="79" y="237"/>
                    <a:pt x="75" y="228"/>
                    <a:pt x="75" y="218"/>
                  </a:cubicBezTo>
                  <a:cubicBezTo>
                    <a:pt x="75" y="212"/>
                    <a:pt x="78" y="207"/>
                    <a:pt x="82" y="203"/>
                  </a:cubicBezTo>
                  <a:cubicBezTo>
                    <a:pt x="86" y="199"/>
                    <a:pt x="92" y="197"/>
                    <a:pt x="99" y="197"/>
                  </a:cubicBezTo>
                  <a:cubicBezTo>
                    <a:pt x="104" y="197"/>
                    <a:pt x="109" y="198"/>
                    <a:pt x="113" y="202"/>
                  </a:cubicBezTo>
                  <a:cubicBezTo>
                    <a:pt x="117" y="205"/>
                    <a:pt x="120" y="210"/>
                    <a:pt x="122" y="215"/>
                  </a:cubicBezTo>
                  <a:cubicBezTo>
                    <a:pt x="125" y="222"/>
                    <a:pt x="128" y="227"/>
                    <a:pt x="131" y="232"/>
                  </a:cubicBezTo>
                  <a:cubicBezTo>
                    <a:pt x="135" y="236"/>
                    <a:pt x="139" y="239"/>
                    <a:pt x="145" y="242"/>
                  </a:cubicBezTo>
                  <a:cubicBezTo>
                    <a:pt x="151" y="245"/>
                    <a:pt x="159" y="246"/>
                    <a:pt x="168" y="246"/>
                  </a:cubicBezTo>
                  <a:cubicBezTo>
                    <a:pt x="181" y="246"/>
                    <a:pt x="192" y="244"/>
                    <a:pt x="201" y="238"/>
                  </a:cubicBezTo>
                  <a:cubicBezTo>
                    <a:pt x="209" y="232"/>
                    <a:pt x="212" y="226"/>
                    <a:pt x="212" y="218"/>
                  </a:cubicBezTo>
                  <a:cubicBezTo>
                    <a:pt x="212" y="212"/>
                    <a:pt x="210" y="207"/>
                    <a:pt x="206" y="203"/>
                  </a:cubicBezTo>
                  <a:cubicBezTo>
                    <a:pt x="202" y="199"/>
                    <a:pt x="196" y="196"/>
                    <a:pt x="189" y="193"/>
                  </a:cubicBezTo>
                  <a:cubicBezTo>
                    <a:pt x="182" y="191"/>
                    <a:pt x="172" y="189"/>
                    <a:pt x="160" y="186"/>
                  </a:cubicBezTo>
                  <a:cubicBezTo>
                    <a:pt x="143" y="182"/>
                    <a:pt x="129" y="178"/>
                    <a:pt x="118" y="173"/>
                  </a:cubicBezTo>
                  <a:cubicBezTo>
                    <a:pt x="106" y="169"/>
                    <a:pt x="97" y="162"/>
                    <a:pt x="90" y="153"/>
                  </a:cubicBezTo>
                  <a:cubicBezTo>
                    <a:pt x="83" y="145"/>
                    <a:pt x="80" y="134"/>
                    <a:pt x="80" y="121"/>
                  </a:cubicBezTo>
                  <a:cubicBezTo>
                    <a:pt x="80" y="109"/>
                    <a:pt x="83" y="98"/>
                    <a:pt x="91" y="89"/>
                  </a:cubicBezTo>
                  <a:cubicBezTo>
                    <a:pt x="98" y="79"/>
                    <a:pt x="108" y="72"/>
                    <a:pt x="122" y="67"/>
                  </a:cubicBezTo>
                  <a:cubicBezTo>
                    <a:pt x="135" y="62"/>
                    <a:pt x="151" y="60"/>
                    <a:pt x="169" y="60"/>
                  </a:cubicBezTo>
                  <a:cubicBezTo>
                    <a:pt x="183" y="60"/>
                    <a:pt x="196" y="61"/>
                    <a:pt x="206" y="65"/>
                  </a:cubicBezTo>
                  <a:cubicBezTo>
                    <a:pt x="217" y="68"/>
                    <a:pt x="226" y="72"/>
                    <a:pt x="233" y="78"/>
                  </a:cubicBezTo>
                  <a:cubicBezTo>
                    <a:pt x="240" y="83"/>
                    <a:pt x="245" y="89"/>
                    <a:pt x="248" y="95"/>
                  </a:cubicBezTo>
                  <a:cubicBezTo>
                    <a:pt x="252" y="102"/>
                    <a:pt x="253" y="108"/>
                    <a:pt x="253" y="114"/>
                  </a:cubicBezTo>
                  <a:cubicBezTo>
                    <a:pt x="253" y="119"/>
                    <a:pt x="251" y="125"/>
                    <a:pt x="247" y="129"/>
                  </a:cubicBezTo>
                  <a:cubicBezTo>
                    <a:pt x="242" y="134"/>
                    <a:pt x="237" y="136"/>
                    <a:pt x="230" y="136"/>
                  </a:cubicBezTo>
                  <a:cubicBezTo>
                    <a:pt x="224" y="136"/>
                    <a:pt x="220" y="135"/>
                    <a:pt x="216" y="132"/>
                  </a:cubicBezTo>
                  <a:cubicBezTo>
                    <a:pt x="213" y="129"/>
                    <a:pt x="210" y="125"/>
                    <a:pt x="207" y="119"/>
                  </a:cubicBezTo>
                  <a:cubicBezTo>
                    <a:pt x="203" y="111"/>
                    <a:pt x="198" y="105"/>
                    <a:pt x="192" y="101"/>
                  </a:cubicBezTo>
                  <a:cubicBezTo>
                    <a:pt x="187" y="97"/>
                    <a:pt x="178" y="95"/>
                    <a:pt x="166" y="95"/>
                  </a:cubicBezTo>
                  <a:cubicBezTo>
                    <a:pt x="154" y="95"/>
                    <a:pt x="145" y="97"/>
                    <a:pt x="138" y="102"/>
                  </a:cubicBezTo>
                  <a:cubicBezTo>
                    <a:pt x="131" y="106"/>
                    <a:pt x="128" y="111"/>
                    <a:pt x="128" y="117"/>
                  </a:cubicBezTo>
                  <a:cubicBezTo>
                    <a:pt x="128" y="121"/>
                    <a:pt x="129" y="124"/>
                    <a:pt x="131" y="127"/>
                  </a:cubicBezTo>
                  <a:cubicBezTo>
                    <a:pt x="133" y="129"/>
                    <a:pt x="137" y="132"/>
                    <a:pt x="141" y="134"/>
                  </a:cubicBezTo>
                  <a:cubicBezTo>
                    <a:pt x="145" y="136"/>
                    <a:pt x="149" y="138"/>
                    <a:pt x="154" y="139"/>
                  </a:cubicBezTo>
                  <a:cubicBezTo>
                    <a:pt x="158" y="140"/>
                    <a:pt x="166" y="142"/>
                    <a:pt x="176" y="144"/>
                  </a:cubicBezTo>
                  <a:cubicBezTo>
                    <a:pt x="189" y="147"/>
                    <a:pt x="201" y="150"/>
                    <a:pt x="211" y="154"/>
                  </a:cubicBezTo>
                  <a:cubicBezTo>
                    <a:pt x="222" y="157"/>
                    <a:pt x="231" y="161"/>
                    <a:pt x="239" y="166"/>
                  </a:cubicBezTo>
                  <a:cubicBezTo>
                    <a:pt x="246" y="171"/>
                    <a:pt x="252" y="177"/>
                    <a:pt x="257" y="185"/>
                  </a:cubicBezTo>
                  <a:cubicBezTo>
                    <a:pt x="261" y="193"/>
                    <a:pt x="263" y="202"/>
                    <a:pt x="263" y="213"/>
                  </a:cubicBezTo>
                  <a:cubicBezTo>
                    <a:pt x="263" y="227"/>
                    <a:pt x="260" y="239"/>
                    <a:pt x="252" y="2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86394" y="3355731"/>
              <a:ext cx="543799" cy="5787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新建</a:t>
              </a:r>
              <a:endParaRPr lang="en-US" altLang="en-GB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56"/>
          <p:cNvGrpSpPr/>
          <p:nvPr/>
        </p:nvGrpSpPr>
        <p:grpSpPr>
          <a:xfrm>
            <a:off x="5810362" y="2033709"/>
            <a:ext cx="2756114" cy="843571"/>
            <a:chOff x="11473078" y="1797482"/>
            <a:chExt cx="2756416" cy="1106425"/>
          </a:xfrm>
          <a:solidFill>
            <a:srgbClr val="154E79"/>
          </a:solidFill>
        </p:grpSpPr>
        <p:sp>
          <p:nvSpPr>
            <p:cNvPr id="25" name="Freeform 13"/>
            <p:cNvSpPr/>
            <p:nvPr/>
          </p:nvSpPr>
          <p:spPr>
            <a:xfrm flipH="1">
              <a:off x="11473078" y="179748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341352" y="2167933"/>
              <a:ext cx="595100" cy="33857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就绪</a:t>
              </a:r>
              <a:endParaRPr lang="en-US" alt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116482" y="1040515"/>
            <a:ext cx="4421227" cy="715918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当线程刚创建，还没有调用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start()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方法时，线程还未真正启动，这个时候是新建状态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线程还没有执行。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84761" y="3121607"/>
            <a:ext cx="4544988" cy="392752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处于就绪状态的线程获得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的执行权，进入运行状态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04390" y="1834074"/>
            <a:ext cx="4209417" cy="1039083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对一个处于创建状态的线程调用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start()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方法，线程便进入就绪状态，这个时候线程具备运行条件，但并不一定正在运行 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58206" y="5357038"/>
            <a:ext cx="4343933" cy="715918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处于终止状态的线程不再具有运行资格，也不会转换为其它状态 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4" name="Group 53"/>
          <p:cNvGrpSpPr/>
          <p:nvPr/>
        </p:nvGrpSpPr>
        <p:grpSpPr>
          <a:xfrm>
            <a:off x="5968006" y="4247415"/>
            <a:ext cx="2756114" cy="873491"/>
            <a:chOff x="1979461" y="5237441"/>
            <a:chExt cx="2756416" cy="1106425"/>
          </a:xfrm>
          <a:solidFill>
            <a:srgbClr val="154E79"/>
          </a:solidFill>
        </p:grpSpPr>
        <p:sp>
          <p:nvSpPr>
            <p:cNvPr id="35" name="Freeform 9"/>
            <p:cNvSpPr/>
            <p:nvPr/>
          </p:nvSpPr>
          <p:spPr>
            <a:xfrm flipH="1">
              <a:off x="1979461" y="5237441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94"/>
            <p:cNvSpPr/>
            <p:nvPr/>
          </p:nvSpPr>
          <p:spPr bwMode="auto">
            <a:xfrm>
              <a:off x="3934197" y="5564286"/>
              <a:ext cx="557245" cy="452735"/>
            </a:xfrm>
            <a:custGeom>
              <a:avLst/>
              <a:gdLst>
                <a:gd name="T0" fmla="*/ 506 w 564"/>
                <a:gd name="T1" fmla="*/ 115 h 458"/>
                <a:gd name="T2" fmla="*/ 507 w 564"/>
                <a:gd name="T3" fmla="*/ 129 h 458"/>
                <a:gd name="T4" fmla="*/ 178 w 564"/>
                <a:gd name="T5" fmla="*/ 458 h 458"/>
                <a:gd name="T6" fmla="*/ 0 w 564"/>
                <a:gd name="T7" fmla="*/ 406 h 458"/>
                <a:gd name="T8" fmla="*/ 28 w 564"/>
                <a:gd name="T9" fmla="*/ 408 h 458"/>
                <a:gd name="T10" fmla="*/ 172 w 564"/>
                <a:gd name="T11" fmla="*/ 359 h 458"/>
                <a:gd name="T12" fmla="*/ 64 w 564"/>
                <a:gd name="T13" fmla="*/ 278 h 458"/>
                <a:gd name="T14" fmla="*/ 85 w 564"/>
                <a:gd name="T15" fmla="*/ 280 h 458"/>
                <a:gd name="T16" fmla="*/ 116 w 564"/>
                <a:gd name="T17" fmla="*/ 276 h 458"/>
                <a:gd name="T18" fmla="*/ 23 w 564"/>
                <a:gd name="T19" fmla="*/ 163 h 458"/>
                <a:gd name="T20" fmla="*/ 23 w 564"/>
                <a:gd name="T21" fmla="*/ 162 h 458"/>
                <a:gd name="T22" fmla="*/ 76 w 564"/>
                <a:gd name="T23" fmla="*/ 176 h 458"/>
                <a:gd name="T24" fmla="*/ 24 w 564"/>
                <a:gd name="T25" fmla="*/ 80 h 458"/>
                <a:gd name="T26" fmla="*/ 40 w 564"/>
                <a:gd name="T27" fmla="*/ 22 h 458"/>
                <a:gd name="T28" fmla="*/ 278 w 564"/>
                <a:gd name="T29" fmla="*/ 142 h 458"/>
                <a:gd name="T30" fmla="*/ 275 w 564"/>
                <a:gd name="T31" fmla="*/ 116 h 458"/>
                <a:gd name="T32" fmla="*/ 391 w 564"/>
                <a:gd name="T33" fmla="*/ 0 h 458"/>
                <a:gd name="T34" fmla="*/ 475 w 564"/>
                <a:gd name="T35" fmla="*/ 37 h 458"/>
                <a:gd name="T36" fmla="*/ 548 w 564"/>
                <a:gd name="T37" fmla="*/ 9 h 458"/>
                <a:gd name="T38" fmla="*/ 498 w 564"/>
                <a:gd name="T39" fmla="*/ 73 h 458"/>
                <a:gd name="T40" fmla="*/ 564 w 564"/>
                <a:gd name="T41" fmla="*/ 55 h 458"/>
                <a:gd name="T42" fmla="*/ 506 w 564"/>
                <a:gd name="T43" fmla="*/ 115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458">
                  <a:moveTo>
                    <a:pt x="506" y="115"/>
                  </a:moveTo>
                  <a:cubicBezTo>
                    <a:pt x="506" y="120"/>
                    <a:pt x="507" y="124"/>
                    <a:pt x="507" y="129"/>
                  </a:cubicBezTo>
                  <a:cubicBezTo>
                    <a:pt x="507" y="282"/>
                    <a:pt x="390" y="458"/>
                    <a:pt x="178" y="458"/>
                  </a:cubicBezTo>
                  <a:cubicBezTo>
                    <a:pt x="112" y="458"/>
                    <a:pt x="52" y="439"/>
                    <a:pt x="0" y="406"/>
                  </a:cubicBezTo>
                  <a:cubicBezTo>
                    <a:pt x="10" y="408"/>
                    <a:pt x="19" y="408"/>
                    <a:pt x="28" y="408"/>
                  </a:cubicBezTo>
                  <a:cubicBezTo>
                    <a:pt x="82" y="408"/>
                    <a:pt x="132" y="390"/>
                    <a:pt x="172" y="359"/>
                  </a:cubicBezTo>
                  <a:cubicBezTo>
                    <a:pt x="121" y="358"/>
                    <a:pt x="78" y="324"/>
                    <a:pt x="64" y="278"/>
                  </a:cubicBezTo>
                  <a:cubicBezTo>
                    <a:pt x="71" y="280"/>
                    <a:pt x="78" y="280"/>
                    <a:pt x="85" y="280"/>
                  </a:cubicBezTo>
                  <a:cubicBezTo>
                    <a:pt x="96" y="280"/>
                    <a:pt x="106" y="279"/>
                    <a:pt x="116" y="276"/>
                  </a:cubicBezTo>
                  <a:cubicBezTo>
                    <a:pt x="63" y="266"/>
                    <a:pt x="23" y="219"/>
                    <a:pt x="23" y="163"/>
                  </a:cubicBezTo>
                  <a:cubicBezTo>
                    <a:pt x="23" y="162"/>
                    <a:pt x="23" y="162"/>
                    <a:pt x="23" y="162"/>
                  </a:cubicBezTo>
                  <a:cubicBezTo>
                    <a:pt x="39" y="170"/>
                    <a:pt x="57" y="175"/>
                    <a:pt x="76" y="176"/>
                  </a:cubicBezTo>
                  <a:cubicBezTo>
                    <a:pt x="44" y="155"/>
                    <a:pt x="24" y="120"/>
                    <a:pt x="24" y="80"/>
                  </a:cubicBezTo>
                  <a:cubicBezTo>
                    <a:pt x="24" y="59"/>
                    <a:pt x="30" y="39"/>
                    <a:pt x="40" y="22"/>
                  </a:cubicBezTo>
                  <a:cubicBezTo>
                    <a:pt x="97" y="92"/>
                    <a:pt x="182" y="138"/>
                    <a:pt x="278" y="142"/>
                  </a:cubicBezTo>
                  <a:cubicBezTo>
                    <a:pt x="276" y="134"/>
                    <a:pt x="275" y="125"/>
                    <a:pt x="275" y="116"/>
                  </a:cubicBezTo>
                  <a:cubicBezTo>
                    <a:pt x="275" y="52"/>
                    <a:pt x="327" y="0"/>
                    <a:pt x="391" y="0"/>
                  </a:cubicBezTo>
                  <a:cubicBezTo>
                    <a:pt x="424" y="0"/>
                    <a:pt x="454" y="15"/>
                    <a:pt x="475" y="37"/>
                  </a:cubicBezTo>
                  <a:cubicBezTo>
                    <a:pt x="501" y="32"/>
                    <a:pt x="526" y="22"/>
                    <a:pt x="548" y="9"/>
                  </a:cubicBezTo>
                  <a:cubicBezTo>
                    <a:pt x="540" y="36"/>
                    <a:pt x="521" y="59"/>
                    <a:pt x="498" y="73"/>
                  </a:cubicBezTo>
                  <a:cubicBezTo>
                    <a:pt x="521" y="70"/>
                    <a:pt x="543" y="64"/>
                    <a:pt x="564" y="55"/>
                  </a:cubicBezTo>
                  <a:cubicBezTo>
                    <a:pt x="548" y="78"/>
                    <a:pt x="529" y="98"/>
                    <a:pt x="506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9471" y="5593871"/>
              <a:ext cx="595100" cy="33857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阻塞</a:t>
              </a:r>
              <a:endParaRPr lang="en-US" alt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25268" y="4257929"/>
            <a:ext cx="4123054" cy="715918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处于正在运行状态的线程，如果中途发生其他情况，则会处于阻塞或等待状态 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Freeform 14"/>
          <p:cNvSpPr/>
          <p:nvPr/>
        </p:nvSpPr>
        <p:spPr>
          <a:xfrm>
            <a:off x="3364519" y="5167645"/>
            <a:ext cx="2756114" cy="928830"/>
          </a:xfrm>
          <a:custGeom>
            <a:avLst/>
            <a:gdLst>
              <a:gd name="connsiteX0" fmla="*/ 669387 w 3335264"/>
              <a:gd name="connsiteY0" fmla="*/ 0 h 1338774"/>
              <a:gd name="connsiteX1" fmla="*/ 1224453 w 3335264"/>
              <a:gd name="connsiteY1" fmla="*/ 295127 h 1338774"/>
              <a:gd name="connsiteX2" fmla="*/ 1278656 w 3335264"/>
              <a:gd name="connsiteY2" fmla="*/ 394987 h 1338774"/>
              <a:gd name="connsiteX3" fmla="*/ 2786468 w 3335264"/>
              <a:gd name="connsiteY3" fmla="*/ 394987 h 1338774"/>
              <a:gd name="connsiteX4" fmla="*/ 2786468 w 3335264"/>
              <a:gd name="connsiteY4" fmla="*/ 120589 h 1338774"/>
              <a:gd name="connsiteX5" fmla="*/ 3335264 w 3335264"/>
              <a:gd name="connsiteY5" fmla="*/ 669386 h 1338774"/>
              <a:gd name="connsiteX6" fmla="*/ 2786468 w 3335264"/>
              <a:gd name="connsiteY6" fmla="*/ 1218182 h 1338774"/>
              <a:gd name="connsiteX7" fmla="*/ 2786468 w 3335264"/>
              <a:gd name="connsiteY7" fmla="*/ 943784 h 1338774"/>
              <a:gd name="connsiteX8" fmla="*/ 1278658 w 3335264"/>
              <a:gd name="connsiteY8" fmla="*/ 943784 h 1338774"/>
              <a:gd name="connsiteX9" fmla="*/ 1224453 w 3335264"/>
              <a:gd name="connsiteY9" fmla="*/ 1043648 h 1338774"/>
              <a:gd name="connsiteX10" fmla="*/ 669387 w 3335264"/>
              <a:gd name="connsiteY10" fmla="*/ 1338774 h 1338774"/>
              <a:gd name="connsiteX11" fmla="*/ 0 w 3335264"/>
              <a:gd name="connsiteY11" fmla="*/ 669387 h 1338774"/>
              <a:gd name="connsiteX12" fmla="*/ 669387 w 3335264"/>
              <a:gd name="connsiteY12" fmla="*/ 0 h 133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5264" h="1338774">
                <a:moveTo>
                  <a:pt x="669387" y="0"/>
                </a:moveTo>
                <a:cubicBezTo>
                  <a:pt x="900445" y="0"/>
                  <a:pt x="1104160" y="117069"/>
                  <a:pt x="1224453" y="295127"/>
                </a:cubicBezTo>
                <a:lnTo>
                  <a:pt x="1278656" y="394987"/>
                </a:lnTo>
                <a:lnTo>
                  <a:pt x="2786468" y="394987"/>
                </a:lnTo>
                <a:lnTo>
                  <a:pt x="2786468" y="120589"/>
                </a:lnTo>
                <a:lnTo>
                  <a:pt x="3335264" y="669386"/>
                </a:lnTo>
                <a:lnTo>
                  <a:pt x="2786468" y="1218182"/>
                </a:lnTo>
                <a:lnTo>
                  <a:pt x="2786468" y="943784"/>
                </a:lnTo>
                <a:lnTo>
                  <a:pt x="1278658" y="943784"/>
                </a:lnTo>
                <a:lnTo>
                  <a:pt x="1224453" y="1043648"/>
                </a:lnTo>
                <a:cubicBezTo>
                  <a:pt x="1104160" y="1221706"/>
                  <a:pt x="900445" y="1338774"/>
                  <a:pt x="669387" y="1338774"/>
                </a:cubicBezTo>
                <a:cubicBezTo>
                  <a:pt x="299695" y="1338774"/>
                  <a:pt x="0" y="1039079"/>
                  <a:pt x="0" y="669387"/>
                </a:cubicBezTo>
                <a:cubicBezTo>
                  <a:pt x="0" y="299695"/>
                  <a:pt x="299695" y="0"/>
                  <a:pt x="669387" y="0"/>
                </a:cubicBezTo>
                <a:close/>
              </a:path>
            </a:pathLst>
          </a:custGeom>
          <a:solidFill>
            <a:srgbClr val="15A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sz="11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95987" y="5501673"/>
            <a:ext cx="595035" cy="338554"/>
          </a:xfrm>
          <a:prstGeom prst="rect">
            <a:avLst/>
          </a:prstGeom>
          <a:solidFill>
            <a:srgbClr val="15A680"/>
          </a:solidFill>
        </p:spPr>
        <p:txBody>
          <a:bodyPr wrap="non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死亡</a:t>
            </a:r>
            <a:endParaRPr lang="en-US" altLang="en-GB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67" grpId="0"/>
      <p:bldP spid="38" grpId="0"/>
      <p:bldP spid="39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/>
          <a:lstStyle/>
          <a:p>
            <a:r>
              <a:rPr lang="zh-CN" altLang="en-US" dirty="0"/>
              <a:t>多线程状态之间的转换图</a:t>
            </a:r>
          </a:p>
        </p:txBody>
      </p:sp>
      <p:sp>
        <p:nvSpPr>
          <p:cNvPr id="35" name="TextBox 14"/>
          <p:cNvSpPr txBox="1"/>
          <p:nvPr/>
        </p:nvSpPr>
        <p:spPr>
          <a:xfrm>
            <a:off x="4619947" y="1547081"/>
            <a:ext cx="31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1</a:t>
            </a:r>
            <a:endParaRPr lang="en-GB" altLang="zh-CN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6829166" y="4895155"/>
            <a:ext cx="31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rPr>
              <a:t>4</a:t>
            </a:r>
          </a:p>
        </p:txBody>
      </p:sp>
      <p:grpSp>
        <p:nvGrpSpPr>
          <p:cNvPr id="6" name="组合 156"/>
          <p:cNvGrpSpPr>
            <a:grpSpLocks/>
          </p:cNvGrpSpPr>
          <p:nvPr/>
        </p:nvGrpSpPr>
        <p:grpSpPr bwMode="auto">
          <a:xfrm>
            <a:off x="1076470" y="1435556"/>
            <a:ext cx="5853574" cy="2475413"/>
            <a:chOff x="1650" y="4616"/>
            <a:chExt cx="8331" cy="2299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85" y="6167"/>
              <a:ext cx="615" cy="6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3135" y="6047"/>
              <a:ext cx="1545" cy="8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900" kern="100" dirty="0">
                  <a:effectLst/>
                  <a:latin typeface="Calibri"/>
                  <a:ea typeface="宋体"/>
                  <a:cs typeface="Times New Roman"/>
                </a:rPr>
                <a:t>就绪状态</a:t>
              </a:r>
            </a:p>
            <a:p>
              <a:pPr algn="ctr">
                <a:spcAft>
                  <a:spcPts val="0"/>
                </a:spcAft>
              </a:pPr>
              <a:r>
                <a:rPr lang="en-US" sz="900" kern="100" dirty="0">
                  <a:effectLst/>
                  <a:latin typeface="Calibri"/>
                  <a:ea typeface="宋体"/>
                  <a:cs typeface="Times New Roman"/>
                </a:rPr>
                <a:t>(R</a:t>
              </a:r>
              <a:r>
                <a:rPr lang="en-US" altLang="zh-CN" sz="900" kern="100" dirty="0">
                  <a:effectLst/>
                  <a:latin typeface="Calibri"/>
                  <a:ea typeface="宋体"/>
                  <a:cs typeface="Times New Roman"/>
                </a:rPr>
                <a:t>eady</a:t>
              </a:r>
              <a:r>
                <a:rPr lang="en-US" sz="900" kern="100" dirty="0">
                  <a:effectLst/>
                  <a:latin typeface="Calibri"/>
                  <a:ea typeface="宋体"/>
                  <a:cs typeface="Times New Roman"/>
                </a:rPr>
                <a:t>)</a:t>
              </a:r>
              <a:endParaRPr lang="zh-CN" sz="105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50" y="5441"/>
              <a:ext cx="1009" cy="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新建状态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900" kern="100">
                  <a:effectLst/>
                  <a:latin typeface="Calibri"/>
                  <a:ea typeface="宋体"/>
                  <a:cs typeface="Times New Roman"/>
                </a:rPr>
                <a:t>(New)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5025" y="4616"/>
              <a:ext cx="1545" cy="8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阻塞状态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900" kern="100">
                  <a:effectLst/>
                  <a:latin typeface="Calibri"/>
                  <a:ea typeface="宋体"/>
                  <a:cs typeface="Times New Roman"/>
                </a:rPr>
                <a:t>(Blocked)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6585" y="6090"/>
              <a:ext cx="1545" cy="8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运行状态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900" kern="100">
                  <a:effectLst/>
                  <a:latin typeface="Calibri"/>
                  <a:ea typeface="宋体"/>
                  <a:cs typeface="Times New Roman"/>
                </a:rPr>
                <a:t>(Running)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107" y="6180"/>
              <a:ext cx="615" cy="61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777" y="5454"/>
              <a:ext cx="1204" cy="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消亡状态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900" kern="100">
                  <a:effectLst/>
                  <a:latin typeface="Calibri"/>
                  <a:ea typeface="宋体"/>
                  <a:cs typeface="Times New Roman"/>
                </a:rPr>
                <a:t>(Dead)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9195" y="6268"/>
              <a:ext cx="450" cy="4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5" name="AutoShape 11"/>
            <p:cNvCxnSpPr>
              <a:cxnSpLocks noChangeShapeType="1"/>
            </p:cNvCxnSpPr>
            <p:nvPr/>
          </p:nvCxnSpPr>
          <p:spPr bwMode="auto">
            <a:xfrm>
              <a:off x="2400" y="6465"/>
              <a:ext cx="7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 flipH="1">
              <a:off x="3900" y="4965"/>
              <a:ext cx="1125" cy="10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 flipH="1" flipV="1">
              <a:off x="6570" y="4965"/>
              <a:ext cx="1005" cy="1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4"/>
            <p:cNvCxnSpPr>
              <a:cxnSpLocks noChangeShapeType="1"/>
            </p:cNvCxnSpPr>
            <p:nvPr/>
          </p:nvCxnSpPr>
          <p:spPr bwMode="auto">
            <a:xfrm>
              <a:off x="8130" y="6465"/>
              <a:ext cx="9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370" y="6030"/>
              <a:ext cx="733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kern="100">
                  <a:effectLst/>
                  <a:latin typeface="Calibri"/>
                  <a:ea typeface="宋体"/>
                  <a:cs typeface="Times New Roman"/>
                </a:rPr>
                <a:t>start()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5265" y="6061"/>
              <a:ext cx="1009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系统调度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21" name="AutoShape 17"/>
            <p:cNvCxnSpPr>
              <a:cxnSpLocks noChangeShapeType="1"/>
            </p:cNvCxnSpPr>
            <p:nvPr/>
          </p:nvCxnSpPr>
          <p:spPr bwMode="auto">
            <a:xfrm>
              <a:off x="4680" y="6465"/>
              <a:ext cx="18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6960" y="5100"/>
              <a:ext cx="1009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阻塞事件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95" y="5100"/>
              <a:ext cx="1009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解除阻塞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8111" y="6090"/>
              <a:ext cx="1008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kern="100">
                  <a:effectLst/>
                  <a:latin typeface="Calibri"/>
                  <a:ea typeface="宋体"/>
                  <a:cs typeface="Times New Roman"/>
                </a:rPr>
                <a:t>run()</a:t>
              </a:r>
              <a:r>
                <a:rPr lang="zh-CN" sz="900" kern="100">
                  <a:effectLst/>
                  <a:latin typeface="Calibri"/>
                  <a:ea typeface="宋体"/>
                  <a:cs typeface="Times New Roman"/>
                </a:rPr>
                <a:t>结束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1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E3AC4789-1D36-431E-809C-BD243EFD372C}"/>
              </a:ext>
            </a:extLst>
          </p:cNvPr>
          <p:cNvGrpSpPr/>
          <p:nvPr/>
        </p:nvGrpSpPr>
        <p:grpSpPr>
          <a:xfrm>
            <a:off x="999691" y="1540341"/>
            <a:ext cx="7939621" cy="4272447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xmlns="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xmlns="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A205AACE-D784-414B-B9E8-87970EC6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29999"/>
              </p:ext>
            </p:extLst>
          </p:nvPr>
        </p:nvGraphicFramePr>
        <p:xfrm>
          <a:off x="1176514" y="1740456"/>
          <a:ext cx="7584135" cy="327565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31340">
                  <a:extLst>
                    <a:ext uri="{9D8B030D-6E8A-4147-A177-3AD203B41FA5}">
                      <a16:colId xmlns:a16="http://schemas.microsoft.com/office/drawing/2014/main" xmlns="" val="3130962086"/>
                    </a:ext>
                  </a:extLst>
                </a:gridCol>
                <a:gridCol w="4952795">
                  <a:extLst>
                    <a:ext uri="{9D8B030D-6E8A-4147-A177-3AD203B41FA5}">
                      <a16:colId xmlns:a16="http://schemas.microsoft.com/office/drawing/2014/main" xmlns="" val="2543255679"/>
                    </a:ext>
                  </a:extLst>
                </a:gridCol>
              </a:tblGrid>
              <a:tr h="3479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方法名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7B98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含义</a:t>
                      </a:r>
                      <a:endParaRPr lang="zh-CN" sz="20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7B9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8718737"/>
                  </a:ext>
                </a:extLst>
              </a:tr>
              <a:tr h="345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public Thread( 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7B98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声明一个线程类，线程名默认为</a:t>
                      </a:r>
                      <a:r>
                        <a:rPr lang="en-US" sz="2000" dirty="0">
                          <a:effectLst/>
                        </a:rPr>
                        <a:t>Thread-0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3609545"/>
                  </a:ext>
                </a:extLst>
              </a:tr>
              <a:tr h="6546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public Thread(String name)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7B98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声明一个线程类，线程名为参数</a:t>
                      </a:r>
                      <a:r>
                        <a:rPr lang="en-US" sz="2000" dirty="0">
                          <a:effectLst/>
                        </a:rPr>
                        <a:t>name</a:t>
                      </a:r>
                      <a:r>
                        <a:rPr lang="zh-CN" sz="2000" dirty="0">
                          <a:effectLst/>
                        </a:rPr>
                        <a:t>指定的字符串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2356794"/>
                  </a:ext>
                </a:extLst>
              </a:tr>
              <a:tr h="963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public Thread(Runnable target)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7B98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声明一个线程类，参数</a:t>
                      </a:r>
                      <a:r>
                        <a:rPr lang="en-US" sz="2000" dirty="0">
                          <a:effectLst/>
                        </a:rPr>
                        <a:t>target</a:t>
                      </a:r>
                      <a:r>
                        <a:rPr lang="zh-CN" sz="2000" dirty="0">
                          <a:effectLst/>
                        </a:rPr>
                        <a:t>是实现了接口</a:t>
                      </a:r>
                      <a:r>
                        <a:rPr lang="en-US" sz="2000" dirty="0">
                          <a:effectLst/>
                        </a:rPr>
                        <a:t>Runnable</a:t>
                      </a:r>
                      <a:r>
                        <a:rPr lang="zh-CN" sz="2000" dirty="0">
                          <a:effectLst/>
                        </a:rPr>
                        <a:t>的类的对象，线程名默认为</a:t>
                      </a:r>
                      <a:r>
                        <a:rPr lang="en-US" sz="2000" dirty="0">
                          <a:effectLst/>
                        </a:rPr>
                        <a:t>Thread-0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8712791"/>
                  </a:ext>
                </a:extLst>
              </a:tr>
              <a:tr h="963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public Thread(Runnable target, String name)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7B98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声明一个线程类，参数</a:t>
                      </a:r>
                      <a:r>
                        <a:rPr lang="en-US" sz="2000" dirty="0">
                          <a:effectLst/>
                        </a:rPr>
                        <a:t>target</a:t>
                      </a:r>
                      <a:r>
                        <a:rPr lang="zh-CN" sz="2000" dirty="0">
                          <a:effectLst/>
                        </a:rPr>
                        <a:t>是实现了接口</a:t>
                      </a:r>
                      <a:r>
                        <a:rPr lang="en-US" sz="2000" dirty="0">
                          <a:effectLst/>
                        </a:rPr>
                        <a:t>Runnable</a:t>
                      </a:r>
                      <a:r>
                        <a:rPr lang="zh-CN" sz="2000" dirty="0">
                          <a:effectLst/>
                        </a:rPr>
                        <a:t>的类的对象，线程名为参数</a:t>
                      </a:r>
                      <a:r>
                        <a:rPr lang="en-US" sz="2000" dirty="0">
                          <a:effectLst/>
                        </a:rPr>
                        <a:t>name</a:t>
                      </a:r>
                      <a:r>
                        <a:rPr lang="zh-CN" sz="2000" dirty="0">
                          <a:effectLst/>
                        </a:rPr>
                        <a:t>指定的字符串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673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E3AC4789-1D36-431E-809C-BD243EFD372C}"/>
              </a:ext>
            </a:extLst>
          </p:cNvPr>
          <p:cNvGrpSpPr/>
          <p:nvPr/>
        </p:nvGrpSpPr>
        <p:grpSpPr>
          <a:xfrm>
            <a:off x="384048" y="944425"/>
            <a:ext cx="8932053" cy="4868364"/>
            <a:chOff x="425166" y="1030884"/>
            <a:chExt cx="11462033" cy="571936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xmlns="" id="{7E5C36A9-D1BC-4484-AC80-A02C65CE1CDB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xmlns="" id="{894A44D0-8AFD-467C-9D82-C908BC977313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D3905EEC-18B1-47AD-9D09-6F2692C9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07323"/>
              </p:ext>
            </p:extLst>
          </p:nvPr>
        </p:nvGraphicFramePr>
        <p:xfrm>
          <a:off x="532348" y="1108976"/>
          <a:ext cx="8602431" cy="44809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97031">
                  <a:extLst>
                    <a:ext uri="{9D8B030D-6E8A-4147-A177-3AD203B41FA5}">
                      <a16:colId xmlns:a16="http://schemas.microsoft.com/office/drawing/2014/main" xmlns="" val="3297203053"/>
                    </a:ext>
                  </a:extLst>
                </a:gridCol>
                <a:gridCol w="2684577">
                  <a:extLst>
                    <a:ext uri="{9D8B030D-6E8A-4147-A177-3AD203B41FA5}">
                      <a16:colId xmlns:a16="http://schemas.microsoft.com/office/drawing/2014/main" xmlns="" val="664529038"/>
                    </a:ext>
                  </a:extLst>
                </a:gridCol>
                <a:gridCol w="4520823">
                  <a:extLst>
                    <a:ext uri="{9D8B030D-6E8A-4147-A177-3AD203B41FA5}">
                      <a16:colId xmlns:a16="http://schemas.microsoft.com/office/drawing/2014/main" xmlns="" val="146673766"/>
                    </a:ext>
                  </a:extLst>
                </a:gridCol>
              </a:tblGrid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变量类型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变量名</a:t>
                      </a:r>
                      <a:endParaRPr lang="zh-CN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含义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 anchor="ctr">
                    <a:solidFill>
                      <a:srgbClr val="15A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2143024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run()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用于存放线程运行时执行的代码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1909382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启动线程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8673802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setName(String name)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设置线程的名字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563674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setPriority(int newPriority)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设置线程的优先级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383306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interrupt()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中断线程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439328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isInterrupted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判断线程的中断标志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013278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 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join()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等待该线程终止，线程插队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210393"/>
                  </a:ext>
                </a:extLst>
              </a:tr>
              <a:tr h="528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yield()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静态方法，暂停当前正在执行的线程，并执行其它线程，线程礼让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7311771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activeCount()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静态方法，返回活动线程的数目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3709775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getPriority()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返回线程的优先级，取值范围为</a:t>
                      </a:r>
                      <a:r>
                        <a:rPr lang="en-US" sz="1600">
                          <a:effectLst/>
                        </a:rPr>
                        <a:t>1-10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4057805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currentThread()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静态方法，返回当前正在执行的线程对象的引用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3403599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Thread.State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getState()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返回该线程的状态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3521669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String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getName()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返回该线程的名字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90641"/>
                  </a:ext>
                </a:extLst>
              </a:tr>
              <a:tr h="282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void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15A6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sleep(long millis)</a:t>
                      </a:r>
                      <a:endParaRPr lang="zh-CN" sz="160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静态方法，休眠线程，单位毫秒</a:t>
                      </a:r>
                      <a:endParaRPr lang="zh-CN" sz="1600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755" marR="71755" marT="17780" marB="17780">
                    <a:solidFill>
                      <a:srgbClr val="CA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046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1199</Words>
  <Application>Microsoft Office PowerPoint</Application>
  <PresentationFormat>自定义</PresentationFormat>
  <Paragraphs>216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</cp:lastModifiedBy>
  <cp:revision>187</cp:revision>
  <dcterms:created xsi:type="dcterms:W3CDTF">2016-05-18T12:32:00Z</dcterms:created>
  <dcterms:modified xsi:type="dcterms:W3CDTF">2021-08-11T08:36:18Z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