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5" r:id="rId2"/>
    <p:sldId id="325" r:id="rId3"/>
    <p:sldId id="321" r:id="rId4"/>
    <p:sldId id="322" r:id="rId5"/>
    <p:sldId id="310" r:id="rId6"/>
    <p:sldId id="316" r:id="rId7"/>
    <p:sldId id="317" r:id="rId8"/>
    <p:sldId id="323" r:id="rId9"/>
    <p:sldId id="318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3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CAFCCA"/>
    <a:srgbClr val="CAFECA"/>
    <a:srgbClr val="15A981"/>
    <a:srgbClr val="BAE18F"/>
    <a:srgbClr val="00CC66"/>
    <a:srgbClr val="15BD80"/>
    <a:srgbClr val="00CC99"/>
    <a:srgbClr val="F8FEF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7" autoAdjust="0"/>
    <p:restoredTop sz="95484" autoAdjust="0"/>
  </p:normalViewPr>
  <p:slideViewPr>
    <p:cSldViewPr snapToGrid="0" showGuides="1">
      <p:cViewPr varScale="1">
        <p:scale>
          <a:sx n="87" d="100"/>
          <a:sy n="87" d="100"/>
        </p:scale>
        <p:origin x="-408" y="-82"/>
      </p:cViewPr>
      <p:guideLst>
        <p:guide orient="horz" pos="1253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1CCDC38-D7A8-4F2F-BC9D-96589A19EAD1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7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7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5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63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7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4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0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63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4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70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63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48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24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48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48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9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643139" y="54482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385936"/>
            <a:ext cx="643139" cy="717307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9BC1B79-F6BB-4FBD-A310-BA052EF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5DB11E-538A-4866-BEA0-9768A3F93C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165" y="405923"/>
            <a:ext cx="573157" cy="646112"/>
          </a:xfrm>
          <a:prstGeom prst="rect">
            <a:avLst/>
          </a:prstGeom>
          <a:solidFill>
            <a:srgbClr val="15A68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8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187147" y="3651250"/>
            <a:ext cx="79330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Java</a:t>
            </a:r>
            <a:r>
              <a:rPr lang="zh-CN" altLang="en-US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输入</a:t>
            </a:r>
            <a:r>
              <a:rPr lang="en-US" altLang="zh-CN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输出</a:t>
            </a:r>
            <a:endParaRPr lang="zh-CN" altLang="en-US" sz="7200" b="1" dirty="0">
              <a:solidFill>
                <a:srgbClr val="15A68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/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1383337"/>
            <a:ext cx="8932053" cy="3786411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OutputStream</a:t>
            </a:r>
            <a:r>
              <a:rPr lang="zh-CN" altLang="en-US" dirty="0"/>
              <a:t>的常见方法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2" name="表格 111">
            <a:extLst>
              <a:ext uri="{FF2B5EF4-FFF2-40B4-BE49-F238E27FC236}">
                <a16:creationId xmlns="" xmlns:a16="http://schemas.microsoft.com/office/drawing/2014/main" id="{6333099C-0240-43E3-8A9C-1C5AF318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21450"/>
              </p:ext>
            </p:extLst>
          </p:nvPr>
        </p:nvGraphicFramePr>
        <p:xfrm>
          <a:off x="556200" y="1574441"/>
          <a:ext cx="8470972" cy="333579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89136">
                  <a:extLst>
                    <a:ext uri="{9D8B030D-6E8A-4147-A177-3AD203B41FA5}">
                      <a16:colId xmlns="" xmlns:a16="http://schemas.microsoft.com/office/drawing/2014/main" val="3136291019"/>
                    </a:ext>
                  </a:extLst>
                </a:gridCol>
                <a:gridCol w="2889504">
                  <a:extLst>
                    <a:ext uri="{9D8B030D-6E8A-4147-A177-3AD203B41FA5}">
                      <a16:colId xmlns="" xmlns:a16="http://schemas.microsoft.com/office/drawing/2014/main" val="3837178616"/>
                    </a:ext>
                  </a:extLst>
                </a:gridCol>
                <a:gridCol w="4592332">
                  <a:extLst>
                    <a:ext uri="{9D8B030D-6E8A-4147-A177-3AD203B41FA5}">
                      <a16:colId xmlns="" xmlns:a16="http://schemas.microsoft.com/office/drawing/2014/main" val="1031458859"/>
                    </a:ext>
                  </a:extLst>
                </a:gridCol>
              </a:tblGrid>
              <a:tr h="356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返回值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0519801"/>
                  </a:ext>
                </a:extLst>
              </a:tr>
              <a:tr h="446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write(int b)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将指定的字节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zh-CN" sz="2000" dirty="0">
                          <a:effectLst/>
                        </a:rPr>
                        <a:t>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1965996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write(byte[] b)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将数组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zh-CN" sz="2000" dirty="0">
                          <a:effectLst/>
                        </a:rPr>
                        <a:t>中的数据写入到当前输出流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2471864"/>
                  </a:ext>
                </a:extLst>
              </a:tr>
              <a:tr h="676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</a:t>
                      </a:r>
                      <a:r>
                        <a:rPr lang="en-US" altLang="zh-CN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byte[] </a:t>
                      </a:r>
                      <a:r>
                        <a:rPr lang="en-US" sz="2000" dirty="0" err="1">
                          <a:effectLst/>
                        </a:rPr>
                        <a:t>b,int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altLang="zh-CN" sz="2000" dirty="0" err="1">
                          <a:effectLst/>
                        </a:rPr>
                        <a:t>,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将数组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zh-CN" sz="2000" dirty="0">
                          <a:effectLst/>
                        </a:rPr>
                        <a:t>从下标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zh-CN" sz="2000" dirty="0">
                          <a:effectLst/>
                        </a:rPr>
                        <a:t>开始，长度为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zh-CN" sz="2000" dirty="0">
                          <a:effectLst/>
                        </a:rPr>
                        <a:t>的数据写入到当前输出流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9295235"/>
                  </a:ext>
                </a:extLst>
              </a:tr>
              <a:tr h="713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flush()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刷新当前输出流，并强制写入所有缓冲的字节数据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2280751"/>
                  </a:ext>
                </a:extLst>
              </a:tr>
              <a:tr h="676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close()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关闭当前输出流，并释放所有与当前输出流有关的系统资源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150296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628649F2-99BA-455A-BEEC-E0CDA50FEA16}"/>
              </a:ext>
            </a:extLst>
          </p:cNvPr>
          <p:cNvSpPr/>
          <p:nvPr/>
        </p:nvSpPr>
        <p:spPr>
          <a:xfrm>
            <a:off x="1564529" y="1969460"/>
            <a:ext cx="1511919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D35ABEC5-1D5A-4738-AD4C-E7EE70506215}"/>
              </a:ext>
            </a:extLst>
          </p:cNvPr>
          <p:cNvSpPr/>
          <p:nvPr/>
        </p:nvSpPr>
        <p:spPr>
          <a:xfrm>
            <a:off x="1583606" y="2397739"/>
            <a:ext cx="1511919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="" xmlns:a16="http://schemas.microsoft.com/office/drawing/2014/main" id="{AA72F74A-C817-41BE-8A46-0AE96C4C5449}"/>
              </a:ext>
            </a:extLst>
          </p:cNvPr>
          <p:cNvSpPr/>
          <p:nvPr/>
        </p:nvSpPr>
        <p:spPr>
          <a:xfrm>
            <a:off x="1550528" y="2869056"/>
            <a:ext cx="2756296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31EAB436-B06F-4EE1-B7E2-242BEACECE81}"/>
              </a:ext>
            </a:extLst>
          </p:cNvPr>
          <p:cNvSpPr/>
          <p:nvPr/>
        </p:nvSpPr>
        <p:spPr>
          <a:xfrm>
            <a:off x="1547480" y="3533520"/>
            <a:ext cx="869076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52906237-E1B5-4725-AD68-8BFD48F6C465}"/>
              </a:ext>
            </a:extLst>
          </p:cNvPr>
          <p:cNvSpPr/>
          <p:nvPr/>
        </p:nvSpPr>
        <p:spPr>
          <a:xfrm>
            <a:off x="1547480" y="4265040"/>
            <a:ext cx="1021984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402336" y="1127305"/>
            <a:ext cx="8932053" cy="4868364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FileOutputStream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3" name="表格 112">
            <a:extLst>
              <a:ext uri="{FF2B5EF4-FFF2-40B4-BE49-F238E27FC236}">
                <a16:creationId xmlns="" xmlns:a16="http://schemas.microsoft.com/office/drawing/2014/main" id="{55CCCF4C-77C7-44FC-A57D-646C6B812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45267"/>
              </p:ext>
            </p:extLst>
          </p:nvPr>
        </p:nvGraphicFramePr>
        <p:xfrm>
          <a:off x="595396" y="1317791"/>
          <a:ext cx="8443261" cy="436245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888468">
                  <a:extLst>
                    <a:ext uri="{9D8B030D-6E8A-4147-A177-3AD203B41FA5}">
                      <a16:colId xmlns="" xmlns:a16="http://schemas.microsoft.com/office/drawing/2014/main" val="3758415996"/>
                    </a:ext>
                  </a:extLst>
                </a:gridCol>
                <a:gridCol w="5554793">
                  <a:extLst>
                    <a:ext uri="{9D8B030D-6E8A-4147-A177-3AD203B41FA5}">
                      <a16:colId xmlns="" xmlns:a16="http://schemas.microsoft.com/office/drawing/2014/main" val="384836611"/>
                    </a:ext>
                  </a:extLst>
                </a:gridCol>
              </a:tblGrid>
              <a:tr h="358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0222897"/>
                  </a:ext>
                </a:extLst>
              </a:tr>
              <a:tr h="679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FileOutputStream</a:t>
                      </a:r>
                      <a:r>
                        <a:rPr lang="en-US" sz="2000" dirty="0">
                          <a:effectLst/>
                        </a:rPr>
                        <a:t>(File file)    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创建一个向指定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对象表示的文件中写入数据的文件输出流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1503024"/>
                  </a:ext>
                </a:extLst>
              </a:tr>
              <a:tr h="679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FileOutputStream</a:t>
                      </a:r>
                      <a:r>
                        <a:rPr lang="en-US" sz="2000" dirty="0">
                          <a:effectLst/>
                        </a:rPr>
                        <a:t>(String name)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创建一个向具有指定名称的文件中写入数据的输出文件流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469498"/>
                  </a:ext>
                </a:extLst>
              </a:tr>
              <a:tr h="13221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FileOutputStream(File file, boolean append)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创建一个向指定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对象表示的文件中写入数据的文件输出流，参数</a:t>
                      </a:r>
                      <a:r>
                        <a:rPr lang="en-US" sz="2000" dirty="0">
                          <a:effectLst/>
                        </a:rPr>
                        <a:t>append</a:t>
                      </a:r>
                      <a:r>
                        <a:rPr lang="zh-CN" sz="2000" dirty="0">
                          <a:effectLst/>
                        </a:rPr>
                        <a:t>的取值如果是</a:t>
                      </a:r>
                      <a:r>
                        <a:rPr lang="en-US" sz="2000" dirty="0">
                          <a:effectLst/>
                        </a:rPr>
                        <a:t>true</a:t>
                      </a:r>
                      <a:r>
                        <a:rPr lang="zh-CN" sz="2000" dirty="0">
                          <a:effectLst/>
                        </a:rPr>
                        <a:t>，则将数据写入到文件的末尾处，表示追加，如果是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  <a:r>
                        <a:rPr lang="zh-CN" sz="2000" dirty="0">
                          <a:effectLst/>
                        </a:rPr>
                        <a:t>，则将数据写入文件的开始处，表示覆盖</a:t>
                      </a:r>
                      <a:r>
                        <a:rPr lang="en-US" sz="2000" dirty="0">
                          <a:effectLst/>
                        </a:rPr>
                        <a:t>   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072586"/>
                  </a:ext>
                </a:extLst>
              </a:tr>
              <a:tr h="13221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FileOutputStream</a:t>
                      </a:r>
                      <a:r>
                        <a:rPr lang="en-US" sz="2000" dirty="0">
                          <a:effectLst/>
                        </a:rPr>
                        <a:t>(String name,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append)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创建一个向具有指定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的文件中写入数据的输出文件流参数</a:t>
                      </a:r>
                      <a:r>
                        <a:rPr lang="en-US" sz="2000" dirty="0">
                          <a:effectLst/>
                        </a:rPr>
                        <a:t>append</a:t>
                      </a:r>
                      <a:r>
                        <a:rPr lang="zh-CN" sz="2000" dirty="0">
                          <a:effectLst/>
                        </a:rPr>
                        <a:t>的取值如果是</a:t>
                      </a:r>
                      <a:r>
                        <a:rPr lang="en-US" sz="2000" dirty="0">
                          <a:effectLst/>
                        </a:rPr>
                        <a:t>true</a:t>
                      </a:r>
                      <a:r>
                        <a:rPr lang="zh-CN" sz="2000" dirty="0">
                          <a:effectLst/>
                        </a:rPr>
                        <a:t>，则将数据写入到文件的末尾处，表示追加，如果是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  <a:r>
                        <a:rPr lang="zh-CN" sz="2000" dirty="0">
                          <a:effectLst/>
                        </a:rPr>
                        <a:t>，则将数据写入文件的开始处，表示覆盖</a:t>
                      </a:r>
                      <a:r>
                        <a:rPr lang="en-US" sz="2000" dirty="0">
                          <a:effectLst/>
                        </a:rPr>
                        <a:t>   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981955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1548FCBC-B6A1-4530-91B4-3A9D6A295031}"/>
              </a:ext>
            </a:extLst>
          </p:cNvPr>
          <p:cNvSpPr/>
          <p:nvPr/>
        </p:nvSpPr>
        <p:spPr>
          <a:xfrm>
            <a:off x="595396" y="1707768"/>
            <a:ext cx="2756296" cy="623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D8CD7329-3E35-427C-B2F0-DC3E044A7E34}"/>
              </a:ext>
            </a:extLst>
          </p:cNvPr>
          <p:cNvSpPr/>
          <p:nvPr/>
        </p:nvSpPr>
        <p:spPr>
          <a:xfrm>
            <a:off x="619780" y="2399664"/>
            <a:ext cx="2756296" cy="623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="" xmlns:a16="http://schemas.microsoft.com/office/drawing/2014/main" id="{5B35742C-6A79-4858-B689-86DDF80363B1}"/>
              </a:ext>
            </a:extLst>
          </p:cNvPr>
          <p:cNvSpPr/>
          <p:nvPr/>
        </p:nvSpPr>
        <p:spPr>
          <a:xfrm>
            <a:off x="610636" y="3076320"/>
            <a:ext cx="2756296" cy="623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73744207-EAB1-49D1-9C27-944005191690}"/>
              </a:ext>
            </a:extLst>
          </p:cNvPr>
          <p:cNvSpPr/>
          <p:nvPr/>
        </p:nvSpPr>
        <p:spPr>
          <a:xfrm>
            <a:off x="638068" y="4402200"/>
            <a:ext cx="2756296" cy="623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731838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write(int b)</a:t>
            </a:r>
            <a:r>
              <a:rPr lang="zh-CN" altLang="zh-CN" b="1" dirty="0"/>
              <a:t>方法把指定字节写入到文件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BA3A6EC-75B9-48F8-A1AC-C56839FD49E1}"/>
              </a:ext>
            </a:extLst>
          </p:cNvPr>
          <p:cNvSpPr/>
          <p:nvPr/>
        </p:nvSpPr>
        <p:spPr>
          <a:xfrm>
            <a:off x="964123" y="4583750"/>
            <a:ext cx="7672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把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26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个英文字母写入到文件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test5.txt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中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7BCB3FC-CB49-463B-A812-277567A0E8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35211" y="5373072"/>
            <a:ext cx="2202180" cy="4724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6008A6B-26C4-4994-B155-7483B4E85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3" y="1261782"/>
            <a:ext cx="7544454" cy="245385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13AD60FC-6C97-4122-8EEB-9CF1D82FC8D4}"/>
              </a:ext>
            </a:extLst>
          </p:cNvPr>
          <p:cNvSpPr/>
          <p:nvPr/>
        </p:nvSpPr>
        <p:spPr>
          <a:xfrm>
            <a:off x="2573906" y="2724912"/>
            <a:ext cx="1577470" cy="21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71" y="958323"/>
            <a:ext cx="8575136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922075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write(byte[] b)</a:t>
            </a:r>
            <a:r>
              <a:rPr lang="zh-CN" altLang="zh-CN" b="1" dirty="0"/>
              <a:t>方法一次写入多个字节的数据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B8F08B-3E9D-4EC7-AD54-EF59EB9D3D1F}"/>
              </a:ext>
            </a:extLst>
          </p:cNvPr>
          <p:cNvSpPr/>
          <p:nvPr/>
        </p:nvSpPr>
        <p:spPr>
          <a:xfrm>
            <a:off x="836140" y="4428024"/>
            <a:ext cx="7817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kern="100" dirty="0">
              <a:solidFill>
                <a:srgbClr val="000000"/>
              </a:solidFill>
              <a:latin typeface="Monaco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把对变量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b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的两次赋值的内容写入到文件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test6.txt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中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7FFA237-662F-4196-867C-4EBECEEC1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1193009"/>
            <a:ext cx="8143845" cy="30482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334C8EB-6F6F-489C-BA44-0BF43CE9E62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583099" y="5485136"/>
            <a:ext cx="5098415" cy="354965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7B7A75A1-1D06-4402-99EB-5BDBF7EA59FB}"/>
              </a:ext>
            </a:extLst>
          </p:cNvPr>
          <p:cNvSpPr/>
          <p:nvPr/>
        </p:nvSpPr>
        <p:spPr>
          <a:xfrm>
            <a:off x="4518364" y="1965960"/>
            <a:ext cx="3692948" cy="256031"/>
          </a:xfrm>
          <a:prstGeom prst="roundRect">
            <a:avLst>
              <a:gd name="adj" fmla="val 27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E4A1D5AC-2643-4571-A38D-841FFE067AEB}"/>
              </a:ext>
            </a:extLst>
          </p:cNvPr>
          <p:cNvSpPr/>
          <p:nvPr/>
        </p:nvSpPr>
        <p:spPr>
          <a:xfrm>
            <a:off x="1832484" y="2699343"/>
            <a:ext cx="1342940" cy="274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94544476-A4A0-4776-A2EA-4E8FBC6F8E61}"/>
              </a:ext>
            </a:extLst>
          </p:cNvPr>
          <p:cNvSpPr/>
          <p:nvPr/>
        </p:nvSpPr>
        <p:spPr>
          <a:xfrm>
            <a:off x="1832484" y="3470308"/>
            <a:ext cx="1342940" cy="2743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</a:t>
            </a:r>
            <a:r>
              <a:rPr lang="zh-CN" altLang="zh-CN" b="1" dirty="0"/>
              <a:t>（</a:t>
            </a:r>
            <a:r>
              <a:rPr lang="en-US" altLang="zh-CN" b="1" dirty="0"/>
              <a:t>byte[] </a:t>
            </a:r>
            <a:r>
              <a:rPr lang="en-US" altLang="zh-CN" b="1" dirty="0" err="1"/>
              <a:t>b,int</a:t>
            </a:r>
            <a:r>
              <a:rPr lang="en-US" altLang="zh-CN" b="1" dirty="0"/>
              <a:t> </a:t>
            </a:r>
            <a:r>
              <a:rPr lang="en-US" altLang="zh-CN" b="1" dirty="0" err="1"/>
              <a:t>I,int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en-US" altLang="zh-CN" b="1" dirty="0"/>
              <a:t>)</a:t>
            </a:r>
            <a:r>
              <a:rPr lang="zh-CN" altLang="zh-CN" b="1" dirty="0"/>
              <a:t>方法写入指定字节的数据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5D5320-1599-42BD-BFB0-6338929F674E}"/>
              </a:ext>
            </a:extLst>
          </p:cNvPr>
          <p:cNvSpPr/>
          <p:nvPr/>
        </p:nvSpPr>
        <p:spPr>
          <a:xfrm>
            <a:off x="936978" y="4170771"/>
            <a:ext cx="712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Monaco"/>
                <a:cs typeface="Monaco"/>
              </a:rPr>
              <a:t>把指定字节的内容“你好，欢迎使”写入到文件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  <a:cs typeface="Monaco"/>
              </a:rPr>
              <a:t>test7.txt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  <a:cs typeface="Monaco"/>
              </a:rPr>
              <a:t>中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B327428-F2F9-4318-9EAF-A113B3B9E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3" y="1290542"/>
            <a:ext cx="7620660" cy="25224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A254D91-9361-4BAD-9273-F169DEA2469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408625" y="5275086"/>
            <a:ext cx="1165860" cy="4724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6A3F3ABF-5122-4107-A9CA-F5AAF88A74BA}"/>
              </a:ext>
            </a:extLst>
          </p:cNvPr>
          <p:cNvSpPr/>
          <p:nvPr/>
        </p:nvSpPr>
        <p:spPr>
          <a:xfrm>
            <a:off x="1985476" y="2816352"/>
            <a:ext cx="2156756" cy="2285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402336" y="1127305"/>
            <a:ext cx="8932053" cy="2997139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8000682" cy="470648"/>
          </a:xfrm>
        </p:spPr>
        <p:txBody>
          <a:bodyPr/>
          <a:lstStyle/>
          <a:p>
            <a:r>
              <a:rPr lang="zh-CN" altLang="zh-CN" b="1" dirty="0"/>
              <a:t>缓冲输</a:t>
            </a:r>
            <a:r>
              <a:rPr lang="zh-CN" altLang="en-US" b="1" dirty="0"/>
              <a:t>出</a:t>
            </a:r>
            <a:r>
              <a:rPr lang="zh-CN" altLang="zh-CN" b="1" dirty="0"/>
              <a:t>流</a:t>
            </a:r>
            <a:r>
              <a:rPr lang="en-US" altLang="zh-CN" b="1" dirty="0" err="1"/>
              <a:t>BufferedOutputStream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12" name="TextBox 18">
            <a:extLst>
              <a:ext uri="{FF2B5EF4-FFF2-40B4-BE49-F238E27FC236}">
                <a16:creationId xmlns="" xmlns:a16="http://schemas.microsoft.com/office/drawing/2014/main" id="{7BD50274-584D-4E9B-B5B8-C36D7C9148B4}"/>
              </a:ext>
            </a:extLst>
          </p:cNvPr>
          <p:cNvSpPr txBox="1"/>
          <p:nvPr/>
        </p:nvSpPr>
        <p:spPr>
          <a:xfrm>
            <a:off x="4244362" y="3277217"/>
            <a:ext cx="691977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graphicFrame>
        <p:nvGraphicFramePr>
          <p:cNvPr id="114" name="表格 113">
            <a:extLst>
              <a:ext uri="{FF2B5EF4-FFF2-40B4-BE49-F238E27FC236}">
                <a16:creationId xmlns="" xmlns:a16="http://schemas.microsoft.com/office/drawing/2014/main" id="{6556058C-AFCA-4225-BA66-9CF7442C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29493"/>
              </p:ext>
            </p:extLst>
          </p:nvPr>
        </p:nvGraphicFramePr>
        <p:xfrm>
          <a:off x="585092" y="1353312"/>
          <a:ext cx="8493380" cy="21817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319396">
                  <a:extLst>
                    <a:ext uri="{9D8B030D-6E8A-4147-A177-3AD203B41FA5}">
                      <a16:colId xmlns="" xmlns:a16="http://schemas.microsoft.com/office/drawing/2014/main" val="268679938"/>
                    </a:ext>
                  </a:extLst>
                </a:gridCol>
                <a:gridCol w="5173984">
                  <a:extLst>
                    <a:ext uri="{9D8B030D-6E8A-4147-A177-3AD203B41FA5}">
                      <a16:colId xmlns="" xmlns:a16="http://schemas.microsoft.com/office/drawing/2014/main" val="3507551768"/>
                    </a:ext>
                  </a:extLst>
                </a:gridCol>
              </a:tblGrid>
              <a:tr h="383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941676"/>
                  </a:ext>
                </a:extLst>
              </a:tr>
              <a:tr h="7272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BufferedOutputStream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OutputStream</a:t>
                      </a:r>
                      <a:r>
                        <a:rPr lang="en-US" sz="2000" dirty="0">
                          <a:effectLst/>
                        </a:rPr>
                        <a:t> out)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创建缓冲输出流，将数据写入指定的底层输出流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1705143"/>
                  </a:ext>
                </a:extLst>
              </a:tr>
              <a:tr h="10708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BufferedOutputStream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OutputStream</a:t>
                      </a:r>
                      <a:r>
                        <a:rPr lang="en-US" sz="2000" dirty="0">
                          <a:effectLst/>
                        </a:rPr>
                        <a:t> out, int size)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创建缓冲输出流，将具有指定缓冲区大小的数据写入指定的底层输出流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8799552"/>
                  </a:ext>
                </a:extLst>
              </a:tr>
            </a:tbl>
          </a:graphicData>
        </a:graphic>
      </p:graphicFrame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0BF3486E-EE63-4C65-AB24-3085B61246EE}"/>
              </a:ext>
            </a:extLst>
          </p:cNvPr>
          <p:cNvSpPr/>
          <p:nvPr/>
        </p:nvSpPr>
        <p:spPr>
          <a:xfrm>
            <a:off x="595395" y="1733106"/>
            <a:ext cx="3232325" cy="598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="" xmlns:a16="http://schemas.microsoft.com/office/drawing/2014/main" id="{21C6ABF9-8D76-48E8-9AB5-779338024944}"/>
              </a:ext>
            </a:extLst>
          </p:cNvPr>
          <p:cNvSpPr/>
          <p:nvPr/>
        </p:nvSpPr>
        <p:spPr>
          <a:xfrm>
            <a:off x="539106" y="2514599"/>
            <a:ext cx="3232325" cy="598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7" grpId="0" animBg="1"/>
      <p:bldP spid="117" grpId="1" animBg="1"/>
      <p:bldP spid="118" grpId="0" animBg="1"/>
      <p:bldP spid="1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84727" y="1004819"/>
            <a:ext cx="8329809" cy="342895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7" y="473777"/>
            <a:ext cx="9894973" cy="470648"/>
          </a:xfrm>
        </p:spPr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BufferedOutputStream</a:t>
            </a:r>
            <a:r>
              <a:rPr lang="zh-CN" altLang="zh-CN" dirty="0"/>
              <a:t>实现带缓冲功能的输出流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C2BAB50-DEF7-4633-89DA-A64AA55BB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1298393"/>
            <a:ext cx="7681626" cy="2545301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D4DB492E-475C-4749-88AD-9D2D78A459D9}"/>
              </a:ext>
            </a:extLst>
          </p:cNvPr>
          <p:cNvSpPr/>
          <p:nvPr/>
        </p:nvSpPr>
        <p:spPr>
          <a:xfrm>
            <a:off x="1868517" y="2307265"/>
            <a:ext cx="6414246" cy="263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4B91E5B2-5E81-4F17-AFFE-0E884FB5FEB7}"/>
              </a:ext>
            </a:extLst>
          </p:cNvPr>
          <p:cNvSpPr/>
          <p:nvPr/>
        </p:nvSpPr>
        <p:spPr>
          <a:xfrm>
            <a:off x="1868517" y="2811701"/>
            <a:ext cx="1714655" cy="263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D8BAE570-9DF8-490C-A2A2-EE63916957AA}"/>
              </a:ext>
            </a:extLst>
          </p:cNvPr>
          <p:cNvSpPr/>
          <p:nvPr/>
        </p:nvSpPr>
        <p:spPr>
          <a:xfrm>
            <a:off x="1882688" y="3102330"/>
            <a:ext cx="1714655" cy="263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078693" cy="5117708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的常见方法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3" name="表格 112">
            <a:extLst>
              <a:ext uri="{FF2B5EF4-FFF2-40B4-BE49-F238E27FC236}">
                <a16:creationId xmlns="" xmlns:a16="http://schemas.microsoft.com/office/drawing/2014/main" id="{B43A0166-D9AB-4C44-82F4-839902181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306"/>
              </p:ext>
            </p:extLst>
          </p:nvPr>
        </p:nvGraphicFramePr>
        <p:xfrm>
          <a:off x="557403" y="1174045"/>
          <a:ext cx="8507912" cy="465872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178674">
                  <a:extLst>
                    <a:ext uri="{9D8B030D-6E8A-4147-A177-3AD203B41FA5}">
                      <a16:colId xmlns="" xmlns:a16="http://schemas.microsoft.com/office/drawing/2014/main" val="3379627926"/>
                    </a:ext>
                  </a:extLst>
                </a:gridCol>
                <a:gridCol w="1636776">
                  <a:extLst>
                    <a:ext uri="{9D8B030D-6E8A-4147-A177-3AD203B41FA5}">
                      <a16:colId xmlns="" xmlns:a16="http://schemas.microsoft.com/office/drawing/2014/main" val="3422891609"/>
                    </a:ext>
                  </a:extLst>
                </a:gridCol>
                <a:gridCol w="3692462">
                  <a:extLst>
                    <a:ext uri="{9D8B030D-6E8A-4147-A177-3AD203B41FA5}">
                      <a16:colId xmlns="" xmlns:a16="http://schemas.microsoft.com/office/drawing/2014/main" val="233645774"/>
                    </a:ext>
                  </a:extLst>
                </a:gridCol>
              </a:tblGrid>
              <a:tr h="284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返回值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方法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含义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9996130"/>
                  </a:ext>
                </a:extLst>
              </a:tr>
              <a:tr h="9421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返回值为读取的字符的整数表示形式；若为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，则表明达到流末尾而没有可用的字符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从输入流中读取数据的下一个字符，一次读取一个字符，如果要读取所有的内容，则需要使用循环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318688"/>
                  </a:ext>
                </a:extLst>
              </a:tr>
              <a:tr h="9421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以整数形式返回读取数据的有效字符的数量；若为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，则表明达到流末尾而没有可用的字符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read(char[] c)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从输入流中读入一定数量的字符数据，存放在缓冲区数组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zh-CN" sz="1600" dirty="0">
                          <a:effectLst/>
                        </a:rPr>
                        <a:t>中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3536259"/>
                  </a:ext>
                </a:extLst>
              </a:tr>
              <a:tr h="9421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以整数形式返回实际读取数据的字符数；若为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，则表明达到流末尾而没有可用的字符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char[] c</a:t>
                      </a:r>
                      <a:r>
                        <a:rPr lang="zh-CN" sz="1600" dirty="0">
                          <a:effectLst/>
                        </a:rPr>
                        <a:t>，</a:t>
                      </a:r>
                      <a:r>
                        <a:rPr lang="en-US" sz="1600" dirty="0">
                          <a:effectLst/>
                        </a:rPr>
                        <a:t>int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zh-CN" sz="1600" dirty="0">
                          <a:effectLst/>
                        </a:rPr>
                        <a:t>，</a:t>
                      </a:r>
                      <a:r>
                        <a:rPr lang="en-US" sz="1600" dirty="0">
                          <a:effectLst/>
                        </a:rPr>
                        <a:t>int 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从当前输入流读取一定的字符数据，读取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zh-CN" sz="1600" dirty="0">
                          <a:effectLst/>
                        </a:rPr>
                        <a:t>个</a:t>
                      </a:r>
                      <a:r>
                        <a:rPr lang="zh-CN" altLang="en-US" sz="1600" dirty="0">
                          <a:effectLst/>
                        </a:rPr>
                        <a:t>字符</a:t>
                      </a:r>
                      <a:r>
                        <a:rPr lang="zh-CN" sz="1600" dirty="0">
                          <a:effectLst/>
                        </a:rPr>
                        <a:t>，并存放在数组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r>
                        <a:rPr lang="zh-CN" sz="1600" dirty="0">
                          <a:effectLst/>
                        </a:rPr>
                        <a:t>中以下标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zh-CN" sz="1600" dirty="0">
                          <a:effectLst/>
                        </a:rPr>
                        <a:t>开始的位置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4508866"/>
                  </a:ext>
                </a:extLst>
              </a:tr>
              <a:tr h="4844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available()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返回流中能立即读取的字符的数量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8188795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Void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close()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关闭输入流并释放与该流关联的所有系统资源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1046999"/>
                  </a:ext>
                </a:extLst>
              </a:tr>
              <a:tr h="5319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返回值为</a:t>
                      </a:r>
                      <a:r>
                        <a:rPr lang="en-US" sz="1600" dirty="0">
                          <a:effectLst/>
                        </a:rPr>
                        <a:t>long</a:t>
                      </a:r>
                      <a:r>
                        <a:rPr lang="zh-CN" sz="1600" dirty="0">
                          <a:effectLst/>
                        </a:rPr>
                        <a:t>类型，表示实际跳过的字节数量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skip(long n)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跳过或丢弃输入流中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zh-CN" sz="1600" dirty="0">
                          <a:effectLst/>
                        </a:rPr>
                        <a:t>个字符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0609648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8ED29BCF-0529-4149-881A-1E89E4E73F8C}"/>
              </a:ext>
            </a:extLst>
          </p:cNvPr>
          <p:cNvSpPr/>
          <p:nvPr/>
        </p:nvSpPr>
        <p:spPr>
          <a:xfrm>
            <a:off x="3749945" y="1466540"/>
            <a:ext cx="1511919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FF8F585F-929F-4051-8514-F964764182B8}"/>
              </a:ext>
            </a:extLst>
          </p:cNvPr>
          <p:cNvSpPr/>
          <p:nvPr/>
        </p:nvSpPr>
        <p:spPr>
          <a:xfrm>
            <a:off x="3749945" y="2614214"/>
            <a:ext cx="1511919" cy="32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="" xmlns:a16="http://schemas.microsoft.com/office/drawing/2014/main" id="{83A7A288-FA10-4293-9E13-99FEF4D8981F}"/>
              </a:ext>
            </a:extLst>
          </p:cNvPr>
          <p:cNvSpPr/>
          <p:nvPr/>
        </p:nvSpPr>
        <p:spPr>
          <a:xfrm>
            <a:off x="3749945" y="3542310"/>
            <a:ext cx="1664319" cy="5835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AC62F0AD-EBC1-47BE-8732-D20AB8A083A1}"/>
              </a:ext>
            </a:extLst>
          </p:cNvPr>
          <p:cNvSpPr/>
          <p:nvPr/>
        </p:nvSpPr>
        <p:spPr>
          <a:xfrm>
            <a:off x="3756041" y="4288865"/>
            <a:ext cx="1664319" cy="35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="" xmlns:a16="http://schemas.microsoft.com/office/drawing/2014/main" id="{0A3CA1E8-478A-493C-AF7B-0F19738E90AE}"/>
              </a:ext>
            </a:extLst>
          </p:cNvPr>
          <p:cNvSpPr/>
          <p:nvPr/>
        </p:nvSpPr>
        <p:spPr>
          <a:xfrm>
            <a:off x="3743849" y="4788737"/>
            <a:ext cx="1664319" cy="35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="" xmlns:a16="http://schemas.microsoft.com/office/drawing/2014/main" id="{114B57AD-9FEA-44E9-A867-FA88420ED65D}"/>
              </a:ext>
            </a:extLst>
          </p:cNvPr>
          <p:cNvSpPr/>
          <p:nvPr/>
        </p:nvSpPr>
        <p:spPr>
          <a:xfrm>
            <a:off x="3749945" y="5288609"/>
            <a:ext cx="1664319" cy="35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078693" cy="2659763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2" name="表格 111">
            <a:extLst>
              <a:ext uri="{FF2B5EF4-FFF2-40B4-BE49-F238E27FC236}">
                <a16:creationId xmlns="" xmlns:a16="http://schemas.microsoft.com/office/drawing/2014/main" id="{A0CD015B-6A6B-4D70-A17B-F7E00790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1244"/>
              </p:ext>
            </p:extLst>
          </p:nvPr>
        </p:nvGraphicFramePr>
        <p:xfrm>
          <a:off x="629499" y="1210539"/>
          <a:ext cx="8604811" cy="1935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88605">
                  <a:extLst>
                    <a:ext uri="{9D8B030D-6E8A-4147-A177-3AD203B41FA5}">
                      <a16:colId xmlns="" xmlns:a16="http://schemas.microsoft.com/office/drawing/2014/main" val="2973062300"/>
                    </a:ext>
                  </a:extLst>
                </a:gridCol>
                <a:gridCol w="6116206">
                  <a:extLst>
                    <a:ext uri="{9D8B030D-6E8A-4147-A177-3AD203B41FA5}">
                      <a16:colId xmlns="" xmlns:a16="http://schemas.microsoft.com/office/drawing/2014/main" val="2000186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288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FileReader</a:t>
                      </a:r>
                      <a:r>
                        <a:rPr lang="en-US" sz="2000" dirty="0">
                          <a:effectLst/>
                        </a:rPr>
                        <a:t>(File file)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通过打开一个到实际文件的连接来创建一个</a:t>
                      </a:r>
                      <a:r>
                        <a:rPr lang="en-US" sz="2000" dirty="0" err="1">
                          <a:effectLst/>
                        </a:rPr>
                        <a:t>FileReader</a:t>
                      </a:r>
                      <a:r>
                        <a:rPr lang="zh-CN" sz="2000" dirty="0">
                          <a:effectLst/>
                        </a:rPr>
                        <a:t>，该文件通过文件系统中的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指定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66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FileReader</a:t>
                      </a:r>
                      <a:r>
                        <a:rPr lang="en-US" sz="2000" dirty="0">
                          <a:effectLst/>
                        </a:rPr>
                        <a:t>(String name)</a:t>
                      </a:r>
                      <a:endParaRPr lang="zh-CN" sz="20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通过打开一个到实际文件的连接来创建一个</a:t>
                      </a:r>
                      <a:r>
                        <a:rPr lang="en-US" sz="2000" dirty="0" err="1">
                          <a:effectLst/>
                        </a:rPr>
                        <a:t>FileReader</a:t>
                      </a:r>
                      <a:r>
                        <a:rPr lang="zh-CN" sz="2000" dirty="0">
                          <a:effectLst/>
                        </a:rPr>
                        <a:t>，该文件通过文件系统中的路径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指定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101528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0F05E487-17DF-4F16-9ACB-FAD28F17EFF0}"/>
              </a:ext>
            </a:extLst>
          </p:cNvPr>
          <p:cNvSpPr/>
          <p:nvPr/>
        </p:nvSpPr>
        <p:spPr>
          <a:xfrm>
            <a:off x="629499" y="1585413"/>
            <a:ext cx="2227297" cy="325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A7C17AA6-E979-4223-9902-33AED8408955}"/>
              </a:ext>
            </a:extLst>
          </p:cNvPr>
          <p:cNvSpPr/>
          <p:nvPr/>
        </p:nvSpPr>
        <p:spPr>
          <a:xfrm>
            <a:off x="629499" y="2285971"/>
            <a:ext cx="2227297" cy="585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731838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read()</a:t>
            </a:r>
            <a:r>
              <a:rPr lang="zh-CN" altLang="zh-CN" b="1" dirty="0"/>
              <a:t>方法一次读取一个字符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A41785-F805-436F-B5DD-F06AAC864075}"/>
              </a:ext>
            </a:extLst>
          </p:cNvPr>
          <p:cNvSpPr/>
          <p:nvPr/>
        </p:nvSpPr>
        <p:spPr>
          <a:xfrm>
            <a:off x="1023352" y="4506271"/>
            <a:ext cx="774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/>
              <a:t>文件“</a:t>
            </a:r>
            <a:r>
              <a:rPr lang="en-US" altLang="zh-CN" dirty="0"/>
              <a:t>test9.txt</a:t>
            </a:r>
            <a:r>
              <a:rPr lang="zh-CN" altLang="zh-CN" dirty="0"/>
              <a:t>”</a:t>
            </a:r>
            <a:r>
              <a:rPr lang="zh-CN" altLang="en-US" dirty="0"/>
              <a:t> 的</a:t>
            </a:r>
            <a:r>
              <a:rPr lang="zh-CN" altLang="zh-CN" dirty="0"/>
              <a:t>内容</a:t>
            </a:r>
            <a:r>
              <a:rPr lang="zh-CN" altLang="en-US" dirty="0"/>
              <a:t>是</a:t>
            </a:r>
            <a:r>
              <a:rPr lang="zh-CN" altLang="zh-CN" dirty="0"/>
              <a:t>“大家好，欢迎使用字符输入流”</a:t>
            </a:r>
            <a:r>
              <a:rPr lang="zh-CN" altLang="en-US" dirty="0"/>
              <a:t>，则输出结果为：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4934768-DE7E-4DD3-AC57-CB5001271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93" y="5341286"/>
            <a:ext cx="2766300" cy="281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3EE71A3-9762-487B-AEEC-16C61847B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3" y="1287262"/>
            <a:ext cx="7445385" cy="2446232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21D073F4-9FDD-4FA1-AF91-2D92E3B64854}"/>
              </a:ext>
            </a:extLst>
          </p:cNvPr>
          <p:cNvSpPr/>
          <p:nvPr/>
        </p:nvSpPr>
        <p:spPr>
          <a:xfrm>
            <a:off x="3782810" y="2020824"/>
            <a:ext cx="3111766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52FBF5C1-6183-4D00-AEED-793D74318379}"/>
              </a:ext>
            </a:extLst>
          </p:cNvPr>
          <p:cNvSpPr/>
          <p:nvPr/>
        </p:nvSpPr>
        <p:spPr>
          <a:xfrm>
            <a:off x="2848226" y="2488322"/>
            <a:ext cx="1504318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8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C097D97-3E4F-4FF1-A10C-1E2DCB1CEABA}"/>
              </a:ext>
            </a:extLst>
          </p:cNvPr>
          <p:cNvGrpSpPr/>
          <p:nvPr/>
        </p:nvGrpSpPr>
        <p:grpSpPr>
          <a:xfrm>
            <a:off x="853824" y="1637863"/>
            <a:ext cx="2072960" cy="2584754"/>
            <a:chOff x="3295850" y="1908877"/>
            <a:chExt cx="3738030" cy="4660916"/>
          </a:xfrm>
        </p:grpSpPr>
        <p:sp>
          <p:nvSpPr>
            <p:cNvPr id="9" name="圆角矩形 2">
              <a:extLst>
                <a:ext uri="{FF2B5EF4-FFF2-40B4-BE49-F238E27FC236}">
                  <a16:creationId xmlns="" xmlns:a16="http://schemas.microsoft.com/office/drawing/2014/main" id="{FCFC1B0B-F847-402B-8BAE-8A4AE09B1449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FEDF06C2-8B73-4045-9983-3DF3D9138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1" name="圆角矩形 4">
              <a:extLst>
                <a:ext uri="{FF2B5EF4-FFF2-40B4-BE49-F238E27FC236}">
                  <a16:creationId xmlns="" xmlns:a16="http://schemas.microsoft.com/office/drawing/2014/main" id="{8E34E4CD-995C-4594-9092-4568B87A33D6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ACCD01F1-4A64-4B5E-88EF-632BE069BF2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6" name="圆角矩形 6">
            <a:extLst>
              <a:ext uri="{FF2B5EF4-FFF2-40B4-BE49-F238E27FC236}">
                <a16:creationId xmlns="" xmlns:a16="http://schemas.microsoft.com/office/drawing/2014/main" id="{8D684778-ADED-4153-91FA-5E878AB11C89}"/>
              </a:ext>
            </a:extLst>
          </p:cNvPr>
          <p:cNvSpPr/>
          <p:nvPr/>
        </p:nvSpPr>
        <p:spPr>
          <a:xfrm>
            <a:off x="2407549" y="2102390"/>
            <a:ext cx="5406247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2D6E5E68-4C6A-4D62-ACCA-29384E968F57}"/>
              </a:ext>
            </a:extLst>
          </p:cNvPr>
          <p:cNvGrpSpPr/>
          <p:nvPr/>
        </p:nvGrpSpPr>
        <p:grpSpPr>
          <a:xfrm>
            <a:off x="2477838" y="2416247"/>
            <a:ext cx="118508" cy="118509"/>
            <a:chOff x="4486616" y="3001075"/>
            <a:chExt cx="274695" cy="274699"/>
          </a:xfrm>
        </p:grpSpPr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0FEF93E4-B024-4265-8409-459DA7E77537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745265A6-EC20-40BB-84CA-5AD0BF18ADD2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793BF67C-FDEF-4C3A-82C4-3F01AAC7A424}"/>
              </a:ext>
            </a:extLst>
          </p:cNvPr>
          <p:cNvGrpSpPr/>
          <p:nvPr/>
        </p:nvGrpSpPr>
        <p:grpSpPr>
          <a:xfrm>
            <a:off x="2178333" y="2416247"/>
            <a:ext cx="118508" cy="118509"/>
            <a:chOff x="4486616" y="3001075"/>
            <a:chExt cx="274695" cy="274699"/>
          </a:xfrm>
        </p:grpSpPr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6CB9DF46-1A64-4087-B481-83AFCD5E3726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523B9313-F6A8-465A-A566-FE2DC3AD85F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9CB706C1-C2D7-47DD-A7E5-4B1175929564}"/>
              </a:ext>
            </a:extLst>
          </p:cNvPr>
          <p:cNvGrpSpPr/>
          <p:nvPr/>
        </p:nvGrpSpPr>
        <p:grpSpPr>
          <a:xfrm>
            <a:off x="2244890" y="2449909"/>
            <a:ext cx="288238" cy="46073"/>
            <a:chOff x="4318304" y="3089060"/>
            <a:chExt cx="384317" cy="61430"/>
          </a:xfrm>
        </p:grpSpPr>
        <p:sp>
          <p:nvSpPr>
            <p:cNvPr id="25" name="圆角矩形 14">
              <a:extLst>
                <a:ext uri="{FF2B5EF4-FFF2-40B4-BE49-F238E27FC236}">
                  <a16:creationId xmlns="" xmlns:a16="http://schemas.microsoft.com/office/drawing/2014/main" id="{FAB7F36B-E958-498A-9D4F-765DE0CC60AF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6" name="圆角矩形 15">
              <a:extLst>
                <a:ext uri="{FF2B5EF4-FFF2-40B4-BE49-F238E27FC236}">
                  <a16:creationId xmlns="" xmlns:a16="http://schemas.microsoft.com/office/drawing/2014/main" id="{FE6F66B7-93D3-43EE-A29F-2315F76C9328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B3912ECB-7DFB-44E1-A6B2-32D9254453A7}"/>
              </a:ext>
            </a:extLst>
          </p:cNvPr>
          <p:cNvSpPr txBox="1"/>
          <p:nvPr/>
        </p:nvSpPr>
        <p:spPr>
          <a:xfrm>
            <a:off x="3219735" y="2227302"/>
            <a:ext cx="4279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字节流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6DA84FC4-43F8-4BA4-A2BB-50B18AABABA0}"/>
              </a:ext>
            </a:extLst>
          </p:cNvPr>
          <p:cNvGrpSpPr/>
          <p:nvPr/>
        </p:nvGrpSpPr>
        <p:grpSpPr>
          <a:xfrm>
            <a:off x="1299070" y="220595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9" name="Freeform 489">
              <a:extLst>
                <a:ext uri="{FF2B5EF4-FFF2-40B4-BE49-F238E27FC236}">
                  <a16:creationId xmlns="" xmlns:a16="http://schemas.microsoft.com/office/drawing/2014/main" id="{BC0BD003-9CD9-4B94-9672-B64E6E55A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1" name="Freeform 490">
              <a:extLst>
                <a:ext uri="{FF2B5EF4-FFF2-40B4-BE49-F238E27FC236}">
                  <a16:creationId xmlns="" xmlns:a16="http://schemas.microsoft.com/office/drawing/2014/main" id="{889C9F1A-D56D-4365-811E-189C31B1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2" name="Freeform 491">
              <a:extLst>
                <a:ext uri="{FF2B5EF4-FFF2-40B4-BE49-F238E27FC236}">
                  <a16:creationId xmlns="" xmlns:a16="http://schemas.microsoft.com/office/drawing/2014/main" id="{7796272F-6340-45F6-9393-8D281E989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3" name="Rectangle 492">
              <a:extLst>
                <a:ext uri="{FF2B5EF4-FFF2-40B4-BE49-F238E27FC236}">
                  <a16:creationId xmlns="" xmlns:a16="http://schemas.microsoft.com/office/drawing/2014/main" id="{0A33BBA9-11CD-4C0C-8F7C-F874A405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493">
              <a:extLst>
                <a:ext uri="{FF2B5EF4-FFF2-40B4-BE49-F238E27FC236}">
                  <a16:creationId xmlns="" xmlns:a16="http://schemas.microsoft.com/office/drawing/2014/main" id="{AE58130D-1B25-40C9-915E-5063761C9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494">
              <a:extLst>
                <a:ext uri="{FF2B5EF4-FFF2-40B4-BE49-F238E27FC236}">
                  <a16:creationId xmlns="" xmlns:a16="http://schemas.microsoft.com/office/drawing/2014/main" id="{57927D56-1A4A-43FD-AD23-C52D8986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495">
              <a:extLst>
                <a:ext uri="{FF2B5EF4-FFF2-40B4-BE49-F238E27FC236}">
                  <a16:creationId xmlns="" xmlns:a16="http://schemas.microsoft.com/office/drawing/2014/main" id="{718FB73A-B946-4179-92E8-5EB2625E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496">
              <a:extLst>
                <a:ext uri="{FF2B5EF4-FFF2-40B4-BE49-F238E27FC236}">
                  <a16:creationId xmlns="" xmlns:a16="http://schemas.microsoft.com/office/drawing/2014/main" id="{9A7859DD-D366-4DFE-B7C9-7AC278BB1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8CBF193E-8E38-4463-9A94-0027F28BD0F2}"/>
              </a:ext>
            </a:extLst>
          </p:cNvPr>
          <p:cNvGrpSpPr/>
          <p:nvPr/>
        </p:nvGrpSpPr>
        <p:grpSpPr>
          <a:xfrm>
            <a:off x="2779364" y="2296194"/>
            <a:ext cx="484115" cy="429667"/>
            <a:chOff x="5030931" y="2884106"/>
            <a:chExt cx="645486" cy="572889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2932A7C9-9033-4ED9-AE70-D3EEF487664B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E567BF05-D07B-4DE3-A3A8-40DC3468A646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2E2211D6-70D8-4BAC-B2BE-737E0A33973E}"/>
              </a:ext>
            </a:extLst>
          </p:cNvPr>
          <p:cNvGrpSpPr/>
          <p:nvPr/>
        </p:nvGrpSpPr>
        <p:grpSpPr>
          <a:xfrm>
            <a:off x="2157153" y="2863299"/>
            <a:ext cx="2065817" cy="2584754"/>
            <a:chOff x="3295850" y="1895995"/>
            <a:chExt cx="3725149" cy="4660916"/>
          </a:xfrm>
        </p:grpSpPr>
        <p:sp>
          <p:nvSpPr>
            <p:cNvPr id="42" name="圆角矩形 2">
              <a:extLst>
                <a:ext uri="{FF2B5EF4-FFF2-40B4-BE49-F238E27FC236}">
                  <a16:creationId xmlns="" xmlns:a16="http://schemas.microsoft.com/office/drawing/2014/main" id="{E34CDC9A-5B1C-439D-864D-CE40FA18063F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="" xmlns:a16="http://schemas.microsoft.com/office/drawing/2014/main" id="{466657B1-DF91-4830-A8EA-70F970052A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4" name="圆角矩形 4">
              <a:extLst>
                <a:ext uri="{FF2B5EF4-FFF2-40B4-BE49-F238E27FC236}">
                  <a16:creationId xmlns="" xmlns:a16="http://schemas.microsoft.com/office/drawing/2014/main" id="{37C365D4-669A-4271-9ED2-41A1EA13B76E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5" name="Freeform 5">
              <a:extLst>
                <a:ext uri="{FF2B5EF4-FFF2-40B4-BE49-F238E27FC236}">
                  <a16:creationId xmlns="" xmlns:a16="http://schemas.microsoft.com/office/drawing/2014/main" id="{DC48E87F-188E-416A-8795-A14CB4AD3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圆角矩形 6">
            <a:extLst>
              <a:ext uri="{FF2B5EF4-FFF2-40B4-BE49-F238E27FC236}">
                <a16:creationId xmlns="" xmlns:a16="http://schemas.microsoft.com/office/drawing/2014/main" id="{FDBEBD8E-A2BA-4C96-A6A1-5FD7D4A3A03E}"/>
              </a:ext>
            </a:extLst>
          </p:cNvPr>
          <p:cNvSpPr/>
          <p:nvPr/>
        </p:nvSpPr>
        <p:spPr>
          <a:xfrm>
            <a:off x="3709845" y="3337258"/>
            <a:ext cx="500518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45C8003-C735-45EA-A2D5-1D58AE6A03DA}"/>
              </a:ext>
            </a:extLst>
          </p:cNvPr>
          <p:cNvGrpSpPr/>
          <p:nvPr/>
        </p:nvGrpSpPr>
        <p:grpSpPr>
          <a:xfrm>
            <a:off x="3780134" y="3651115"/>
            <a:ext cx="118508" cy="118509"/>
            <a:chOff x="4486616" y="3001075"/>
            <a:chExt cx="274695" cy="274699"/>
          </a:xfrm>
        </p:grpSpPr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001F3491-72AD-4791-B91E-A45237D9EA2C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DE82FC38-002D-4B4E-9430-03689B809D43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77A1A067-D75B-4068-8573-E3B272AB04CD}"/>
              </a:ext>
            </a:extLst>
          </p:cNvPr>
          <p:cNvGrpSpPr/>
          <p:nvPr/>
        </p:nvGrpSpPr>
        <p:grpSpPr>
          <a:xfrm>
            <a:off x="3480629" y="3651115"/>
            <a:ext cx="118508" cy="118509"/>
            <a:chOff x="4486616" y="3001075"/>
            <a:chExt cx="274695" cy="274699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E3F82DA7-D741-4699-9B7C-0DABA8714055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DCA7C3F2-62DA-4201-BEFE-5F2359B0A73A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CA8E56D5-B559-4066-B226-F4A791F1F8D5}"/>
              </a:ext>
            </a:extLst>
          </p:cNvPr>
          <p:cNvGrpSpPr/>
          <p:nvPr/>
        </p:nvGrpSpPr>
        <p:grpSpPr>
          <a:xfrm>
            <a:off x="3547188" y="3684777"/>
            <a:ext cx="288238" cy="46073"/>
            <a:chOff x="4317617" y="3104300"/>
            <a:chExt cx="384317" cy="61430"/>
          </a:xfrm>
        </p:grpSpPr>
        <p:sp>
          <p:nvSpPr>
            <p:cNvPr id="54" name="圆角矩形 14">
              <a:extLst>
                <a:ext uri="{FF2B5EF4-FFF2-40B4-BE49-F238E27FC236}">
                  <a16:creationId xmlns="" xmlns:a16="http://schemas.microsoft.com/office/drawing/2014/main" id="{2D7BDB91-B6D7-4589-95B5-1AB6CC7C6B68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5" name="圆角矩形 15">
              <a:extLst>
                <a:ext uri="{FF2B5EF4-FFF2-40B4-BE49-F238E27FC236}">
                  <a16:creationId xmlns="" xmlns:a16="http://schemas.microsoft.com/office/drawing/2014/main" id="{66B215CD-EB24-4D8E-8700-DF80CDD1EF99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6A12BFED-F6A3-41C5-A35C-B979247D4158}"/>
              </a:ext>
            </a:extLst>
          </p:cNvPr>
          <p:cNvGrpSpPr/>
          <p:nvPr/>
        </p:nvGrpSpPr>
        <p:grpSpPr>
          <a:xfrm>
            <a:off x="3942397" y="3519632"/>
            <a:ext cx="491776" cy="429667"/>
            <a:chOff x="5030931" y="2884106"/>
            <a:chExt cx="655701" cy="572889"/>
          </a:xfrm>
        </p:grpSpPr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2D409C13-20AF-4971-AF62-5CAF58A3DB24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C303B370-1F7A-4098-A0DC-12E8B6D60D7E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487D9250-2FB2-4E0F-8B3B-5DB8B47ECC54}"/>
              </a:ext>
            </a:extLst>
          </p:cNvPr>
          <p:cNvGrpSpPr/>
          <p:nvPr/>
        </p:nvGrpSpPr>
        <p:grpSpPr>
          <a:xfrm>
            <a:off x="2615250" y="3510766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60" name="Freeform 14">
              <a:extLst>
                <a:ext uri="{FF2B5EF4-FFF2-40B4-BE49-F238E27FC236}">
                  <a16:creationId xmlns="" xmlns:a16="http://schemas.microsoft.com/office/drawing/2014/main" id="{FA44305C-3705-405C-AA90-E2947591D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1" name="Freeform 15">
              <a:extLst>
                <a:ext uri="{FF2B5EF4-FFF2-40B4-BE49-F238E27FC236}">
                  <a16:creationId xmlns="" xmlns:a16="http://schemas.microsoft.com/office/drawing/2014/main" id="{79FFDA1B-9E27-40AC-B019-FAF24BA6D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2" name="Freeform 16">
              <a:extLst>
                <a:ext uri="{FF2B5EF4-FFF2-40B4-BE49-F238E27FC236}">
                  <a16:creationId xmlns="" xmlns:a16="http://schemas.microsoft.com/office/drawing/2014/main" id="{D42D0D18-3810-4F0E-B9E7-3BC774574B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E08A1DB3-CC8A-4024-8E21-CE0A58DA0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9839CD72-5D41-44B9-9C6C-67DD05D49E49}"/>
              </a:ext>
            </a:extLst>
          </p:cNvPr>
          <p:cNvSpPr txBox="1"/>
          <p:nvPr/>
        </p:nvSpPr>
        <p:spPr>
          <a:xfrm>
            <a:off x="4344524" y="3471599"/>
            <a:ext cx="42486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字符流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9CCB6778-0350-49D1-B498-6C7DCBAB46F3}"/>
              </a:ext>
            </a:extLst>
          </p:cNvPr>
          <p:cNvSpPr/>
          <p:nvPr/>
        </p:nvSpPr>
        <p:spPr>
          <a:xfrm>
            <a:off x="5265220" y="4798995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AC9EABB0-181E-442C-BF75-D0C3116F21E4}"/>
              </a:ext>
            </a:extLst>
          </p:cNvPr>
          <p:cNvGrpSpPr/>
          <p:nvPr/>
        </p:nvGrpSpPr>
        <p:grpSpPr>
          <a:xfrm>
            <a:off x="3759067" y="4724034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67" name="Freeform 583">
              <a:extLst>
                <a:ext uri="{FF2B5EF4-FFF2-40B4-BE49-F238E27FC236}">
                  <a16:creationId xmlns="" xmlns:a16="http://schemas.microsoft.com/office/drawing/2014/main" id="{FC1AAE7C-18E6-4BE8-89A5-3B33A8CA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8" name="Freeform 584">
              <a:extLst>
                <a:ext uri="{FF2B5EF4-FFF2-40B4-BE49-F238E27FC236}">
                  <a16:creationId xmlns="" xmlns:a16="http://schemas.microsoft.com/office/drawing/2014/main" id="{7D6AEC04-69A4-4279-A899-FADBE957E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9" name="Freeform 585">
              <a:extLst>
                <a:ext uri="{FF2B5EF4-FFF2-40B4-BE49-F238E27FC236}">
                  <a16:creationId xmlns="" xmlns:a16="http://schemas.microsoft.com/office/drawing/2014/main" id="{C81BA32B-FB8F-4FB5-86FE-1811CFD76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0" name="Freeform 586">
              <a:extLst>
                <a:ext uri="{FF2B5EF4-FFF2-40B4-BE49-F238E27FC236}">
                  <a16:creationId xmlns="" xmlns:a16="http://schemas.microsoft.com/office/drawing/2014/main" id="{5AD64598-F38B-431C-82B1-1342D257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845560FD-10D6-40F7-A046-7A9D77BB8056}"/>
              </a:ext>
            </a:extLst>
          </p:cNvPr>
          <p:cNvSpPr txBox="1"/>
          <p:nvPr/>
        </p:nvSpPr>
        <p:spPr>
          <a:xfrm>
            <a:off x="5705590" y="4747892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D232C929-C9C3-44E6-9BB3-FB99F54B03C9}"/>
              </a:ext>
            </a:extLst>
          </p:cNvPr>
          <p:cNvGrpSpPr/>
          <p:nvPr/>
        </p:nvGrpSpPr>
        <p:grpSpPr>
          <a:xfrm>
            <a:off x="3334581" y="4220708"/>
            <a:ext cx="2072960" cy="2584754"/>
            <a:chOff x="3295850" y="1908877"/>
            <a:chExt cx="3738030" cy="4660916"/>
          </a:xfrm>
        </p:grpSpPr>
        <p:sp>
          <p:nvSpPr>
            <p:cNvPr id="73" name="圆角矩形 2">
              <a:extLst>
                <a:ext uri="{FF2B5EF4-FFF2-40B4-BE49-F238E27FC236}">
                  <a16:creationId xmlns="" xmlns:a16="http://schemas.microsoft.com/office/drawing/2014/main" id="{9F7C2172-C718-49E2-9216-75E3A1427B59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="" xmlns:a16="http://schemas.microsoft.com/office/drawing/2014/main" id="{44CFB4C4-67A5-43B9-8981-6CB6F231DA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75" name="圆角矩形 4">
              <a:extLst>
                <a:ext uri="{FF2B5EF4-FFF2-40B4-BE49-F238E27FC236}">
                  <a16:creationId xmlns="" xmlns:a16="http://schemas.microsoft.com/office/drawing/2014/main" id="{7B576BF8-756C-4F44-A013-9450BE105C3A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="" xmlns:a16="http://schemas.microsoft.com/office/drawing/2014/main" id="{4E259327-B563-4CE6-B1BB-2817C61B15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7" name="圆角矩形 6">
            <a:extLst>
              <a:ext uri="{FF2B5EF4-FFF2-40B4-BE49-F238E27FC236}">
                <a16:creationId xmlns="" xmlns:a16="http://schemas.microsoft.com/office/drawing/2014/main" id="{1232431E-217A-4973-B87F-DA6E1A0C2667}"/>
              </a:ext>
            </a:extLst>
          </p:cNvPr>
          <p:cNvSpPr/>
          <p:nvPr/>
        </p:nvSpPr>
        <p:spPr>
          <a:xfrm>
            <a:off x="5056234" y="4706228"/>
            <a:ext cx="5486745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组合 77">
            <a:extLst>
              <a:ext uri="{FF2B5EF4-FFF2-40B4-BE49-F238E27FC236}">
                <a16:creationId xmlns="" xmlns:a16="http://schemas.microsoft.com/office/drawing/2014/main" id="{F147248B-5BD0-4FC9-BCB2-036A59125E9F}"/>
              </a:ext>
            </a:extLst>
          </p:cNvPr>
          <p:cNvGrpSpPr/>
          <p:nvPr/>
        </p:nvGrpSpPr>
        <p:grpSpPr>
          <a:xfrm>
            <a:off x="5032064" y="5009588"/>
            <a:ext cx="118508" cy="118509"/>
            <a:chOff x="4486616" y="3001075"/>
            <a:chExt cx="274695" cy="274699"/>
          </a:xfrm>
        </p:grpSpPr>
        <p:sp>
          <p:nvSpPr>
            <p:cNvPr id="79" name="椭圆 78">
              <a:extLst>
                <a:ext uri="{FF2B5EF4-FFF2-40B4-BE49-F238E27FC236}">
                  <a16:creationId xmlns="" xmlns:a16="http://schemas.microsoft.com/office/drawing/2014/main" id="{3E7F2A8B-1A32-436B-A3D5-33699C4C1B8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="" xmlns:a16="http://schemas.microsoft.com/office/drawing/2014/main" id="{FEDB9465-331B-4D18-8849-17B9A0914D5B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B9C6D49D-F249-43F9-BF49-3C1814D187FA}"/>
              </a:ext>
            </a:extLst>
          </p:cNvPr>
          <p:cNvGrpSpPr/>
          <p:nvPr/>
        </p:nvGrpSpPr>
        <p:grpSpPr>
          <a:xfrm>
            <a:off x="4680081" y="5020085"/>
            <a:ext cx="118508" cy="118509"/>
            <a:chOff x="4486616" y="3001075"/>
            <a:chExt cx="274695" cy="274699"/>
          </a:xfrm>
        </p:grpSpPr>
        <p:sp>
          <p:nvSpPr>
            <p:cNvPr id="82" name="椭圆 81">
              <a:extLst>
                <a:ext uri="{FF2B5EF4-FFF2-40B4-BE49-F238E27FC236}">
                  <a16:creationId xmlns="" xmlns:a16="http://schemas.microsoft.com/office/drawing/2014/main" id="{B5D0E02C-87F9-4F6E-868E-ACE4FF6571C5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533BD2D2-4296-4F05-B9A8-0C7B43CE35A9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E0A402A8-266A-4A38-8A36-09B4B979A5BA}"/>
              </a:ext>
            </a:extLst>
          </p:cNvPr>
          <p:cNvGrpSpPr/>
          <p:nvPr/>
        </p:nvGrpSpPr>
        <p:grpSpPr>
          <a:xfrm>
            <a:off x="4767632" y="5053740"/>
            <a:ext cx="288238" cy="46073"/>
            <a:chOff x="4318304" y="3089060"/>
            <a:chExt cx="384317" cy="61430"/>
          </a:xfrm>
        </p:grpSpPr>
        <p:sp>
          <p:nvSpPr>
            <p:cNvPr id="85" name="圆角矩形 14">
              <a:extLst>
                <a:ext uri="{FF2B5EF4-FFF2-40B4-BE49-F238E27FC236}">
                  <a16:creationId xmlns="" xmlns:a16="http://schemas.microsoft.com/office/drawing/2014/main" id="{D3E91DC4-D479-4333-8FCC-9DB595126C66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6" name="圆角矩形 15">
              <a:extLst>
                <a:ext uri="{FF2B5EF4-FFF2-40B4-BE49-F238E27FC236}">
                  <a16:creationId xmlns="" xmlns:a16="http://schemas.microsoft.com/office/drawing/2014/main" id="{BDC5E437-3179-48A9-8371-48DE4D2C88E6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="" xmlns:a16="http://schemas.microsoft.com/office/drawing/2014/main" id="{0C141154-28D5-45F2-AE06-62ABCEAF2830}"/>
              </a:ext>
            </a:extLst>
          </p:cNvPr>
          <p:cNvSpPr txBox="1"/>
          <p:nvPr/>
        </p:nvSpPr>
        <p:spPr>
          <a:xfrm>
            <a:off x="5687277" y="4783962"/>
            <a:ext cx="484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文件</a:t>
            </a:r>
            <a:endParaRPr lang="zh-CN" altLang="en-US" sz="28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D99B6F8E-4AD2-4914-AF27-6E9DC75FF962}"/>
              </a:ext>
            </a:extLst>
          </p:cNvPr>
          <p:cNvGrpSpPr/>
          <p:nvPr/>
        </p:nvGrpSpPr>
        <p:grpSpPr>
          <a:xfrm>
            <a:off x="3832304" y="4778307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89" name="Freeform 489">
              <a:extLst>
                <a:ext uri="{FF2B5EF4-FFF2-40B4-BE49-F238E27FC236}">
                  <a16:creationId xmlns="" xmlns:a16="http://schemas.microsoft.com/office/drawing/2014/main" id="{2204A137-068F-4D1E-AB99-844780A31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0" name="Freeform 490">
              <a:extLst>
                <a:ext uri="{FF2B5EF4-FFF2-40B4-BE49-F238E27FC236}">
                  <a16:creationId xmlns="" xmlns:a16="http://schemas.microsoft.com/office/drawing/2014/main" id="{E247B302-3445-47DE-B161-7851F09C7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1" name="Freeform 491">
              <a:extLst>
                <a:ext uri="{FF2B5EF4-FFF2-40B4-BE49-F238E27FC236}">
                  <a16:creationId xmlns="" xmlns:a16="http://schemas.microsoft.com/office/drawing/2014/main" id="{1746F6AC-D39F-4918-B55A-4C8429120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2" name="Rectangle 492">
              <a:extLst>
                <a:ext uri="{FF2B5EF4-FFF2-40B4-BE49-F238E27FC236}">
                  <a16:creationId xmlns="" xmlns:a16="http://schemas.microsoft.com/office/drawing/2014/main" id="{21BDCF26-0486-4664-95A6-EC8C7B4D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3" name="Rectangle 493">
              <a:extLst>
                <a:ext uri="{FF2B5EF4-FFF2-40B4-BE49-F238E27FC236}">
                  <a16:creationId xmlns="" xmlns:a16="http://schemas.microsoft.com/office/drawing/2014/main" id="{3EFF2271-31E3-4BD4-B692-E2078DD0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4" name="Rectangle 494">
              <a:extLst>
                <a:ext uri="{FF2B5EF4-FFF2-40B4-BE49-F238E27FC236}">
                  <a16:creationId xmlns="" xmlns:a16="http://schemas.microsoft.com/office/drawing/2014/main" id="{38C2CAEB-5772-4EE7-BEEA-25E8EA7E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5" name="Rectangle 495">
              <a:extLst>
                <a:ext uri="{FF2B5EF4-FFF2-40B4-BE49-F238E27FC236}">
                  <a16:creationId xmlns="" xmlns:a16="http://schemas.microsoft.com/office/drawing/2014/main" id="{38660B11-669B-44EF-B0E1-0EA59AA2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6" name="Freeform 496">
              <a:extLst>
                <a:ext uri="{FF2B5EF4-FFF2-40B4-BE49-F238E27FC236}">
                  <a16:creationId xmlns="" xmlns:a16="http://schemas.microsoft.com/office/drawing/2014/main" id="{A1525CEA-C163-4ACC-B103-DEB627113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8B8A2143-F9A9-4B0B-AC37-7A422774A063}"/>
              </a:ext>
            </a:extLst>
          </p:cNvPr>
          <p:cNvGrpSpPr/>
          <p:nvPr/>
        </p:nvGrpSpPr>
        <p:grpSpPr>
          <a:xfrm>
            <a:off x="5354566" y="4826544"/>
            <a:ext cx="484113" cy="422057"/>
            <a:chOff x="4876994" y="2618201"/>
            <a:chExt cx="645486" cy="562744"/>
          </a:xfrm>
        </p:grpSpPr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36C4A6E8-9E8B-4A69-B686-96C949C7723E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="" xmlns:a16="http://schemas.microsoft.com/office/drawing/2014/main" id="{9D61ECFC-5DFE-4381-964A-542557D40FB8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9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46" grpId="0" animBg="1"/>
      <p:bldP spid="64" grpId="0"/>
      <p:bldP spid="65" grpId="0" animBg="1"/>
      <p:bldP spid="71" grpId="0"/>
      <p:bldP spid="77" grpId="0" animBg="1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70" y="958323"/>
            <a:ext cx="8937306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8371268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read(char[] c)</a:t>
            </a:r>
            <a:r>
              <a:rPr lang="zh-CN" altLang="zh-CN" b="1" dirty="0"/>
              <a:t>方法一次读取文件中的多个字符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D6265C2-D66B-4E30-B1B6-47606552F85F}"/>
              </a:ext>
            </a:extLst>
          </p:cNvPr>
          <p:cNvSpPr/>
          <p:nvPr/>
        </p:nvSpPr>
        <p:spPr>
          <a:xfrm>
            <a:off x="841845" y="4597711"/>
            <a:ext cx="8261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文件“</a:t>
            </a:r>
            <a:r>
              <a:rPr lang="en-US" altLang="zh-CN" dirty="0"/>
              <a:t>test.txt</a:t>
            </a:r>
            <a:r>
              <a:rPr lang="zh-CN" altLang="zh-CN" dirty="0"/>
              <a:t>”</a:t>
            </a:r>
            <a:r>
              <a:rPr lang="zh-CN" altLang="en-US" dirty="0"/>
              <a:t> 的</a:t>
            </a:r>
            <a:r>
              <a:rPr lang="zh-CN" altLang="zh-CN" dirty="0"/>
              <a:t>内容</a:t>
            </a:r>
            <a:r>
              <a:rPr lang="zh-CN" altLang="en-US" dirty="0"/>
              <a:t>是</a:t>
            </a:r>
            <a:r>
              <a:rPr lang="zh-CN" altLang="zh-CN" dirty="0"/>
              <a:t>“大家好，欢迎使用字符输入流”</a:t>
            </a:r>
            <a:r>
              <a:rPr lang="zh-CN" altLang="en-US" dirty="0"/>
              <a:t>，则输出结果为：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11C799B-0357-41A1-AA51-9A21146B7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1202022"/>
            <a:ext cx="8096073" cy="3271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D5E1B3B-EA1C-4223-999E-938194212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3" y="5074446"/>
            <a:ext cx="4816257" cy="74682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F847A681-1BCA-450C-9AD9-3256506D6FEE}"/>
              </a:ext>
            </a:extLst>
          </p:cNvPr>
          <p:cNvSpPr/>
          <p:nvPr/>
        </p:nvSpPr>
        <p:spPr>
          <a:xfrm>
            <a:off x="3837674" y="1845906"/>
            <a:ext cx="3303790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2ACB98F5-73C9-49BB-8B94-8D2886A19234}"/>
              </a:ext>
            </a:extLst>
          </p:cNvPr>
          <p:cNvSpPr/>
          <p:nvPr/>
        </p:nvSpPr>
        <p:spPr>
          <a:xfrm>
            <a:off x="1978394" y="2482938"/>
            <a:ext cx="2081542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C5B9F2FA-24FB-4E93-912D-EB2AC5A0E222}"/>
              </a:ext>
            </a:extLst>
          </p:cNvPr>
          <p:cNvSpPr/>
          <p:nvPr/>
        </p:nvSpPr>
        <p:spPr>
          <a:xfrm>
            <a:off x="1832090" y="2916490"/>
            <a:ext cx="3681742" cy="471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68" y="98328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2125" y="512632"/>
            <a:ext cx="9141211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read(char[] </a:t>
            </a:r>
            <a:r>
              <a:rPr lang="en-US" altLang="zh-CN" b="1" dirty="0" err="1"/>
              <a:t>c,int</a:t>
            </a:r>
            <a:r>
              <a:rPr lang="en-US" altLang="zh-CN" b="1" dirty="0"/>
              <a:t> </a:t>
            </a:r>
            <a:r>
              <a:rPr lang="en-US" altLang="zh-CN" b="1" dirty="0" err="1"/>
              <a:t>I,int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en-US" altLang="zh-CN" b="1" dirty="0"/>
              <a:t>)</a:t>
            </a:r>
            <a:r>
              <a:rPr lang="zh-CN" altLang="zh-CN" b="1" dirty="0"/>
              <a:t>方法读取指定长度的字符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D9F3DDA-FA37-450C-AB66-A57BF2244BB3}"/>
              </a:ext>
            </a:extLst>
          </p:cNvPr>
          <p:cNvSpPr/>
          <p:nvPr/>
        </p:nvSpPr>
        <p:spPr>
          <a:xfrm>
            <a:off x="644983" y="5102328"/>
            <a:ext cx="7968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/>
              <a:t>文件“</a:t>
            </a:r>
            <a:r>
              <a:rPr lang="en-US" altLang="zh-CN" dirty="0"/>
              <a:t>test.txt</a:t>
            </a:r>
            <a:r>
              <a:rPr lang="zh-CN" altLang="zh-CN" dirty="0"/>
              <a:t>”</a:t>
            </a:r>
            <a:r>
              <a:rPr lang="zh-CN" altLang="en-US" dirty="0"/>
              <a:t> 的</a:t>
            </a:r>
            <a:r>
              <a:rPr lang="zh-CN" altLang="zh-CN" dirty="0"/>
              <a:t>内容</a:t>
            </a:r>
            <a:r>
              <a:rPr lang="zh-CN" altLang="en-US" dirty="0"/>
              <a:t>是</a:t>
            </a:r>
            <a:r>
              <a:rPr lang="zh-CN" altLang="zh-CN" dirty="0"/>
              <a:t>“你好，欢迎使用文件输入流，一次读取指定个数的字符”</a:t>
            </a:r>
            <a:r>
              <a:rPr lang="zh-CN" altLang="en-US" dirty="0"/>
              <a:t>，则输出结果为：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1E209A3-D8EE-4086-BB96-BA1B8C589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3" y="1231871"/>
            <a:ext cx="7498730" cy="3764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803034D-C7D3-4588-8371-E6004143A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80" y="5497644"/>
            <a:ext cx="2766300" cy="72396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BFD0082B-9D86-411C-A0CC-2D395785C203}"/>
              </a:ext>
            </a:extLst>
          </p:cNvPr>
          <p:cNvSpPr/>
          <p:nvPr/>
        </p:nvSpPr>
        <p:spPr>
          <a:xfrm>
            <a:off x="3510835" y="1948706"/>
            <a:ext cx="3303790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61BCCDA6-FD5D-4EAB-ADAA-4EA3D5C3F949}"/>
              </a:ext>
            </a:extLst>
          </p:cNvPr>
          <p:cNvSpPr/>
          <p:nvPr/>
        </p:nvSpPr>
        <p:spPr>
          <a:xfrm>
            <a:off x="1761986" y="2717490"/>
            <a:ext cx="2581414" cy="260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3099C0D4-901F-4EB6-823D-7FF80F9BA89B}"/>
              </a:ext>
            </a:extLst>
          </p:cNvPr>
          <p:cNvSpPr/>
          <p:nvPr/>
        </p:nvSpPr>
        <p:spPr>
          <a:xfrm>
            <a:off x="1807706" y="3227832"/>
            <a:ext cx="3303790" cy="5394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078693" cy="3181404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8823621" cy="470648"/>
          </a:xfrm>
        </p:spPr>
        <p:txBody>
          <a:bodyPr/>
          <a:lstStyle/>
          <a:p>
            <a:r>
              <a:rPr lang="zh-CN" altLang="zh-CN" b="1" dirty="0"/>
              <a:t>字符缓冲输入流</a:t>
            </a:r>
            <a:r>
              <a:rPr lang="en-US" altLang="zh-CN" b="1" dirty="0" err="1"/>
              <a:t>BufferedReader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3" name="表格 112">
            <a:extLst>
              <a:ext uri="{FF2B5EF4-FFF2-40B4-BE49-F238E27FC236}">
                <a16:creationId xmlns="" xmlns:a16="http://schemas.microsoft.com/office/drawing/2014/main" id="{7CE96600-9704-45DE-BD5F-B61C1B005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50268"/>
              </p:ext>
            </p:extLst>
          </p:nvPr>
        </p:nvGraphicFramePr>
        <p:xfrm>
          <a:off x="607184" y="1240787"/>
          <a:ext cx="8632417" cy="1630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62292">
                  <a:extLst>
                    <a:ext uri="{9D8B030D-6E8A-4147-A177-3AD203B41FA5}">
                      <a16:colId xmlns="" xmlns:a16="http://schemas.microsoft.com/office/drawing/2014/main" val="2338619408"/>
                    </a:ext>
                  </a:extLst>
                </a:gridCol>
                <a:gridCol w="5670125">
                  <a:extLst>
                    <a:ext uri="{9D8B030D-6E8A-4147-A177-3AD203B41FA5}">
                      <a16:colId xmlns="" xmlns:a16="http://schemas.microsoft.com/office/drawing/2014/main" val="1017287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96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BufferedReader</a:t>
                      </a:r>
                      <a:r>
                        <a:rPr lang="en-US" sz="2000" dirty="0">
                          <a:effectLst/>
                        </a:rPr>
                        <a:t>(Reader in)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用底层字符输入流创建字符缓冲输入流的对象，缓冲区默认大小为</a:t>
                      </a:r>
                      <a:r>
                        <a:rPr lang="en-US" sz="2000" dirty="0">
                          <a:effectLst/>
                        </a:rPr>
                        <a:t>8M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5835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BufferedReader</a:t>
                      </a:r>
                      <a:r>
                        <a:rPr lang="en-US" sz="2000" dirty="0">
                          <a:effectLst/>
                        </a:rPr>
                        <a:t>(Reader in, int size)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用底层字符输入流创建字符缓冲输入流的对象，第二个参数</a:t>
                      </a:r>
                      <a:r>
                        <a:rPr lang="en-US" sz="2000" dirty="0">
                          <a:effectLst/>
                        </a:rPr>
                        <a:t>size</a:t>
                      </a:r>
                      <a:r>
                        <a:rPr lang="zh-CN" sz="2000" dirty="0">
                          <a:effectLst/>
                        </a:rPr>
                        <a:t>指定缓冲区的大小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435615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A68135BC-33B2-4359-A622-678F555C7F7E}"/>
              </a:ext>
            </a:extLst>
          </p:cNvPr>
          <p:cNvSpPr/>
          <p:nvPr/>
        </p:nvSpPr>
        <p:spPr>
          <a:xfrm>
            <a:off x="607184" y="1623378"/>
            <a:ext cx="2904112" cy="598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B696F6AA-2C79-4166-A927-A9A5DDCA8CB8}"/>
              </a:ext>
            </a:extLst>
          </p:cNvPr>
          <p:cNvSpPr/>
          <p:nvPr/>
        </p:nvSpPr>
        <p:spPr>
          <a:xfrm>
            <a:off x="614903" y="2240279"/>
            <a:ext cx="2904112" cy="598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4" grpId="0" animBg="1"/>
      <p:bldP spid="1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23189" y="834999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240066" cy="470648"/>
          </a:xfrm>
        </p:spPr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BufferedReader</a:t>
            </a:r>
            <a:r>
              <a:rPr lang="zh-CN" altLang="zh-CN" dirty="0"/>
              <a:t>实现读取文本文件中的数据，并输出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DC9091D-E5CF-4222-AB2D-BE668A05B4CA}"/>
              </a:ext>
            </a:extLst>
          </p:cNvPr>
          <p:cNvSpPr/>
          <p:nvPr/>
        </p:nvSpPr>
        <p:spPr>
          <a:xfrm>
            <a:off x="1034750" y="4874710"/>
            <a:ext cx="780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使用字符缓存输入流可以实现高效的字符读写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AEDC4E6-AF59-472B-84DE-7DA0B230D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3" y="1253682"/>
            <a:ext cx="7369179" cy="29415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B45FC8C9-DD47-4B24-A1EB-DA3D3020893F}"/>
              </a:ext>
            </a:extLst>
          </p:cNvPr>
          <p:cNvSpPr/>
          <p:nvPr/>
        </p:nvSpPr>
        <p:spPr>
          <a:xfrm>
            <a:off x="3638851" y="1993392"/>
            <a:ext cx="3127709" cy="234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4FB03689-11BC-4189-AC1A-F3011A24EDBB}"/>
              </a:ext>
            </a:extLst>
          </p:cNvPr>
          <p:cNvSpPr/>
          <p:nvPr/>
        </p:nvSpPr>
        <p:spPr>
          <a:xfrm>
            <a:off x="4120435" y="2264664"/>
            <a:ext cx="2783285" cy="234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05E5268D-A4B1-4F21-AFF3-DFDE53DACE0E}"/>
              </a:ext>
            </a:extLst>
          </p:cNvPr>
          <p:cNvSpPr/>
          <p:nvPr/>
        </p:nvSpPr>
        <p:spPr>
          <a:xfrm>
            <a:off x="2873803" y="2718816"/>
            <a:ext cx="2783285" cy="234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8932053" cy="4617275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734829" cy="470648"/>
          </a:xfrm>
        </p:spPr>
        <p:txBody>
          <a:bodyPr/>
          <a:lstStyle/>
          <a:p>
            <a:r>
              <a:rPr lang="en-US" altLang="zh-CN" dirty="0"/>
              <a:t>writer</a:t>
            </a:r>
            <a:r>
              <a:rPr lang="zh-CN" altLang="en-US" dirty="0"/>
              <a:t>的常见方法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5" name="表格 114">
            <a:extLst>
              <a:ext uri="{FF2B5EF4-FFF2-40B4-BE49-F238E27FC236}">
                <a16:creationId xmlns="" xmlns:a16="http://schemas.microsoft.com/office/drawing/2014/main" id="{3865ABD3-04B8-41C0-AA07-9016B9C1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615"/>
              </p:ext>
            </p:extLst>
          </p:nvPr>
        </p:nvGraphicFramePr>
        <p:xfrm>
          <a:off x="517859" y="1114286"/>
          <a:ext cx="8615451" cy="41357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28696">
                  <a:extLst>
                    <a:ext uri="{9D8B030D-6E8A-4147-A177-3AD203B41FA5}">
                      <a16:colId xmlns="" xmlns:a16="http://schemas.microsoft.com/office/drawing/2014/main" val="2453596640"/>
                    </a:ext>
                  </a:extLst>
                </a:gridCol>
                <a:gridCol w="2309356">
                  <a:extLst>
                    <a:ext uri="{9D8B030D-6E8A-4147-A177-3AD203B41FA5}">
                      <a16:colId xmlns="" xmlns:a16="http://schemas.microsoft.com/office/drawing/2014/main" val="244973970"/>
                    </a:ext>
                  </a:extLst>
                </a:gridCol>
                <a:gridCol w="4877399">
                  <a:extLst>
                    <a:ext uri="{9D8B030D-6E8A-4147-A177-3AD203B41FA5}">
                      <a16:colId xmlns="" xmlns:a16="http://schemas.microsoft.com/office/drawing/2014/main" val="3742474248"/>
                    </a:ext>
                  </a:extLst>
                </a:gridCol>
              </a:tblGrid>
              <a:tr h="327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返回值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412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write(int c)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将指定的字符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zh-CN" sz="2000" dirty="0">
                          <a:effectLst/>
                        </a:rPr>
                        <a:t>写入到当前输出流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24722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write(char[] c)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将字符数组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zh-CN" sz="2000" dirty="0">
                          <a:effectLst/>
                        </a:rPr>
                        <a:t>中的数据写入到当前输出流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2134902"/>
                  </a:ext>
                </a:extLst>
              </a:tr>
              <a:tr h="66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</a:t>
                      </a:r>
                      <a:r>
                        <a:rPr lang="en-US" altLang="zh-CN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char[] </a:t>
                      </a: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altLang="zh-CN" sz="2000" dirty="0" err="1">
                          <a:effectLst/>
                        </a:rPr>
                        <a:t>,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altLang="zh-CN" sz="2000" dirty="0" err="1">
                          <a:effectLst/>
                        </a:rPr>
                        <a:t>,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将字符数组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zh-CN" sz="2000" dirty="0">
                          <a:effectLst/>
                        </a:rPr>
                        <a:t>下标从下标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zh-CN" sz="2000" dirty="0">
                          <a:effectLst/>
                        </a:rPr>
                        <a:t>开始，长度为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zh-CN" sz="2000" dirty="0">
                          <a:effectLst/>
                        </a:rPr>
                        <a:t>的数据写入到当前输出流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4199670"/>
                  </a:ext>
                </a:extLst>
              </a:tr>
              <a:tr h="392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write(String str)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将字符串写入到当前输出流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8767812"/>
                  </a:ext>
                </a:extLst>
              </a:tr>
              <a:tr h="620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write(String </a:t>
                      </a:r>
                      <a:r>
                        <a:rPr lang="en-US" sz="2000" dirty="0" err="1">
                          <a:effectLst/>
                        </a:rPr>
                        <a:t>str</a:t>
                      </a:r>
                      <a:r>
                        <a:rPr lang="en-US" altLang="zh-CN" sz="2000" dirty="0" err="1">
                          <a:effectLst/>
                        </a:rPr>
                        <a:t>,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i</a:t>
                      </a:r>
                      <a:r>
                        <a:rPr lang="en-US" altLang="zh-CN" sz="2000">
                          <a:effectLst/>
                        </a:rPr>
                        <a:t>,</a:t>
                      </a:r>
                      <a:r>
                        <a:rPr lang="en-US" sz="200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将字符串从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zh-CN" sz="2000" dirty="0">
                          <a:effectLst/>
                        </a:rPr>
                        <a:t>开始长度为</a:t>
                      </a:r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zh-CN" sz="2000" dirty="0">
                          <a:effectLst/>
                        </a:rPr>
                        <a:t>的子串写入到当前输出流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6463841"/>
                  </a:ext>
                </a:extLst>
              </a:tr>
              <a:tr h="700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flush()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刷新当前输出流，并强制写入所有缓冲的字符数据</a:t>
                      </a: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2691903"/>
                  </a:ext>
                </a:extLst>
              </a:tr>
              <a:tr h="620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close()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关闭当前输出流，并释放所有与当前输出流有关的系统资源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848692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7186A650-F962-4CA6-8BD4-4FB9AAB21972}"/>
              </a:ext>
            </a:extLst>
          </p:cNvPr>
          <p:cNvSpPr/>
          <p:nvPr/>
        </p:nvSpPr>
        <p:spPr>
          <a:xfrm>
            <a:off x="1930400" y="1448941"/>
            <a:ext cx="1433689" cy="310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A3C27DAD-1F99-432C-B29D-45D2B748A1D0}"/>
              </a:ext>
            </a:extLst>
          </p:cNvPr>
          <p:cNvSpPr/>
          <p:nvPr/>
        </p:nvSpPr>
        <p:spPr>
          <a:xfrm>
            <a:off x="1936043" y="1827120"/>
            <a:ext cx="1586090" cy="310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43CCABF7-AD88-4821-BEE2-4833FEDC4A3E}"/>
              </a:ext>
            </a:extLst>
          </p:cNvPr>
          <p:cNvSpPr/>
          <p:nvPr/>
        </p:nvSpPr>
        <p:spPr>
          <a:xfrm>
            <a:off x="1930400" y="2205298"/>
            <a:ext cx="2223911" cy="6447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="" xmlns:a16="http://schemas.microsoft.com/office/drawing/2014/main" id="{08DD1BE0-B77E-4124-8F04-1D9E8B5F665D}"/>
              </a:ext>
            </a:extLst>
          </p:cNvPr>
          <p:cNvSpPr/>
          <p:nvPr/>
        </p:nvSpPr>
        <p:spPr>
          <a:xfrm>
            <a:off x="1941686" y="2895410"/>
            <a:ext cx="1761070" cy="331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="" xmlns:a16="http://schemas.microsoft.com/office/drawing/2014/main" id="{92438226-F4D4-46E0-B241-CD83E9356245}"/>
              </a:ext>
            </a:extLst>
          </p:cNvPr>
          <p:cNvSpPr/>
          <p:nvPr/>
        </p:nvSpPr>
        <p:spPr>
          <a:xfrm>
            <a:off x="1947782" y="3267266"/>
            <a:ext cx="2011570" cy="5960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="" xmlns:a16="http://schemas.microsoft.com/office/drawing/2014/main" id="{019CB344-B32F-422B-84EE-9CFFD171983D}"/>
              </a:ext>
            </a:extLst>
          </p:cNvPr>
          <p:cNvSpPr/>
          <p:nvPr/>
        </p:nvSpPr>
        <p:spPr>
          <a:xfrm>
            <a:off x="1966070" y="3925634"/>
            <a:ext cx="909829" cy="331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="" xmlns:a16="http://schemas.microsoft.com/office/drawing/2014/main" id="{8BFF428C-2A59-4BA2-B9FF-3B454E3E9195}"/>
              </a:ext>
            </a:extLst>
          </p:cNvPr>
          <p:cNvSpPr/>
          <p:nvPr/>
        </p:nvSpPr>
        <p:spPr>
          <a:xfrm>
            <a:off x="1966070" y="4648010"/>
            <a:ext cx="1035306" cy="331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078693" cy="5174153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5"/>
              <a:ext cx="11139999" cy="53856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FileWriter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5" name="表格 114">
            <a:extLst>
              <a:ext uri="{FF2B5EF4-FFF2-40B4-BE49-F238E27FC236}">
                <a16:creationId xmlns="" xmlns:a16="http://schemas.microsoft.com/office/drawing/2014/main" id="{B59A98E7-6095-48ED-88EA-A113E0FCD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8138"/>
              </p:ext>
            </p:extLst>
          </p:nvPr>
        </p:nvGraphicFramePr>
        <p:xfrm>
          <a:off x="517347" y="1123184"/>
          <a:ext cx="8747272" cy="471896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54831">
                  <a:extLst>
                    <a:ext uri="{9D8B030D-6E8A-4147-A177-3AD203B41FA5}">
                      <a16:colId xmlns="" xmlns:a16="http://schemas.microsoft.com/office/drawing/2014/main" val="1392847346"/>
                    </a:ext>
                  </a:extLst>
                </a:gridCol>
                <a:gridCol w="6092441">
                  <a:extLst>
                    <a:ext uri="{9D8B030D-6E8A-4147-A177-3AD203B41FA5}">
                      <a16:colId xmlns="" xmlns:a16="http://schemas.microsoft.com/office/drawing/2014/main" val="1668336434"/>
                    </a:ext>
                  </a:extLst>
                </a:gridCol>
              </a:tblGrid>
              <a:tr h="50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1973551"/>
                  </a:ext>
                </a:extLst>
              </a:tr>
              <a:tr h="9657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FileWriter</a:t>
                      </a:r>
                      <a:r>
                        <a:rPr lang="en-US" sz="2000" dirty="0">
                          <a:effectLst/>
                        </a:rPr>
                        <a:t> (File file)    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创建一个向指定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对象表示的文件中写入数据的文件字符输出流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1089410"/>
                  </a:ext>
                </a:extLst>
              </a:tr>
              <a:tr h="8559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FileWriter (String name)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创建一个向具有指定名称的文件中写入数据的文件字符输出流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8261231"/>
                  </a:ext>
                </a:extLst>
              </a:tr>
              <a:tr h="9657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FileWriter</a:t>
                      </a:r>
                      <a:r>
                        <a:rPr lang="en-US" sz="2000" dirty="0">
                          <a:effectLst/>
                        </a:rPr>
                        <a:t> (File </a:t>
                      </a:r>
                      <a:r>
                        <a:rPr lang="en-US" sz="2000" dirty="0" err="1">
                          <a:effectLst/>
                        </a:rPr>
                        <a:t>file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append)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创建一个向指定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对象表示的文件中写入数据的文件字符输出流，参数</a:t>
                      </a:r>
                      <a:r>
                        <a:rPr lang="en-US" sz="2000" dirty="0">
                          <a:effectLst/>
                        </a:rPr>
                        <a:t>append</a:t>
                      </a:r>
                      <a:r>
                        <a:rPr lang="zh-CN" sz="2000" dirty="0">
                          <a:effectLst/>
                        </a:rPr>
                        <a:t>的取值</a:t>
                      </a:r>
                      <a:r>
                        <a:rPr lang="zh-CN" altLang="en-US" sz="2000" dirty="0">
                          <a:effectLst/>
                        </a:rPr>
                        <a:t>为</a:t>
                      </a:r>
                      <a:r>
                        <a:rPr lang="en-US" sz="2000" dirty="0">
                          <a:effectLst/>
                        </a:rPr>
                        <a:t>true</a:t>
                      </a:r>
                      <a:r>
                        <a:rPr lang="zh-CN" altLang="en-US" sz="2000" dirty="0">
                          <a:effectLst/>
                        </a:rPr>
                        <a:t>或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0404910"/>
                  </a:ext>
                </a:extLst>
              </a:tr>
              <a:tr h="1422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FileWriter</a:t>
                      </a:r>
                      <a:r>
                        <a:rPr lang="en-US" sz="2000" dirty="0">
                          <a:effectLst/>
                        </a:rPr>
                        <a:t> (String name,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append)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创建一个向具有指定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的文件中写入数据的文件字符输出流，参数</a:t>
                      </a:r>
                      <a:r>
                        <a:rPr lang="en-US" sz="2000" dirty="0">
                          <a:effectLst/>
                        </a:rPr>
                        <a:t>append</a:t>
                      </a:r>
                      <a:r>
                        <a:rPr lang="zh-CN" sz="2000" dirty="0">
                          <a:effectLst/>
                        </a:rPr>
                        <a:t>的取值如果是</a:t>
                      </a:r>
                      <a:r>
                        <a:rPr lang="en-US" sz="2000" dirty="0">
                          <a:effectLst/>
                        </a:rPr>
                        <a:t>true</a:t>
                      </a:r>
                      <a:r>
                        <a:rPr lang="zh-CN" altLang="en-US" sz="2000" dirty="0">
                          <a:effectLst/>
                        </a:rPr>
                        <a:t>或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4580742"/>
                  </a:ext>
                </a:extLst>
              </a:tr>
            </a:tbl>
          </a:graphicData>
        </a:graphic>
      </p:graphicFrame>
      <p:sp>
        <p:nvSpPr>
          <p:cNvPr id="121" name="矩形: 圆角 120">
            <a:extLst>
              <a:ext uri="{FF2B5EF4-FFF2-40B4-BE49-F238E27FC236}">
                <a16:creationId xmlns="" xmlns:a16="http://schemas.microsoft.com/office/drawing/2014/main" id="{48089F86-F02D-48AB-9371-91EEB572D27F}"/>
              </a:ext>
            </a:extLst>
          </p:cNvPr>
          <p:cNvSpPr/>
          <p:nvPr/>
        </p:nvSpPr>
        <p:spPr>
          <a:xfrm>
            <a:off x="511583" y="1644820"/>
            <a:ext cx="2217676" cy="310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="" xmlns:a16="http://schemas.microsoft.com/office/drawing/2014/main" id="{2F58E151-947A-430D-83BB-C6C1DB27B37A}"/>
              </a:ext>
            </a:extLst>
          </p:cNvPr>
          <p:cNvSpPr/>
          <p:nvPr/>
        </p:nvSpPr>
        <p:spPr>
          <a:xfrm>
            <a:off x="511583" y="2641600"/>
            <a:ext cx="2217676" cy="5757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="" xmlns:a16="http://schemas.microsoft.com/office/drawing/2014/main" id="{5E6F780B-B01B-4B11-B7F1-5F94C1B991A5}"/>
              </a:ext>
            </a:extLst>
          </p:cNvPr>
          <p:cNvSpPr/>
          <p:nvPr/>
        </p:nvSpPr>
        <p:spPr>
          <a:xfrm>
            <a:off x="528515" y="3450820"/>
            <a:ext cx="2217676" cy="6414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="" xmlns:a16="http://schemas.microsoft.com/office/drawing/2014/main" id="{908F87B5-B938-47C8-8ADF-9CCD19E387FD}"/>
              </a:ext>
            </a:extLst>
          </p:cNvPr>
          <p:cNvSpPr/>
          <p:nvPr/>
        </p:nvSpPr>
        <p:spPr>
          <a:xfrm>
            <a:off x="539804" y="4430889"/>
            <a:ext cx="2217676" cy="1004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 animBg="1"/>
      <p:bldP spid="122" grpId="1" animBg="1"/>
      <p:bldP spid="123" grpId="0" animBg="1"/>
      <p:bldP spid="1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731838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write(int c)</a:t>
            </a:r>
            <a:r>
              <a:rPr lang="zh-CN" altLang="zh-CN" b="1" dirty="0"/>
              <a:t>方法把指定字符写入到文件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CEF7458-0DDB-4FE4-8843-10FDA3E23FD5}"/>
              </a:ext>
            </a:extLst>
          </p:cNvPr>
          <p:cNvSpPr/>
          <p:nvPr/>
        </p:nvSpPr>
        <p:spPr>
          <a:xfrm>
            <a:off x="1893642" y="5423871"/>
            <a:ext cx="7050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运行结束后，把“你好文件输出流”写入到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test13.txt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文件中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052D555-5888-43F4-8E19-6C26AA800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3" y="1249463"/>
            <a:ext cx="7346317" cy="300254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6B294425-FB2A-4C72-A78E-987C310CBCD9}"/>
              </a:ext>
            </a:extLst>
          </p:cNvPr>
          <p:cNvSpPr/>
          <p:nvPr/>
        </p:nvSpPr>
        <p:spPr>
          <a:xfrm>
            <a:off x="2033521" y="1979814"/>
            <a:ext cx="4951254" cy="2530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89FC243E-D09F-4A43-B7DB-92EF718E1EE5}"/>
              </a:ext>
            </a:extLst>
          </p:cNvPr>
          <p:cNvSpPr/>
          <p:nvPr/>
        </p:nvSpPr>
        <p:spPr>
          <a:xfrm>
            <a:off x="1997142" y="2713875"/>
            <a:ext cx="3071573" cy="793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70" y="958323"/>
            <a:ext cx="8661186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8371268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write(String str)</a:t>
            </a:r>
            <a:r>
              <a:rPr lang="zh-CN" altLang="zh-CN" b="1" dirty="0"/>
              <a:t>方法一次写入字符串的数据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94" y="3514020"/>
            <a:ext cx="2465705" cy="3095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0751C8D-4CC2-4DD6-8658-B27FAB007670}"/>
              </a:ext>
            </a:extLst>
          </p:cNvPr>
          <p:cNvSpPr/>
          <p:nvPr/>
        </p:nvSpPr>
        <p:spPr>
          <a:xfrm>
            <a:off x="731838" y="4947593"/>
            <a:ext cx="820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把变量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的两次赋值内容写入到文件“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test14.txt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”中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E7D798E-D9C2-4112-81C2-191F1CC43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8" y="1271607"/>
            <a:ext cx="8020227" cy="278154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B361DE65-F090-460A-A4B4-A35B8A25296C}"/>
              </a:ext>
            </a:extLst>
          </p:cNvPr>
          <p:cNvSpPr/>
          <p:nvPr/>
        </p:nvSpPr>
        <p:spPr>
          <a:xfrm>
            <a:off x="1701440" y="2048852"/>
            <a:ext cx="4951254" cy="2530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183C495A-C5BF-4E8C-B576-F629367D9D15}"/>
              </a:ext>
            </a:extLst>
          </p:cNvPr>
          <p:cNvSpPr/>
          <p:nvPr/>
        </p:nvSpPr>
        <p:spPr>
          <a:xfrm>
            <a:off x="1701440" y="2569742"/>
            <a:ext cx="4030620" cy="76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3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2125" y="512632"/>
            <a:ext cx="9565129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write(String </a:t>
            </a:r>
            <a:r>
              <a:rPr lang="en-US" altLang="zh-CN" b="1" dirty="0" err="1"/>
              <a:t>str,int</a:t>
            </a:r>
            <a:r>
              <a:rPr lang="en-US" altLang="zh-CN" b="1" dirty="0"/>
              <a:t> </a:t>
            </a:r>
            <a:r>
              <a:rPr lang="en-US" altLang="zh-CN" b="1" dirty="0" err="1"/>
              <a:t>I,int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en-US" altLang="zh-CN" b="1" dirty="0"/>
              <a:t>)</a:t>
            </a:r>
            <a:r>
              <a:rPr lang="zh-CN" altLang="zh-CN" b="1" dirty="0"/>
              <a:t>方法写入字符串的部分数据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E16E577-5B0A-46DE-84B5-AD4AEB3FB8EB}"/>
              </a:ext>
            </a:extLst>
          </p:cNvPr>
          <p:cNvSpPr/>
          <p:nvPr/>
        </p:nvSpPr>
        <p:spPr>
          <a:xfrm>
            <a:off x="743838" y="4920876"/>
            <a:ext cx="806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把从字符串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str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第一个位置开始，长度为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10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的字符串“</a:t>
            </a:r>
            <a:r>
              <a:rPr lang="zh-CN" altLang="zh-CN" dirty="0"/>
              <a:t>你好，欢迎使用文件输</a:t>
            </a:r>
            <a:r>
              <a:rPr lang="zh-CN" altLang="en-US" dirty="0"/>
              <a:t>”写入到文件“</a:t>
            </a:r>
            <a:r>
              <a:rPr lang="en-US" altLang="zh-CN" dirty="0"/>
              <a:t>test15.txt</a:t>
            </a:r>
            <a:r>
              <a:rPr lang="zh-CN" altLang="en-US" dirty="0"/>
              <a:t>”中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4AFBF9C-D6D6-4400-8161-532812A35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8" y="1268113"/>
            <a:ext cx="7453006" cy="225571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AA4EC09C-AE5E-4716-B05F-4C7A29C5FB0C}"/>
              </a:ext>
            </a:extLst>
          </p:cNvPr>
          <p:cNvSpPr/>
          <p:nvPr/>
        </p:nvSpPr>
        <p:spPr>
          <a:xfrm>
            <a:off x="1927219" y="2009422"/>
            <a:ext cx="5049313" cy="2585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7336230C-AFE0-4C3E-92AA-1F21FBD28F37}"/>
              </a:ext>
            </a:extLst>
          </p:cNvPr>
          <p:cNvSpPr/>
          <p:nvPr/>
        </p:nvSpPr>
        <p:spPr>
          <a:xfrm>
            <a:off x="1893353" y="2517424"/>
            <a:ext cx="2373847" cy="2585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6"/>
            <a:ext cx="9078693" cy="2114863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5"/>
              <a:ext cx="11139999" cy="53856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859006" cy="470648"/>
          </a:xfrm>
        </p:spPr>
        <p:txBody>
          <a:bodyPr/>
          <a:lstStyle/>
          <a:p>
            <a:r>
              <a:rPr lang="zh-CN" altLang="zh-CN" b="1" dirty="0"/>
              <a:t>字符缓冲输</a:t>
            </a:r>
            <a:r>
              <a:rPr lang="zh-CN" altLang="en-US" b="1" dirty="0"/>
              <a:t>出</a:t>
            </a:r>
            <a:r>
              <a:rPr lang="zh-CN" altLang="zh-CN" b="1" dirty="0"/>
              <a:t>流</a:t>
            </a:r>
            <a:r>
              <a:rPr lang="en-US" altLang="zh-CN" b="1" dirty="0" err="1"/>
              <a:t>BufferedWriter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2" name="表格 111">
            <a:extLst>
              <a:ext uri="{FF2B5EF4-FFF2-40B4-BE49-F238E27FC236}">
                <a16:creationId xmlns="" xmlns:a16="http://schemas.microsoft.com/office/drawing/2014/main" id="{3757127E-5250-46C0-B5A3-542AFB11E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5323"/>
              </p:ext>
            </p:extLst>
          </p:nvPr>
        </p:nvGraphicFramePr>
        <p:xfrm>
          <a:off x="511583" y="1189295"/>
          <a:ext cx="8711439" cy="1630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49985">
                  <a:extLst>
                    <a:ext uri="{9D8B030D-6E8A-4147-A177-3AD203B41FA5}">
                      <a16:colId xmlns="" xmlns:a16="http://schemas.microsoft.com/office/drawing/2014/main" val="819088430"/>
                    </a:ext>
                  </a:extLst>
                </a:gridCol>
                <a:gridCol w="5761454">
                  <a:extLst>
                    <a:ext uri="{9D8B030D-6E8A-4147-A177-3AD203B41FA5}">
                      <a16:colId xmlns="" xmlns:a16="http://schemas.microsoft.com/office/drawing/2014/main" val="3146195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92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BufferedWriter</a:t>
                      </a:r>
                      <a:r>
                        <a:rPr lang="en-US" sz="2000" dirty="0">
                          <a:effectLst/>
                        </a:rPr>
                        <a:t> (Writer out)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创建缓冲字符输出流，将数据写入指定的底层输出流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61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BufferedWriter</a:t>
                      </a:r>
                      <a:r>
                        <a:rPr lang="en-US" sz="2000" dirty="0">
                          <a:effectLst/>
                        </a:rPr>
                        <a:t>(Writer out, int size)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创建缓冲字符输出流，将具有指定缓冲区大小的数据写入指定的底层输出流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2934340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67DEC8F5-DD41-4C95-BA98-5DF9A21BFC01}"/>
              </a:ext>
            </a:extLst>
          </p:cNvPr>
          <p:cNvSpPr/>
          <p:nvPr/>
        </p:nvSpPr>
        <p:spPr>
          <a:xfrm>
            <a:off x="511582" y="1591733"/>
            <a:ext cx="2818639" cy="564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77B438C9-8164-4F11-B696-BDEACCF96C34}"/>
              </a:ext>
            </a:extLst>
          </p:cNvPr>
          <p:cNvSpPr/>
          <p:nvPr/>
        </p:nvSpPr>
        <p:spPr>
          <a:xfrm>
            <a:off x="511581" y="2222399"/>
            <a:ext cx="2818639" cy="597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3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8932053" cy="4868364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InputStream</a:t>
            </a:r>
            <a:r>
              <a:rPr lang="zh-CN" altLang="en-US" dirty="0"/>
              <a:t>的常见方法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842B0B18-AFB8-47CF-93A3-A0550155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07393"/>
              </p:ext>
            </p:extLst>
          </p:nvPr>
        </p:nvGraphicFramePr>
        <p:xfrm>
          <a:off x="533049" y="1094232"/>
          <a:ext cx="8593356" cy="44993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40485">
                  <a:extLst>
                    <a:ext uri="{9D8B030D-6E8A-4147-A177-3AD203B41FA5}">
                      <a16:colId xmlns="" xmlns:a16="http://schemas.microsoft.com/office/drawing/2014/main" val="294086666"/>
                    </a:ext>
                  </a:extLst>
                </a:gridCol>
                <a:gridCol w="1400218">
                  <a:extLst>
                    <a:ext uri="{9D8B030D-6E8A-4147-A177-3AD203B41FA5}">
                      <a16:colId xmlns="" xmlns:a16="http://schemas.microsoft.com/office/drawing/2014/main" val="2006398679"/>
                    </a:ext>
                  </a:extLst>
                </a:gridCol>
                <a:gridCol w="4252653">
                  <a:extLst>
                    <a:ext uri="{9D8B030D-6E8A-4147-A177-3AD203B41FA5}">
                      <a16:colId xmlns="" xmlns:a16="http://schemas.microsoft.com/office/drawing/2014/main" val="2520542494"/>
                    </a:ext>
                  </a:extLst>
                </a:gridCol>
              </a:tblGrid>
              <a:tr h="263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返回值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方法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含义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8038617"/>
                  </a:ext>
                </a:extLst>
              </a:tr>
              <a:tr h="9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返回为</a:t>
                      </a:r>
                      <a:r>
                        <a:rPr lang="en-US" sz="1600" dirty="0">
                          <a:effectLst/>
                        </a:rPr>
                        <a:t>0-255</a:t>
                      </a:r>
                      <a:r>
                        <a:rPr lang="zh-CN" sz="1600" dirty="0">
                          <a:effectLst/>
                        </a:rPr>
                        <a:t>范围内的</a:t>
                      </a:r>
                      <a:r>
                        <a:rPr lang="en-US" sz="1600" dirty="0">
                          <a:effectLst/>
                        </a:rPr>
                        <a:t>int</a:t>
                      </a:r>
                      <a:r>
                        <a:rPr lang="zh-CN" sz="1600" dirty="0">
                          <a:effectLst/>
                        </a:rPr>
                        <a:t>类型的字节值；若为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，则表明达到流末尾而没有可用的字节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从输入流读取数据的下一个字节，一次读取一个字节，如果要读取所有的内容，则需要使用循环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6304249"/>
                  </a:ext>
                </a:extLst>
              </a:tr>
              <a:tr h="9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以整数形式返回读取数据的有效字节数；若为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，则表明达到流末尾而没有可用的字节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read(byte[] b)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从输入流中读入一定数量的字节数据，存放在缓冲区数组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zh-CN" sz="1600" dirty="0">
                          <a:effectLst/>
                        </a:rPr>
                        <a:t>中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6429431"/>
                  </a:ext>
                </a:extLst>
              </a:tr>
              <a:tr h="97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以整数形式返回实际读取数据的字节数；若为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zh-CN" sz="1600" dirty="0">
                          <a:effectLst/>
                        </a:rPr>
                        <a:t>，则表明达到流末尾而没有可用的字节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byte[] b</a:t>
                      </a:r>
                      <a:r>
                        <a:rPr lang="zh-CN" sz="1600">
                          <a:effectLst/>
                        </a:rPr>
                        <a:t>，</a:t>
                      </a:r>
                      <a:r>
                        <a:rPr lang="en-US" sz="1600">
                          <a:effectLst/>
                        </a:rPr>
                        <a:t>int i</a:t>
                      </a:r>
                      <a:r>
                        <a:rPr lang="zh-CN" sz="1600">
                          <a:effectLst/>
                        </a:rPr>
                        <a:t>，</a:t>
                      </a:r>
                      <a:r>
                        <a:rPr lang="en-US" sz="1600">
                          <a:effectLst/>
                        </a:rPr>
                        <a:t>int len)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从当前输入流读取一定的字节数据，读取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zh-CN" sz="1600" dirty="0">
                          <a:effectLst/>
                        </a:rPr>
                        <a:t>个字节，并存放在数组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zh-CN" sz="1600" dirty="0">
                          <a:effectLst/>
                        </a:rPr>
                        <a:t>中以下标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zh-CN" sz="1600" dirty="0">
                          <a:effectLst/>
                        </a:rPr>
                        <a:t>开始的位置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105473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available()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返回流中能立即读取的字节的数量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7974654"/>
                  </a:ext>
                </a:extLst>
              </a:tr>
              <a:tr h="500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void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关闭输入流并释放与该流关联的所有系统资源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942300"/>
                  </a:ext>
                </a:extLst>
              </a:tr>
              <a:tr h="500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返回值为</a:t>
                      </a:r>
                      <a:r>
                        <a:rPr lang="en-US" sz="1600" dirty="0">
                          <a:effectLst/>
                        </a:rPr>
                        <a:t>long</a:t>
                      </a:r>
                      <a:r>
                        <a:rPr lang="zh-CN" sz="1600" dirty="0">
                          <a:effectLst/>
                        </a:rPr>
                        <a:t>类型，表示实际跳过的字节数量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skip(long n)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跳过或丢弃输入流中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zh-CN" sz="1600" dirty="0">
                          <a:effectLst/>
                        </a:rPr>
                        <a:t>个字节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32405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5208E045-048C-4F44-B704-63140C746B70}"/>
              </a:ext>
            </a:extLst>
          </p:cNvPr>
          <p:cNvSpPr/>
          <p:nvPr/>
        </p:nvSpPr>
        <p:spPr>
          <a:xfrm>
            <a:off x="3466481" y="1365956"/>
            <a:ext cx="5540359" cy="7112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CE42DDA4-991A-4667-9FF2-9362C272616F}"/>
              </a:ext>
            </a:extLst>
          </p:cNvPr>
          <p:cNvSpPr/>
          <p:nvPr/>
        </p:nvSpPr>
        <p:spPr>
          <a:xfrm>
            <a:off x="3476414" y="2324587"/>
            <a:ext cx="5512138" cy="495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AAAFDE20-0760-4DE9-8B71-D4A3E8F8D9F2}"/>
              </a:ext>
            </a:extLst>
          </p:cNvPr>
          <p:cNvSpPr/>
          <p:nvPr/>
        </p:nvSpPr>
        <p:spPr>
          <a:xfrm>
            <a:off x="3489056" y="3353688"/>
            <a:ext cx="5540359" cy="495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="" xmlns:a16="http://schemas.microsoft.com/office/drawing/2014/main" id="{3026F3E3-9390-4904-BCFB-2C6B5A054AE9}"/>
              </a:ext>
            </a:extLst>
          </p:cNvPr>
          <p:cNvSpPr/>
          <p:nvPr/>
        </p:nvSpPr>
        <p:spPr>
          <a:xfrm>
            <a:off x="3449543" y="4302106"/>
            <a:ext cx="4624609" cy="231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F4D6C880-03C5-4893-876C-CE383C9161D1}"/>
              </a:ext>
            </a:extLst>
          </p:cNvPr>
          <p:cNvSpPr/>
          <p:nvPr/>
        </p:nvSpPr>
        <p:spPr>
          <a:xfrm>
            <a:off x="3495488" y="5074582"/>
            <a:ext cx="4017845" cy="2999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A0549BE9-22A4-49C1-B43C-2BFFDC679BA0}"/>
              </a:ext>
            </a:extLst>
          </p:cNvPr>
          <p:cNvSpPr/>
          <p:nvPr/>
        </p:nvSpPr>
        <p:spPr>
          <a:xfrm>
            <a:off x="3477764" y="4595468"/>
            <a:ext cx="5549408" cy="3539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623189" y="834999"/>
            <a:ext cx="8589050" cy="343675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240066" cy="470648"/>
          </a:xfrm>
        </p:spPr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BufferedWriter</a:t>
            </a:r>
            <a:r>
              <a:rPr lang="zh-CN" altLang="zh-CN" dirty="0"/>
              <a:t>实现带缓冲功能的字符输出流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59BC438-BBCE-41CF-BA51-2FE406A02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4" y="1055298"/>
            <a:ext cx="7300593" cy="253005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061FDFF7-3572-4BFE-B38C-DC9A25003715}"/>
              </a:ext>
            </a:extLst>
          </p:cNvPr>
          <p:cNvSpPr/>
          <p:nvPr/>
        </p:nvSpPr>
        <p:spPr>
          <a:xfrm>
            <a:off x="1917684" y="1794934"/>
            <a:ext cx="4968538" cy="2187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E4972629-B6D7-4902-A152-37B3A37A3E70}"/>
              </a:ext>
            </a:extLst>
          </p:cNvPr>
          <p:cNvSpPr/>
          <p:nvPr/>
        </p:nvSpPr>
        <p:spPr>
          <a:xfrm>
            <a:off x="1917684" y="2113313"/>
            <a:ext cx="4742760" cy="196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E8272EF4-BE94-4212-B830-7535806BA6DE}"/>
              </a:ext>
            </a:extLst>
          </p:cNvPr>
          <p:cNvSpPr/>
          <p:nvPr/>
        </p:nvSpPr>
        <p:spPr>
          <a:xfrm>
            <a:off x="1892660" y="2606908"/>
            <a:ext cx="1505633" cy="196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22EFAECB-BB94-4694-93D0-7638E5BCBAEC}"/>
              </a:ext>
            </a:extLst>
          </p:cNvPr>
          <p:cNvSpPr/>
          <p:nvPr/>
        </p:nvSpPr>
        <p:spPr>
          <a:xfrm>
            <a:off x="1922228" y="2868490"/>
            <a:ext cx="1505633" cy="196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类的含义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4FA5150D-3948-4435-B64C-B9F5026C6C64}"/>
              </a:ext>
            </a:extLst>
          </p:cNvPr>
          <p:cNvSpPr txBox="1"/>
          <p:nvPr/>
        </p:nvSpPr>
        <p:spPr>
          <a:xfrm>
            <a:off x="6436850" y="2763689"/>
            <a:ext cx="5349766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File</a:t>
            </a:r>
            <a:r>
              <a:rPr lang="zh-CN" altLang="zh-CN" sz="2000" dirty="0"/>
              <a:t>类代表磁盘文件本身</a:t>
            </a:r>
            <a:r>
              <a:rPr lang="zh-CN" altLang="en-US" sz="2000" dirty="0"/>
              <a:t>，</a:t>
            </a:r>
            <a:r>
              <a:rPr lang="zh-CN" altLang="zh-CN" sz="2000" dirty="0"/>
              <a:t>提供了对文件和目录进行操作，能够实现文件和目录的创建、删除、重命名等操作。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163798" y="3161800"/>
            <a:ext cx="1193590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9198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1730809"/>
            <a:ext cx="9078693" cy="2659763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5" name="表格 114">
            <a:extLst>
              <a:ext uri="{FF2B5EF4-FFF2-40B4-BE49-F238E27FC236}">
                <a16:creationId xmlns="" xmlns:a16="http://schemas.microsoft.com/office/drawing/2014/main" id="{5962E694-A842-48B6-82D6-F4BC383C4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10248"/>
              </p:ext>
            </p:extLst>
          </p:nvPr>
        </p:nvGraphicFramePr>
        <p:xfrm>
          <a:off x="580601" y="1852620"/>
          <a:ext cx="8631132" cy="19710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523843">
                  <a:extLst>
                    <a:ext uri="{9D8B030D-6E8A-4147-A177-3AD203B41FA5}">
                      <a16:colId xmlns="" xmlns:a16="http://schemas.microsoft.com/office/drawing/2014/main" val="2891636756"/>
                    </a:ext>
                  </a:extLst>
                </a:gridCol>
                <a:gridCol w="6107289">
                  <a:extLst>
                    <a:ext uri="{9D8B030D-6E8A-4147-A177-3AD203B41FA5}">
                      <a16:colId xmlns="" xmlns:a16="http://schemas.microsoft.com/office/drawing/2014/main" val="251740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051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 (String pathname)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通过指定的文件路径字符串创建一个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类的实例对象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505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File(String parent</a:t>
                      </a:r>
                      <a:r>
                        <a:rPr lang="zh-CN" sz="2000" dirty="0">
                          <a:effectLst/>
                        </a:rPr>
                        <a:t>，</a:t>
                      </a:r>
                      <a:r>
                        <a:rPr lang="en-US" sz="2000" dirty="0">
                          <a:effectLst/>
                        </a:rPr>
                        <a:t>String child)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通过指定的父路径字符串和子路径字符串（包括文件名）创建一个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类的实例对象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325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（</a:t>
                      </a:r>
                      <a:r>
                        <a:rPr lang="en-US" sz="2000" dirty="0">
                          <a:effectLst/>
                        </a:rPr>
                        <a:t>File parent</a:t>
                      </a:r>
                      <a:r>
                        <a:rPr lang="zh-CN" sz="2000" dirty="0">
                          <a:effectLst/>
                        </a:rPr>
                        <a:t>，</a:t>
                      </a:r>
                      <a:r>
                        <a:rPr lang="en-US" sz="2000" dirty="0">
                          <a:effectLst/>
                        </a:rPr>
                        <a:t>String child)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通过指定的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类的父路径和字符串类型的子路径（包括文件名）创建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类的实例对象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69492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0F05E487-17DF-4F16-9ACB-FAD28F17EFF0}"/>
              </a:ext>
            </a:extLst>
          </p:cNvPr>
          <p:cNvSpPr/>
          <p:nvPr/>
        </p:nvSpPr>
        <p:spPr>
          <a:xfrm>
            <a:off x="569312" y="2190168"/>
            <a:ext cx="2501266" cy="3234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7C02A8A0-400B-4D01-AB22-B9126B5A05CF}"/>
              </a:ext>
            </a:extLst>
          </p:cNvPr>
          <p:cNvSpPr/>
          <p:nvPr/>
        </p:nvSpPr>
        <p:spPr>
          <a:xfrm>
            <a:off x="574955" y="2613504"/>
            <a:ext cx="2501266" cy="520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="" xmlns:a16="http://schemas.microsoft.com/office/drawing/2014/main" id="{85AC1989-670D-427E-9B89-E88A41603363}"/>
              </a:ext>
            </a:extLst>
          </p:cNvPr>
          <p:cNvSpPr/>
          <p:nvPr/>
        </p:nvSpPr>
        <p:spPr>
          <a:xfrm>
            <a:off x="580598" y="3194886"/>
            <a:ext cx="2489980" cy="6287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078693" cy="4081949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创建与获取文件信息的方法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4" name="表格 113">
            <a:extLst>
              <a:ext uri="{FF2B5EF4-FFF2-40B4-BE49-F238E27FC236}">
                <a16:creationId xmlns="" xmlns:a16="http://schemas.microsoft.com/office/drawing/2014/main" id="{0A24C296-9FE4-4A70-9786-96A7886A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99714"/>
              </p:ext>
            </p:extLst>
          </p:nvPr>
        </p:nvGraphicFramePr>
        <p:xfrm>
          <a:off x="539314" y="1120710"/>
          <a:ext cx="8804105" cy="36372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89037">
                  <a:extLst>
                    <a:ext uri="{9D8B030D-6E8A-4147-A177-3AD203B41FA5}">
                      <a16:colId xmlns="" xmlns:a16="http://schemas.microsoft.com/office/drawing/2014/main" val="2886762992"/>
                    </a:ext>
                  </a:extLst>
                </a:gridCol>
                <a:gridCol w="2112188">
                  <a:extLst>
                    <a:ext uri="{9D8B030D-6E8A-4147-A177-3AD203B41FA5}">
                      <a16:colId xmlns="" xmlns:a16="http://schemas.microsoft.com/office/drawing/2014/main" val="1077022047"/>
                    </a:ext>
                  </a:extLst>
                </a:gridCol>
                <a:gridCol w="5202880">
                  <a:extLst>
                    <a:ext uri="{9D8B030D-6E8A-4147-A177-3AD203B41FA5}">
                      <a16:colId xmlns="" xmlns:a16="http://schemas.microsoft.com/office/drawing/2014/main" val="3877220365"/>
                    </a:ext>
                  </a:extLst>
                </a:gridCol>
              </a:tblGrid>
              <a:tr h="84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返回值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370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dirty="0" err="1">
                          <a:effectLst/>
                        </a:rPr>
                        <a:t>createNewFile</a:t>
                      </a:r>
                      <a:r>
                        <a:rPr lang="en-US" altLang="zh-CN" sz="2000" dirty="0">
                          <a:effectLst/>
                        </a:rPr>
                        <a:t>()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dirty="0">
                          <a:effectLst/>
                        </a:rPr>
                        <a:t>如果指定的文件不存在并创建成功，则返回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  <a:r>
                        <a:rPr lang="zh-CN" altLang="zh-CN" sz="2000" dirty="0">
                          <a:effectLst/>
                        </a:rPr>
                        <a:t>，如果指定的文件存在，返回</a:t>
                      </a:r>
                      <a:r>
                        <a:rPr lang="en-US" altLang="zh-CN" sz="2000" dirty="0">
                          <a:effectLst/>
                        </a:rPr>
                        <a:t>false</a:t>
                      </a:r>
                      <a:endParaRPr lang="zh-CN" alt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09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string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getPath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返回全路径名称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756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tring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getParent()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返回父目录路径名称，如果不存在父目录，则返回</a:t>
                      </a:r>
                      <a:r>
                        <a:rPr lang="en-US" sz="2000" dirty="0">
                          <a:effectLst/>
                        </a:rPr>
                        <a:t>null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5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tring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getAbsolutePath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返回文件的绝对路径字符串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598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l</a:t>
                      </a:r>
                      <a:r>
                        <a:rPr lang="en-US" sz="2000" dirty="0">
                          <a:effectLst/>
                        </a:rPr>
                        <a:t>ong 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length()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返回文件的长度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63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l</a:t>
                      </a:r>
                      <a:r>
                        <a:rPr lang="en-US" sz="2000" dirty="0">
                          <a:effectLst/>
                        </a:rPr>
                        <a:t>ong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lastModified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返回文件或目录的最后修改时间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509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effectLst/>
                        </a:rPr>
                        <a:t>string</a:t>
                      </a:r>
                      <a:endParaRPr lang="zh-CN" alt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effectLst/>
                        </a:rPr>
                        <a:t>getName</a:t>
                      </a:r>
                      <a:r>
                        <a:rPr lang="en-US" altLang="zh-CN" sz="2000" dirty="0">
                          <a:effectLst/>
                        </a:rPr>
                        <a:t>()</a:t>
                      </a:r>
                      <a:endParaRPr lang="zh-CN" alt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dirty="0">
                          <a:effectLst/>
                        </a:rPr>
                        <a:t>返回文件或目录的名字</a:t>
                      </a:r>
                      <a:endParaRPr lang="zh-CN" alt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0792679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0F05E487-17DF-4F16-9ACB-FAD28F17EFF0}"/>
              </a:ext>
            </a:extLst>
          </p:cNvPr>
          <p:cNvSpPr/>
          <p:nvPr/>
        </p:nvSpPr>
        <p:spPr>
          <a:xfrm>
            <a:off x="2023420" y="1461040"/>
            <a:ext cx="1724490" cy="33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="" xmlns:a16="http://schemas.microsoft.com/office/drawing/2014/main" id="{59669244-BB4F-4043-BE70-641D1F66442C}"/>
              </a:ext>
            </a:extLst>
          </p:cNvPr>
          <p:cNvSpPr/>
          <p:nvPr/>
        </p:nvSpPr>
        <p:spPr>
          <a:xfrm>
            <a:off x="1981199" y="2144122"/>
            <a:ext cx="1422400" cy="2581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="" xmlns:a16="http://schemas.microsoft.com/office/drawing/2014/main" id="{6ED8788E-4189-4267-A518-9A6701675F71}"/>
              </a:ext>
            </a:extLst>
          </p:cNvPr>
          <p:cNvSpPr/>
          <p:nvPr/>
        </p:nvSpPr>
        <p:spPr>
          <a:xfrm>
            <a:off x="1986842" y="2482001"/>
            <a:ext cx="1422400" cy="292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="" xmlns:a16="http://schemas.microsoft.com/office/drawing/2014/main" id="{9EB444CA-4E40-4AC6-9495-1D528E199C6F}"/>
              </a:ext>
            </a:extLst>
          </p:cNvPr>
          <p:cNvSpPr/>
          <p:nvPr/>
        </p:nvSpPr>
        <p:spPr>
          <a:xfrm>
            <a:off x="2003773" y="3106394"/>
            <a:ext cx="1969915" cy="292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="" xmlns:a16="http://schemas.microsoft.com/office/drawing/2014/main" id="{4F2E6D73-F404-47E4-A2B0-6FDA226AB246}"/>
              </a:ext>
            </a:extLst>
          </p:cNvPr>
          <p:cNvSpPr/>
          <p:nvPr/>
        </p:nvSpPr>
        <p:spPr>
          <a:xfrm>
            <a:off x="2015063" y="3515023"/>
            <a:ext cx="965204" cy="2199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="" xmlns:a16="http://schemas.microsoft.com/office/drawing/2014/main" id="{314B2E51-DD44-4DB3-9A48-81EF68076309}"/>
              </a:ext>
            </a:extLst>
          </p:cNvPr>
          <p:cNvSpPr/>
          <p:nvPr/>
        </p:nvSpPr>
        <p:spPr>
          <a:xfrm>
            <a:off x="2009416" y="3825469"/>
            <a:ext cx="1625605" cy="265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="" xmlns:a16="http://schemas.microsoft.com/office/drawing/2014/main" id="{13F40832-75BD-450F-95CD-B6B7A71A30F5}"/>
              </a:ext>
            </a:extLst>
          </p:cNvPr>
          <p:cNvSpPr/>
          <p:nvPr/>
        </p:nvSpPr>
        <p:spPr>
          <a:xfrm>
            <a:off x="2020705" y="4175754"/>
            <a:ext cx="1316855" cy="2650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6" grpId="0" animBg="1"/>
      <p:bldP spid="116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466054" y="944425"/>
            <a:ext cx="8937253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473048" cy="470648"/>
          </a:xfrm>
        </p:spPr>
        <p:txBody>
          <a:bodyPr/>
          <a:lstStyle/>
          <a:p>
            <a:r>
              <a:rPr lang="zh-CN" altLang="zh-CN" dirty="0"/>
              <a:t>创建一个文件，获取文件的名称、路径等信息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966" y="3657375"/>
            <a:ext cx="2465705" cy="3095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B34A75F-C0F4-4CA7-BB92-D7BA5A316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3" y="1224125"/>
            <a:ext cx="8538750" cy="486649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5CD7F63C-F121-44BF-96BC-95A53E7062DC}"/>
              </a:ext>
            </a:extLst>
          </p:cNvPr>
          <p:cNvSpPr/>
          <p:nvPr/>
        </p:nvSpPr>
        <p:spPr>
          <a:xfrm>
            <a:off x="1206662" y="2964687"/>
            <a:ext cx="6346282" cy="909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B5688676-B492-4629-94F1-B63B356B2EA3}"/>
              </a:ext>
            </a:extLst>
          </p:cNvPr>
          <p:cNvSpPr/>
          <p:nvPr/>
        </p:nvSpPr>
        <p:spPr>
          <a:xfrm>
            <a:off x="1206662" y="3914605"/>
            <a:ext cx="7930141" cy="1957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1EBFBD2-1A5F-4709-8AD6-62D744778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4" y="3576044"/>
            <a:ext cx="7963590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1034647"/>
            <a:ext cx="9078693" cy="4774185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文件测试与删除方法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14" name="TextBox 18">
            <a:extLst>
              <a:ext uri="{FF2B5EF4-FFF2-40B4-BE49-F238E27FC236}">
                <a16:creationId xmlns="" xmlns:a16="http://schemas.microsoft.com/office/drawing/2014/main" id="{D2993C55-88F0-4E98-B203-6C042C9527B3}"/>
              </a:ext>
            </a:extLst>
          </p:cNvPr>
          <p:cNvSpPr txBox="1"/>
          <p:nvPr/>
        </p:nvSpPr>
        <p:spPr>
          <a:xfrm>
            <a:off x="4246099" y="3277217"/>
            <a:ext cx="71260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graphicFrame>
        <p:nvGraphicFramePr>
          <p:cNvPr id="116" name="表格 115">
            <a:extLst>
              <a:ext uri="{FF2B5EF4-FFF2-40B4-BE49-F238E27FC236}">
                <a16:creationId xmlns="" xmlns:a16="http://schemas.microsoft.com/office/drawing/2014/main" id="{5F710426-3959-402B-BF6C-945851407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90010"/>
              </p:ext>
            </p:extLst>
          </p:nvPr>
        </p:nvGraphicFramePr>
        <p:xfrm>
          <a:off x="535155" y="1187382"/>
          <a:ext cx="8688187" cy="43512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716771">
                  <a:extLst>
                    <a:ext uri="{9D8B030D-6E8A-4147-A177-3AD203B41FA5}">
                      <a16:colId xmlns="" xmlns:a16="http://schemas.microsoft.com/office/drawing/2014/main" val="3480598421"/>
                    </a:ext>
                  </a:extLst>
                </a:gridCol>
                <a:gridCol w="2386943">
                  <a:extLst>
                    <a:ext uri="{9D8B030D-6E8A-4147-A177-3AD203B41FA5}">
                      <a16:colId xmlns="" xmlns:a16="http://schemas.microsoft.com/office/drawing/2014/main" val="1649128658"/>
                    </a:ext>
                  </a:extLst>
                </a:gridCol>
                <a:gridCol w="3584473">
                  <a:extLst>
                    <a:ext uri="{9D8B030D-6E8A-4147-A177-3AD203B41FA5}">
                      <a16:colId xmlns="" xmlns:a16="http://schemas.microsoft.com/office/drawing/2014/main" val="3394560710"/>
                    </a:ext>
                  </a:extLst>
                </a:gridCol>
              </a:tblGrid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返回值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9915282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exists()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判断文件或目录是否存在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325233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isFile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判断是不是文件类型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3201335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isDirectory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判断是不是目录类型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425235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isAbsolute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判断是不是绝对路径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572046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canExecute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判断是否是可执行文件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48321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canRead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判断文件是否可以读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5503357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canWrite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判断文件是否可以写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7054711"/>
                  </a:ext>
                </a:extLst>
              </a:tr>
              <a:tr h="483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删除文件或目录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02749"/>
                  </a:ext>
                </a:extLst>
              </a:tr>
            </a:tbl>
          </a:graphicData>
        </a:graphic>
      </p:graphicFrame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7C02A8A0-400B-4D01-AB22-B9126B5A05CF}"/>
              </a:ext>
            </a:extLst>
          </p:cNvPr>
          <p:cNvSpPr/>
          <p:nvPr/>
        </p:nvSpPr>
        <p:spPr>
          <a:xfrm>
            <a:off x="3737436" y="1688752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="" xmlns:a16="http://schemas.microsoft.com/office/drawing/2014/main" id="{DFCE5532-7A6F-40F5-B96D-E3D27F1150C4}"/>
              </a:ext>
            </a:extLst>
          </p:cNvPr>
          <p:cNvSpPr/>
          <p:nvPr/>
        </p:nvSpPr>
        <p:spPr>
          <a:xfrm>
            <a:off x="3754368" y="2134666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="" xmlns:a16="http://schemas.microsoft.com/office/drawing/2014/main" id="{5E05F062-5DA2-4350-8F92-8696E1967C56}"/>
              </a:ext>
            </a:extLst>
          </p:cNvPr>
          <p:cNvSpPr/>
          <p:nvPr/>
        </p:nvSpPr>
        <p:spPr>
          <a:xfrm>
            <a:off x="3748722" y="2637025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="" xmlns:a16="http://schemas.microsoft.com/office/drawing/2014/main" id="{7153DEAF-8A0E-4203-936D-32893E15A117}"/>
              </a:ext>
            </a:extLst>
          </p:cNvPr>
          <p:cNvSpPr/>
          <p:nvPr/>
        </p:nvSpPr>
        <p:spPr>
          <a:xfrm>
            <a:off x="3731787" y="3105517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="" xmlns:a16="http://schemas.microsoft.com/office/drawing/2014/main" id="{667F0702-68D2-438F-BDAE-514351ABC490}"/>
              </a:ext>
            </a:extLst>
          </p:cNvPr>
          <p:cNvSpPr/>
          <p:nvPr/>
        </p:nvSpPr>
        <p:spPr>
          <a:xfrm>
            <a:off x="3743076" y="3624805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="" xmlns:a16="http://schemas.microsoft.com/office/drawing/2014/main" id="{DD9E036F-DDF8-4167-A5CE-8F23E764D2D2}"/>
              </a:ext>
            </a:extLst>
          </p:cNvPr>
          <p:cNvSpPr/>
          <p:nvPr/>
        </p:nvSpPr>
        <p:spPr>
          <a:xfrm>
            <a:off x="3765654" y="4098939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="" xmlns:a16="http://schemas.microsoft.com/office/drawing/2014/main" id="{7B3380BB-1A40-4E1B-8310-95E9B4975DBC}"/>
              </a:ext>
            </a:extLst>
          </p:cNvPr>
          <p:cNvSpPr/>
          <p:nvPr/>
        </p:nvSpPr>
        <p:spPr>
          <a:xfrm>
            <a:off x="3765654" y="4584366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="" xmlns:a16="http://schemas.microsoft.com/office/drawing/2014/main" id="{6571FE75-B43F-45C0-9CC9-8AFBB36D6A51}"/>
              </a:ext>
            </a:extLst>
          </p:cNvPr>
          <p:cNvSpPr/>
          <p:nvPr/>
        </p:nvSpPr>
        <p:spPr>
          <a:xfrm>
            <a:off x="3810810" y="5092358"/>
            <a:ext cx="1492197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466055" y="944425"/>
            <a:ext cx="8882662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473048" cy="470648"/>
          </a:xfrm>
        </p:spPr>
        <p:txBody>
          <a:bodyPr/>
          <a:lstStyle/>
          <a:p>
            <a:r>
              <a:rPr lang="zh-CN" altLang="zh-CN" dirty="0"/>
              <a:t>创建一个文件，测试文件并删除文件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717" y="3657375"/>
            <a:ext cx="2465705" cy="3095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35FB298-8973-4F33-AE50-950848A81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6" y="1117278"/>
            <a:ext cx="8525867" cy="508019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20A7072-EB64-4D54-BF15-0D9C2D0FF2F9}"/>
              </a:ext>
            </a:extLst>
          </p:cNvPr>
          <p:cNvSpPr/>
          <p:nvPr/>
        </p:nvSpPr>
        <p:spPr>
          <a:xfrm>
            <a:off x="862893" y="2993806"/>
            <a:ext cx="6880561" cy="1373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40A001FC-227B-4B83-9507-BBCE3A0B77AC}"/>
              </a:ext>
            </a:extLst>
          </p:cNvPr>
          <p:cNvSpPr/>
          <p:nvPr/>
        </p:nvSpPr>
        <p:spPr>
          <a:xfrm>
            <a:off x="862893" y="4401801"/>
            <a:ext cx="6951073" cy="15117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4548373-E3CE-4BFC-A3E9-D55A97D2B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69" y="1626814"/>
            <a:ext cx="2834886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1034647"/>
            <a:ext cx="9078693" cy="2936393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目录操作方法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67593" y="3355073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14" name="TextBox 18">
            <a:extLst>
              <a:ext uri="{FF2B5EF4-FFF2-40B4-BE49-F238E27FC236}">
                <a16:creationId xmlns="" xmlns:a16="http://schemas.microsoft.com/office/drawing/2014/main" id="{D2993C55-88F0-4E98-B203-6C042C9527B3}"/>
              </a:ext>
            </a:extLst>
          </p:cNvPr>
          <p:cNvSpPr txBox="1"/>
          <p:nvPr/>
        </p:nvSpPr>
        <p:spPr>
          <a:xfrm>
            <a:off x="4246099" y="3277217"/>
            <a:ext cx="71260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126" name="TextBox 18">
            <a:extLst>
              <a:ext uri="{FF2B5EF4-FFF2-40B4-BE49-F238E27FC236}">
                <a16:creationId xmlns="" xmlns:a16="http://schemas.microsoft.com/office/drawing/2014/main" id="{CE150128-5340-4199-9451-6922E5D21C50}"/>
              </a:ext>
            </a:extLst>
          </p:cNvPr>
          <p:cNvSpPr txBox="1"/>
          <p:nvPr/>
        </p:nvSpPr>
        <p:spPr>
          <a:xfrm>
            <a:off x="3968400" y="3107078"/>
            <a:ext cx="681255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="" xmlns:a16="http://schemas.microsoft.com/office/drawing/2014/main" id="{11B9742E-A970-4A10-A47E-9A9CB723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6336"/>
              </p:ext>
            </p:extLst>
          </p:nvPr>
        </p:nvGraphicFramePr>
        <p:xfrm>
          <a:off x="581910" y="1220859"/>
          <a:ext cx="8651379" cy="249318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61379">
                  <a:extLst>
                    <a:ext uri="{9D8B030D-6E8A-4147-A177-3AD203B41FA5}">
                      <a16:colId xmlns="" xmlns:a16="http://schemas.microsoft.com/office/drawing/2014/main" val="1151283887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168684019"/>
                    </a:ext>
                  </a:extLst>
                </a:gridCol>
                <a:gridCol w="5767600">
                  <a:extLst>
                    <a:ext uri="{9D8B030D-6E8A-4147-A177-3AD203B41FA5}">
                      <a16:colId xmlns="" xmlns:a16="http://schemas.microsoft.com/office/drawing/2014/main" val="1336609027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返回值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6274897"/>
                  </a:ext>
                </a:extLst>
              </a:tr>
              <a:tr h="551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mkdir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在各级父目录已经存在的情况下创建指定目录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03527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mkdirs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同时创建各级父目录和指定目录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8914417"/>
                  </a:ext>
                </a:extLst>
              </a:tr>
              <a:tr h="5192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tring[]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list()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以字符串数组的形式返回目录中的文件和目录名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2382239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File[]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listFiles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以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的形式返回目录中的文件和目录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7484982"/>
                  </a:ext>
                </a:extLst>
              </a:tr>
            </a:tbl>
          </a:graphicData>
        </a:graphic>
      </p:graphicFrame>
      <p:sp>
        <p:nvSpPr>
          <p:cNvPr id="117" name="矩形: 圆角 116">
            <a:extLst>
              <a:ext uri="{FF2B5EF4-FFF2-40B4-BE49-F238E27FC236}">
                <a16:creationId xmlns="" xmlns:a16="http://schemas.microsoft.com/office/drawing/2014/main" id="{7C02A8A0-400B-4D01-AB22-B9126B5A05CF}"/>
              </a:ext>
            </a:extLst>
          </p:cNvPr>
          <p:cNvSpPr/>
          <p:nvPr/>
        </p:nvSpPr>
        <p:spPr>
          <a:xfrm>
            <a:off x="581910" y="1698837"/>
            <a:ext cx="8200846" cy="344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="" xmlns:a16="http://schemas.microsoft.com/office/drawing/2014/main" id="{DFCE5532-7A6F-40F5-B96D-E3D27F1150C4}"/>
              </a:ext>
            </a:extLst>
          </p:cNvPr>
          <p:cNvSpPr/>
          <p:nvPr/>
        </p:nvSpPr>
        <p:spPr>
          <a:xfrm>
            <a:off x="581910" y="2247542"/>
            <a:ext cx="8200846" cy="344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="" xmlns:a16="http://schemas.microsoft.com/office/drawing/2014/main" id="{30DABDE3-B8CA-49BB-993A-5CD89DB0F555}"/>
              </a:ext>
            </a:extLst>
          </p:cNvPr>
          <p:cNvSpPr/>
          <p:nvPr/>
        </p:nvSpPr>
        <p:spPr>
          <a:xfrm>
            <a:off x="598842" y="2726279"/>
            <a:ext cx="8296802" cy="323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="" xmlns:a16="http://schemas.microsoft.com/office/drawing/2014/main" id="{D86119F9-1100-4E4A-B1E7-430292A305CF}"/>
              </a:ext>
            </a:extLst>
          </p:cNvPr>
          <p:cNvSpPr/>
          <p:nvPr/>
        </p:nvSpPr>
        <p:spPr>
          <a:xfrm>
            <a:off x="598842" y="3235318"/>
            <a:ext cx="8200846" cy="344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9" grpId="0" animBg="1"/>
      <p:bldP spid="119" grpId="1" animBg="1"/>
      <p:bldP spid="130" grpId="0" animBg="1"/>
      <p:bldP spid="130" grpId="1" animBg="1"/>
      <p:bldP spid="1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466054" y="944425"/>
            <a:ext cx="9293521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473048" cy="470648"/>
          </a:xfrm>
        </p:spPr>
        <p:txBody>
          <a:bodyPr/>
          <a:lstStyle/>
          <a:p>
            <a:r>
              <a:rPr lang="zh-CN" altLang="zh-CN" dirty="0"/>
              <a:t>创建一个目录，测试文件夹的常用方法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575" y="3447553"/>
            <a:ext cx="2115403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31B9D4C-6CF3-48F9-9E05-2006FD4EE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8" y="1214652"/>
            <a:ext cx="8902234" cy="4940488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29E45A73-867C-4289-8AA7-FC172E22EBDF}"/>
              </a:ext>
            </a:extLst>
          </p:cNvPr>
          <p:cNvSpPr/>
          <p:nvPr/>
        </p:nvSpPr>
        <p:spPr>
          <a:xfrm>
            <a:off x="1444978" y="2190045"/>
            <a:ext cx="7495822" cy="237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798E5038-3D3D-4558-897A-24655039E68D}"/>
              </a:ext>
            </a:extLst>
          </p:cNvPr>
          <p:cNvSpPr/>
          <p:nvPr/>
        </p:nvSpPr>
        <p:spPr>
          <a:xfrm>
            <a:off x="1439332" y="2613376"/>
            <a:ext cx="3832579" cy="5588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57E47905-46AA-4C3B-9113-BF27CA2D336E}"/>
              </a:ext>
            </a:extLst>
          </p:cNvPr>
          <p:cNvSpPr/>
          <p:nvPr/>
        </p:nvSpPr>
        <p:spPr>
          <a:xfrm>
            <a:off x="1433686" y="3375375"/>
            <a:ext cx="4165602" cy="1195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20E44DF3-CB1C-40B8-B9A0-60198CB3A0DE}"/>
              </a:ext>
            </a:extLst>
          </p:cNvPr>
          <p:cNvSpPr/>
          <p:nvPr/>
        </p:nvSpPr>
        <p:spPr>
          <a:xfrm>
            <a:off x="1428040" y="4757169"/>
            <a:ext cx="4165602" cy="237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6676AC76-9525-4692-A2F5-B93F250164AF}"/>
              </a:ext>
            </a:extLst>
          </p:cNvPr>
          <p:cNvSpPr/>
          <p:nvPr/>
        </p:nvSpPr>
        <p:spPr>
          <a:xfrm>
            <a:off x="3880257" y="80424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C24658B6-2DA3-4991-83EF-B5E484FC71D8}"/>
              </a:ext>
            </a:extLst>
          </p:cNvPr>
          <p:cNvSpPr/>
          <p:nvPr/>
        </p:nvSpPr>
        <p:spPr>
          <a:xfrm>
            <a:off x="5094369" y="2831213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A00F6A2D-BBC1-4DD3-80F1-9ECAE6B92011}"/>
              </a:ext>
            </a:extLst>
          </p:cNvPr>
          <p:cNvSpPr/>
          <p:nvPr/>
        </p:nvSpPr>
        <p:spPr>
          <a:xfrm>
            <a:off x="2713105" y="2831214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60ED9E8-80DD-4C21-B4FD-8227F8A8FD52}"/>
              </a:ext>
            </a:extLst>
          </p:cNvPr>
          <p:cNvSpPr/>
          <p:nvPr/>
        </p:nvSpPr>
        <p:spPr>
          <a:xfrm>
            <a:off x="4060477" y="1737085"/>
            <a:ext cx="2553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字节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流的用法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F282B0A-DB8A-46BD-A725-ACDED12C2769}"/>
              </a:ext>
            </a:extLst>
          </p:cNvPr>
          <p:cNvSpPr/>
          <p:nvPr/>
        </p:nvSpPr>
        <p:spPr>
          <a:xfrm>
            <a:off x="2962608" y="38283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字符流的用法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70E01E3C-2F47-4B93-BC94-4107E73B9A49}"/>
              </a:ext>
            </a:extLst>
          </p:cNvPr>
          <p:cNvSpPr/>
          <p:nvPr/>
        </p:nvSpPr>
        <p:spPr>
          <a:xfrm>
            <a:off x="5666575" y="3810616"/>
            <a:ext cx="175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文件的用法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9170865" cy="3639600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FileInputStream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43" y="3237212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2" name="表格 111">
            <a:extLst>
              <a:ext uri="{FF2B5EF4-FFF2-40B4-BE49-F238E27FC236}">
                <a16:creationId xmlns="" xmlns:a16="http://schemas.microsoft.com/office/drawing/2014/main" id="{F127525B-D7A0-4E68-A671-053C9F42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15176"/>
              </p:ext>
            </p:extLst>
          </p:nvPr>
        </p:nvGraphicFramePr>
        <p:xfrm>
          <a:off x="569884" y="1230950"/>
          <a:ext cx="8709356" cy="231835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12839">
                  <a:extLst>
                    <a:ext uri="{9D8B030D-6E8A-4147-A177-3AD203B41FA5}">
                      <a16:colId xmlns="" xmlns:a16="http://schemas.microsoft.com/office/drawing/2014/main" val="2577057079"/>
                    </a:ext>
                  </a:extLst>
                </a:gridCol>
                <a:gridCol w="6596517">
                  <a:extLst>
                    <a:ext uri="{9D8B030D-6E8A-4147-A177-3AD203B41FA5}">
                      <a16:colId xmlns="" xmlns:a16="http://schemas.microsoft.com/office/drawing/2014/main" val="2086346055"/>
                    </a:ext>
                  </a:extLst>
                </a:gridCol>
              </a:tblGrid>
              <a:tr h="282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3320626"/>
                  </a:ext>
                </a:extLst>
              </a:tr>
              <a:tr h="787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FileInputStream</a:t>
                      </a:r>
                      <a:r>
                        <a:rPr lang="en-US" sz="2000" dirty="0">
                          <a:effectLst/>
                        </a:rPr>
                        <a:t>(File file)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通过打开一个到实际文件的连接来创建一个</a:t>
                      </a:r>
                      <a:r>
                        <a:rPr lang="en-US" sz="2000" dirty="0" err="1">
                          <a:effectLst/>
                        </a:rPr>
                        <a:t>FileInputStream</a:t>
                      </a:r>
                      <a:r>
                        <a:rPr lang="zh-CN" sz="2000" dirty="0">
                          <a:effectLst/>
                        </a:rPr>
                        <a:t>，该文件通过文件系统中的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对象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r>
                        <a:rPr lang="zh-CN" sz="2000" dirty="0">
                          <a:effectLst/>
                        </a:rPr>
                        <a:t>指定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639109"/>
                  </a:ext>
                </a:extLst>
              </a:tr>
              <a:tr h="1028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FileInputStream</a:t>
                      </a:r>
                      <a:r>
                        <a:rPr lang="en-US" sz="2000" dirty="0">
                          <a:effectLst/>
                        </a:rPr>
                        <a:t>(String name)</a:t>
                      </a:r>
                      <a:endParaRPr lang="zh-C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通过打开一个到实际文件的连接来创建一个</a:t>
                      </a:r>
                      <a:r>
                        <a:rPr lang="en-US" sz="2000" dirty="0" err="1">
                          <a:effectLst/>
                        </a:rPr>
                        <a:t>FileInputStream</a:t>
                      </a:r>
                      <a:r>
                        <a:rPr lang="zh-CN" sz="2000" dirty="0">
                          <a:effectLst/>
                        </a:rPr>
                        <a:t>，该文件通过文件系统中的路径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指定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7892881"/>
                  </a:ext>
                </a:extLst>
              </a:tr>
            </a:tbl>
          </a:graphicData>
        </a:graphic>
      </p:graphicFrame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F5976DD5-A7B9-4BED-92FF-F383CFCF62DC}"/>
              </a:ext>
            </a:extLst>
          </p:cNvPr>
          <p:cNvSpPr/>
          <p:nvPr/>
        </p:nvSpPr>
        <p:spPr>
          <a:xfrm>
            <a:off x="569884" y="1569493"/>
            <a:ext cx="8709356" cy="805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C2B6AA02-FED4-43FF-A135-2DFD3CD2ACF6}"/>
              </a:ext>
            </a:extLst>
          </p:cNvPr>
          <p:cNvSpPr/>
          <p:nvPr/>
        </p:nvSpPr>
        <p:spPr>
          <a:xfrm>
            <a:off x="599452" y="2540762"/>
            <a:ext cx="8709356" cy="805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731838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read()</a:t>
            </a:r>
            <a:r>
              <a:rPr lang="zh-CN" altLang="zh-CN" b="1" dirty="0"/>
              <a:t>方法一次读取一个字节的数据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2633" y="3947888"/>
            <a:ext cx="7648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test.txt</a:t>
            </a:r>
            <a:r>
              <a:rPr lang="zh-CN" altLang="en-US" dirty="0"/>
              <a:t>中的内容是“</a:t>
            </a:r>
            <a:r>
              <a:rPr lang="en-US" altLang="zh-CN" dirty="0"/>
              <a:t>123abcde</a:t>
            </a:r>
            <a:r>
              <a:rPr lang="zh-CN" altLang="en-US" dirty="0"/>
              <a:t>”，则运行结果如下所示：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3F93774-287D-432E-8F61-EF1DD6888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9" y="1273750"/>
            <a:ext cx="7491109" cy="24767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DC51002B-C41C-48AC-B8DD-CFE494799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8" y="5052915"/>
            <a:ext cx="7262489" cy="34293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549E667-F2AD-4745-AED1-417440BB235C}"/>
              </a:ext>
            </a:extLst>
          </p:cNvPr>
          <p:cNvSpPr/>
          <p:nvPr/>
        </p:nvSpPr>
        <p:spPr>
          <a:xfrm>
            <a:off x="3411941" y="2524836"/>
            <a:ext cx="1146412" cy="2047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70" y="958323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922075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read(byte[] b)</a:t>
            </a:r>
            <a:r>
              <a:rPr lang="zh-CN" altLang="zh-CN" b="1" dirty="0"/>
              <a:t>方法一次读取多个字节的数据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3F93BDD-88D9-4E8A-B5C8-BA94B9A84059}"/>
              </a:ext>
            </a:extLst>
          </p:cNvPr>
          <p:cNvSpPr/>
          <p:nvPr/>
        </p:nvSpPr>
        <p:spPr>
          <a:xfrm>
            <a:off x="802523" y="4351577"/>
            <a:ext cx="7780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Monaco"/>
                <a:cs typeface="Times New Roman" panose="02020603050405020304" pitchFamily="18" charset="0"/>
              </a:rPr>
              <a:t>如果</a:t>
            </a:r>
            <a:r>
              <a:rPr lang="en-US" altLang="zh-CN" sz="2000" kern="100" dirty="0">
                <a:solidFill>
                  <a:srgbClr val="000000"/>
                </a:solidFill>
                <a:latin typeface="Monaco"/>
                <a:cs typeface="Times New Roman" panose="02020603050405020304" pitchFamily="18" charset="0"/>
              </a:rPr>
              <a:t>test2.txt</a:t>
            </a:r>
            <a:r>
              <a:rPr lang="zh-CN" altLang="en-US" sz="2000" kern="100" dirty="0">
                <a:solidFill>
                  <a:srgbClr val="000000"/>
                </a:solidFill>
                <a:latin typeface="Monaco"/>
                <a:cs typeface="Times New Roman" panose="02020603050405020304" pitchFamily="18" charset="0"/>
              </a:rPr>
              <a:t>的内容是</a:t>
            </a:r>
            <a:r>
              <a:rPr lang="zh-CN" altLang="zh-CN" dirty="0"/>
              <a:t>“你好，欢迎使用文件输入流”</a:t>
            </a:r>
            <a:r>
              <a:rPr lang="zh-CN" altLang="en-US" dirty="0"/>
              <a:t>，则运行结果为：</a:t>
            </a:r>
            <a:endParaRPr lang="en-US" altLang="zh-CN" sz="2000" kern="100" dirty="0">
              <a:solidFill>
                <a:srgbClr val="000000"/>
              </a:solidFill>
              <a:latin typeface="Monaco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FFB92CB-59D0-4145-964B-A1A9E4F51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1239749"/>
            <a:ext cx="7658764" cy="3025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15D0354-6FE8-4496-9DED-8394A3DB7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22" y="5130529"/>
            <a:ext cx="4701947" cy="487722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28EDBCC4-D2ED-44F8-BC3C-FDE2115D0B6C}"/>
              </a:ext>
            </a:extLst>
          </p:cNvPr>
          <p:cNvSpPr/>
          <p:nvPr/>
        </p:nvSpPr>
        <p:spPr>
          <a:xfrm>
            <a:off x="2402006" y="2784143"/>
            <a:ext cx="1282890" cy="2101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zh-CN" b="1" dirty="0"/>
              <a:t>用</a:t>
            </a:r>
            <a:r>
              <a:rPr lang="en-US" altLang="zh-CN" b="1" dirty="0"/>
              <a:t>read</a:t>
            </a:r>
            <a:r>
              <a:rPr lang="zh-CN" altLang="zh-CN" b="1" dirty="0"/>
              <a:t>（</a:t>
            </a:r>
            <a:r>
              <a:rPr lang="en-US" altLang="zh-CN" b="1" dirty="0"/>
              <a:t>byte[] </a:t>
            </a:r>
            <a:r>
              <a:rPr lang="en-US" altLang="zh-CN" b="1" dirty="0" err="1"/>
              <a:t>b,int</a:t>
            </a:r>
            <a:r>
              <a:rPr lang="en-US" altLang="zh-CN" b="1" dirty="0"/>
              <a:t> </a:t>
            </a:r>
            <a:r>
              <a:rPr lang="en-US" altLang="zh-CN" b="1" dirty="0" err="1"/>
              <a:t>I,int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en-US" altLang="zh-CN" b="1" dirty="0"/>
              <a:t>)</a:t>
            </a:r>
            <a:r>
              <a:rPr lang="zh-CN" altLang="zh-CN" b="1" dirty="0"/>
              <a:t>方法读取指定字节的数据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15F90AC-F6C8-4B55-B89B-F89C42154ECE}"/>
              </a:ext>
            </a:extLst>
          </p:cNvPr>
          <p:cNvSpPr/>
          <p:nvPr/>
        </p:nvSpPr>
        <p:spPr>
          <a:xfrm>
            <a:off x="804717" y="4636483"/>
            <a:ext cx="790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如果“</a:t>
            </a:r>
            <a:r>
              <a:rPr lang="en-US" altLang="zh-CN" kern="100" dirty="0">
                <a:solidFill>
                  <a:srgbClr val="000000"/>
                </a:solidFill>
                <a:latin typeface="Monaco"/>
              </a:rPr>
              <a:t>test3.txt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”的内容是“</a:t>
            </a:r>
            <a:r>
              <a:rPr lang="zh-CN" altLang="zh-CN" dirty="0"/>
              <a:t>你好，欢迎使用文件输入流</a:t>
            </a:r>
            <a:r>
              <a:rPr lang="zh-CN" altLang="en-US" kern="100" dirty="0">
                <a:solidFill>
                  <a:srgbClr val="000000"/>
                </a:solidFill>
                <a:latin typeface="Monaco"/>
              </a:rPr>
              <a:t>”，则运行结果为：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89BF5F8-2BF4-48A2-BBF0-EE0357FAC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3" y="1244676"/>
            <a:ext cx="7658764" cy="3033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0849708-889C-4091-9FDB-DED89D7D1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5066033"/>
            <a:ext cx="3375953" cy="487722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61232ADF-6751-447C-BB46-05F783001521}"/>
              </a:ext>
            </a:extLst>
          </p:cNvPr>
          <p:cNvSpPr/>
          <p:nvPr/>
        </p:nvSpPr>
        <p:spPr>
          <a:xfrm>
            <a:off x="2483893" y="2784143"/>
            <a:ext cx="1842447" cy="2101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7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="" xmlns:a16="http://schemas.microsoft.com/office/drawing/2014/main" id="{E3AC4789-1D36-431E-809C-BD243EFD372C}"/>
              </a:ext>
            </a:extLst>
          </p:cNvPr>
          <p:cNvGrpSpPr/>
          <p:nvPr/>
        </p:nvGrpSpPr>
        <p:grpSpPr>
          <a:xfrm>
            <a:off x="453629" y="1273503"/>
            <a:ext cx="8932053" cy="2478064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="" xmlns:a16="http://schemas.microsoft.com/office/drawing/2014/main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734829" cy="470648"/>
          </a:xfrm>
        </p:spPr>
        <p:txBody>
          <a:bodyPr/>
          <a:lstStyle/>
          <a:p>
            <a:r>
              <a:rPr lang="zh-CN" altLang="zh-CN" b="1" dirty="0"/>
              <a:t>缓冲输入流</a:t>
            </a:r>
            <a:r>
              <a:rPr lang="en-US" altLang="zh-CN" b="1" dirty="0" err="1"/>
              <a:t>BufferedInputStream</a:t>
            </a:r>
            <a:r>
              <a:rPr lang="zh-CN" altLang="en-US" dirty="0"/>
              <a:t>的构造方法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113" name="表格 112">
            <a:extLst>
              <a:ext uri="{FF2B5EF4-FFF2-40B4-BE49-F238E27FC236}">
                <a16:creationId xmlns="" xmlns:a16="http://schemas.microsoft.com/office/drawing/2014/main" id="{4305D9C2-E3B9-417B-BCED-4224FFA2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9295"/>
              </p:ext>
            </p:extLst>
          </p:nvPr>
        </p:nvGraphicFramePr>
        <p:xfrm>
          <a:off x="649791" y="1397569"/>
          <a:ext cx="8454191" cy="1935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972502">
                  <a:extLst>
                    <a:ext uri="{9D8B030D-6E8A-4147-A177-3AD203B41FA5}">
                      <a16:colId xmlns="" xmlns:a16="http://schemas.microsoft.com/office/drawing/2014/main" val="2795957665"/>
                    </a:ext>
                  </a:extLst>
                </a:gridCol>
                <a:gridCol w="4481689">
                  <a:extLst>
                    <a:ext uri="{9D8B030D-6E8A-4147-A177-3AD203B41FA5}">
                      <a16:colId xmlns="" xmlns:a16="http://schemas.microsoft.com/office/drawing/2014/main" val="143942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741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BufferedInputStream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InputStream</a:t>
                      </a:r>
                      <a:r>
                        <a:rPr lang="en-US" sz="2000" dirty="0">
                          <a:effectLst/>
                        </a:rPr>
                        <a:t> in)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用底层字节输入流创建字节缓冲输入流的对象，缓冲区默认大小为</a:t>
                      </a:r>
                      <a:r>
                        <a:rPr lang="en-US" sz="2000" dirty="0">
                          <a:effectLst/>
                        </a:rPr>
                        <a:t>8M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764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BufferedInputStream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InputStream</a:t>
                      </a:r>
                      <a:r>
                        <a:rPr lang="en-US" sz="2000" dirty="0">
                          <a:effectLst/>
                        </a:rPr>
                        <a:t> in, int size)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用底层字节输入流创建字节缓冲输入流的对象，第二个参数</a:t>
                      </a:r>
                      <a:r>
                        <a:rPr lang="en-US" sz="2000" dirty="0">
                          <a:effectLst/>
                        </a:rPr>
                        <a:t>size</a:t>
                      </a:r>
                      <a:r>
                        <a:rPr lang="zh-CN" sz="2000" dirty="0">
                          <a:effectLst/>
                        </a:rPr>
                        <a:t>指定缓冲区的大小，以字节为单位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C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878301"/>
                  </a:ext>
                </a:extLst>
              </a:tr>
            </a:tbl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="" xmlns:a16="http://schemas.microsoft.com/office/drawing/2014/main" id="{7186A650-F962-4CA6-8BD4-4FB9AAB21972}"/>
              </a:ext>
            </a:extLst>
          </p:cNvPr>
          <p:cNvSpPr/>
          <p:nvPr/>
        </p:nvSpPr>
        <p:spPr>
          <a:xfrm>
            <a:off x="569884" y="1501253"/>
            <a:ext cx="8449938" cy="655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="" xmlns:a16="http://schemas.microsoft.com/office/drawing/2014/main" id="{C8E19B0E-3297-4DFC-A750-D5E1AF42F44E}"/>
              </a:ext>
            </a:extLst>
          </p:cNvPr>
          <p:cNvSpPr/>
          <p:nvPr/>
        </p:nvSpPr>
        <p:spPr>
          <a:xfrm>
            <a:off x="654044" y="2240506"/>
            <a:ext cx="8449938" cy="883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7" y="473777"/>
            <a:ext cx="9894973" cy="470648"/>
          </a:xfrm>
        </p:spPr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BufferedInputStream</a:t>
            </a:r>
            <a:r>
              <a:rPr lang="zh-CN" altLang="zh-CN" dirty="0"/>
              <a:t>实现读取文本文件中的数据，并输出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0F2DABC-447C-457B-8337-E8CFB8A2A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0" y="1324613"/>
            <a:ext cx="7506350" cy="317019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B5CA0A7D-882B-4186-879C-1549470B32AE}"/>
              </a:ext>
            </a:extLst>
          </p:cNvPr>
          <p:cNvSpPr/>
          <p:nvPr/>
        </p:nvSpPr>
        <p:spPr>
          <a:xfrm>
            <a:off x="3166282" y="3002507"/>
            <a:ext cx="1310184" cy="259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2205</Words>
  <Application>Microsoft Office PowerPoint</Application>
  <PresentationFormat>自定义</PresentationFormat>
  <Paragraphs>332</Paragraphs>
  <Slides>39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194</cp:revision>
  <dcterms:created xsi:type="dcterms:W3CDTF">2016-05-18T12:32:00Z</dcterms:created>
  <dcterms:modified xsi:type="dcterms:W3CDTF">2021-08-11T08:45:20Z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