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05" r:id="rId2"/>
    <p:sldId id="295" r:id="rId3"/>
    <p:sldId id="315" r:id="rId4"/>
    <p:sldId id="297" r:id="rId5"/>
    <p:sldId id="303" r:id="rId6"/>
    <p:sldId id="294" r:id="rId7"/>
    <p:sldId id="301" r:id="rId8"/>
    <p:sldId id="307" r:id="rId9"/>
    <p:sldId id="298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13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00CC66"/>
    <a:srgbClr val="15BD80"/>
    <a:srgbClr val="00CC99"/>
    <a:srgbClr val="F8FEFC"/>
    <a:srgbClr val="339933"/>
    <a:srgbClr val="9DBDAB"/>
    <a:srgbClr val="7C389A"/>
    <a:srgbClr val="446D99"/>
    <a:srgbClr val="C4C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3" autoAdjust="0"/>
    <p:restoredTop sz="95484" autoAdjust="0"/>
  </p:normalViewPr>
  <p:slideViewPr>
    <p:cSldViewPr snapToGrid="0" showGuides="1">
      <p:cViewPr varScale="1">
        <p:scale>
          <a:sx n="87" d="100"/>
          <a:sy n="87" d="100"/>
        </p:scale>
        <p:origin x="-110" y="-82"/>
      </p:cViewPr>
      <p:guideLst>
        <p:guide orient="horz" pos="1253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1CCDC38-D7A8-4F2F-BC9D-96589A19EAD1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0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0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0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2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2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2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08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3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1616149" y="3651250"/>
            <a:ext cx="9250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7200" b="1" dirty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单元</a:t>
            </a:r>
            <a:r>
              <a:rPr lang="en-US" altLang="zh-CN" sz="7200" b="1" dirty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9   </a:t>
            </a:r>
            <a:r>
              <a:rPr lang="zh-CN" altLang="en-US" sz="7200" b="1" dirty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图形用户界面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/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界面操作条件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7372297" y="3679457"/>
            <a:ext cx="3431434" cy="1195536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lang="zh-CN" altLang="en-US" dirty="0" smtClean="0"/>
              <a:t>用于响应用户对组件操作响应的指令，比如当用户用鼠标单击一个按钮时，要求程序做出的相应的反应。</a:t>
            </a:r>
            <a:endParaRPr lang="zh-CN" altLang="en-US" dirty="0"/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731838" y="2051094"/>
            <a:ext cx="3886200" cy="1334036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GUI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界面中所有可见的图形元素，如窗口、按钮、选择框、进度条、输入框等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8013324" y="3430321"/>
                <a:ext cx="561536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组件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605381" y="2313842"/>
                <a:ext cx="561536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事件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762131" y="95530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2315856" y="141983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2386145" y="173369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2086640" y="173369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2153197" y="176735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3128043" y="154474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Swing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层次结构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1207377" y="152340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2687671" y="161363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CF4094C9-417A-4D81-9506-647E0CBCB320}"/>
              </a:ext>
            </a:extLst>
          </p:cNvPr>
          <p:cNvGrpSpPr/>
          <p:nvPr/>
        </p:nvGrpSpPr>
        <p:grpSpPr>
          <a:xfrm>
            <a:off x="2065460" y="2180744"/>
            <a:ext cx="2065817" cy="2584754"/>
            <a:chOff x="3295850" y="1895995"/>
            <a:chExt cx="3725149" cy="4660916"/>
          </a:xfrm>
        </p:grpSpPr>
        <p:sp>
          <p:nvSpPr>
            <p:cNvPr id="117" name="圆角矩形 2">
              <a:extLst>
                <a:ext uri="{FF2B5EF4-FFF2-40B4-BE49-F238E27FC236}">
                  <a16:creationId xmlns:a16="http://schemas.microsoft.com/office/drawing/2014/main" xmlns="" id="{9886BFD2-671B-4923-9477-E7F28C726FC6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xmlns="" id="{F50659DB-EE3F-403A-BB24-D1E8B1CEA8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9" name="圆角矩形 4">
              <a:extLst>
                <a:ext uri="{FF2B5EF4-FFF2-40B4-BE49-F238E27FC236}">
                  <a16:creationId xmlns:a16="http://schemas.microsoft.com/office/drawing/2014/main" xmlns="" id="{06E73318-EE61-4772-B02A-34AE1D7DF626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xmlns="" id="{46AF450D-4FFD-4745-8B3E-F00E2E0AB14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圆角矩形 6">
            <a:extLst>
              <a:ext uri="{FF2B5EF4-FFF2-40B4-BE49-F238E27FC236}">
                <a16:creationId xmlns:a16="http://schemas.microsoft.com/office/drawing/2014/main" xmlns="" id="{66355D0B-6409-43B6-97B3-1FCCE1C26C1D}"/>
              </a:ext>
            </a:extLst>
          </p:cNvPr>
          <p:cNvSpPr/>
          <p:nvPr/>
        </p:nvSpPr>
        <p:spPr>
          <a:xfrm>
            <a:off x="3618152" y="2654703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4016F0BF-CEB7-44B6-AC32-ABA34668B1D7}"/>
              </a:ext>
            </a:extLst>
          </p:cNvPr>
          <p:cNvGrpSpPr/>
          <p:nvPr/>
        </p:nvGrpSpPr>
        <p:grpSpPr>
          <a:xfrm>
            <a:off x="3688441" y="2968560"/>
            <a:ext cx="118508" cy="118509"/>
            <a:chOff x="4486616" y="3001075"/>
            <a:chExt cx="274695" cy="27469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AE7732D0-D581-4B7F-99A3-356AB3A38FD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42E777F8-89B0-4718-B3A7-737F1E6B29B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773BD735-0E71-43DD-990A-CEB00750FFF9}"/>
              </a:ext>
            </a:extLst>
          </p:cNvPr>
          <p:cNvGrpSpPr/>
          <p:nvPr/>
        </p:nvGrpSpPr>
        <p:grpSpPr>
          <a:xfrm>
            <a:off x="3388936" y="2968560"/>
            <a:ext cx="118508" cy="118509"/>
            <a:chOff x="4486616" y="3001075"/>
            <a:chExt cx="274695" cy="274699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0A0F0FF6-D563-4FC7-974B-E10007ED547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A5A2FD42-0B27-4088-BAB7-1461C107825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86257325-6976-4E39-9D73-12B32C5CBC0F}"/>
              </a:ext>
            </a:extLst>
          </p:cNvPr>
          <p:cNvGrpSpPr/>
          <p:nvPr/>
        </p:nvGrpSpPr>
        <p:grpSpPr>
          <a:xfrm>
            <a:off x="3455495" y="3002222"/>
            <a:ext cx="288238" cy="46073"/>
            <a:chOff x="4317617" y="3104300"/>
            <a:chExt cx="384317" cy="61430"/>
          </a:xfrm>
        </p:grpSpPr>
        <p:sp>
          <p:nvSpPr>
            <p:cNvPr id="129" name="圆角矩形 14">
              <a:extLst>
                <a:ext uri="{FF2B5EF4-FFF2-40B4-BE49-F238E27FC236}">
                  <a16:creationId xmlns:a16="http://schemas.microsoft.com/office/drawing/2014/main" xmlns="" id="{6CBFD9D9-7599-42F8-9F66-D5825D094D74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0" name="圆角矩形 15">
              <a:extLst>
                <a:ext uri="{FF2B5EF4-FFF2-40B4-BE49-F238E27FC236}">
                  <a16:creationId xmlns:a16="http://schemas.microsoft.com/office/drawing/2014/main" xmlns="" id="{9CDCC375-B550-4FCF-B298-147B3A16A3FB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xmlns="" id="{3D28E955-DFB5-4983-8C32-64564D8AEE62}"/>
              </a:ext>
            </a:extLst>
          </p:cNvPr>
          <p:cNvGrpSpPr/>
          <p:nvPr/>
        </p:nvGrpSpPr>
        <p:grpSpPr>
          <a:xfrm>
            <a:off x="3850704" y="2837077"/>
            <a:ext cx="491776" cy="429667"/>
            <a:chOff x="5030931" y="2884106"/>
            <a:chExt cx="655701" cy="572889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xmlns="" id="{8083CFF6-41FB-4F0C-B25E-818A52342ED9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167A85C5-7E72-4EA6-90DE-B80FEE0EEC8C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xmlns="" id="{ACD1A2EB-AFD9-4B61-9A42-53292F0D4580}"/>
              </a:ext>
            </a:extLst>
          </p:cNvPr>
          <p:cNvGrpSpPr/>
          <p:nvPr/>
        </p:nvGrpSpPr>
        <p:grpSpPr>
          <a:xfrm>
            <a:off x="2523557" y="2828211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xmlns="" id="{82910B92-4E81-40FD-9634-C7D711E2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xmlns="" id="{4DB4CD97-88B0-44DD-A8A6-89E225C73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xmlns="" id="{561491F0-47CF-4B81-8443-466E9BE0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xmlns="" id="{8F896A06-C6FE-4D93-955F-BD98F81C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xmlns="" id="{42E1D17A-1F78-4862-A60B-ED4EB29F762B}"/>
              </a:ext>
            </a:extLst>
          </p:cNvPr>
          <p:cNvSpPr txBox="1"/>
          <p:nvPr/>
        </p:nvSpPr>
        <p:spPr>
          <a:xfrm>
            <a:off x="4325537" y="2789044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容器组件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7C44004D-4EE8-45C2-85C7-92BE554FD9BF}"/>
              </a:ext>
            </a:extLst>
          </p:cNvPr>
          <p:cNvSpPr/>
          <p:nvPr/>
        </p:nvSpPr>
        <p:spPr>
          <a:xfrm>
            <a:off x="5173527" y="4116440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xmlns="" id="{D1A91614-B003-4101-BC89-0DA7704895D1}"/>
              </a:ext>
            </a:extLst>
          </p:cNvPr>
          <p:cNvGrpSpPr/>
          <p:nvPr/>
        </p:nvGrpSpPr>
        <p:grpSpPr>
          <a:xfrm>
            <a:off x="3667374" y="4041479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159" name="Freeform 583">
              <a:extLst>
                <a:ext uri="{FF2B5EF4-FFF2-40B4-BE49-F238E27FC236}">
                  <a16:creationId xmlns:a16="http://schemas.microsoft.com/office/drawing/2014/main" xmlns="" id="{8D7E4CFB-8A9F-4036-9FAA-585FE521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0" name="Freeform 584">
              <a:extLst>
                <a:ext uri="{FF2B5EF4-FFF2-40B4-BE49-F238E27FC236}">
                  <a16:creationId xmlns:a16="http://schemas.microsoft.com/office/drawing/2014/main" xmlns="" id="{40A6DF49-E5D1-4F57-9B5F-0207D1F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1" name="Freeform 585">
              <a:extLst>
                <a:ext uri="{FF2B5EF4-FFF2-40B4-BE49-F238E27FC236}">
                  <a16:creationId xmlns:a16="http://schemas.microsoft.com/office/drawing/2014/main" xmlns="" id="{ECD1B9DD-EA93-4F30-8DC2-E8DFA8AD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2" name="Freeform 586">
              <a:extLst>
                <a:ext uri="{FF2B5EF4-FFF2-40B4-BE49-F238E27FC236}">
                  <a16:creationId xmlns:a16="http://schemas.microsoft.com/office/drawing/2014/main" xmlns="" id="{0DD01B64-52E3-427E-97D3-86BD7320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D1782CA4-2583-49CC-A4B7-A0DFAC09084E}"/>
              </a:ext>
            </a:extLst>
          </p:cNvPr>
          <p:cNvSpPr txBox="1"/>
          <p:nvPr/>
        </p:nvSpPr>
        <p:spPr>
          <a:xfrm>
            <a:off x="5613897" y="4065337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xmlns="" id="{D237980A-9A8D-40BE-B93E-73C982693853}"/>
              </a:ext>
            </a:extLst>
          </p:cNvPr>
          <p:cNvGrpSpPr/>
          <p:nvPr/>
        </p:nvGrpSpPr>
        <p:grpSpPr>
          <a:xfrm>
            <a:off x="3242888" y="3538153"/>
            <a:ext cx="2072960" cy="2584754"/>
            <a:chOff x="3295850" y="1908877"/>
            <a:chExt cx="3738030" cy="4660916"/>
          </a:xfrm>
        </p:grpSpPr>
        <p:sp>
          <p:nvSpPr>
            <p:cNvPr id="165" name="圆角矩形 2">
              <a:extLst>
                <a:ext uri="{FF2B5EF4-FFF2-40B4-BE49-F238E27FC236}">
                  <a16:creationId xmlns:a16="http://schemas.microsoft.com/office/drawing/2014/main" xmlns="" id="{05AD33A6-C474-4AAF-AC49-D3A21DAC22AE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xmlns="" id="{69CAF7D5-B58D-48FD-8CBC-815B52454D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7" name="圆角矩形 4">
              <a:extLst>
                <a:ext uri="{FF2B5EF4-FFF2-40B4-BE49-F238E27FC236}">
                  <a16:creationId xmlns:a16="http://schemas.microsoft.com/office/drawing/2014/main" xmlns="" id="{8BD7294D-262F-4032-BE5B-17A3CCA16C49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xmlns="" id="{F38D5FC5-EE52-4246-B8B4-31C50E5EC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69" name="圆角矩形 6">
            <a:extLst>
              <a:ext uri="{FF2B5EF4-FFF2-40B4-BE49-F238E27FC236}">
                <a16:creationId xmlns:a16="http://schemas.microsoft.com/office/drawing/2014/main" xmlns="" id="{1DE29119-A9C5-4484-926D-7FBBD347E410}"/>
              </a:ext>
            </a:extLst>
          </p:cNvPr>
          <p:cNvSpPr/>
          <p:nvPr/>
        </p:nvSpPr>
        <p:spPr>
          <a:xfrm>
            <a:off x="4964542" y="4023673"/>
            <a:ext cx="414561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xmlns="" id="{2CA9F5F5-6B0A-4E5A-BF2E-DB1DBAA4E318}"/>
              </a:ext>
            </a:extLst>
          </p:cNvPr>
          <p:cNvGrpSpPr/>
          <p:nvPr/>
        </p:nvGrpSpPr>
        <p:grpSpPr>
          <a:xfrm>
            <a:off x="4940371" y="4327033"/>
            <a:ext cx="118508" cy="118509"/>
            <a:chOff x="4486616" y="3001075"/>
            <a:chExt cx="274695" cy="274699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xmlns="" id="{6018C0B5-7B6E-4670-8E13-C88089C6FA1E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xmlns="" id="{99CE1912-4733-4029-B936-6FFEAB5FBE7B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xmlns="" id="{D750B89D-C9DF-49F0-853B-6D6C5C3E5D31}"/>
              </a:ext>
            </a:extLst>
          </p:cNvPr>
          <p:cNvGrpSpPr/>
          <p:nvPr/>
        </p:nvGrpSpPr>
        <p:grpSpPr>
          <a:xfrm>
            <a:off x="4588388" y="4337530"/>
            <a:ext cx="118508" cy="118509"/>
            <a:chOff x="4486616" y="3001075"/>
            <a:chExt cx="274695" cy="27469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xmlns="" id="{FAB7AE23-8F98-4ED0-B463-972D92739FB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xmlns="" id="{21258C54-768F-4763-895F-F04340824C2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xmlns="" id="{4F3511B4-D07A-4F99-8A44-74BA4AAC2013}"/>
              </a:ext>
            </a:extLst>
          </p:cNvPr>
          <p:cNvGrpSpPr/>
          <p:nvPr/>
        </p:nvGrpSpPr>
        <p:grpSpPr>
          <a:xfrm>
            <a:off x="4675939" y="4371185"/>
            <a:ext cx="288238" cy="46073"/>
            <a:chOff x="4318304" y="3089060"/>
            <a:chExt cx="384317" cy="61430"/>
          </a:xfrm>
        </p:grpSpPr>
        <p:sp>
          <p:nvSpPr>
            <p:cNvPr id="177" name="圆角矩形 14">
              <a:extLst>
                <a:ext uri="{FF2B5EF4-FFF2-40B4-BE49-F238E27FC236}">
                  <a16:creationId xmlns:a16="http://schemas.microsoft.com/office/drawing/2014/main" xmlns="" id="{10AC37E5-E74E-4B7C-9BC9-6ADFA56C39F9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8" name="圆角矩形 15">
              <a:extLst>
                <a:ext uri="{FF2B5EF4-FFF2-40B4-BE49-F238E27FC236}">
                  <a16:creationId xmlns:a16="http://schemas.microsoft.com/office/drawing/2014/main" xmlns="" id="{68D78A0B-2904-40A9-BE03-FFD008637F82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386C78A7-5A1F-47E1-B840-863F90E30316}"/>
              </a:ext>
            </a:extLst>
          </p:cNvPr>
          <p:cNvSpPr txBox="1"/>
          <p:nvPr/>
        </p:nvSpPr>
        <p:spPr>
          <a:xfrm>
            <a:off x="5409385" y="4117089"/>
            <a:ext cx="30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普通组件</a:t>
            </a:r>
            <a:endParaRPr lang="zh-CN" altLang="en-US" sz="28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xmlns="" id="{FB2FE281-E9C3-4AC7-80B8-DEE79179079D}"/>
              </a:ext>
            </a:extLst>
          </p:cNvPr>
          <p:cNvGrpSpPr/>
          <p:nvPr/>
        </p:nvGrpSpPr>
        <p:grpSpPr>
          <a:xfrm>
            <a:off x="3740611" y="4095752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81" name="Freeform 489">
              <a:extLst>
                <a:ext uri="{FF2B5EF4-FFF2-40B4-BE49-F238E27FC236}">
                  <a16:creationId xmlns:a16="http://schemas.microsoft.com/office/drawing/2014/main" xmlns="" id="{A8DA73C3-071F-4A82-AC07-B62847A2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2" name="Freeform 490">
              <a:extLst>
                <a:ext uri="{FF2B5EF4-FFF2-40B4-BE49-F238E27FC236}">
                  <a16:creationId xmlns:a16="http://schemas.microsoft.com/office/drawing/2014/main" xmlns="" id="{4CF8DC54-7D5D-417E-8AA4-744C3AF45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3" name="Freeform 491">
              <a:extLst>
                <a:ext uri="{FF2B5EF4-FFF2-40B4-BE49-F238E27FC236}">
                  <a16:creationId xmlns:a16="http://schemas.microsoft.com/office/drawing/2014/main" xmlns="" id="{D3E5B614-63D7-42FA-B1AE-403BCBCE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4" name="Rectangle 492">
              <a:extLst>
                <a:ext uri="{FF2B5EF4-FFF2-40B4-BE49-F238E27FC236}">
                  <a16:creationId xmlns:a16="http://schemas.microsoft.com/office/drawing/2014/main" xmlns="" id="{7D06738A-2803-465E-B334-4304EF5C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5" name="Rectangle 493">
              <a:extLst>
                <a:ext uri="{FF2B5EF4-FFF2-40B4-BE49-F238E27FC236}">
                  <a16:creationId xmlns:a16="http://schemas.microsoft.com/office/drawing/2014/main" xmlns="" id="{8BA8DA33-24CB-42DA-891D-49F3581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:a16="http://schemas.microsoft.com/office/drawing/2014/main" xmlns="" id="{A0041AD1-203E-42A6-BF5E-E9DBF3EB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7" name="Rectangle 495">
              <a:extLst>
                <a:ext uri="{FF2B5EF4-FFF2-40B4-BE49-F238E27FC236}">
                  <a16:creationId xmlns:a16="http://schemas.microsoft.com/office/drawing/2014/main" xmlns="" id="{8FC9835A-C862-43AB-88B9-62E89E4C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8" name="Freeform 496">
              <a:extLst>
                <a:ext uri="{FF2B5EF4-FFF2-40B4-BE49-F238E27FC236}">
                  <a16:creationId xmlns:a16="http://schemas.microsoft.com/office/drawing/2014/main" xmlns="" id="{73EAAFAE-51FD-4380-8CFE-AFDD9617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xmlns="" id="{EA50081E-3870-4D33-92A5-F77B25281E05}"/>
              </a:ext>
            </a:extLst>
          </p:cNvPr>
          <p:cNvGrpSpPr/>
          <p:nvPr/>
        </p:nvGrpSpPr>
        <p:grpSpPr>
          <a:xfrm>
            <a:off x="5262873" y="4143989"/>
            <a:ext cx="484113" cy="422057"/>
            <a:chOff x="4876994" y="2618201"/>
            <a:chExt cx="645486" cy="562744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17AD1A6F-4258-48B9-84AD-D9C82A858F91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xmlns="" id="{98B3A08A-2A42-4170-B34C-A8A71F17D5DE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9-2   </a:t>
            </a:r>
            <a:r>
              <a:rPr lang="en-US" altLang="zh-CN" dirty="0"/>
              <a:t>SWING</a:t>
            </a:r>
            <a:r>
              <a:rPr lang="zh-CN" altLang="en-US" dirty="0"/>
              <a:t>常用组件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1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2512228" y="181925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4065953" y="228378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4136242" y="259764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3836737" y="259764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3903294" y="263130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4878140" y="2408697"/>
            <a:ext cx="3082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Swing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的层次结构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2957474" y="238735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4437768" y="247758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9-2   </a:t>
            </a:r>
            <a:r>
              <a:rPr lang="en-US" altLang="zh-CN" dirty="0"/>
              <a:t>SWING</a:t>
            </a:r>
            <a:r>
              <a:rPr lang="zh-CN" altLang="en-US" dirty="0"/>
              <a:t>常用组件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8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的层次结构 </a:t>
            </a:r>
            <a:endParaRPr lang="zh-CN" altLang="en-US" dirty="0"/>
          </a:p>
        </p:txBody>
      </p:sp>
      <p:sp>
        <p:nvSpPr>
          <p:cNvPr id="35" name="TextBox 14"/>
          <p:cNvSpPr txBox="1"/>
          <p:nvPr/>
        </p:nvSpPr>
        <p:spPr>
          <a:xfrm>
            <a:off x="4619947" y="1547081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1</a:t>
            </a:r>
            <a:endParaRPr lang="en-GB" altLang="zh-CN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29166" y="4895155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67" y="1143269"/>
            <a:ext cx="6692411" cy="531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2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3" y="2469620"/>
            <a:ext cx="491776" cy="429667"/>
            <a:chOff x="5030931" y="2884106"/>
            <a:chExt cx="655701" cy="57288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4700520" y="2421587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Swing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的基本组件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9-2   </a:t>
            </a:r>
            <a:r>
              <a:rPr lang="en-US" altLang="zh-CN" dirty="0"/>
              <a:t>SWING</a:t>
            </a:r>
            <a:r>
              <a:rPr lang="zh-CN" altLang="en-US" dirty="0"/>
              <a:t>常用组件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2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7399915" y="3580995"/>
            <a:ext cx="3431434" cy="1334036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普通组件指除容器组件外的其他所有组件，如按钮、文本输入框、标签等</a:t>
            </a:r>
            <a:r>
              <a:rPr lang="zh-CN" altLang="zh-CN" dirty="0" smtClean="0"/>
              <a:t>。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585145" y="1698342"/>
            <a:ext cx="3886200" cy="918537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用于承载其他容器或组件的容器。如窗体。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778503" y="3430321"/>
                <a:ext cx="1031203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容器组件 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066682" y="2313842"/>
                <a:ext cx="1638932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Swing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普通组件 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5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2" y="2469620"/>
            <a:ext cx="928599" cy="752834"/>
            <a:chOff x="5030931" y="2884106"/>
            <a:chExt cx="655701" cy="1003778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02-1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4700520" y="2408870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容器分类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9-2   </a:t>
            </a:r>
            <a:r>
              <a:rPr lang="en-US" altLang="zh-CN" dirty="0"/>
              <a:t>SWING</a:t>
            </a:r>
            <a:r>
              <a:rPr lang="zh-CN" altLang="en-US" dirty="0"/>
              <a:t>常用组件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9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7174445" y="3721777"/>
            <a:ext cx="4324447" cy="216503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中间容器是界于顶层容器和组件之间充当载体的容器。中间容器是不能独立显示的组件，中间容器只能依附于顶层容器内。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中间容器有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Jpanel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JScrollPane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JSplitOPane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JToolBar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等。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585145" y="1698342"/>
            <a:ext cx="3886200" cy="918537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Swing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有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种顶层容器：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JDialog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JApplet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JWindow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806890" y="3430321"/>
                <a:ext cx="974430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顶层容器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398937" y="2313842"/>
                <a:ext cx="974430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中间容器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1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顶级容器：</a:t>
            </a:r>
            <a:r>
              <a:rPr lang="en-US" altLang="zh-CN" dirty="0" err="1" smtClean="0"/>
              <a:t>Jframe</a:t>
            </a:r>
            <a:r>
              <a:rPr lang="zh-CN" altLang="en-US" dirty="0" smtClean="0"/>
              <a:t>创建窗体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989" y="1578279"/>
            <a:ext cx="571186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JFrame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类创建一个新窗口。创建一个新窗体，需要实现以下几个步骤：</a:t>
            </a:r>
          </a:p>
          <a:p>
            <a:pPr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通过调用构造器，创建一个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JFrame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实例。</a:t>
            </a:r>
          </a:p>
          <a:p>
            <a:pPr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setSize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方法，设置窗体外观尺寸。</a:t>
            </a:r>
          </a:p>
          <a:p>
            <a:pPr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setLocation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方法，设置绘制窗体左上角的位置。</a:t>
            </a:r>
          </a:p>
          <a:p>
            <a:pPr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setDefaultCloseOperation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方法，设置窗体关闭操作响应。</a:t>
            </a:r>
          </a:p>
          <a:p>
            <a:pPr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setVisible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方法，设置窗体显示。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79" y="3385096"/>
            <a:ext cx="5571778" cy="328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8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中间容器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2263" y="5047989"/>
            <a:ext cx="847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中间容器是界于顶层容器和组件之间充当载体的容器。中间容器是不能独立显示的组件，中间容器只能依附于顶层容器内。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2369" y="1207364"/>
            <a:ext cx="7670307" cy="35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62ED6525-A0E0-42B6-AD8B-0C747415E6B5}"/>
              </a:ext>
            </a:extLst>
          </p:cNvPr>
          <p:cNvSpPr>
            <a:spLocks/>
          </p:cNvSpPr>
          <p:nvPr/>
        </p:nvSpPr>
        <p:spPr bwMode="auto">
          <a:xfrm>
            <a:off x="1373839" y="1903368"/>
            <a:ext cx="1930712" cy="174074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5A681">
              <a:alpha val="85000"/>
            </a:srgb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436F3727-0797-48DB-B7BA-2BE5AA09B736}"/>
              </a:ext>
            </a:extLst>
          </p:cNvPr>
          <p:cNvSpPr txBox="1"/>
          <p:nvPr/>
        </p:nvSpPr>
        <p:spPr>
          <a:xfrm>
            <a:off x="1840824" y="2568558"/>
            <a:ext cx="851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700" b="1" dirty="0"/>
              <a:t>问题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xmlns="" id="{C73CF810-D7B8-4D88-94F8-49398F16E2D8}"/>
              </a:ext>
            </a:extLst>
          </p:cNvPr>
          <p:cNvSpPr/>
          <p:nvPr/>
        </p:nvSpPr>
        <p:spPr>
          <a:xfrm>
            <a:off x="3394319" y="1973598"/>
            <a:ext cx="8034481" cy="1544996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20F76471-0E90-41A3-9ECA-DE58702B0907}"/>
              </a:ext>
            </a:extLst>
          </p:cNvPr>
          <p:cNvSpPr>
            <a:spLocks/>
          </p:cNvSpPr>
          <p:nvPr/>
        </p:nvSpPr>
        <p:spPr bwMode="auto">
          <a:xfrm>
            <a:off x="1330369" y="3999962"/>
            <a:ext cx="1930712" cy="174074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5A681">
              <a:alpha val="70000"/>
            </a:srgb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xmlns="" id="{F87495ED-239B-4B90-B203-3612EA803FE5}"/>
              </a:ext>
            </a:extLst>
          </p:cNvPr>
          <p:cNvSpPr/>
          <p:nvPr/>
        </p:nvSpPr>
        <p:spPr>
          <a:xfrm>
            <a:off x="3468333" y="4139959"/>
            <a:ext cx="7856464" cy="1544996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76F8A3-D8D3-4C18-A4DF-B5285A6EFB49}"/>
              </a:ext>
            </a:extLst>
          </p:cNvPr>
          <p:cNvGrpSpPr/>
          <p:nvPr/>
        </p:nvGrpSpPr>
        <p:grpSpPr>
          <a:xfrm>
            <a:off x="2727500" y="2557185"/>
            <a:ext cx="480379" cy="433115"/>
            <a:chOff x="2142410" y="2298139"/>
            <a:chExt cx="360284" cy="32483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25A543B9-DC6A-4A55-93FA-31171597519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xmlns="" id="{F26B9B2A-108C-4591-8E5A-E88CAB833B01}"/>
                </a:ext>
              </a:extLst>
            </p:cNvPr>
            <p:cNvSpPr txBox="1"/>
            <p:nvPr/>
          </p:nvSpPr>
          <p:spPr>
            <a:xfrm>
              <a:off x="2221796" y="2306669"/>
              <a:ext cx="201512" cy="311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2700" b="1" dirty="0">
                  <a:solidFill>
                    <a:schemeClr val="accent1"/>
                  </a:solidFill>
                </a:rPr>
                <a:t>1</a:t>
              </a:r>
              <a:endParaRPr lang="zh-CN" altLang="en-US" sz="27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487AEC87-03B6-4C06-BE58-115519AB4FD6}"/>
              </a:ext>
            </a:extLst>
          </p:cNvPr>
          <p:cNvSpPr txBox="1"/>
          <p:nvPr/>
        </p:nvSpPr>
        <p:spPr>
          <a:xfrm>
            <a:off x="3401281" y="3508134"/>
            <a:ext cx="851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700" b="1" dirty="0"/>
              <a:t>问题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A2D7FA47-1443-46BF-974B-5B57E66A37CC}"/>
              </a:ext>
            </a:extLst>
          </p:cNvPr>
          <p:cNvGrpSpPr/>
          <p:nvPr/>
        </p:nvGrpSpPr>
        <p:grpSpPr>
          <a:xfrm>
            <a:off x="2668157" y="4654791"/>
            <a:ext cx="480379" cy="433115"/>
            <a:chOff x="2142410" y="2298139"/>
            <a:chExt cx="360284" cy="32483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25053F4-CB23-45FB-A636-643CE49D534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xmlns="" id="{58B0C489-5B65-43A4-9D25-16B7183BE0A5}"/>
                </a:ext>
              </a:extLst>
            </p:cNvPr>
            <p:cNvSpPr txBox="1"/>
            <p:nvPr/>
          </p:nvSpPr>
          <p:spPr>
            <a:xfrm>
              <a:off x="2221796" y="2306669"/>
              <a:ext cx="201512" cy="311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2700" b="1" dirty="0">
                  <a:solidFill>
                    <a:schemeClr val="accent2"/>
                  </a:solidFill>
                </a:rPr>
                <a:t>2</a:t>
              </a:r>
              <a:endParaRPr lang="zh-CN" altLang="en-US" sz="27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TextBox 15">
            <a:extLst>
              <a:ext uri="{FF2B5EF4-FFF2-40B4-BE49-F238E27FC236}">
                <a16:creationId xmlns:a16="http://schemas.microsoft.com/office/drawing/2014/main" xmlns="" id="{7E830AD7-9204-40C2-AAFE-DE199D162168}"/>
              </a:ext>
            </a:extLst>
          </p:cNvPr>
          <p:cNvSpPr txBox="1"/>
          <p:nvPr/>
        </p:nvSpPr>
        <p:spPr>
          <a:xfrm>
            <a:off x="1801009" y="4448158"/>
            <a:ext cx="851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700" b="1" dirty="0"/>
              <a:t>问题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xmlns="" id="{D1C48E1B-8560-49C2-BCE4-73F7D17C3B75}"/>
              </a:ext>
            </a:extLst>
          </p:cNvPr>
          <p:cNvSpPr txBox="1"/>
          <p:nvPr/>
        </p:nvSpPr>
        <p:spPr>
          <a:xfrm>
            <a:off x="3721961" y="2599864"/>
            <a:ext cx="7036072" cy="249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  <a:spcBef>
                <a:spcPts val="300"/>
              </a:spcBef>
            </a:pPr>
            <a:r>
              <a:rPr lang="zh-CN" altLang="en-US" sz="22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指令控制界面中最大的障碍是什么？</a:t>
            </a:r>
            <a:endParaRPr lang="zh-CN" altLang="en-US" sz="22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xmlns="" id="{46B98250-1963-428D-A643-022F39F7A9B4}"/>
              </a:ext>
            </a:extLst>
          </p:cNvPr>
          <p:cNvSpPr txBox="1"/>
          <p:nvPr/>
        </p:nvSpPr>
        <p:spPr>
          <a:xfrm>
            <a:off x="3914874" y="4702329"/>
            <a:ext cx="6937619" cy="249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  <a:spcBef>
                <a:spcPts val="300"/>
              </a:spcBef>
            </a:pPr>
            <a:r>
              <a:rPr lang="zh-CN" altLang="en-US" sz="22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有图形辅助操作有哪些优势？</a:t>
            </a:r>
            <a:endParaRPr lang="zh-CN" altLang="en-US" sz="22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7" grpId="0" animBg="1"/>
      <p:bldP spid="22" grpId="0"/>
      <p:bldP spid="26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中间容器：</a:t>
            </a:r>
            <a:r>
              <a:rPr lang="en-US" altLang="zh-CN" dirty="0" err="1" smtClean="0"/>
              <a:t>JPanel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036" y="951978"/>
            <a:ext cx="102462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javax.swing.JFrame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java.awt.Dimension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javax.swing.JPanel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public class Example9_3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JFrame</a:t>
            </a:r>
            <a:r>
              <a:rPr lang="en-US" altLang="zh-CN" dirty="0"/>
              <a:t> </a:t>
            </a:r>
            <a:r>
              <a:rPr lang="en-US" altLang="zh-CN" dirty="0" err="1"/>
              <a:t>newFrame</a:t>
            </a:r>
            <a:r>
              <a:rPr lang="en-US" altLang="zh-CN" dirty="0"/>
              <a:t>=new </a:t>
            </a:r>
            <a:r>
              <a:rPr lang="en-US" altLang="zh-CN" dirty="0" err="1"/>
              <a:t>JFrame</a:t>
            </a:r>
            <a:r>
              <a:rPr lang="en-US" altLang="zh-CN" dirty="0"/>
              <a:t>("</a:t>
            </a:r>
            <a:r>
              <a:rPr lang="zh-CN" altLang="zh-CN" dirty="0"/>
              <a:t>第三个窗体</a:t>
            </a:r>
            <a:r>
              <a:rPr lang="en-US" altLang="zh-CN" dirty="0"/>
              <a:t>");//</a:t>
            </a:r>
            <a:r>
              <a:rPr lang="zh-CN" altLang="zh-CN" dirty="0"/>
              <a:t>创建窗体实例</a:t>
            </a:r>
          </a:p>
          <a:p>
            <a:r>
              <a:rPr lang="en-US" altLang="zh-CN" dirty="0"/>
              <a:t>        Dimension d=new Dimension();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d.setSize</a:t>
            </a:r>
            <a:r>
              <a:rPr lang="en-US" altLang="zh-CN" dirty="0"/>
              <a:t>(500,700);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newFrame.setSize</a:t>
            </a:r>
            <a:r>
              <a:rPr lang="en-US" altLang="zh-CN" dirty="0"/>
              <a:t>(d);//</a:t>
            </a:r>
            <a:r>
              <a:rPr lang="zh-CN" altLang="zh-CN" dirty="0"/>
              <a:t>设置窗体大小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newFrame.setLocation</a:t>
            </a:r>
            <a:r>
              <a:rPr lang="en-US" altLang="zh-CN" dirty="0"/>
              <a:t>(200,300);//</a:t>
            </a:r>
            <a:r>
              <a:rPr lang="zh-CN" altLang="zh-CN" dirty="0"/>
              <a:t>设置窗体显示左上角的位置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newFrame.setDefaultCloseOperation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JFrame.EXIT_ON_CLOSE</a:t>
            </a:r>
            <a:r>
              <a:rPr lang="en-US" altLang="zh-CN" dirty="0"/>
              <a:t>);//</a:t>
            </a:r>
            <a:r>
              <a:rPr lang="zh-CN" altLang="zh-CN" dirty="0"/>
              <a:t>设置窗体关闭操作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newFrame.setVisible</a:t>
            </a:r>
            <a:r>
              <a:rPr lang="en-US" altLang="zh-CN" dirty="0"/>
              <a:t>(true);//</a:t>
            </a:r>
            <a:r>
              <a:rPr lang="zh-CN" altLang="zh-CN" dirty="0"/>
              <a:t>设置显示属性</a:t>
            </a:r>
          </a:p>
          <a:p>
            <a:r>
              <a:rPr lang="en-US" altLang="zh-CN" dirty="0"/>
              <a:t>       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JPanel</a:t>
            </a:r>
            <a:r>
              <a:rPr lang="en-US" altLang="zh-CN" b="1" dirty="0"/>
              <a:t> p=new </a:t>
            </a:r>
            <a:r>
              <a:rPr lang="en-US" altLang="zh-CN" b="1" dirty="0" err="1"/>
              <a:t>JPanel</a:t>
            </a:r>
            <a:r>
              <a:rPr lang="en-US" altLang="zh-CN" b="1" dirty="0"/>
              <a:t>();//</a:t>
            </a:r>
            <a:r>
              <a:rPr lang="zh-CN" altLang="zh-CN" b="1" dirty="0"/>
              <a:t>创建</a:t>
            </a:r>
            <a:r>
              <a:rPr lang="en-US" altLang="zh-CN" b="1" dirty="0" err="1"/>
              <a:t>JPanel</a:t>
            </a:r>
            <a:r>
              <a:rPr lang="zh-CN" altLang="zh-CN" b="1" dirty="0"/>
              <a:t>对象</a:t>
            </a:r>
            <a:endParaRPr lang="zh-CN" altLang="zh-CN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p.setBackground</a:t>
            </a:r>
            <a:r>
              <a:rPr lang="en-US" altLang="zh-CN" b="1" dirty="0"/>
              <a:t>(</a:t>
            </a:r>
            <a:r>
              <a:rPr lang="en-US" altLang="zh-CN" b="1" dirty="0" err="1"/>
              <a:t>Color.yellow</a:t>
            </a:r>
            <a:r>
              <a:rPr lang="en-US" altLang="zh-CN" b="1" dirty="0"/>
              <a:t>);//</a:t>
            </a:r>
            <a:r>
              <a:rPr lang="zh-CN" altLang="zh-CN" b="1" dirty="0"/>
              <a:t>设置</a:t>
            </a:r>
            <a:r>
              <a:rPr lang="en-US" altLang="zh-CN" b="1" dirty="0" err="1"/>
              <a:t>Jpanel</a:t>
            </a:r>
            <a:r>
              <a:rPr lang="zh-CN" altLang="zh-CN" b="1" dirty="0"/>
              <a:t>背景颜色</a:t>
            </a:r>
            <a:r>
              <a:rPr lang="en-US" altLang="zh-CN" b="1" dirty="0"/>
              <a:t>       </a:t>
            </a:r>
            <a:endParaRPr lang="zh-CN" altLang="zh-CN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newFrame.add</a:t>
            </a:r>
            <a:r>
              <a:rPr lang="en-US" altLang="zh-CN" b="1" dirty="0"/>
              <a:t>(p);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2290" y="5373666"/>
            <a:ext cx="6125228" cy="9018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6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410C6C36-EDA5-4A45-A847-65972890EF23}"/>
              </a:ext>
            </a:extLst>
          </p:cNvPr>
          <p:cNvGrpSpPr/>
          <p:nvPr/>
        </p:nvGrpSpPr>
        <p:grpSpPr>
          <a:xfrm>
            <a:off x="2495550" y="1816863"/>
            <a:ext cx="2065817" cy="2584754"/>
            <a:chOff x="3295850" y="1895995"/>
            <a:chExt cx="3725149" cy="4660916"/>
          </a:xfrm>
        </p:grpSpPr>
        <p:sp>
          <p:nvSpPr>
            <p:cNvPr id="56" name="圆角矩形 25">
              <a:extLst>
                <a:ext uri="{FF2B5EF4-FFF2-40B4-BE49-F238E27FC236}">
                  <a16:creationId xmlns:a16="http://schemas.microsoft.com/office/drawing/2014/main" xmlns="" id="{5368328B-2B87-4D96-B30B-38A2D4042A4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DE92B9CB-DAF5-43C3-B2E6-ADCE89067F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8" name="圆角矩形 27">
              <a:extLst>
                <a:ext uri="{FF2B5EF4-FFF2-40B4-BE49-F238E27FC236}">
                  <a16:creationId xmlns:a16="http://schemas.microsoft.com/office/drawing/2014/main" xmlns="" id="{8C3B2703-89DE-47B6-8F20-02EFBFCE5AF5}"/>
                </a:ext>
              </a:extLst>
            </p:cNvPr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xmlns="" id="{AE99FFC1-7203-4704-B50E-FF2062F04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0" name="圆角矩形 29">
            <a:extLst>
              <a:ext uri="{FF2B5EF4-FFF2-40B4-BE49-F238E27FC236}">
                <a16:creationId xmlns:a16="http://schemas.microsoft.com/office/drawing/2014/main" xmlns="" id="{EA2C9EEF-5A33-473D-9E49-AAF2BDAACF79}"/>
              </a:ext>
            </a:extLst>
          </p:cNvPr>
          <p:cNvSpPr/>
          <p:nvPr/>
        </p:nvSpPr>
        <p:spPr>
          <a:xfrm>
            <a:off x="4041090" y="229185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4BB92B80-BC4D-4487-AD51-63F3E5F5DF5B}"/>
              </a:ext>
            </a:extLst>
          </p:cNvPr>
          <p:cNvGrpSpPr/>
          <p:nvPr/>
        </p:nvGrpSpPr>
        <p:grpSpPr>
          <a:xfrm>
            <a:off x="4111379" y="2605714"/>
            <a:ext cx="118508" cy="118509"/>
            <a:chOff x="4486616" y="3001075"/>
            <a:chExt cx="274695" cy="27469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1F2F152E-F110-4AE4-BFCB-85910B8F786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1CD81798-FE8B-405C-AFCD-EDBA3FDD2E2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1E93864C-D7B4-40FB-90AF-A37C38CF669D}"/>
              </a:ext>
            </a:extLst>
          </p:cNvPr>
          <p:cNvGrpSpPr/>
          <p:nvPr/>
        </p:nvGrpSpPr>
        <p:grpSpPr>
          <a:xfrm>
            <a:off x="3811874" y="2605714"/>
            <a:ext cx="118508" cy="118509"/>
            <a:chOff x="4486616" y="3001075"/>
            <a:chExt cx="274695" cy="27469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899EE80-519E-4AF8-923B-757A760BFE8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36697400-D056-48B2-9781-F2530E061D9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3D4C120B-EE6A-475D-BE64-95E9C540CF58}"/>
              </a:ext>
            </a:extLst>
          </p:cNvPr>
          <p:cNvGrpSpPr/>
          <p:nvPr/>
        </p:nvGrpSpPr>
        <p:grpSpPr>
          <a:xfrm>
            <a:off x="3878433" y="2639376"/>
            <a:ext cx="288238" cy="46073"/>
            <a:chOff x="4312849" y="3104300"/>
            <a:chExt cx="384317" cy="61430"/>
          </a:xfrm>
        </p:grpSpPr>
        <p:sp>
          <p:nvSpPr>
            <p:cNvPr id="68" name="圆角矩形 37">
              <a:extLst>
                <a:ext uri="{FF2B5EF4-FFF2-40B4-BE49-F238E27FC236}">
                  <a16:creationId xmlns:a16="http://schemas.microsoft.com/office/drawing/2014/main" xmlns="" id="{F7675ADE-2301-49C6-8D78-6CC366412875}"/>
                </a:ext>
              </a:extLst>
            </p:cNvPr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圆角矩形 38">
              <a:extLst>
                <a:ext uri="{FF2B5EF4-FFF2-40B4-BE49-F238E27FC236}">
                  <a16:creationId xmlns:a16="http://schemas.microsoft.com/office/drawing/2014/main" xmlns="" id="{EB76EADA-DC09-4B4D-B8D2-ABC3B93FC7EA}"/>
                </a:ext>
              </a:extLst>
            </p:cNvPr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BF00EDD8-967A-439E-A998-104AA72E7A60}"/>
              </a:ext>
            </a:extLst>
          </p:cNvPr>
          <p:cNvGrpSpPr/>
          <p:nvPr/>
        </p:nvGrpSpPr>
        <p:grpSpPr>
          <a:xfrm>
            <a:off x="4416993" y="2474231"/>
            <a:ext cx="513267" cy="429667"/>
            <a:chOff x="5030931" y="2884106"/>
            <a:chExt cx="684356" cy="57288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2D06BB73-E7C3-4631-A706-3053EC39BD0F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7F7B1C03-C880-449B-9603-8B578D498294}"/>
                </a:ext>
              </a:extLst>
            </p:cNvPr>
            <p:cNvSpPr txBox="1"/>
            <p:nvPr/>
          </p:nvSpPr>
          <p:spPr>
            <a:xfrm>
              <a:off x="5030931" y="2902999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FFFEDF5D-233B-4130-B65F-0DCDA7957E69}"/>
              </a:ext>
            </a:extLst>
          </p:cNvPr>
          <p:cNvGrpSpPr/>
          <p:nvPr/>
        </p:nvGrpSpPr>
        <p:grpSpPr>
          <a:xfrm>
            <a:off x="2929161" y="239927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74" name="Freeform 583">
              <a:extLst>
                <a:ext uri="{FF2B5EF4-FFF2-40B4-BE49-F238E27FC236}">
                  <a16:creationId xmlns:a16="http://schemas.microsoft.com/office/drawing/2014/main" xmlns="" id="{667C69D5-B333-47CE-9104-906DC350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584">
              <a:extLst>
                <a:ext uri="{FF2B5EF4-FFF2-40B4-BE49-F238E27FC236}">
                  <a16:creationId xmlns:a16="http://schemas.microsoft.com/office/drawing/2014/main" xmlns="" id="{001178B2-B8AA-43D7-AA0B-DB9F3331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585">
              <a:extLst>
                <a:ext uri="{FF2B5EF4-FFF2-40B4-BE49-F238E27FC236}">
                  <a16:creationId xmlns:a16="http://schemas.microsoft.com/office/drawing/2014/main" xmlns="" id="{EB441E5E-5305-4A86-B23B-E35B9C82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586">
              <a:extLst>
                <a:ext uri="{FF2B5EF4-FFF2-40B4-BE49-F238E27FC236}">
                  <a16:creationId xmlns:a16="http://schemas.microsoft.com/office/drawing/2014/main" xmlns="" id="{E28ADB3F-9B32-48C2-894C-FFEF685E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6247DA6E-1727-4653-B31B-7A1D5B86E805}"/>
              </a:ext>
            </a:extLst>
          </p:cNvPr>
          <p:cNvSpPr txBox="1"/>
          <p:nvPr/>
        </p:nvSpPr>
        <p:spPr>
          <a:xfrm>
            <a:off x="4875684" y="2423129"/>
            <a:ext cx="306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Swing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普通组件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 smtClean="0"/>
              <a:t>9-2   </a:t>
            </a:r>
            <a:r>
              <a:rPr lang="en-US" altLang="zh-CN" dirty="0"/>
              <a:t>SWING</a:t>
            </a:r>
            <a:r>
              <a:rPr lang="zh-CN" altLang="en-US" dirty="0"/>
              <a:t>常用组件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1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标签组件：</a:t>
            </a:r>
            <a:r>
              <a:rPr lang="en-US" altLang="zh-CN" dirty="0" err="1" smtClean="0"/>
              <a:t>JLabel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5" y="982663"/>
            <a:ext cx="6554245" cy="365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86" y="4705389"/>
            <a:ext cx="6945062" cy="207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4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标签组件：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案例代码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30" y="988161"/>
            <a:ext cx="6041329" cy="585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230244" y="4248615"/>
            <a:ext cx="5620215" cy="21633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文本组件：</a:t>
            </a:r>
            <a:r>
              <a:rPr lang="en-US" altLang="zh-CN" dirty="0" err="1" smtClean="0"/>
              <a:t>JTextField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47" y="1003107"/>
            <a:ext cx="7393258" cy="523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文本组件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JTextField</a:t>
            </a:r>
            <a:r>
              <a:rPr lang="en-US" altLang="zh-CN" dirty="0" smtClean="0"/>
              <a:t>  </a:t>
            </a:r>
            <a:r>
              <a:rPr lang="zh-CN" altLang="en-US" dirty="0" smtClean="0"/>
              <a:t>案例代码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0" y="156117"/>
            <a:ext cx="5319713" cy="670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988204" y="4761571"/>
            <a:ext cx="4818683" cy="6244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按钮组件：</a:t>
            </a:r>
            <a:r>
              <a:rPr lang="en-US" altLang="zh-CN" dirty="0" err="1" smtClean="0"/>
              <a:t>JButton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30" y="1073227"/>
            <a:ext cx="5235575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0" y="0"/>
            <a:ext cx="4266231" cy="673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44321" y="4594303"/>
            <a:ext cx="4818683" cy="4683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复选框：</a:t>
            </a:r>
            <a:r>
              <a:rPr lang="en-US" altLang="zh-CN" dirty="0" err="1" smtClean="0"/>
              <a:t>JCheckBox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8" y="1048176"/>
            <a:ext cx="541020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39" y="831541"/>
            <a:ext cx="5502275" cy="592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641131" y="4226351"/>
            <a:ext cx="4944986" cy="7359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41131" y="5564459"/>
            <a:ext cx="4818683" cy="6244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单选按钮：</a:t>
            </a:r>
            <a:r>
              <a:rPr lang="en-US" altLang="zh-CN" dirty="0" err="1" smtClean="0"/>
              <a:t>JRadioButton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" y="953391"/>
            <a:ext cx="5395913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93" y="1409700"/>
            <a:ext cx="5630513" cy="211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9293" y="4772722"/>
            <a:ext cx="1089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仅单选按钮组件对象还无互拆选择功能。如果需要实现互拆功能，还需要将有相互选择影响的单选按钮，共同添加到按钮组（</a:t>
            </a:r>
            <a:r>
              <a:rPr lang="en-US" altLang="zh-CN" dirty="0" err="1"/>
              <a:t>ButtonGroup</a:t>
            </a:r>
            <a:r>
              <a:rPr lang="zh-CN" altLang="zh-CN" dirty="0"/>
              <a:t>）中。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单选按钮：</a:t>
            </a:r>
            <a:r>
              <a:rPr lang="en-US" altLang="zh-CN" dirty="0" err="1" smtClean="0"/>
              <a:t>JRadioButton</a:t>
            </a:r>
            <a:r>
              <a:rPr lang="en-US" altLang="zh-CN" dirty="0" smtClean="0"/>
              <a:t>  </a:t>
            </a:r>
            <a:r>
              <a:rPr lang="zh-CN" altLang="en-US" dirty="0" smtClean="0"/>
              <a:t>案例代码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82" y="931786"/>
            <a:ext cx="5398197" cy="59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97209" y="3044320"/>
            <a:ext cx="4944986" cy="18956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7209" y="5441834"/>
            <a:ext cx="4944986" cy="7359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8827" y="1531088"/>
            <a:ext cx="5422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9-1   GUI </a:t>
            </a:r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9-2   SWING</a:t>
            </a:r>
            <a:r>
              <a:rPr lang="zh-CN" altLang="en-US" sz="2400" dirty="0" smtClean="0"/>
              <a:t>常用组件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9-3   </a:t>
            </a:r>
            <a:r>
              <a:rPr lang="zh-CN" altLang="en-US" sz="2400" dirty="0" smtClean="0"/>
              <a:t>布局管理器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/>
              <a:t>9-4   </a:t>
            </a:r>
            <a:r>
              <a:rPr lang="zh-CN" altLang="en-US" sz="2400" dirty="0" smtClean="0"/>
              <a:t>事件处理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20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列表组件：</a:t>
            </a:r>
            <a:r>
              <a:rPr lang="en-US" altLang="zh-CN" dirty="0" err="1" smtClean="0"/>
              <a:t>JList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74" y="814426"/>
            <a:ext cx="7330602" cy="589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列表组件：</a:t>
            </a:r>
            <a:r>
              <a:rPr lang="en-US" altLang="zh-CN" dirty="0" err="1" smtClean="0"/>
              <a:t>JList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案例代码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69" y="882721"/>
            <a:ext cx="6738104" cy="53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68390" y="3735659"/>
            <a:ext cx="6534615" cy="6021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8390" y="4724402"/>
            <a:ext cx="6534615" cy="3010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工具栏：</a:t>
            </a:r>
            <a:r>
              <a:rPr lang="en-US" altLang="zh-CN" dirty="0" err="1" smtClean="0"/>
              <a:t>JToolBar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56" y="1059366"/>
            <a:ext cx="8375822" cy="43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5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对话框：</a:t>
            </a:r>
            <a:r>
              <a:rPr lang="en-US" altLang="zh-CN" dirty="0" err="1" smtClean="0"/>
              <a:t>JDialog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376" y="2008098"/>
            <a:ext cx="1010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对话框可以是无模式和模式的。对于无模式对话框，用户可以同时与框架和对话框交互。“模式”对话框在被关闭前将阻塞包括框架在内的其他所有应用程序的输入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要隐藏对话框，必须调用</a:t>
            </a:r>
            <a:r>
              <a:rPr lang="en-US" altLang="zh-CN" dirty="0" err="1"/>
              <a:t>setVisible</a:t>
            </a:r>
            <a:r>
              <a:rPr lang="en-US" altLang="zh-CN" dirty="0"/>
              <a:t>(false)</a:t>
            </a:r>
            <a:r>
              <a:rPr lang="zh-CN" altLang="zh-CN" dirty="0"/>
              <a:t>。典型的做法是对它添加一个</a:t>
            </a:r>
            <a:r>
              <a:rPr lang="en-US" altLang="zh-CN" dirty="0" err="1"/>
              <a:t>WindowListener</a:t>
            </a:r>
            <a:r>
              <a:rPr lang="zh-CN" altLang="zh-CN" dirty="0"/>
              <a:t>，并等待对那个监听者的</a:t>
            </a:r>
            <a:r>
              <a:rPr lang="en-US" altLang="zh-CN" dirty="0" err="1"/>
              <a:t>windowClosing</a:t>
            </a:r>
            <a:r>
              <a:rPr lang="en-US" altLang="zh-CN" dirty="0"/>
              <a:t>()</a:t>
            </a:r>
            <a:r>
              <a:rPr lang="zh-CN" altLang="zh-CN" dirty="0"/>
              <a:t>调用。这和处理一个框架的关闭是平行的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7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文件选择器：</a:t>
            </a:r>
            <a:r>
              <a:rPr lang="en-US" altLang="zh-CN" dirty="0" err="1" smtClean="0"/>
              <a:t>JFileChooser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61" y="1019756"/>
            <a:ext cx="7045715" cy="552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6B6CDEBD-7386-4DE6-AB24-C8F02A5A1E43}"/>
              </a:ext>
            </a:extLst>
          </p:cNvPr>
          <p:cNvGrpSpPr/>
          <p:nvPr/>
        </p:nvGrpSpPr>
        <p:grpSpPr>
          <a:xfrm>
            <a:off x="791013" y="1241999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="" xmlns:a16="http://schemas.microsoft.com/office/drawing/2014/main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="" xmlns:a16="http://schemas.microsoft.com/office/drawing/2014/main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="" xmlns:a16="http://schemas.microsoft.com/office/drawing/2014/main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="" xmlns:a16="http://schemas.microsoft.com/office/drawing/2014/main" id="{85297BD1-400C-4729-8D4E-E8B9410D9A62}"/>
              </a:ext>
            </a:extLst>
          </p:cNvPr>
          <p:cNvSpPr/>
          <p:nvPr/>
        </p:nvSpPr>
        <p:spPr>
          <a:xfrm>
            <a:off x="2344738" y="1706526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100FC2DC-D394-4E4C-8100-4DD8C988CA5D}"/>
              </a:ext>
            </a:extLst>
          </p:cNvPr>
          <p:cNvGrpSpPr/>
          <p:nvPr/>
        </p:nvGrpSpPr>
        <p:grpSpPr>
          <a:xfrm>
            <a:off x="2415027" y="2020383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="" xmlns:a16="http://schemas.microsoft.com/office/drawing/2014/main" id="{04DA6F15-45DF-45C8-A05C-71A713934ED2}"/>
              </a:ext>
            </a:extLst>
          </p:cNvPr>
          <p:cNvGrpSpPr/>
          <p:nvPr/>
        </p:nvGrpSpPr>
        <p:grpSpPr>
          <a:xfrm>
            <a:off x="2115522" y="2020383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3A7ADDFB-7BDA-42E5-8C4F-A2DBA956AB30}"/>
              </a:ext>
            </a:extLst>
          </p:cNvPr>
          <p:cNvGrpSpPr/>
          <p:nvPr/>
        </p:nvGrpSpPr>
        <p:grpSpPr>
          <a:xfrm>
            <a:off x="2182079" y="2054045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="" xmlns:a16="http://schemas.microsoft.com/office/drawing/2014/main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="" xmlns:a16="http://schemas.microsoft.com/office/drawing/2014/main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CEB00264-8DCA-4EC8-B7C1-D3059744FBF2}"/>
              </a:ext>
            </a:extLst>
          </p:cNvPr>
          <p:cNvSpPr txBox="1"/>
          <p:nvPr/>
        </p:nvSpPr>
        <p:spPr>
          <a:xfrm>
            <a:off x="3156925" y="1831438"/>
            <a:ext cx="3082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布局管理器的概念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4DCB6AA6-920B-4714-AC15-845791286ACB}"/>
              </a:ext>
            </a:extLst>
          </p:cNvPr>
          <p:cNvGrpSpPr/>
          <p:nvPr/>
        </p:nvGrpSpPr>
        <p:grpSpPr>
          <a:xfrm>
            <a:off x="1236259" y="181009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="" xmlns:a16="http://schemas.microsoft.com/office/drawing/2014/main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="" xmlns:a16="http://schemas.microsoft.com/office/drawing/2014/main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="" xmlns:a16="http://schemas.microsoft.com/office/drawing/2014/main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="" xmlns:a16="http://schemas.microsoft.com/office/drawing/2014/main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="" xmlns:a16="http://schemas.microsoft.com/office/drawing/2014/main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="" xmlns:a16="http://schemas.microsoft.com/office/drawing/2014/main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="" xmlns:a16="http://schemas.microsoft.com/office/drawing/2014/main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="" xmlns:a16="http://schemas.microsoft.com/office/drawing/2014/main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E96D7370-DFAA-4037-B901-0EA97851887B}"/>
              </a:ext>
            </a:extLst>
          </p:cNvPr>
          <p:cNvGrpSpPr/>
          <p:nvPr/>
        </p:nvGrpSpPr>
        <p:grpSpPr>
          <a:xfrm>
            <a:off x="2716553" y="1900330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="" xmlns:a16="http://schemas.microsoft.com/office/drawing/2014/main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CF4094C9-417A-4D81-9506-647E0CBCB320}"/>
              </a:ext>
            </a:extLst>
          </p:cNvPr>
          <p:cNvGrpSpPr/>
          <p:nvPr/>
        </p:nvGrpSpPr>
        <p:grpSpPr>
          <a:xfrm>
            <a:off x="2094342" y="2467435"/>
            <a:ext cx="2065817" cy="2584754"/>
            <a:chOff x="3295850" y="1895995"/>
            <a:chExt cx="3725149" cy="4660916"/>
          </a:xfrm>
        </p:grpSpPr>
        <p:sp>
          <p:nvSpPr>
            <p:cNvPr id="117" name="圆角矩形 2">
              <a:extLst>
                <a:ext uri="{FF2B5EF4-FFF2-40B4-BE49-F238E27FC236}">
                  <a16:creationId xmlns="" xmlns:a16="http://schemas.microsoft.com/office/drawing/2014/main" id="{9886BFD2-671B-4923-9477-E7F28C726FC6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="" xmlns:a16="http://schemas.microsoft.com/office/drawing/2014/main" id="{F50659DB-EE3F-403A-BB24-D1E8B1CEA8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9" name="圆角矩形 4">
              <a:extLst>
                <a:ext uri="{FF2B5EF4-FFF2-40B4-BE49-F238E27FC236}">
                  <a16:creationId xmlns="" xmlns:a16="http://schemas.microsoft.com/office/drawing/2014/main" id="{06E73318-EE61-4772-B02A-34AE1D7DF626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0" name="Freeform 5">
              <a:extLst>
                <a:ext uri="{FF2B5EF4-FFF2-40B4-BE49-F238E27FC236}">
                  <a16:creationId xmlns="" xmlns:a16="http://schemas.microsoft.com/office/drawing/2014/main" id="{46AF450D-4FFD-4745-8B3E-F00E2E0AB14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圆角矩形 6">
            <a:extLst>
              <a:ext uri="{FF2B5EF4-FFF2-40B4-BE49-F238E27FC236}">
                <a16:creationId xmlns="" xmlns:a16="http://schemas.microsoft.com/office/drawing/2014/main" id="{66355D0B-6409-43B6-97B3-1FCCE1C26C1D}"/>
              </a:ext>
            </a:extLst>
          </p:cNvPr>
          <p:cNvSpPr/>
          <p:nvPr/>
        </p:nvSpPr>
        <p:spPr>
          <a:xfrm>
            <a:off x="3647034" y="2941394"/>
            <a:ext cx="549200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22" name="组合 121">
            <a:extLst>
              <a:ext uri="{FF2B5EF4-FFF2-40B4-BE49-F238E27FC236}">
                <a16:creationId xmlns="" xmlns:a16="http://schemas.microsoft.com/office/drawing/2014/main" id="{4016F0BF-CEB7-44B6-AC32-ABA34668B1D7}"/>
              </a:ext>
            </a:extLst>
          </p:cNvPr>
          <p:cNvGrpSpPr/>
          <p:nvPr/>
        </p:nvGrpSpPr>
        <p:grpSpPr>
          <a:xfrm>
            <a:off x="3717323" y="3255251"/>
            <a:ext cx="118508" cy="118509"/>
            <a:chOff x="4486616" y="3001075"/>
            <a:chExt cx="274695" cy="274699"/>
          </a:xfrm>
        </p:grpSpPr>
        <p:sp>
          <p:nvSpPr>
            <p:cNvPr id="123" name="椭圆 122">
              <a:extLst>
                <a:ext uri="{FF2B5EF4-FFF2-40B4-BE49-F238E27FC236}">
                  <a16:creationId xmlns="" xmlns:a16="http://schemas.microsoft.com/office/drawing/2014/main" id="{AE7732D0-D581-4B7F-99A3-356AB3A38FD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="" xmlns:a16="http://schemas.microsoft.com/office/drawing/2014/main" id="{42E777F8-89B0-4718-B3A7-737F1E6B29B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="" xmlns:a16="http://schemas.microsoft.com/office/drawing/2014/main" id="{773BD735-0E71-43DD-990A-CEB00750FFF9}"/>
              </a:ext>
            </a:extLst>
          </p:cNvPr>
          <p:cNvGrpSpPr/>
          <p:nvPr/>
        </p:nvGrpSpPr>
        <p:grpSpPr>
          <a:xfrm>
            <a:off x="3417818" y="3255251"/>
            <a:ext cx="118508" cy="118509"/>
            <a:chOff x="4486616" y="3001075"/>
            <a:chExt cx="274695" cy="274699"/>
          </a:xfrm>
        </p:grpSpPr>
        <p:sp>
          <p:nvSpPr>
            <p:cNvPr id="126" name="椭圆 125">
              <a:extLst>
                <a:ext uri="{FF2B5EF4-FFF2-40B4-BE49-F238E27FC236}">
                  <a16:creationId xmlns="" xmlns:a16="http://schemas.microsoft.com/office/drawing/2014/main" id="{0A0F0FF6-D563-4FC7-974B-E10007ED547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="" xmlns:a16="http://schemas.microsoft.com/office/drawing/2014/main" id="{A5A2FD42-0B27-4088-BAB7-1461C107825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="" xmlns:a16="http://schemas.microsoft.com/office/drawing/2014/main" id="{86257325-6976-4E39-9D73-12B32C5CBC0F}"/>
              </a:ext>
            </a:extLst>
          </p:cNvPr>
          <p:cNvGrpSpPr/>
          <p:nvPr/>
        </p:nvGrpSpPr>
        <p:grpSpPr>
          <a:xfrm>
            <a:off x="3484377" y="3288913"/>
            <a:ext cx="288238" cy="46073"/>
            <a:chOff x="4317617" y="3104300"/>
            <a:chExt cx="384317" cy="61430"/>
          </a:xfrm>
        </p:grpSpPr>
        <p:sp>
          <p:nvSpPr>
            <p:cNvPr id="129" name="圆角矩形 14">
              <a:extLst>
                <a:ext uri="{FF2B5EF4-FFF2-40B4-BE49-F238E27FC236}">
                  <a16:creationId xmlns="" xmlns:a16="http://schemas.microsoft.com/office/drawing/2014/main" id="{6CBFD9D9-7599-42F8-9F66-D5825D094D74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0" name="圆角矩形 15">
              <a:extLst>
                <a:ext uri="{FF2B5EF4-FFF2-40B4-BE49-F238E27FC236}">
                  <a16:creationId xmlns="" xmlns:a16="http://schemas.microsoft.com/office/drawing/2014/main" id="{9CDCC375-B550-4FCF-B298-147B3A16A3FB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="" xmlns:a16="http://schemas.microsoft.com/office/drawing/2014/main" id="{3D28E955-DFB5-4983-8C32-64564D8AEE62}"/>
              </a:ext>
            </a:extLst>
          </p:cNvPr>
          <p:cNvGrpSpPr/>
          <p:nvPr/>
        </p:nvGrpSpPr>
        <p:grpSpPr>
          <a:xfrm>
            <a:off x="3879586" y="3123768"/>
            <a:ext cx="491776" cy="429667"/>
            <a:chOff x="5030931" y="2884106"/>
            <a:chExt cx="655701" cy="572889"/>
          </a:xfrm>
        </p:grpSpPr>
        <p:sp>
          <p:nvSpPr>
            <p:cNvPr id="132" name="椭圆 131">
              <a:extLst>
                <a:ext uri="{FF2B5EF4-FFF2-40B4-BE49-F238E27FC236}">
                  <a16:creationId xmlns="" xmlns:a16="http://schemas.microsoft.com/office/drawing/2014/main" id="{8083CFF6-41FB-4F0C-B25E-818A52342ED9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="" xmlns:a16="http://schemas.microsoft.com/office/drawing/2014/main" id="{167A85C5-7E72-4EA6-90DE-B80FEE0EEC8C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="" xmlns:a16="http://schemas.microsoft.com/office/drawing/2014/main" id="{ACD1A2EB-AFD9-4B61-9A42-53292F0D4580}"/>
              </a:ext>
            </a:extLst>
          </p:cNvPr>
          <p:cNvGrpSpPr/>
          <p:nvPr/>
        </p:nvGrpSpPr>
        <p:grpSpPr>
          <a:xfrm>
            <a:off x="2552439" y="3114902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35" name="Freeform 14">
              <a:extLst>
                <a:ext uri="{FF2B5EF4-FFF2-40B4-BE49-F238E27FC236}">
                  <a16:creationId xmlns="" xmlns:a16="http://schemas.microsoft.com/office/drawing/2014/main" id="{82910B92-4E81-40FD-9634-C7D711E2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="" xmlns:a16="http://schemas.microsoft.com/office/drawing/2014/main" id="{4DB4CD97-88B0-44DD-A8A6-89E225C73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="" xmlns:a16="http://schemas.microsoft.com/office/drawing/2014/main" id="{561491F0-47CF-4B81-8443-466E9BE0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="" xmlns:a16="http://schemas.microsoft.com/office/drawing/2014/main" id="{8F896A06-C6FE-4D93-955F-BD98F81C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="" xmlns:a16="http://schemas.microsoft.com/office/drawing/2014/main" id="{42E1D17A-1F78-4862-A60B-ED4EB29F762B}"/>
              </a:ext>
            </a:extLst>
          </p:cNvPr>
          <p:cNvSpPr txBox="1"/>
          <p:nvPr/>
        </p:nvSpPr>
        <p:spPr>
          <a:xfrm>
            <a:off x="4354419" y="3075735"/>
            <a:ext cx="4784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流式、边界、网格布局管理器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="" xmlns:a16="http://schemas.microsoft.com/office/drawing/2014/main" id="{7C44004D-4EE8-45C2-85C7-92BE554FD9BF}"/>
              </a:ext>
            </a:extLst>
          </p:cNvPr>
          <p:cNvSpPr/>
          <p:nvPr/>
        </p:nvSpPr>
        <p:spPr>
          <a:xfrm>
            <a:off x="5202409" y="4403131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58" name="组合 157">
            <a:extLst>
              <a:ext uri="{FF2B5EF4-FFF2-40B4-BE49-F238E27FC236}">
                <a16:creationId xmlns="" xmlns:a16="http://schemas.microsoft.com/office/drawing/2014/main" id="{D1A91614-B003-4101-BC89-0DA7704895D1}"/>
              </a:ext>
            </a:extLst>
          </p:cNvPr>
          <p:cNvGrpSpPr/>
          <p:nvPr/>
        </p:nvGrpSpPr>
        <p:grpSpPr>
          <a:xfrm>
            <a:off x="3696256" y="4328170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159" name="Freeform 583">
              <a:extLst>
                <a:ext uri="{FF2B5EF4-FFF2-40B4-BE49-F238E27FC236}">
                  <a16:creationId xmlns="" xmlns:a16="http://schemas.microsoft.com/office/drawing/2014/main" id="{8D7E4CFB-8A9F-4036-9FAA-585FE521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0" name="Freeform 584">
              <a:extLst>
                <a:ext uri="{FF2B5EF4-FFF2-40B4-BE49-F238E27FC236}">
                  <a16:creationId xmlns="" xmlns:a16="http://schemas.microsoft.com/office/drawing/2014/main" id="{40A6DF49-E5D1-4F57-9B5F-0207D1F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1" name="Freeform 585">
              <a:extLst>
                <a:ext uri="{FF2B5EF4-FFF2-40B4-BE49-F238E27FC236}">
                  <a16:creationId xmlns="" xmlns:a16="http://schemas.microsoft.com/office/drawing/2014/main" id="{ECD1B9DD-EA93-4F30-8DC2-E8DFA8AD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2" name="Freeform 586">
              <a:extLst>
                <a:ext uri="{FF2B5EF4-FFF2-40B4-BE49-F238E27FC236}">
                  <a16:creationId xmlns="" xmlns:a16="http://schemas.microsoft.com/office/drawing/2014/main" id="{0DD01B64-52E3-427E-97D3-86BD7320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="" xmlns:a16="http://schemas.microsoft.com/office/drawing/2014/main" id="{D1782CA4-2583-49CC-A4B7-A0DFAC09084E}"/>
              </a:ext>
            </a:extLst>
          </p:cNvPr>
          <p:cNvSpPr txBox="1"/>
          <p:nvPr/>
        </p:nvSpPr>
        <p:spPr>
          <a:xfrm>
            <a:off x="5642779" y="435202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="" xmlns:a16="http://schemas.microsoft.com/office/drawing/2014/main" id="{D237980A-9A8D-40BE-B93E-73C982693853}"/>
              </a:ext>
            </a:extLst>
          </p:cNvPr>
          <p:cNvGrpSpPr/>
          <p:nvPr/>
        </p:nvGrpSpPr>
        <p:grpSpPr>
          <a:xfrm>
            <a:off x="3261429" y="3621300"/>
            <a:ext cx="2072960" cy="2584754"/>
            <a:chOff x="3295850" y="1908877"/>
            <a:chExt cx="3738030" cy="4660916"/>
          </a:xfrm>
        </p:grpSpPr>
        <p:sp>
          <p:nvSpPr>
            <p:cNvPr id="165" name="圆角矩形 2">
              <a:extLst>
                <a:ext uri="{FF2B5EF4-FFF2-40B4-BE49-F238E27FC236}">
                  <a16:creationId xmlns="" xmlns:a16="http://schemas.microsoft.com/office/drawing/2014/main" id="{05AD33A6-C474-4AAF-AC49-D3A21DAC22AE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6" name="Freeform 5">
              <a:extLst>
                <a:ext uri="{FF2B5EF4-FFF2-40B4-BE49-F238E27FC236}">
                  <a16:creationId xmlns="" xmlns:a16="http://schemas.microsoft.com/office/drawing/2014/main" id="{69CAF7D5-B58D-48FD-8CBC-815B52454D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7" name="圆角矩形 4">
              <a:extLst>
                <a:ext uri="{FF2B5EF4-FFF2-40B4-BE49-F238E27FC236}">
                  <a16:creationId xmlns="" xmlns:a16="http://schemas.microsoft.com/office/drawing/2014/main" id="{8BD7294D-262F-4032-BE5B-17A3CCA16C49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8" name="Freeform 5">
              <a:extLst>
                <a:ext uri="{FF2B5EF4-FFF2-40B4-BE49-F238E27FC236}">
                  <a16:creationId xmlns="" xmlns:a16="http://schemas.microsoft.com/office/drawing/2014/main" id="{F38D5FC5-EE52-4246-B8B4-31C50E5EC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69" name="圆角矩形 6">
            <a:extLst>
              <a:ext uri="{FF2B5EF4-FFF2-40B4-BE49-F238E27FC236}">
                <a16:creationId xmlns="" xmlns:a16="http://schemas.microsoft.com/office/drawing/2014/main" id="{1DE29119-A9C5-4484-926D-7FBBD347E410}"/>
              </a:ext>
            </a:extLst>
          </p:cNvPr>
          <p:cNvSpPr/>
          <p:nvPr/>
        </p:nvSpPr>
        <p:spPr>
          <a:xfrm>
            <a:off x="4993424" y="4310364"/>
            <a:ext cx="4687010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170" name="组合 169">
            <a:extLst>
              <a:ext uri="{FF2B5EF4-FFF2-40B4-BE49-F238E27FC236}">
                <a16:creationId xmlns="" xmlns:a16="http://schemas.microsoft.com/office/drawing/2014/main" id="{2CA9F5F5-6B0A-4E5A-BF2E-DB1DBAA4E318}"/>
              </a:ext>
            </a:extLst>
          </p:cNvPr>
          <p:cNvGrpSpPr/>
          <p:nvPr/>
        </p:nvGrpSpPr>
        <p:grpSpPr>
          <a:xfrm>
            <a:off x="4969253" y="4613724"/>
            <a:ext cx="118508" cy="118509"/>
            <a:chOff x="4486616" y="3001075"/>
            <a:chExt cx="274695" cy="274699"/>
          </a:xfrm>
        </p:grpSpPr>
        <p:sp>
          <p:nvSpPr>
            <p:cNvPr id="171" name="椭圆 170">
              <a:extLst>
                <a:ext uri="{FF2B5EF4-FFF2-40B4-BE49-F238E27FC236}">
                  <a16:creationId xmlns="" xmlns:a16="http://schemas.microsoft.com/office/drawing/2014/main" id="{6018C0B5-7B6E-4670-8E13-C88089C6FA1E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="" xmlns:a16="http://schemas.microsoft.com/office/drawing/2014/main" id="{99CE1912-4733-4029-B936-6FFEAB5FBE7B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="" xmlns:a16="http://schemas.microsoft.com/office/drawing/2014/main" id="{D750B89D-C9DF-49F0-853B-6D6C5C3E5D31}"/>
              </a:ext>
            </a:extLst>
          </p:cNvPr>
          <p:cNvGrpSpPr/>
          <p:nvPr/>
        </p:nvGrpSpPr>
        <p:grpSpPr>
          <a:xfrm>
            <a:off x="4617270" y="4624221"/>
            <a:ext cx="118508" cy="118509"/>
            <a:chOff x="4486616" y="3001075"/>
            <a:chExt cx="274695" cy="274699"/>
          </a:xfrm>
        </p:grpSpPr>
        <p:sp>
          <p:nvSpPr>
            <p:cNvPr id="174" name="椭圆 173">
              <a:extLst>
                <a:ext uri="{FF2B5EF4-FFF2-40B4-BE49-F238E27FC236}">
                  <a16:creationId xmlns="" xmlns:a16="http://schemas.microsoft.com/office/drawing/2014/main" id="{FAB7AE23-8F98-4ED0-B463-972D92739FB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="" xmlns:a16="http://schemas.microsoft.com/office/drawing/2014/main" id="{21258C54-768F-4763-895F-F04340824C2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="" xmlns:a16="http://schemas.microsoft.com/office/drawing/2014/main" id="{4F3511B4-D07A-4F99-8A44-74BA4AAC2013}"/>
              </a:ext>
            </a:extLst>
          </p:cNvPr>
          <p:cNvGrpSpPr/>
          <p:nvPr/>
        </p:nvGrpSpPr>
        <p:grpSpPr>
          <a:xfrm>
            <a:off x="4704821" y="4657876"/>
            <a:ext cx="288238" cy="46073"/>
            <a:chOff x="4318304" y="3089060"/>
            <a:chExt cx="384317" cy="61430"/>
          </a:xfrm>
        </p:grpSpPr>
        <p:sp>
          <p:nvSpPr>
            <p:cNvPr id="177" name="圆角矩形 14">
              <a:extLst>
                <a:ext uri="{FF2B5EF4-FFF2-40B4-BE49-F238E27FC236}">
                  <a16:creationId xmlns="" xmlns:a16="http://schemas.microsoft.com/office/drawing/2014/main" id="{10AC37E5-E74E-4B7C-9BC9-6ADFA56C39F9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8" name="圆角矩形 15">
              <a:extLst>
                <a:ext uri="{FF2B5EF4-FFF2-40B4-BE49-F238E27FC236}">
                  <a16:creationId xmlns="" xmlns:a16="http://schemas.microsoft.com/office/drawing/2014/main" id="{68D78A0B-2904-40A9-BE03-FFD008637F82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="" xmlns:a16="http://schemas.microsoft.com/office/drawing/2014/main" id="{386C78A7-5A1F-47E1-B840-863F90E30316}"/>
              </a:ext>
            </a:extLst>
          </p:cNvPr>
          <p:cNvSpPr txBox="1"/>
          <p:nvPr/>
        </p:nvSpPr>
        <p:spPr>
          <a:xfrm>
            <a:off x="5790867" y="4440211"/>
            <a:ext cx="30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自定义布局管理器</a:t>
            </a:r>
            <a:endParaRPr lang="zh-CN" altLang="en-US" sz="2800" dirty="0"/>
          </a:p>
        </p:txBody>
      </p:sp>
      <p:grpSp>
        <p:nvGrpSpPr>
          <p:cNvPr id="180" name="组合 179">
            <a:extLst>
              <a:ext uri="{FF2B5EF4-FFF2-40B4-BE49-F238E27FC236}">
                <a16:creationId xmlns="" xmlns:a16="http://schemas.microsoft.com/office/drawing/2014/main" id="{FB2FE281-E9C3-4AC7-80B8-DEE79179079D}"/>
              </a:ext>
            </a:extLst>
          </p:cNvPr>
          <p:cNvGrpSpPr/>
          <p:nvPr/>
        </p:nvGrpSpPr>
        <p:grpSpPr>
          <a:xfrm>
            <a:off x="3769493" y="438244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81" name="Freeform 489">
              <a:extLst>
                <a:ext uri="{FF2B5EF4-FFF2-40B4-BE49-F238E27FC236}">
                  <a16:creationId xmlns="" xmlns:a16="http://schemas.microsoft.com/office/drawing/2014/main" id="{A8DA73C3-071F-4A82-AC07-B62847A2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2" name="Freeform 490">
              <a:extLst>
                <a:ext uri="{FF2B5EF4-FFF2-40B4-BE49-F238E27FC236}">
                  <a16:creationId xmlns="" xmlns:a16="http://schemas.microsoft.com/office/drawing/2014/main" id="{4CF8DC54-7D5D-417E-8AA4-744C3AF45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3" name="Freeform 491">
              <a:extLst>
                <a:ext uri="{FF2B5EF4-FFF2-40B4-BE49-F238E27FC236}">
                  <a16:creationId xmlns="" xmlns:a16="http://schemas.microsoft.com/office/drawing/2014/main" id="{D3E5B614-63D7-42FA-B1AE-403BCBCE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4" name="Rectangle 492">
              <a:extLst>
                <a:ext uri="{FF2B5EF4-FFF2-40B4-BE49-F238E27FC236}">
                  <a16:creationId xmlns="" xmlns:a16="http://schemas.microsoft.com/office/drawing/2014/main" id="{7D06738A-2803-465E-B334-4304EF5C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5" name="Rectangle 493">
              <a:extLst>
                <a:ext uri="{FF2B5EF4-FFF2-40B4-BE49-F238E27FC236}">
                  <a16:creationId xmlns="" xmlns:a16="http://schemas.microsoft.com/office/drawing/2014/main" id="{8BA8DA33-24CB-42DA-891D-49F3581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="" xmlns:a16="http://schemas.microsoft.com/office/drawing/2014/main" id="{A0041AD1-203E-42A6-BF5E-E9DBF3EB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7" name="Rectangle 495">
              <a:extLst>
                <a:ext uri="{FF2B5EF4-FFF2-40B4-BE49-F238E27FC236}">
                  <a16:creationId xmlns="" xmlns:a16="http://schemas.microsoft.com/office/drawing/2014/main" id="{8FC9835A-C862-43AB-88B9-62E89E4C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8" name="Freeform 496">
              <a:extLst>
                <a:ext uri="{FF2B5EF4-FFF2-40B4-BE49-F238E27FC236}">
                  <a16:creationId xmlns="" xmlns:a16="http://schemas.microsoft.com/office/drawing/2014/main" id="{73EAAFAE-51FD-4380-8CFE-AFDD9617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="" xmlns:a16="http://schemas.microsoft.com/office/drawing/2014/main" id="{EA50081E-3870-4D33-92A5-F77B25281E05}"/>
              </a:ext>
            </a:extLst>
          </p:cNvPr>
          <p:cNvGrpSpPr/>
          <p:nvPr/>
        </p:nvGrpSpPr>
        <p:grpSpPr>
          <a:xfrm>
            <a:off x="5291755" y="4430680"/>
            <a:ext cx="484113" cy="422057"/>
            <a:chOff x="4876994" y="2618201"/>
            <a:chExt cx="645486" cy="562744"/>
          </a:xfrm>
        </p:grpSpPr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17AD1A6F-4258-48B9-84AD-D9C82A858F91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="" xmlns:a16="http://schemas.microsoft.com/office/drawing/2014/main" id="{98B3A08A-2A42-4170-B34C-A8A71F17D5DE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9-3   </a:t>
            </a:r>
            <a:r>
              <a:rPr lang="zh-CN" altLang="en-US" dirty="0"/>
              <a:t>布局管理器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6B6CDEBD-7386-4DE6-AB24-C8F02A5A1E43}"/>
              </a:ext>
            </a:extLst>
          </p:cNvPr>
          <p:cNvGrpSpPr/>
          <p:nvPr/>
        </p:nvGrpSpPr>
        <p:grpSpPr>
          <a:xfrm>
            <a:off x="2512228" y="181925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="" xmlns:a16="http://schemas.microsoft.com/office/drawing/2014/main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="" xmlns:a16="http://schemas.microsoft.com/office/drawing/2014/main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="" xmlns:a16="http://schemas.microsoft.com/office/drawing/2014/main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="" xmlns:a16="http://schemas.microsoft.com/office/drawing/2014/main" id="{85297BD1-400C-4729-8D4E-E8B9410D9A62}"/>
              </a:ext>
            </a:extLst>
          </p:cNvPr>
          <p:cNvSpPr/>
          <p:nvPr/>
        </p:nvSpPr>
        <p:spPr>
          <a:xfrm>
            <a:off x="4065953" y="228378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100FC2DC-D394-4E4C-8100-4DD8C988CA5D}"/>
              </a:ext>
            </a:extLst>
          </p:cNvPr>
          <p:cNvGrpSpPr/>
          <p:nvPr/>
        </p:nvGrpSpPr>
        <p:grpSpPr>
          <a:xfrm>
            <a:off x="4136242" y="259764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="" xmlns:a16="http://schemas.microsoft.com/office/drawing/2014/main" id="{04DA6F15-45DF-45C8-A05C-71A713934ED2}"/>
              </a:ext>
            </a:extLst>
          </p:cNvPr>
          <p:cNvGrpSpPr/>
          <p:nvPr/>
        </p:nvGrpSpPr>
        <p:grpSpPr>
          <a:xfrm>
            <a:off x="3836737" y="259764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3A7ADDFB-7BDA-42E5-8C4F-A2DBA956AB30}"/>
              </a:ext>
            </a:extLst>
          </p:cNvPr>
          <p:cNvGrpSpPr/>
          <p:nvPr/>
        </p:nvGrpSpPr>
        <p:grpSpPr>
          <a:xfrm>
            <a:off x="3903294" y="263130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="" xmlns:a16="http://schemas.microsoft.com/office/drawing/2014/main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="" xmlns:a16="http://schemas.microsoft.com/office/drawing/2014/main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CEB00264-8DCA-4EC8-B7C1-D3059744FBF2}"/>
              </a:ext>
            </a:extLst>
          </p:cNvPr>
          <p:cNvSpPr txBox="1"/>
          <p:nvPr/>
        </p:nvSpPr>
        <p:spPr>
          <a:xfrm>
            <a:off x="4878140" y="2408697"/>
            <a:ext cx="3082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布局管理器的概念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4DCB6AA6-920B-4714-AC15-845791286ACB}"/>
              </a:ext>
            </a:extLst>
          </p:cNvPr>
          <p:cNvGrpSpPr/>
          <p:nvPr/>
        </p:nvGrpSpPr>
        <p:grpSpPr>
          <a:xfrm>
            <a:off x="2957474" y="238735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="" xmlns:a16="http://schemas.microsoft.com/office/drawing/2014/main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="" xmlns:a16="http://schemas.microsoft.com/office/drawing/2014/main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="" xmlns:a16="http://schemas.microsoft.com/office/drawing/2014/main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="" xmlns:a16="http://schemas.microsoft.com/office/drawing/2014/main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="" xmlns:a16="http://schemas.microsoft.com/office/drawing/2014/main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="" xmlns:a16="http://schemas.microsoft.com/office/drawing/2014/main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="" xmlns:a16="http://schemas.microsoft.com/office/drawing/2014/main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="" xmlns:a16="http://schemas.microsoft.com/office/drawing/2014/main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E96D7370-DFAA-4037-B901-0EA97851887B}"/>
              </a:ext>
            </a:extLst>
          </p:cNvPr>
          <p:cNvGrpSpPr/>
          <p:nvPr/>
        </p:nvGrpSpPr>
        <p:grpSpPr>
          <a:xfrm>
            <a:off x="4437768" y="247758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="" xmlns:a16="http://schemas.microsoft.com/office/drawing/2014/main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9-3   </a:t>
            </a:r>
            <a:r>
              <a:rPr lang="zh-CN" altLang="en-US" dirty="0"/>
              <a:t>布局管理器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布局管理器的概念与分类</a:t>
            </a:r>
            <a:endParaRPr lang="zh-CN" altLang="en-US" dirty="0"/>
          </a:p>
        </p:txBody>
      </p:sp>
      <p:sp>
        <p:nvSpPr>
          <p:cNvPr id="3" name="Rectangle 62">
            <a:extLst>
              <a:ext uri="{FF2B5EF4-FFF2-40B4-BE49-F238E27FC236}">
                <a16:creationId xmlns="" xmlns:a16="http://schemas.microsoft.com/office/drawing/2014/main" id="{91F4D164-210E-4A8F-86C1-8E0C135F07F5}"/>
              </a:ext>
            </a:extLst>
          </p:cNvPr>
          <p:cNvSpPr/>
          <p:nvPr/>
        </p:nvSpPr>
        <p:spPr>
          <a:xfrm>
            <a:off x="7399915" y="3580995"/>
            <a:ext cx="3431434" cy="216503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常用的布局管理器类主要有：流式布局管理器、边界布局管理器、网格布局管理器、卡式布局管理器、布袋布局管理器（自定义布局管理器）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572903" y="1698341"/>
            <a:ext cx="3886200" cy="1749534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在窗口（容器）内添加多个显示控件，当需要对这些显示控件的位置管理和定位时，用到一种名叫布局管理器（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LayoutManager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）的类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6" name="Group 55">
              <a:extLst>
                <a:ext uri="{FF2B5EF4-FFF2-40B4-BE49-F238E27FC236}">
                  <a16:creationId xmlns="" xmlns:a16="http://schemas.microsoft.com/office/drawing/2014/main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8" name="Freeform 15">
                <a:extLst>
                  <a:ext uri="{FF2B5EF4-FFF2-40B4-BE49-F238E27FC236}">
                    <a16:creationId xmlns="" xmlns:a16="http://schemas.microsoft.com/office/drawing/2014/main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09">
                <a:extLst>
                  <a:ext uri="{FF2B5EF4-FFF2-40B4-BE49-F238E27FC236}">
                    <a16:creationId xmlns="" xmlns:a16="http://schemas.microsoft.com/office/drawing/2014/main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" name="TextBox 51">
                <a:extLst>
                  <a:ext uri="{FF2B5EF4-FFF2-40B4-BE49-F238E27FC236}">
                    <a16:creationId xmlns="" xmlns:a16="http://schemas.microsoft.com/office/drawing/2014/main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393996" y="3430321"/>
                <a:ext cx="1800218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布局管理器的概念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TextBox 51">
              <a:extLst>
                <a:ext uri="{FF2B5EF4-FFF2-40B4-BE49-F238E27FC236}">
                  <a16:creationId xmlns="" xmlns:a16="http://schemas.microsoft.com/office/drawing/2014/main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12" name="Group 56">
              <a:extLst>
                <a:ext uri="{FF2B5EF4-FFF2-40B4-BE49-F238E27FC236}">
                  <a16:creationId xmlns="" xmlns:a16="http://schemas.microsoft.com/office/drawing/2014/main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="" xmlns:a16="http://schemas.microsoft.com/office/drawing/2014/main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5">
                <a:extLst>
                  <a:ext uri="{FF2B5EF4-FFF2-40B4-BE49-F238E27FC236}">
                    <a16:creationId xmlns="" xmlns:a16="http://schemas.microsoft.com/office/drawing/2014/main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52">
                <a:extLst>
                  <a:ext uri="{FF2B5EF4-FFF2-40B4-BE49-F238E27FC236}">
                    <a16:creationId xmlns="" xmlns:a16="http://schemas.microsoft.com/office/drawing/2014/main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8854443" y="2313842"/>
                <a:ext cx="2063438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常用的布局管理器类 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52">
              <a:extLst>
                <a:ext uri="{FF2B5EF4-FFF2-40B4-BE49-F238E27FC236}">
                  <a16:creationId xmlns="" xmlns:a16="http://schemas.microsoft.com/office/drawing/2014/main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D725485-038A-4261-9119-A51D1CBDB299}"/>
              </a:ext>
            </a:extLst>
          </p:cNvPr>
          <p:cNvSpPr/>
          <p:nvPr/>
        </p:nvSpPr>
        <p:spPr>
          <a:xfrm>
            <a:off x="0" y="375980"/>
            <a:ext cx="1817152" cy="1153193"/>
          </a:xfrm>
          <a:prstGeom prst="rect">
            <a:avLst/>
          </a:prstGeom>
          <a:solidFill>
            <a:srgbClr val="F8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23C7BA20-A75B-47B4-B038-451D58846409}"/>
              </a:ext>
            </a:extLst>
          </p:cNvPr>
          <p:cNvSpPr/>
          <p:nvPr/>
        </p:nvSpPr>
        <p:spPr>
          <a:xfrm>
            <a:off x="10461241" y="180550"/>
            <a:ext cx="1817152" cy="1153193"/>
          </a:xfrm>
          <a:prstGeom prst="rect">
            <a:avLst/>
          </a:prstGeom>
          <a:solidFill>
            <a:srgbClr val="F8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="" xmlns:a16="http://schemas.microsoft.com/office/drawing/2014/main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="" xmlns:a16="http://schemas.microsoft.com/office/drawing/2014/main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="" xmlns:a16="http://schemas.microsoft.com/office/drawing/2014/main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="" xmlns:a16="http://schemas.microsoft.com/office/drawing/2014/main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="" xmlns:a16="http://schemas.microsoft.com/office/drawing/2014/main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="" xmlns:a16="http://schemas.microsoft.com/office/drawing/2014/main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="" xmlns:a16="http://schemas.microsoft.com/office/drawing/2014/main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="" xmlns:a16="http://schemas.microsoft.com/office/drawing/2014/main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="" xmlns:a16="http://schemas.microsoft.com/office/drawing/2014/main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="" xmlns:a16="http://schemas.microsoft.com/office/drawing/2014/main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="" xmlns:a16="http://schemas.microsoft.com/office/drawing/2014/main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="" xmlns:a16="http://schemas.microsoft.com/office/drawing/2014/main" id="{22B24513-26D9-4933-AF3E-D31B5EC20462}"/>
              </a:ext>
            </a:extLst>
          </p:cNvPr>
          <p:cNvGrpSpPr/>
          <p:nvPr/>
        </p:nvGrpSpPr>
        <p:grpSpPr>
          <a:xfrm>
            <a:off x="4298393" y="2469620"/>
            <a:ext cx="491776" cy="429667"/>
            <a:chOff x="5030931" y="2884106"/>
            <a:chExt cx="655701" cy="572889"/>
          </a:xfrm>
        </p:grpSpPr>
        <p:sp>
          <p:nvSpPr>
            <p:cNvPr id="123" name="椭圆 122">
              <a:extLst>
                <a:ext uri="{FF2B5EF4-FFF2-40B4-BE49-F238E27FC236}">
                  <a16:creationId xmlns="" xmlns:a16="http://schemas.microsoft.com/office/drawing/2014/main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="" xmlns:a16="http://schemas.microsoft.com/office/drawing/2014/main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="" xmlns:a16="http://schemas.microsoft.com/office/drawing/2014/main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="" xmlns:a16="http://schemas.microsoft.com/office/drawing/2014/main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="" xmlns:a16="http://schemas.microsoft.com/office/drawing/2014/main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="" xmlns:a16="http://schemas.microsoft.com/office/drawing/2014/main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="" xmlns:a16="http://schemas.microsoft.com/office/drawing/2014/main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="" xmlns:a16="http://schemas.microsoft.com/office/drawing/2014/main" id="{BBE9C2D6-CB1E-4B64-AB7A-15B8ED8E5446}"/>
              </a:ext>
            </a:extLst>
          </p:cNvPr>
          <p:cNvSpPr txBox="1"/>
          <p:nvPr/>
        </p:nvSpPr>
        <p:spPr>
          <a:xfrm>
            <a:off x="4700520" y="2421587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常用布局管理器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常用布局管理器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="" xmlns:a16="http://schemas.microsoft.com/office/drawing/2014/main" id="{91F4D164-210E-4A8F-86C1-8E0C135F07F5}"/>
              </a:ext>
            </a:extLst>
          </p:cNvPr>
          <p:cNvSpPr/>
          <p:nvPr/>
        </p:nvSpPr>
        <p:spPr>
          <a:xfrm>
            <a:off x="7399915" y="3311180"/>
            <a:ext cx="3431434" cy="1749534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边界布局管理器（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BorderLayout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是将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容器分东、南、西、北、中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五个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方位，添加到容器中的控件，需要明确其在容器中的显示方位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572903" y="1698341"/>
            <a:ext cx="3886200" cy="1749534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流式布局管理器（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FlowLayout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）对显示控件组件从左到右、从上到下，按出现先后次序逐行布置的一种位置管理器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8E1CEC1C-EC9D-401D-8DC3-52F6D5ED3349}"/>
              </a:ext>
            </a:extLst>
          </p:cNvPr>
          <p:cNvGrpSpPr/>
          <p:nvPr/>
        </p:nvGrpSpPr>
        <p:grpSpPr>
          <a:xfrm>
            <a:off x="5273457" y="1455080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="" xmlns:a16="http://schemas.microsoft.com/office/drawing/2014/main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="" xmlns:a16="http://schemas.microsoft.com/office/drawing/2014/main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="" xmlns:a16="http://schemas.microsoft.com/office/drawing/2014/main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="" xmlns:a16="http://schemas.microsoft.com/office/drawing/2014/main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497218" y="3430321"/>
                <a:ext cx="1593771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流式布局管理器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="" xmlns:a16="http://schemas.microsoft.com/office/drawing/2014/main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EFEB5653-5EE6-4377-9700-24D80B421E18}"/>
              </a:ext>
            </a:extLst>
          </p:cNvPr>
          <p:cNvGrpSpPr/>
          <p:nvPr/>
        </p:nvGrpSpPr>
        <p:grpSpPr>
          <a:xfrm>
            <a:off x="3161267" y="3337678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="" xmlns:a16="http://schemas.microsoft.com/office/drawing/2014/main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="" xmlns:a16="http://schemas.microsoft.com/office/drawing/2014/main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="" xmlns:a16="http://schemas.microsoft.com/office/drawing/2014/main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="" xmlns:a16="http://schemas.microsoft.com/office/drawing/2014/main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089260" y="2313842"/>
                <a:ext cx="1593771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边界布局管理器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="" xmlns:a16="http://schemas.microsoft.com/office/drawing/2014/main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E1CEC1C-EC9D-401D-8DC3-52F6D5ED3349}"/>
              </a:ext>
            </a:extLst>
          </p:cNvPr>
          <p:cNvGrpSpPr/>
          <p:nvPr/>
        </p:nvGrpSpPr>
        <p:grpSpPr>
          <a:xfrm>
            <a:off x="5286676" y="5253172"/>
            <a:ext cx="3424447" cy="1405057"/>
            <a:chOff x="5276424" y="1794554"/>
            <a:chExt cx="3424447" cy="1405057"/>
          </a:xfrm>
        </p:grpSpPr>
        <p:grpSp>
          <p:nvGrpSpPr>
            <p:cNvPr id="18" name="Group 55">
              <a:extLst>
                <a:ext uri="{FF2B5EF4-FFF2-40B4-BE49-F238E27FC236}">
                  <a16:creationId xmlns="" xmlns:a16="http://schemas.microsoft.com/office/drawing/2014/main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20" name="Freeform 15">
                <a:extLst>
                  <a:ext uri="{FF2B5EF4-FFF2-40B4-BE49-F238E27FC236}">
                    <a16:creationId xmlns="" xmlns:a16="http://schemas.microsoft.com/office/drawing/2014/main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09">
                <a:extLst>
                  <a:ext uri="{FF2B5EF4-FFF2-40B4-BE49-F238E27FC236}">
                    <a16:creationId xmlns="" xmlns:a16="http://schemas.microsoft.com/office/drawing/2014/main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51">
                <a:extLst>
                  <a:ext uri="{FF2B5EF4-FFF2-40B4-BE49-F238E27FC236}">
                    <a16:creationId xmlns="" xmlns:a16="http://schemas.microsoft.com/office/drawing/2014/main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497218" y="3430321"/>
                <a:ext cx="1593771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网格布局管理器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51">
              <a:extLst>
                <a:ext uri="{FF2B5EF4-FFF2-40B4-BE49-F238E27FC236}">
                  <a16:creationId xmlns="" xmlns:a16="http://schemas.microsoft.com/office/drawing/2014/main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631104" y="4745322"/>
            <a:ext cx="3886200" cy="216503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网络布局管理器（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GridBagLayout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）是将容器空间事先划分为几行几列的、类似表格的空间划分。显示控件根据其添加的先后顺序依次填充到各个单元格中。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927343" y="1034417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2481068" y="1498944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2551357" y="1812801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2251852" y="1812801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2318409" y="1846463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3293255" y="1623856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GUI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</a:t>
            </a:r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概念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1372589" y="1602512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2852883" y="1692748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CF4094C9-417A-4D81-9506-647E0CBCB320}"/>
              </a:ext>
            </a:extLst>
          </p:cNvPr>
          <p:cNvGrpSpPr/>
          <p:nvPr/>
        </p:nvGrpSpPr>
        <p:grpSpPr>
          <a:xfrm>
            <a:off x="2230672" y="2259853"/>
            <a:ext cx="2065817" cy="2584754"/>
            <a:chOff x="3295850" y="1895995"/>
            <a:chExt cx="3725149" cy="4660916"/>
          </a:xfrm>
        </p:grpSpPr>
        <p:sp>
          <p:nvSpPr>
            <p:cNvPr id="117" name="圆角矩形 2">
              <a:extLst>
                <a:ext uri="{FF2B5EF4-FFF2-40B4-BE49-F238E27FC236}">
                  <a16:creationId xmlns:a16="http://schemas.microsoft.com/office/drawing/2014/main" xmlns="" id="{9886BFD2-671B-4923-9477-E7F28C726FC6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xmlns="" id="{F50659DB-EE3F-403A-BB24-D1E8B1CEA8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9" name="圆角矩形 4">
              <a:extLst>
                <a:ext uri="{FF2B5EF4-FFF2-40B4-BE49-F238E27FC236}">
                  <a16:creationId xmlns:a16="http://schemas.microsoft.com/office/drawing/2014/main" xmlns="" id="{06E73318-EE61-4772-B02A-34AE1D7DF626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xmlns="" id="{46AF450D-4FFD-4745-8B3E-F00E2E0AB14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圆角矩形 6">
            <a:extLst>
              <a:ext uri="{FF2B5EF4-FFF2-40B4-BE49-F238E27FC236}">
                <a16:creationId xmlns:a16="http://schemas.microsoft.com/office/drawing/2014/main" xmlns="" id="{66355D0B-6409-43B6-97B3-1FCCE1C26C1D}"/>
              </a:ext>
            </a:extLst>
          </p:cNvPr>
          <p:cNvSpPr/>
          <p:nvPr/>
        </p:nvSpPr>
        <p:spPr>
          <a:xfrm>
            <a:off x="3783364" y="2733812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4016F0BF-CEB7-44B6-AC32-ABA34668B1D7}"/>
              </a:ext>
            </a:extLst>
          </p:cNvPr>
          <p:cNvGrpSpPr/>
          <p:nvPr/>
        </p:nvGrpSpPr>
        <p:grpSpPr>
          <a:xfrm>
            <a:off x="3853653" y="3047669"/>
            <a:ext cx="118508" cy="118509"/>
            <a:chOff x="4486616" y="3001075"/>
            <a:chExt cx="274695" cy="27469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AE7732D0-D581-4B7F-99A3-356AB3A38FD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42E777F8-89B0-4718-B3A7-737F1E6B29B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773BD735-0E71-43DD-990A-CEB00750FFF9}"/>
              </a:ext>
            </a:extLst>
          </p:cNvPr>
          <p:cNvGrpSpPr/>
          <p:nvPr/>
        </p:nvGrpSpPr>
        <p:grpSpPr>
          <a:xfrm>
            <a:off x="3554148" y="3047669"/>
            <a:ext cx="118508" cy="118509"/>
            <a:chOff x="4486616" y="3001075"/>
            <a:chExt cx="274695" cy="274699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0A0F0FF6-D563-4FC7-974B-E10007ED547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A5A2FD42-0B27-4088-BAB7-1461C107825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86257325-6976-4E39-9D73-12B32C5CBC0F}"/>
              </a:ext>
            </a:extLst>
          </p:cNvPr>
          <p:cNvGrpSpPr/>
          <p:nvPr/>
        </p:nvGrpSpPr>
        <p:grpSpPr>
          <a:xfrm>
            <a:off x="3620707" y="3081331"/>
            <a:ext cx="288238" cy="46073"/>
            <a:chOff x="4317617" y="3104300"/>
            <a:chExt cx="384317" cy="61430"/>
          </a:xfrm>
        </p:grpSpPr>
        <p:sp>
          <p:nvSpPr>
            <p:cNvPr id="129" name="圆角矩形 14">
              <a:extLst>
                <a:ext uri="{FF2B5EF4-FFF2-40B4-BE49-F238E27FC236}">
                  <a16:creationId xmlns:a16="http://schemas.microsoft.com/office/drawing/2014/main" xmlns="" id="{6CBFD9D9-7599-42F8-9F66-D5825D094D74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0" name="圆角矩形 15">
              <a:extLst>
                <a:ext uri="{FF2B5EF4-FFF2-40B4-BE49-F238E27FC236}">
                  <a16:creationId xmlns:a16="http://schemas.microsoft.com/office/drawing/2014/main" xmlns="" id="{9CDCC375-B550-4FCF-B298-147B3A16A3FB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xmlns="" id="{3D28E955-DFB5-4983-8C32-64564D8AEE62}"/>
              </a:ext>
            </a:extLst>
          </p:cNvPr>
          <p:cNvGrpSpPr/>
          <p:nvPr/>
        </p:nvGrpSpPr>
        <p:grpSpPr>
          <a:xfrm>
            <a:off x="4015916" y="2916186"/>
            <a:ext cx="491776" cy="429667"/>
            <a:chOff x="5030931" y="2884106"/>
            <a:chExt cx="655701" cy="572889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xmlns="" id="{8083CFF6-41FB-4F0C-B25E-818A52342ED9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167A85C5-7E72-4EA6-90DE-B80FEE0EEC8C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xmlns="" id="{ACD1A2EB-AFD9-4B61-9A42-53292F0D4580}"/>
              </a:ext>
            </a:extLst>
          </p:cNvPr>
          <p:cNvGrpSpPr/>
          <p:nvPr/>
        </p:nvGrpSpPr>
        <p:grpSpPr>
          <a:xfrm>
            <a:off x="2688769" y="2907320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xmlns="" id="{82910B92-4E81-40FD-9634-C7D711E2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xmlns="" id="{4DB4CD97-88B0-44DD-A8A6-89E225C73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xmlns="" id="{561491F0-47CF-4B81-8443-466E9BE0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xmlns="" id="{8F896A06-C6FE-4D93-955F-BD98F81C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xmlns="" id="{42E1D17A-1F78-4862-A60B-ED4EB29F762B}"/>
              </a:ext>
            </a:extLst>
          </p:cNvPr>
          <p:cNvSpPr txBox="1"/>
          <p:nvPr/>
        </p:nvSpPr>
        <p:spPr>
          <a:xfrm>
            <a:off x="4418043" y="2868153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GUI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的工具包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7C44004D-4EE8-45C2-85C7-92BE554FD9BF}"/>
              </a:ext>
            </a:extLst>
          </p:cNvPr>
          <p:cNvSpPr/>
          <p:nvPr/>
        </p:nvSpPr>
        <p:spPr>
          <a:xfrm>
            <a:off x="5338739" y="4195549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xmlns="" id="{D1A91614-B003-4101-BC89-0DA7704895D1}"/>
              </a:ext>
            </a:extLst>
          </p:cNvPr>
          <p:cNvGrpSpPr/>
          <p:nvPr/>
        </p:nvGrpSpPr>
        <p:grpSpPr>
          <a:xfrm>
            <a:off x="3832586" y="4120588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159" name="Freeform 583">
              <a:extLst>
                <a:ext uri="{FF2B5EF4-FFF2-40B4-BE49-F238E27FC236}">
                  <a16:creationId xmlns:a16="http://schemas.microsoft.com/office/drawing/2014/main" xmlns="" id="{8D7E4CFB-8A9F-4036-9FAA-585FE521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0" name="Freeform 584">
              <a:extLst>
                <a:ext uri="{FF2B5EF4-FFF2-40B4-BE49-F238E27FC236}">
                  <a16:creationId xmlns:a16="http://schemas.microsoft.com/office/drawing/2014/main" xmlns="" id="{40A6DF49-E5D1-4F57-9B5F-0207D1F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1" name="Freeform 585">
              <a:extLst>
                <a:ext uri="{FF2B5EF4-FFF2-40B4-BE49-F238E27FC236}">
                  <a16:creationId xmlns:a16="http://schemas.microsoft.com/office/drawing/2014/main" xmlns="" id="{ECD1B9DD-EA93-4F30-8DC2-E8DFA8AD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2" name="Freeform 586">
              <a:extLst>
                <a:ext uri="{FF2B5EF4-FFF2-40B4-BE49-F238E27FC236}">
                  <a16:creationId xmlns:a16="http://schemas.microsoft.com/office/drawing/2014/main" xmlns="" id="{0DD01B64-52E3-427E-97D3-86BD7320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D1782CA4-2583-49CC-A4B7-A0DFAC09084E}"/>
              </a:ext>
            </a:extLst>
          </p:cNvPr>
          <p:cNvSpPr txBox="1"/>
          <p:nvPr/>
        </p:nvSpPr>
        <p:spPr>
          <a:xfrm>
            <a:off x="5779109" y="4144446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xmlns="" id="{D237980A-9A8D-40BE-B93E-73C982693853}"/>
              </a:ext>
            </a:extLst>
          </p:cNvPr>
          <p:cNvGrpSpPr/>
          <p:nvPr/>
        </p:nvGrpSpPr>
        <p:grpSpPr>
          <a:xfrm>
            <a:off x="3408100" y="3617262"/>
            <a:ext cx="2072960" cy="2584754"/>
            <a:chOff x="3295850" y="1908877"/>
            <a:chExt cx="3738030" cy="4660916"/>
          </a:xfrm>
        </p:grpSpPr>
        <p:sp>
          <p:nvSpPr>
            <p:cNvPr id="165" name="圆角矩形 2">
              <a:extLst>
                <a:ext uri="{FF2B5EF4-FFF2-40B4-BE49-F238E27FC236}">
                  <a16:creationId xmlns:a16="http://schemas.microsoft.com/office/drawing/2014/main" xmlns="" id="{05AD33A6-C474-4AAF-AC49-D3A21DAC22AE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xmlns="" id="{69CAF7D5-B58D-48FD-8CBC-815B52454D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7" name="圆角矩形 4">
              <a:extLst>
                <a:ext uri="{FF2B5EF4-FFF2-40B4-BE49-F238E27FC236}">
                  <a16:creationId xmlns:a16="http://schemas.microsoft.com/office/drawing/2014/main" xmlns="" id="{8BD7294D-262F-4032-BE5B-17A3CCA16C49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xmlns="" id="{F38D5FC5-EE52-4246-B8B4-31C50E5EC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69" name="圆角矩形 6">
            <a:extLst>
              <a:ext uri="{FF2B5EF4-FFF2-40B4-BE49-F238E27FC236}">
                <a16:creationId xmlns:a16="http://schemas.microsoft.com/office/drawing/2014/main" xmlns="" id="{1DE29119-A9C5-4484-926D-7FBBD347E410}"/>
              </a:ext>
            </a:extLst>
          </p:cNvPr>
          <p:cNvSpPr/>
          <p:nvPr/>
        </p:nvSpPr>
        <p:spPr>
          <a:xfrm>
            <a:off x="5129754" y="4102782"/>
            <a:ext cx="414561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xmlns="" id="{2CA9F5F5-6B0A-4E5A-BF2E-DB1DBAA4E318}"/>
              </a:ext>
            </a:extLst>
          </p:cNvPr>
          <p:cNvGrpSpPr/>
          <p:nvPr/>
        </p:nvGrpSpPr>
        <p:grpSpPr>
          <a:xfrm>
            <a:off x="5105583" y="4406142"/>
            <a:ext cx="118508" cy="118509"/>
            <a:chOff x="4486616" y="3001075"/>
            <a:chExt cx="274695" cy="274699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xmlns="" id="{6018C0B5-7B6E-4670-8E13-C88089C6FA1E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xmlns="" id="{99CE1912-4733-4029-B936-6FFEAB5FBE7B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xmlns="" id="{D750B89D-C9DF-49F0-853B-6D6C5C3E5D31}"/>
              </a:ext>
            </a:extLst>
          </p:cNvPr>
          <p:cNvGrpSpPr/>
          <p:nvPr/>
        </p:nvGrpSpPr>
        <p:grpSpPr>
          <a:xfrm>
            <a:off x="4753600" y="4416639"/>
            <a:ext cx="118508" cy="118509"/>
            <a:chOff x="4486616" y="3001075"/>
            <a:chExt cx="274695" cy="27469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xmlns="" id="{FAB7AE23-8F98-4ED0-B463-972D92739FB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xmlns="" id="{21258C54-768F-4763-895F-F04340824C2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xmlns="" id="{4F3511B4-D07A-4F99-8A44-74BA4AAC2013}"/>
              </a:ext>
            </a:extLst>
          </p:cNvPr>
          <p:cNvGrpSpPr/>
          <p:nvPr/>
        </p:nvGrpSpPr>
        <p:grpSpPr>
          <a:xfrm>
            <a:off x="4841151" y="4450294"/>
            <a:ext cx="288238" cy="46073"/>
            <a:chOff x="4318304" y="3089060"/>
            <a:chExt cx="384317" cy="61430"/>
          </a:xfrm>
        </p:grpSpPr>
        <p:sp>
          <p:nvSpPr>
            <p:cNvPr id="177" name="圆角矩形 14">
              <a:extLst>
                <a:ext uri="{FF2B5EF4-FFF2-40B4-BE49-F238E27FC236}">
                  <a16:creationId xmlns:a16="http://schemas.microsoft.com/office/drawing/2014/main" xmlns="" id="{10AC37E5-E74E-4B7C-9BC9-6ADFA56C39F9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8" name="圆角矩形 15">
              <a:extLst>
                <a:ext uri="{FF2B5EF4-FFF2-40B4-BE49-F238E27FC236}">
                  <a16:creationId xmlns:a16="http://schemas.microsoft.com/office/drawing/2014/main" xmlns="" id="{68D78A0B-2904-40A9-BE03-FFD008637F82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386C78A7-5A1F-47E1-B840-863F90E30316}"/>
              </a:ext>
            </a:extLst>
          </p:cNvPr>
          <p:cNvSpPr txBox="1"/>
          <p:nvPr/>
        </p:nvSpPr>
        <p:spPr>
          <a:xfrm>
            <a:off x="5574597" y="4196198"/>
            <a:ext cx="30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GUI</a:t>
            </a:r>
            <a:r>
              <a:rPr lang="zh-CN" altLang="en-US" sz="2800" dirty="0" smtClean="0"/>
              <a:t>的操作条件</a:t>
            </a:r>
            <a:endParaRPr lang="zh-CN" altLang="en-US" sz="28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xmlns="" id="{FB2FE281-E9C3-4AC7-80B8-DEE79179079D}"/>
              </a:ext>
            </a:extLst>
          </p:cNvPr>
          <p:cNvGrpSpPr/>
          <p:nvPr/>
        </p:nvGrpSpPr>
        <p:grpSpPr>
          <a:xfrm>
            <a:off x="3905823" y="4174861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81" name="Freeform 489">
              <a:extLst>
                <a:ext uri="{FF2B5EF4-FFF2-40B4-BE49-F238E27FC236}">
                  <a16:creationId xmlns:a16="http://schemas.microsoft.com/office/drawing/2014/main" xmlns="" id="{A8DA73C3-071F-4A82-AC07-B62847A2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2" name="Freeform 490">
              <a:extLst>
                <a:ext uri="{FF2B5EF4-FFF2-40B4-BE49-F238E27FC236}">
                  <a16:creationId xmlns:a16="http://schemas.microsoft.com/office/drawing/2014/main" xmlns="" id="{4CF8DC54-7D5D-417E-8AA4-744C3AF45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3" name="Freeform 491">
              <a:extLst>
                <a:ext uri="{FF2B5EF4-FFF2-40B4-BE49-F238E27FC236}">
                  <a16:creationId xmlns:a16="http://schemas.microsoft.com/office/drawing/2014/main" xmlns="" id="{D3E5B614-63D7-42FA-B1AE-403BCBCE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4" name="Rectangle 492">
              <a:extLst>
                <a:ext uri="{FF2B5EF4-FFF2-40B4-BE49-F238E27FC236}">
                  <a16:creationId xmlns:a16="http://schemas.microsoft.com/office/drawing/2014/main" xmlns="" id="{7D06738A-2803-465E-B334-4304EF5C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5" name="Rectangle 493">
              <a:extLst>
                <a:ext uri="{FF2B5EF4-FFF2-40B4-BE49-F238E27FC236}">
                  <a16:creationId xmlns:a16="http://schemas.microsoft.com/office/drawing/2014/main" xmlns="" id="{8BA8DA33-24CB-42DA-891D-49F3581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:a16="http://schemas.microsoft.com/office/drawing/2014/main" xmlns="" id="{A0041AD1-203E-42A6-BF5E-E9DBF3EB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7" name="Rectangle 495">
              <a:extLst>
                <a:ext uri="{FF2B5EF4-FFF2-40B4-BE49-F238E27FC236}">
                  <a16:creationId xmlns:a16="http://schemas.microsoft.com/office/drawing/2014/main" xmlns="" id="{8FC9835A-C862-43AB-88B9-62E89E4C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8" name="Freeform 496">
              <a:extLst>
                <a:ext uri="{FF2B5EF4-FFF2-40B4-BE49-F238E27FC236}">
                  <a16:creationId xmlns:a16="http://schemas.microsoft.com/office/drawing/2014/main" xmlns="" id="{73EAAFAE-51FD-4380-8CFE-AFDD9617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xmlns="" id="{EA50081E-3870-4D33-92A5-F77B25281E05}"/>
              </a:ext>
            </a:extLst>
          </p:cNvPr>
          <p:cNvGrpSpPr/>
          <p:nvPr/>
        </p:nvGrpSpPr>
        <p:grpSpPr>
          <a:xfrm>
            <a:off x="5428085" y="4223098"/>
            <a:ext cx="484113" cy="422057"/>
            <a:chOff x="4876994" y="2618201"/>
            <a:chExt cx="645486" cy="562744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17AD1A6F-4258-48B9-84AD-D9C82A858F91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xmlns="" id="{98B3A08A-2A42-4170-B34C-A8A71F17D5DE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9-1   GUI 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="" xmlns:a16="http://schemas.microsoft.com/office/drawing/2014/main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="" xmlns:a16="http://schemas.microsoft.com/office/drawing/2014/main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="" xmlns:a16="http://schemas.microsoft.com/office/drawing/2014/main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="" xmlns:a16="http://schemas.microsoft.com/office/drawing/2014/main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="" xmlns:a16="http://schemas.microsoft.com/office/drawing/2014/main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="" xmlns:a16="http://schemas.microsoft.com/office/drawing/2014/main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="" xmlns:a16="http://schemas.microsoft.com/office/drawing/2014/main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="" xmlns:a16="http://schemas.microsoft.com/office/drawing/2014/main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="" xmlns:a16="http://schemas.microsoft.com/office/drawing/2014/main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="" xmlns:a16="http://schemas.microsoft.com/office/drawing/2014/main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="" xmlns:a16="http://schemas.microsoft.com/office/drawing/2014/main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="" xmlns:a16="http://schemas.microsoft.com/office/drawing/2014/main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="" xmlns:a16="http://schemas.microsoft.com/office/drawing/2014/main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="" xmlns:a16="http://schemas.microsoft.com/office/drawing/2014/main" id="{22B24513-26D9-4933-AF3E-D31B5EC20462}"/>
              </a:ext>
            </a:extLst>
          </p:cNvPr>
          <p:cNvGrpSpPr/>
          <p:nvPr/>
        </p:nvGrpSpPr>
        <p:grpSpPr>
          <a:xfrm>
            <a:off x="4298392" y="2469620"/>
            <a:ext cx="928599" cy="752834"/>
            <a:chOff x="5030931" y="2884106"/>
            <a:chExt cx="655701" cy="1003778"/>
          </a:xfrm>
        </p:grpSpPr>
        <p:sp>
          <p:nvSpPr>
            <p:cNvPr id="123" name="椭圆 122">
              <a:extLst>
                <a:ext uri="{FF2B5EF4-FFF2-40B4-BE49-F238E27FC236}">
                  <a16:creationId xmlns="" xmlns:a16="http://schemas.microsoft.com/office/drawing/2014/main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="" xmlns:a16="http://schemas.microsoft.com/office/drawing/2014/main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02-1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="" xmlns:a16="http://schemas.microsoft.com/office/drawing/2014/main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="" xmlns:a16="http://schemas.microsoft.com/office/drawing/2014/main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="" xmlns:a16="http://schemas.microsoft.com/office/drawing/2014/main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="" xmlns:a16="http://schemas.microsoft.com/office/drawing/2014/main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="" xmlns:a16="http://schemas.microsoft.com/office/drawing/2014/main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="" xmlns:a16="http://schemas.microsoft.com/office/drawing/2014/main" id="{BBE9C2D6-CB1E-4B64-AB7A-15B8ED8E5446}"/>
              </a:ext>
            </a:extLst>
          </p:cNvPr>
          <p:cNvSpPr txBox="1"/>
          <p:nvPr/>
        </p:nvSpPr>
        <p:spPr>
          <a:xfrm>
            <a:off x="4700520" y="2408870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流式布局管理器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9-3   </a:t>
            </a:r>
            <a:r>
              <a:rPr lang="zh-CN" altLang="en-US" dirty="0"/>
              <a:t>布局管理器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47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流式布局管理器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989" y="1578279"/>
            <a:ext cx="94195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布局管理器构造方法主要有：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：默认构造方法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align)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：设定组件的排列方法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align,int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：设定组件排列方式与间隔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参数说明：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align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表示组件的排列方式，共有三种值：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FlowLayout.LEFT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FlowLayout.RIGHT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FlowLayout.CENTER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，分别表示按居中、居左、居右方式排列组件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表示两个组件水平间隔的像素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表示两个组件上下间隔像素数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流式布局管理器设置使用步骤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268" y="1703540"/>
            <a:ext cx="1009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为容器设定流式布局管理器的步骤为：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创建布局管理对象。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方法将布局管理器加入到容器中。</a:t>
            </a: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myLayoutManeger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=new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FlowLayout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//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创建布局管理对象实例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Panel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myDesk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=new Panel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                                    //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创建容器对象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myDesk.setLayout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myLayoutManeger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//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在容器对象中设置布局管理器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myDesk.add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(new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Jbutton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(“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按钮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1”))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                      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向容器内添加显示组件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990527" y="4962748"/>
            <a:ext cx="4113813" cy="1575838"/>
          </a:xfrm>
          <a:prstGeom prst="wedgeRoundRectCallout">
            <a:avLst>
              <a:gd name="adj1" fmla="val -77447"/>
              <a:gd name="adj2" fmla="val -64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添加组件的语句可以重复多次，当有多个组件被加载到容器对象中后，运行程序时，动态调整容器的大小，就可以看到流式布局管理器的一些特点：从左到右、从上到下、按行布置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410C6C36-EDA5-4A45-A847-65972890EF23}"/>
              </a:ext>
            </a:extLst>
          </p:cNvPr>
          <p:cNvGrpSpPr/>
          <p:nvPr/>
        </p:nvGrpSpPr>
        <p:grpSpPr>
          <a:xfrm>
            <a:off x="2495550" y="1816863"/>
            <a:ext cx="2065817" cy="2584754"/>
            <a:chOff x="3295850" y="1895995"/>
            <a:chExt cx="3725149" cy="4660916"/>
          </a:xfrm>
        </p:grpSpPr>
        <p:sp>
          <p:nvSpPr>
            <p:cNvPr id="56" name="圆角矩形 25">
              <a:extLst>
                <a:ext uri="{FF2B5EF4-FFF2-40B4-BE49-F238E27FC236}">
                  <a16:creationId xmlns="" xmlns:a16="http://schemas.microsoft.com/office/drawing/2014/main" id="{5368328B-2B87-4D96-B30B-38A2D4042A4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="" xmlns:a16="http://schemas.microsoft.com/office/drawing/2014/main" id="{DE92B9CB-DAF5-43C3-B2E6-ADCE89067F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8" name="圆角矩形 27">
              <a:extLst>
                <a:ext uri="{FF2B5EF4-FFF2-40B4-BE49-F238E27FC236}">
                  <a16:creationId xmlns="" xmlns:a16="http://schemas.microsoft.com/office/drawing/2014/main" id="{8C3B2703-89DE-47B6-8F20-02EFBFCE5AF5}"/>
                </a:ext>
              </a:extLst>
            </p:cNvPr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="" xmlns:a16="http://schemas.microsoft.com/office/drawing/2014/main" id="{AE99FFC1-7203-4704-B50E-FF2062F04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0" name="圆角矩形 29">
            <a:extLst>
              <a:ext uri="{FF2B5EF4-FFF2-40B4-BE49-F238E27FC236}">
                <a16:creationId xmlns="" xmlns:a16="http://schemas.microsoft.com/office/drawing/2014/main" id="{EA2C9EEF-5A33-473D-9E49-AAF2BDAACF79}"/>
              </a:ext>
            </a:extLst>
          </p:cNvPr>
          <p:cNvSpPr/>
          <p:nvPr/>
        </p:nvSpPr>
        <p:spPr>
          <a:xfrm>
            <a:off x="4041090" y="229185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4BB92B80-BC4D-4487-AD51-63F3E5F5DF5B}"/>
              </a:ext>
            </a:extLst>
          </p:cNvPr>
          <p:cNvGrpSpPr/>
          <p:nvPr/>
        </p:nvGrpSpPr>
        <p:grpSpPr>
          <a:xfrm>
            <a:off x="4111379" y="2605714"/>
            <a:ext cx="118508" cy="118509"/>
            <a:chOff x="4486616" y="3001075"/>
            <a:chExt cx="274695" cy="27469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1F2F152E-F110-4AE4-BFCB-85910B8F786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1CD81798-FE8B-405C-AFCD-EDBA3FDD2E2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1E93864C-D7B4-40FB-90AF-A37C38CF669D}"/>
              </a:ext>
            </a:extLst>
          </p:cNvPr>
          <p:cNvGrpSpPr/>
          <p:nvPr/>
        </p:nvGrpSpPr>
        <p:grpSpPr>
          <a:xfrm>
            <a:off x="3811874" y="2605714"/>
            <a:ext cx="118508" cy="118509"/>
            <a:chOff x="4486616" y="3001075"/>
            <a:chExt cx="274695" cy="274699"/>
          </a:xfrm>
        </p:grpSpPr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E899EE80-519E-4AF8-923B-757A760BFE8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36697400-D056-48B2-9781-F2530E061D9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3D4C120B-EE6A-475D-BE64-95E9C540CF58}"/>
              </a:ext>
            </a:extLst>
          </p:cNvPr>
          <p:cNvGrpSpPr/>
          <p:nvPr/>
        </p:nvGrpSpPr>
        <p:grpSpPr>
          <a:xfrm>
            <a:off x="3878433" y="2639376"/>
            <a:ext cx="288238" cy="46073"/>
            <a:chOff x="4312849" y="3104300"/>
            <a:chExt cx="384317" cy="61430"/>
          </a:xfrm>
        </p:grpSpPr>
        <p:sp>
          <p:nvSpPr>
            <p:cNvPr id="68" name="圆角矩形 37">
              <a:extLst>
                <a:ext uri="{FF2B5EF4-FFF2-40B4-BE49-F238E27FC236}">
                  <a16:creationId xmlns="" xmlns:a16="http://schemas.microsoft.com/office/drawing/2014/main" id="{F7675ADE-2301-49C6-8D78-6CC366412875}"/>
                </a:ext>
              </a:extLst>
            </p:cNvPr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圆角矩形 38">
              <a:extLst>
                <a:ext uri="{FF2B5EF4-FFF2-40B4-BE49-F238E27FC236}">
                  <a16:creationId xmlns="" xmlns:a16="http://schemas.microsoft.com/office/drawing/2014/main" id="{EB76EADA-DC09-4B4D-B8D2-ABC3B93FC7EA}"/>
                </a:ext>
              </a:extLst>
            </p:cNvPr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BF00EDD8-967A-439E-A998-104AA72E7A60}"/>
              </a:ext>
            </a:extLst>
          </p:cNvPr>
          <p:cNvGrpSpPr/>
          <p:nvPr/>
        </p:nvGrpSpPr>
        <p:grpSpPr>
          <a:xfrm>
            <a:off x="4416993" y="2474233"/>
            <a:ext cx="792400" cy="752834"/>
            <a:chOff x="5030931" y="2884106"/>
            <a:chExt cx="684356" cy="1003777"/>
          </a:xfrm>
        </p:grpSpPr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2D06BB73-E7C3-4631-A706-3053EC39BD0F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7F7B1C03-C880-449B-9603-8B578D498294}"/>
                </a:ext>
              </a:extLst>
            </p:cNvPr>
            <p:cNvSpPr txBox="1"/>
            <p:nvPr/>
          </p:nvSpPr>
          <p:spPr>
            <a:xfrm>
              <a:off x="5030931" y="2902999"/>
              <a:ext cx="684356" cy="98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02-2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FFFEDF5D-233B-4130-B65F-0DCDA7957E69}"/>
              </a:ext>
            </a:extLst>
          </p:cNvPr>
          <p:cNvGrpSpPr/>
          <p:nvPr/>
        </p:nvGrpSpPr>
        <p:grpSpPr>
          <a:xfrm>
            <a:off x="2929161" y="239927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74" name="Freeform 583">
              <a:extLst>
                <a:ext uri="{FF2B5EF4-FFF2-40B4-BE49-F238E27FC236}">
                  <a16:creationId xmlns="" xmlns:a16="http://schemas.microsoft.com/office/drawing/2014/main" id="{667C69D5-B333-47CE-9104-906DC350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584">
              <a:extLst>
                <a:ext uri="{FF2B5EF4-FFF2-40B4-BE49-F238E27FC236}">
                  <a16:creationId xmlns="" xmlns:a16="http://schemas.microsoft.com/office/drawing/2014/main" id="{001178B2-B8AA-43D7-AA0B-DB9F3331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585">
              <a:extLst>
                <a:ext uri="{FF2B5EF4-FFF2-40B4-BE49-F238E27FC236}">
                  <a16:creationId xmlns="" xmlns:a16="http://schemas.microsoft.com/office/drawing/2014/main" id="{EB441E5E-5305-4A86-B23B-E35B9C82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586">
              <a:extLst>
                <a:ext uri="{FF2B5EF4-FFF2-40B4-BE49-F238E27FC236}">
                  <a16:creationId xmlns="" xmlns:a16="http://schemas.microsoft.com/office/drawing/2014/main" id="{E28ADB3F-9B32-48C2-894C-FFEF685E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="" xmlns:a16="http://schemas.microsoft.com/office/drawing/2014/main" id="{6247DA6E-1727-4653-B31B-7A1D5B86E805}"/>
              </a:ext>
            </a:extLst>
          </p:cNvPr>
          <p:cNvSpPr txBox="1"/>
          <p:nvPr/>
        </p:nvSpPr>
        <p:spPr>
          <a:xfrm>
            <a:off x="4875684" y="2423129"/>
            <a:ext cx="306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边界布局管理器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9-3   </a:t>
            </a:r>
            <a:r>
              <a:rPr lang="zh-CN" altLang="en-US" dirty="0"/>
              <a:t>布局管理器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6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边界布局管理器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1310" y="1669063"/>
            <a:ext cx="10041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边界布局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管理器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被划分成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五个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固定位置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区域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：东、南、西、北、中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。边界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布局管理器的构造方法有：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：默认构造方法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：设置组件的间隔</a:t>
            </a: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参数说明：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表示两个组件水平间隔的像素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表示两个组件上下间隔像素数。</a:t>
            </a: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边界布局</a:t>
            </a:r>
            <a:r>
              <a:rPr lang="zh-CN" altLang="en-US" dirty="0" smtClean="0"/>
              <a:t>管理器使用步骤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1310" y="1431068"/>
            <a:ext cx="100416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容器设定边界布局管理器的步骤为：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创建布局管理对象。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方法将布局管理器加入到容器中。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方位，组件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方法，将组件放置到指定位置。</a:t>
            </a: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说明：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“方位”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指的是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North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South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，分别表示北、南、东、西、中，代表上、下、右、左、中五个方位。</a:t>
            </a:r>
          </a:p>
        </p:txBody>
      </p:sp>
    </p:spTree>
    <p:extLst>
      <p:ext uri="{BB962C8B-B14F-4D97-AF65-F5344CB8AC3E}">
        <p14:creationId xmlns:p14="http://schemas.microsoft.com/office/powerpoint/2010/main" val="28507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边界布局管理器</a:t>
            </a:r>
            <a:r>
              <a:rPr lang="zh-CN" altLang="en-US" dirty="0" smtClean="0"/>
              <a:t>使用案例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5024" y="1002082"/>
            <a:ext cx="1034129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java.awt</a:t>
            </a:r>
            <a:r>
              <a:rPr lang="en-US" altLang="zh-CN" dirty="0"/>
              <a:t>.*;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javax.swing</a:t>
            </a:r>
            <a:r>
              <a:rPr lang="en-US" altLang="zh-CN" dirty="0"/>
              <a:t>.*;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java.awt.event</a:t>
            </a:r>
            <a:r>
              <a:rPr lang="en-US" altLang="zh-CN" dirty="0"/>
              <a:t>.*;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</a:t>
            </a:r>
            <a:r>
              <a:rPr lang="en-US" altLang="zh-CN" dirty="0" smtClean="0"/>
              <a:t>Example9_13{</a:t>
            </a:r>
            <a:endParaRPr lang="zh-CN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	{	</a:t>
            </a:r>
            <a:r>
              <a:rPr lang="en-US" altLang="zh-CN" dirty="0" err="1"/>
              <a:t>JFrame</a:t>
            </a:r>
            <a:r>
              <a:rPr lang="en-US" altLang="zh-CN" dirty="0"/>
              <a:t> window=new </a:t>
            </a:r>
            <a:r>
              <a:rPr lang="en-US" altLang="zh-CN" dirty="0" err="1"/>
              <a:t>JFrame</a:t>
            </a:r>
            <a:r>
              <a:rPr lang="en-US" altLang="zh-CN" dirty="0"/>
              <a:t>("</a:t>
            </a:r>
            <a:r>
              <a:rPr lang="zh-CN" altLang="zh-CN" dirty="0"/>
              <a:t>我的窗口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window.setSize</a:t>
            </a:r>
            <a:r>
              <a:rPr lang="en-US" altLang="zh-CN" dirty="0" smtClean="0"/>
              <a:t>(200,200);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window.setVisible</a:t>
            </a:r>
            <a:r>
              <a:rPr lang="en-US" altLang="zh-CN" dirty="0" smtClean="0"/>
              <a:t>(true);		</a:t>
            </a:r>
            <a:endParaRPr lang="zh-CN" altLang="zh-CN" dirty="0" smtClean="0"/>
          </a:p>
          <a:p>
            <a:r>
              <a:rPr lang="en-US" altLang="zh-CN" dirty="0"/>
              <a:t>		Panel desk=new Panel</a:t>
            </a:r>
            <a:r>
              <a:rPr lang="en-US" altLang="zh-CN" dirty="0" smtClean="0"/>
              <a:t>();    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window.add</a:t>
            </a:r>
            <a:r>
              <a:rPr lang="en-US" altLang="zh-CN" dirty="0"/>
              <a:t>(desk);</a:t>
            </a:r>
            <a:endParaRPr lang="zh-CN" altLang="zh-CN" dirty="0"/>
          </a:p>
          <a:p>
            <a:r>
              <a:rPr lang="en-US" altLang="zh-CN" dirty="0"/>
              <a:t>						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BorderLayout</a:t>
            </a:r>
            <a:r>
              <a:rPr lang="en-US" altLang="zh-CN" dirty="0"/>
              <a:t> </a:t>
            </a:r>
            <a:r>
              <a:rPr lang="en-US" altLang="zh-CN" dirty="0" err="1"/>
              <a:t>mylayout</a:t>
            </a:r>
            <a:r>
              <a:rPr lang="en-US" altLang="zh-CN" dirty="0"/>
              <a:t>=new </a:t>
            </a:r>
            <a:r>
              <a:rPr lang="en-US" altLang="zh-CN" dirty="0" err="1"/>
              <a:t>BorderLayout</a:t>
            </a:r>
            <a:r>
              <a:rPr lang="en-US" altLang="zh-CN" dirty="0"/>
              <a:t>(10,10); //</a:t>
            </a:r>
            <a:r>
              <a:rPr lang="zh-CN" altLang="zh-CN" dirty="0"/>
              <a:t>创建边界管理器</a:t>
            </a:r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desk.setLayout</a:t>
            </a:r>
            <a:r>
              <a:rPr lang="en-US" altLang="zh-CN" dirty="0"/>
              <a:t>(</a:t>
            </a:r>
            <a:r>
              <a:rPr lang="en-US" altLang="zh-CN" dirty="0" err="1"/>
              <a:t>mylayout</a:t>
            </a:r>
            <a:r>
              <a:rPr lang="en-US" altLang="zh-CN" dirty="0"/>
              <a:t>); //</a:t>
            </a:r>
            <a:r>
              <a:rPr lang="zh-CN" altLang="zh-CN" dirty="0"/>
              <a:t>设置面板的布局管理</a:t>
            </a:r>
          </a:p>
          <a:p>
            <a:r>
              <a:rPr lang="en-US" altLang="zh-CN" dirty="0"/>
              <a:t>		//</a:t>
            </a:r>
            <a:r>
              <a:rPr lang="zh-CN" altLang="zh-CN" dirty="0"/>
              <a:t>向面板加入组件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desk.add</a:t>
            </a:r>
            <a:r>
              <a:rPr lang="en-US" altLang="zh-CN" dirty="0"/>
              <a:t>("East</a:t>
            </a:r>
            <a:r>
              <a:rPr lang="en-US" altLang="zh-CN" dirty="0" smtClean="0"/>
              <a:t>",</a:t>
            </a:r>
            <a:r>
              <a:rPr lang="en-US" altLang="zh-CN" dirty="0"/>
              <a:t>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zh-CN" dirty="0"/>
              <a:t>东</a:t>
            </a:r>
            <a:r>
              <a:rPr lang="en-US" altLang="zh-CN" dirty="0"/>
              <a:t>") 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desk.add</a:t>
            </a:r>
            <a:r>
              <a:rPr lang="en-US" altLang="zh-CN" dirty="0"/>
              <a:t>("South</a:t>
            </a:r>
            <a:r>
              <a:rPr lang="en-US" altLang="zh-CN" dirty="0" smtClean="0"/>
              <a:t>",</a:t>
            </a:r>
            <a:r>
              <a:rPr lang="en-US" altLang="zh-CN" dirty="0"/>
              <a:t>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zh-CN" dirty="0"/>
              <a:t>南</a:t>
            </a:r>
            <a:r>
              <a:rPr lang="en-US" altLang="zh-CN" dirty="0"/>
              <a:t>") 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desk.add</a:t>
            </a:r>
            <a:r>
              <a:rPr lang="en-US" altLang="zh-CN" dirty="0"/>
              <a:t>("West</a:t>
            </a:r>
            <a:r>
              <a:rPr lang="en-US" altLang="zh-CN" dirty="0" smtClean="0"/>
              <a:t>",</a:t>
            </a:r>
            <a:r>
              <a:rPr lang="en-US" altLang="zh-CN" dirty="0"/>
              <a:t>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zh-CN" dirty="0"/>
              <a:t>西</a:t>
            </a:r>
            <a:r>
              <a:rPr lang="en-US" altLang="zh-CN" dirty="0"/>
              <a:t>“) 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desk.add</a:t>
            </a:r>
            <a:r>
              <a:rPr lang="en-US" altLang="zh-CN" dirty="0"/>
              <a:t>("North</a:t>
            </a:r>
            <a:r>
              <a:rPr lang="en-US" altLang="zh-CN" dirty="0" smtClean="0"/>
              <a:t>",</a:t>
            </a:r>
            <a:r>
              <a:rPr lang="en-US" altLang="zh-CN" dirty="0"/>
              <a:t>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zh-CN" dirty="0"/>
              <a:t>北</a:t>
            </a:r>
            <a:r>
              <a:rPr lang="en-US" altLang="zh-CN" dirty="0"/>
              <a:t>") 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desk.add</a:t>
            </a:r>
            <a:r>
              <a:rPr lang="en-US" altLang="zh-CN" dirty="0"/>
              <a:t>("Center</a:t>
            </a:r>
            <a:r>
              <a:rPr lang="en-US" altLang="zh-CN" dirty="0" smtClean="0"/>
              <a:t>",</a:t>
            </a:r>
            <a:r>
              <a:rPr lang="en-US" altLang="zh-CN" dirty="0"/>
              <a:t> new </a:t>
            </a:r>
            <a:r>
              <a:rPr lang="en-US" altLang="zh-CN" dirty="0" err="1"/>
              <a:t>JButton</a:t>
            </a:r>
            <a:r>
              <a:rPr lang="en-US" altLang="zh-CN" dirty="0"/>
              <a:t>("</a:t>
            </a:r>
            <a:r>
              <a:rPr lang="zh-CN" altLang="zh-CN" dirty="0"/>
              <a:t>中</a:t>
            </a:r>
            <a:r>
              <a:rPr lang="en-US" altLang="zh-CN" dirty="0"/>
              <a:t>") </a:t>
            </a:r>
            <a:r>
              <a:rPr lang="en-US" altLang="zh-CN" dirty="0" smtClean="0"/>
              <a:t>);</a:t>
            </a:r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4F0F24A-9DD3-4500-A838-10087315A3E4}"/>
              </a:ext>
            </a:extLst>
          </p:cNvPr>
          <p:cNvSpPr/>
          <p:nvPr/>
        </p:nvSpPr>
        <p:spPr>
          <a:xfrm>
            <a:off x="0" y="107313"/>
            <a:ext cx="12192000" cy="1188138"/>
          </a:xfrm>
          <a:prstGeom prst="rect">
            <a:avLst/>
          </a:prstGeom>
          <a:solidFill>
            <a:srgbClr val="F8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410C6C36-EDA5-4A45-A847-65972890EF23}"/>
              </a:ext>
            </a:extLst>
          </p:cNvPr>
          <p:cNvGrpSpPr/>
          <p:nvPr/>
        </p:nvGrpSpPr>
        <p:grpSpPr>
          <a:xfrm>
            <a:off x="2495550" y="1816863"/>
            <a:ext cx="2065817" cy="2584754"/>
            <a:chOff x="3295850" y="1895995"/>
            <a:chExt cx="3725149" cy="4660916"/>
          </a:xfrm>
        </p:grpSpPr>
        <p:sp>
          <p:nvSpPr>
            <p:cNvPr id="56" name="圆角矩形 25">
              <a:extLst>
                <a:ext uri="{FF2B5EF4-FFF2-40B4-BE49-F238E27FC236}">
                  <a16:creationId xmlns="" xmlns:a16="http://schemas.microsoft.com/office/drawing/2014/main" id="{5368328B-2B87-4D96-B30B-38A2D4042A4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="" xmlns:a16="http://schemas.microsoft.com/office/drawing/2014/main" id="{DE92B9CB-DAF5-43C3-B2E6-ADCE89067F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8" name="圆角矩形 27">
              <a:extLst>
                <a:ext uri="{FF2B5EF4-FFF2-40B4-BE49-F238E27FC236}">
                  <a16:creationId xmlns="" xmlns:a16="http://schemas.microsoft.com/office/drawing/2014/main" id="{8C3B2703-89DE-47B6-8F20-02EFBFCE5AF5}"/>
                </a:ext>
              </a:extLst>
            </p:cNvPr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="" xmlns:a16="http://schemas.microsoft.com/office/drawing/2014/main" id="{AE99FFC1-7203-4704-B50E-FF2062F04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0" name="圆角矩形 29">
            <a:extLst>
              <a:ext uri="{FF2B5EF4-FFF2-40B4-BE49-F238E27FC236}">
                <a16:creationId xmlns="" xmlns:a16="http://schemas.microsoft.com/office/drawing/2014/main" id="{EA2C9EEF-5A33-473D-9E49-AAF2BDAACF79}"/>
              </a:ext>
            </a:extLst>
          </p:cNvPr>
          <p:cNvSpPr/>
          <p:nvPr/>
        </p:nvSpPr>
        <p:spPr>
          <a:xfrm>
            <a:off x="4041090" y="229185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4BB92B80-BC4D-4487-AD51-63F3E5F5DF5B}"/>
              </a:ext>
            </a:extLst>
          </p:cNvPr>
          <p:cNvGrpSpPr/>
          <p:nvPr/>
        </p:nvGrpSpPr>
        <p:grpSpPr>
          <a:xfrm>
            <a:off x="4111379" y="2605714"/>
            <a:ext cx="118508" cy="118509"/>
            <a:chOff x="4486616" y="3001075"/>
            <a:chExt cx="274695" cy="27469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1F2F152E-F110-4AE4-BFCB-85910B8F786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1CD81798-FE8B-405C-AFCD-EDBA3FDD2E2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1E93864C-D7B4-40FB-90AF-A37C38CF669D}"/>
              </a:ext>
            </a:extLst>
          </p:cNvPr>
          <p:cNvGrpSpPr/>
          <p:nvPr/>
        </p:nvGrpSpPr>
        <p:grpSpPr>
          <a:xfrm>
            <a:off x="3811874" y="2605714"/>
            <a:ext cx="118508" cy="118509"/>
            <a:chOff x="4486616" y="3001075"/>
            <a:chExt cx="274695" cy="274699"/>
          </a:xfrm>
        </p:grpSpPr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E899EE80-519E-4AF8-923B-757A760BFE8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36697400-D056-48B2-9781-F2530E061D9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3D4C120B-EE6A-475D-BE64-95E9C540CF58}"/>
              </a:ext>
            </a:extLst>
          </p:cNvPr>
          <p:cNvGrpSpPr/>
          <p:nvPr/>
        </p:nvGrpSpPr>
        <p:grpSpPr>
          <a:xfrm>
            <a:off x="3878433" y="2639376"/>
            <a:ext cx="288238" cy="46073"/>
            <a:chOff x="4312849" y="3104300"/>
            <a:chExt cx="384317" cy="61430"/>
          </a:xfrm>
        </p:grpSpPr>
        <p:sp>
          <p:nvSpPr>
            <p:cNvPr id="68" name="圆角矩形 37">
              <a:extLst>
                <a:ext uri="{FF2B5EF4-FFF2-40B4-BE49-F238E27FC236}">
                  <a16:creationId xmlns="" xmlns:a16="http://schemas.microsoft.com/office/drawing/2014/main" id="{F7675ADE-2301-49C6-8D78-6CC366412875}"/>
                </a:ext>
              </a:extLst>
            </p:cNvPr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圆角矩形 38">
              <a:extLst>
                <a:ext uri="{FF2B5EF4-FFF2-40B4-BE49-F238E27FC236}">
                  <a16:creationId xmlns="" xmlns:a16="http://schemas.microsoft.com/office/drawing/2014/main" id="{EB76EADA-DC09-4B4D-B8D2-ABC3B93FC7EA}"/>
                </a:ext>
              </a:extLst>
            </p:cNvPr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BF00EDD8-967A-439E-A998-104AA72E7A60}"/>
              </a:ext>
            </a:extLst>
          </p:cNvPr>
          <p:cNvGrpSpPr/>
          <p:nvPr/>
        </p:nvGrpSpPr>
        <p:grpSpPr>
          <a:xfrm>
            <a:off x="4416993" y="2474231"/>
            <a:ext cx="792400" cy="429667"/>
            <a:chOff x="5030931" y="2884106"/>
            <a:chExt cx="684356" cy="572889"/>
          </a:xfrm>
        </p:grpSpPr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2D06BB73-E7C3-4631-A706-3053EC39BD0F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7F7B1C03-C880-449B-9603-8B578D498294}"/>
                </a:ext>
              </a:extLst>
            </p:cNvPr>
            <p:cNvSpPr txBox="1"/>
            <p:nvPr/>
          </p:nvSpPr>
          <p:spPr>
            <a:xfrm>
              <a:off x="5030931" y="2902999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02-3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FFFEDF5D-233B-4130-B65F-0DCDA7957E69}"/>
              </a:ext>
            </a:extLst>
          </p:cNvPr>
          <p:cNvGrpSpPr/>
          <p:nvPr/>
        </p:nvGrpSpPr>
        <p:grpSpPr>
          <a:xfrm>
            <a:off x="2929161" y="239927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74" name="Freeform 583">
              <a:extLst>
                <a:ext uri="{FF2B5EF4-FFF2-40B4-BE49-F238E27FC236}">
                  <a16:creationId xmlns="" xmlns:a16="http://schemas.microsoft.com/office/drawing/2014/main" id="{667C69D5-B333-47CE-9104-906DC350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584">
              <a:extLst>
                <a:ext uri="{FF2B5EF4-FFF2-40B4-BE49-F238E27FC236}">
                  <a16:creationId xmlns="" xmlns:a16="http://schemas.microsoft.com/office/drawing/2014/main" id="{001178B2-B8AA-43D7-AA0B-DB9F3331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585">
              <a:extLst>
                <a:ext uri="{FF2B5EF4-FFF2-40B4-BE49-F238E27FC236}">
                  <a16:creationId xmlns="" xmlns:a16="http://schemas.microsoft.com/office/drawing/2014/main" id="{EB441E5E-5305-4A86-B23B-E35B9C82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586">
              <a:extLst>
                <a:ext uri="{FF2B5EF4-FFF2-40B4-BE49-F238E27FC236}">
                  <a16:creationId xmlns="" xmlns:a16="http://schemas.microsoft.com/office/drawing/2014/main" id="{E28ADB3F-9B32-48C2-894C-FFEF685E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="" xmlns:a16="http://schemas.microsoft.com/office/drawing/2014/main" id="{6247DA6E-1727-4653-B31B-7A1D5B86E805}"/>
              </a:ext>
            </a:extLst>
          </p:cNvPr>
          <p:cNvSpPr txBox="1"/>
          <p:nvPr/>
        </p:nvSpPr>
        <p:spPr>
          <a:xfrm>
            <a:off x="4875684" y="2423129"/>
            <a:ext cx="306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网格布局管理器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9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6285" y="1304303"/>
            <a:ext cx="97330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网格布局管理器总是忽略组件的最佳大小。所有单元的宽度是相同的，是根据单元数对可用宽度进行平分而定的。同样地，所有单元的高度是相同的，是根据行数对可用高度进行平分而定的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网格布局管理器的构造方法有：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rows,int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cols);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GridLayout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rows,int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cols,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hgap,int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参数说明：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rows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设定网格的行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cols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设定网格的列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hgap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表示水平网格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间隔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vgap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表示垂直网格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间隔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设定某容器为网格布局管理器后，容器内组件按加入的顺序从左至右、从上至下填充网格单元。</a:t>
            </a: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68297" y="1830428"/>
            <a:ext cx="6364988" cy="16774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2227" y="418344"/>
            <a:ext cx="61928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java.awt.GridLayout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javax.swing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public class GridLayout9_14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JFrame</a:t>
            </a:r>
            <a:r>
              <a:rPr lang="en-US" altLang="zh-CN" dirty="0"/>
              <a:t> </a:t>
            </a:r>
            <a:r>
              <a:rPr lang="en-US" altLang="zh-CN" dirty="0" err="1"/>
              <a:t>myWin</a:t>
            </a:r>
            <a:r>
              <a:rPr lang="en-US" altLang="zh-CN" dirty="0"/>
              <a:t>=new </a:t>
            </a:r>
            <a:r>
              <a:rPr lang="en-US" altLang="zh-CN" dirty="0" err="1"/>
              <a:t>JFrame</a:t>
            </a:r>
            <a:r>
              <a:rPr lang="en-US" altLang="zh-CN" dirty="0"/>
              <a:t>("</a:t>
            </a:r>
            <a:r>
              <a:rPr lang="zh-CN" altLang="en-US" dirty="0"/>
              <a:t>网格布局管理器窗口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myWin.setSize</a:t>
            </a:r>
            <a:r>
              <a:rPr lang="en-US" altLang="zh-CN" dirty="0"/>
              <a:t>(400,300);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JPanel</a:t>
            </a:r>
            <a:r>
              <a:rPr lang="en-US" altLang="zh-CN" dirty="0"/>
              <a:t> panel=new </a:t>
            </a:r>
            <a:r>
              <a:rPr lang="en-US" altLang="zh-CN" dirty="0" err="1"/>
              <a:t>JPanel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myWin.add</a:t>
            </a:r>
            <a:r>
              <a:rPr lang="en-US" altLang="zh-CN" dirty="0"/>
              <a:t>(panel);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myWin.setDefaultCloseOperation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JFrame.EXIT_ON_CLOSE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myWin.setVisible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en-US" altLang="zh-CN" dirty="0" err="1"/>
              <a:t>gl</a:t>
            </a:r>
            <a:r>
              <a:rPr lang="en-US" altLang="zh-CN" dirty="0"/>
              <a:t>=new </a:t>
            </a:r>
            <a:r>
              <a:rPr lang="en-US" altLang="zh-CN" dirty="0" err="1"/>
              <a:t>GridLayout</a:t>
            </a:r>
            <a:r>
              <a:rPr lang="en-US" altLang="zh-CN" dirty="0"/>
              <a:t>(3,3,5,5);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panel.setLayout</a:t>
            </a:r>
            <a:r>
              <a:rPr lang="en-US" altLang="zh-CN" dirty="0"/>
              <a:t>(</a:t>
            </a:r>
            <a:r>
              <a:rPr lang="en-US" altLang="zh-CN" dirty="0" err="1"/>
              <a:t>gl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String s="123456789";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index=0;index&lt;9;index++)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panel.add</a:t>
            </a:r>
            <a:r>
              <a:rPr lang="en-US" altLang="zh-CN" dirty="0"/>
              <a:t>(new </a:t>
            </a:r>
            <a:r>
              <a:rPr lang="en-US" altLang="zh-CN" dirty="0" err="1"/>
              <a:t>JButton</a:t>
            </a:r>
            <a:r>
              <a:rPr lang="en-US" altLang="zh-CN" dirty="0"/>
              <a:t>(</a:t>
            </a:r>
            <a:r>
              <a:rPr lang="en-US" altLang="zh-CN" dirty="0" err="1"/>
              <a:t>String.valueOf</a:t>
            </a:r>
            <a:r>
              <a:rPr lang="en-US" altLang="zh-CN" dirty="0"/>
              <a:t>(</a:t>
            </a:r>
            <a:r>
              <a:rPr lang="en-US" altLang="zh-CN" dirty="0" err="1"/>
              <a:t>s.charAt</a:t>
            </a:r>
            <a:r>
              <a:rPr lang="en-US" altLang="zh-CN" dirty="0"/>
              <a:t>(index))));</a:t>
            </a:r>
          </a:p>
          <a:p>
            <a:r>
              <a:rPr lang="en-US" altLang="zh-CN" dirty="0"/>
              <a:t>        }        </a:t>
            </a:r>
          </a:p>
          <a:p>
            <a:r>
              <a:rPr lang="en-US" altLang="zh-CN" dirty="0"/>
              <a:t>    }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68297" y="3632851"/>
            <a:ext cx="6364988" cy="736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68297" y="4846190"/>
            <a:ext cx="6364988" cy="10446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2074985" y="1925515"/>
            <a:ext cx="2417242" cy="1055077"/>
          </a:xfrm>
          <a:prstGeom prst="wedgeRectCallout">
            <a:avLst>
              <a:gd name="adj1" fmla="val 69650"/>
              <a:gd name="adj2" fmla="val -1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创建容器：此代码容器有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，即窗体和</a:t>
            </a:r>
            <a:r>
              <a:rPr lang="en-US" altLang="zh-CN" dirty="0" smtClean="0"/>
              <a:t>Panel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2074985" y="3473775"/>
            <a:ext cx="2417242" cy="1055077"/>
          </a:xfrm>
          <a:prstGeom prst="wedgeRectCallout">
            <a:avLst>
              <a:gd name="adj1" fmla="val 69650"/>
              <a:gd name="adj2" fmla="val -1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创建布局管理器：创建网格布局管理器，并将布局管理器添加到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容器中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2074985" y="4835769"/>
            <a:ext cx="2417242" cy="1055077"/>
          </a:xfrm>
          <a:prstGeom prst="wedgeRectCallout">
            <a:avLst>
              <a:gd name="adj1" fmla="val 69650"/>
              <a:gd name="adj2" fmla="val -1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中依次添加按钮对象实例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23C7BA20-A75B-47B4-B038-451D58846409}"/>
              </a:ext>
            </a:extLst>
          </p:cNvPr>
          <p:cNvSpPr/>
          <p:nvPr/>
        </p:nvSpPr>
        <p:spPr>
          <a:xfrm>
            <a:off x="10461241" y="180550"/>
            <a:ext cx="1817152" cy="1153193"/>
          </a:xfrm>
          <a:prstGeom prst="rect">
            <a:avLst/>
          </a:prstGeom>
          <a:solidFill>
            <a:srgbClr val="F8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2512228" y="181925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4065953" y="228378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4136242" y="259764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3836737" y="259764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3903294" y="263130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4878140" y="2408697"/>
            <a:ext cx="308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图形界面的基本概念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2957474" y="238735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4437768" y="247758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9-1   GUI 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8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6B6CDEBD-7386-4DE6-AB24-C8F02A5A1E43}"/>
              </a:ext>
            </a:extLst>
          </p:cNvPr>
          <p:cNvGrpSpPr/>
          <p:nvPr/>
        </p:nvGrpSpPr>
        <p:grpSpPr>
          <a:xfrm>
            <a:off x="2512228" y="181925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="" xmlns:a16="http://schemas.microsoft.com/office/drawing/2014/main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="" xmlns:a16="http://schemas.microsoft.com/office/drawing/2014/main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="" xmlns:a16="http://schemas.microsoft.com/office/drawing/2014/main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="" xmlns:a16="http://schemas.microsoft.com/office/drawing/2014/main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="" xmlns:a16="http://schemas.microsoft.com/office/drawing/2014/main" id="{85297BD1-400C-4729-8D4E-E8B9410D9A62}"/>
              </a:ext>
            </a:extLst>
          </p:cNvPr>
          <p:cNvSpPr/>
          <p:nvPr/>
        </p:nvSpPr>
        <p:spPr>
          <a:xfrm>
            <a:off x="4065953" y="228378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100FC2DC-D394-4E4C-8100-4DD8C988CA5D}"/>
              </a:ext>
            </a:extLst>
          </p:cNvPr>
          <p:cNvGrpSpPr/>
          <p:nvPr/>
        </p:nvGrpSpPr>
        <p:grpSpPr>
          <a:xfrm>
            <a:off x="4136242" y="259764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="" xmlns:a16="http://schemas.microsoft.com/office/drawing/2014/main" id="{04DA6F15-45DF-45C8-A05C-71A713934ED2}"/>
              </a:ext>
            </a:extLst>
          </p:cNvPr>
          <p:cNvGrpSpPr/>
          <p:nvPr/>
        </p:nvGrpSpPr>
        <p:grpSpPr>
          <a:xfrm>
            <a:off x="3836737" y="259764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3A7ADDFB-7BDA-42E5-8C4F-A2DBA956AB30}"/>
              </a:ext>
            </a:extLst>
          </p:cNvPr>
          <p:cNvGrpSpPr/>
          <p:nvPr/>
        </p:nvGrpSpPr>
        <p:grpSpPr>
          <a:xfrm>
            <a:off x="3903294" y="263130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="" xmlns:a16="http://schemas.microsoft.com/office/drawing/2014/main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="" xmlns:a16="http://schemas.microsoft.com/office/drawing/2014/main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CEB00264-8DCA-4EC8-B7C1-D3059744FBF2}"/>
              </a:ext>
            </a:extLst>
          </p:cNvPr>
          <p:cNvSpPr txBox="1"/>
          <p:nvPr/>
        </p:nvSpPr>
        <p:spPr>
          <a:xfrm>
            <a:off x="4878140" y="2408697"/>
            <a:ext cx="3082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自定义布局管理器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4DCB6AA6-920B-4714-AC15-845791286ACB}"/>
              </a:ext>
            </a:extLst>
          </p:cNvPr>
          <p:cNvGrpSpPr/>
          <p:nvPr/>
        </p:nvGrpSpPr>
        <p:grpSpPr>
          <a:xfrm>
            <a:off x="2957474" y="238735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="" xmlns:a16="http://schemas.microsoft.com/office/drawing/2014/main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="" xmlns:a16="http://schemas.microsoft.com/office/drawing/2014/main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="" xmlns:a16="http://schemas.microsoft.com/office/drawing/2014/main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="" xmlns:a16="http://schemas.microsoft.com/office/drawing/2014/main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="" xmlns:a16="http://schemas.microsoft.com/office/drawing/2014/main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="" xmlns:a16="http://schemas.microsoft.com/office/drawing/2014/main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="" xmlns:a16="http://schemas.microsoft.com/office/drawing/2014/main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="" xmlns:a16="http://schemas.microsoft.com/office/drawing/2014/main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E96D7370-DFAA-4037-B901-0EA97851887B}"/>
              </a:ext>
            </a:extLst>
          </p:cNvPr>
          <p:cNvGrpSpPr/>
          <p:nvPr/>
        </p:nvGrpSpPr>
        <p:grpSpPr>
          <a:xfrm>
            <a:off x="4437768" y="247758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="" xmlns:a16="http://schemas.microsoft.com/office/drawing/2014/main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9-3   </a:t>
            </a:r>
            <a:r>
              <a:rPr lang="zh-CN" altLang="en-US" dirty="0"/>
              <a:t>布局管理器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6285" y="1304303"/>
            <a:ext cx="97330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自定义布局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网格布袋布局管理器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AWT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供的最灵活、最复杂的布局管理器。形式上有点类似于网格布局管理器，但网格布局管理器把组件组织为长方的网格，每个组件只能占用一个网格；而网格布袋布局管理器，可以灵活地把组件放在长方形的网格中任何的行和列，它允许特定的组件占用多行或列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为指出组件的尺寸与位置的约束，要先设置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对象中变量，然后指出带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类的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setContraints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方法的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对象，以便此约束与组件联系起来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类有不带任何参数的单个构造符。因为布局中每个组件位置是由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对象控制，且由当前设置的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对象确定的，所以需要在构造此布局之前创建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对象。通过调用该类的构造符构建此对象，用以下代码：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con=new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2130" y="961404"/>
            <a:ext cx="97330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构造方法不需要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下面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此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布局管理器的属性：</a:t>
            </a: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gridwidth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gridheight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用于指定加入的组件所占用的单元网格的行数（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gridheight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）和列数（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gridwidth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）。按缺省方式，组件的大小等于它显示区域的大小，但可以修改这两个属性来扩大显示区域，这些属性的缺省值为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。特别注意：如果显示区域大小增加了，组件的大小不会增加。</a:t>
            </a: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②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gridx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gridx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gridy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用于指出组件放置在长方形网格的行与列数目，类似于放置组件的左上角坐标，只是这个坐标中的位置是以单元格来划分的。长方形网格最左面列为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，最高顶部单元为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③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anchor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当组件小于其显示区域时使用的属性，此属性是将组件显示的位置定位于显示区域的具体方位：东、南、西、北、中、东南、西北、东北、西南九个方位。其有效值为：</a:t>
            </a: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GridBagConstraints.EAST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GridBagConstraints.SOUTH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GridBagConstraints.WEST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GridBagConstraints.NORTH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GridBagConstraints.CENTER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GridBagConstraints.SOUTHEAST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NORTHWEST 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NORTHEAST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NORTHWEST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其中，默认值为：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GridBagConstraints.CENTER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（居中）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1792" y="1040534"/>
            <a:ext cx="9733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④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fill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当组件小于它的显示区域时，用此属性来确定是否应在它的显示区域内重新按排组件的显示方式。有效值为：</a:t>
            </a: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GridBagConstraints.NONE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缺省，不作任何改变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GridBagConstraints.HORIZONTAL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水平扩张，占满水平方向区域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GridBagConstraints.VERTICAL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垂直扩张，占满垂直方向区域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GridBagConstraints.BOTH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占满所有区域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⑤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weightx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weighty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这两个属性确定此组件是否要拉长，以水平（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weightx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）或垂直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(weighty)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填入显示区，两者的缺省值为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con=new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GridBagConstraints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1792" y="1488941"/>
            <a:ext cx="97330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设置网格布袋布局管理器的步骤为：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先设计出界面的草图，确定图中组件的所有属性值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GirdBagLayout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GirdBagConstraints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创建要加入的组件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设置布局属性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利用“布局名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setConstraints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组件名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GirdBagConstraints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”格式，将组件加入到网格中。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方法将组件加入到容器中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重复最后最后四步，直到所有组件加入到容器中为止。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网格布局管理器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875308" y="1563736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2429033" y="2028263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2499322" y="2342120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2199817" y="2342120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2266374" y="2375782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3241220" y="2153175"/>
            <a:ext cx="2725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事件的概念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1320554" y="2131831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2800848" y="2222067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CF4094C9-417A-4D81-9506-647E0CBCB320}"/>
              </a:ext>
            </a:extLst>
          </p:cNvPr>
          <p:cNvGrpSpPr/>
          <p:nvPr/>
        </p:nvGrpSpPr>
        <p:grpSpPr>
          <a:xfrm>
            <a:off x="2178637" y="2789172"/>
            <a:ext cx="2065817" cy="2584754"/>
            <a:chOff x="3295850" y="1895995"/>
            <a:chExt cx="3725149" cy="4660916"/>
          </a:xfrm>
        </p:grpSpPr>
        <p:sp>
          <p:nvSpPr>
            <p:cNvPr id="117" name="圆角矩形 2">
              <a:extLst>
                <a:ext uri="{FF2B5EF4-FFF2-40B4-BE49-F238E27FC236}">
                  <a16:creationId xmlns:a16="http://schemas.microsoft.com/office/drawing/2014/main" xmlns="" id="{9886BFD2-671B-4923-9477-E7F28C726FC6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xmlns="" id="{F50659DB-EE3F-403A-BB24-D1E8B1CEA8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9" name="圆角矩形 4">
              <a:extLst>
                <a:ext uri="{FF2B5EF4-FFF2-40B4-BE49-F238E27FC236}">
                  <a16:creationId xmlns:a16="http://schemas.microsoft.com/office/drawing/2014/main" xmlns="" id="{06E73318-EE61-4772-B02A-34AE1D7DF626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xmlns="" id="{46AF450D-4FFD-4745-8B3E-F00E2E0AB14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圆角矩形 6">
            <a:extLst>
              <a:ext uri="{FF2B5EF4-FFF2-40B4-BE49-F238E27FC236}">
                <a16:creationId xmlns:a16="http://schemas.microsoft.com/office/drawing/2014/main" xmlns="" id="{66355D0B-6409-43B6-97B3-1FCCE1C26C1D}"/>
              </a:ext>
            </a:extLst>
          </p:cNvPr>
          <p:cNvSpPr/>
          <p:nvPr/>
        </p:nvSpPr>
        <p:spPr>
          <a:xfrm>
            <a:off x="3731329" y="3263131"/>
            <a:ext cx="549200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4016F0BF-CEB7-44B6-AC32-ABA34668B1D7}"/>
              </a:ext>
            </a:extLst>
          </p:cNvPr>
          <p:cNvGrpSpPr/>
          <p:nvPr/>
        </p:nvGrpSpPr>
        <p:grpSpPr>
          <a:xfrm>
            <a:off x="3801618" y="3576988"/>
            <a:ext cx="118508" cy="118509"/>
            <a:chOff x="4486616" y="3001075"/>
            <a:chExt cx="274695" cy="27469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AE7732D0-D581-4B7F-99A3-356AB3A38FD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42E777F8-89B0-4718-B3A7-737F1E6B29B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773BD735-0E71-43DD-990A-CEB00750FFF9}"/>
              </a:ext>
            </a:extLst>
          </p:cNvPr>
          <p:cNvGrpSpPr/>
          <p:nvPr/>
        </p:nvGrpSpPr>
        <p:grpSpPr>
          <a:xfrm>
            <a:off x="3502113" y="3576988"/>
            <a:ext cx="118508" cy="118509"/>
            <a:chOff x="4486616" y="3001075"/>
            <a:chExt cx="274695" cy="274699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0A0F0FF6-D563-4FC7-974B-E10007ED5472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A5A2FD42-0B27-4088-BAB7-1461C107825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xmlns="" id="{86257325-6976-4E39-9D73-12B32C5CBC0F}"/>
              </a:ext>
            </a:extLst>
          </p:cNvPr>
          <p:cNvGrpSpPr/>
          <p:nvPr/>
        </p:nvGrpSpPr>
        <p:grpSpPr>
          <a:xfrm>
            <a:off x="3568672" y="3610650"/>
            <a:ext cx="288238" cy="46073"/>
            <a:chOff x="4317617" y="3104300"/>
            <a:chExt cx="384317" cy="61430"/>
          </a:xfrm>
        </p:grpSpPr>
        <p:sp>
          <p:nvSpPr>
            <p:cNvPr id="129" name="圆角矩形 14">
              <a:extLst>
                <a:ext uri="{FF2B5EF4-FFF2-40B4-BE49-F238E27FC236}">
                  <a16:creationId xmlns:a16="http://schemas.microsoft.com/office/drawing/2014/main" xmlns="" id="{6CBFD9D9-7599-42F8-9F66-D5825D094D74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0" name="圆角矩形 15">
              <a:extLst>
                <a:ext uri="{FF2B5EF4-FFF2-40B4-BE49-F238E27FC236}">
                  <a16:creationId xmlns:a16="http://schemas.microsoft.com/office/drawing/2014/main" xmlns="" id="{9CDCC375-B550-4FCF-B298-147B3A16A3FB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xmlns="" id="{3D28E955-DFB5-4983-8C32-64564D8AEE62}"/>
              </a:ext>
            </a:extLst>
          </p:cNvPr>
          <p:cNvGrpSpPr/>
          <p:nvPr/>
        </p:nvGrpSpPr>
        <p:grpSpPr>
          <a:xfrm>
            <a:off x="3963881" y="3445505"/>
            <a:ext cx="491776" cy="429667"/>
            <a:chOff x="5030931" y="2884106"/>
            <a:chExt cx="655701" cy="572889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xmlns="" id="{8083CFF6-41FB-4F0C-B25E-818A52342ED9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167A85C5-7E72-4EA6-90DE-B80FEE0EEC8C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xmlns="" id="{ACD1A2EB-AFD9-4B61-9A42-53292F0D4580}"/>
              </a:ext>
            </a:extLst>
          </p:cNvPr>
          <p:cNvGrpSpPr/>
          <p:nvPr/>
        </p:nvGrpSpPr>
        <p:grpSpPr>
          <a:xfrm>
            <a:off x="2636734" y="3436639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xmlns="" id="{82910B92-4E81-40FD-9634-C7D711E2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xmlns="" id="{4DB4CD97-88B0-44DD-A8A6-89E225C73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xmlns="" id="{561491F0-47CF-4B81-8443-466E9BE0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xmlns="" id="{8F896A06-C6FE-4D93-955F-BD98F81C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xmlns="" id="{42E1D17A-1F78-4862-A60B-ED4EB29F762B}"/>
              </a:ext>
            </a:extLst>
          </p:cNvPr>
          <p:cNvSpPr txBox="1"/>
          <p:nvPr/>
        </p:nvSpPr>
        <p:spPr>
          <a:xfrm>
            <a:off x="4438714" y="3397472"/>
            <a:ext cx="37689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事件分类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7C44004D-4EE8-45C2-85C7-92BE554FD9BF}"/>
              </a:ext>
            </a:extLst>
          </p:cNvPr>
          <p:cNvSpPr/>
          <p:nvPr/>
        </p:nvSpPr>
        <p:spPr>
          <a:xfrm>
            <a:off x="5286704" y="4724868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xmlns="" id="{D1A91614-B003-4101-BC89-0DA7704895D1}"/>
              </a:ext>
            </a:extLst>
          </p:cNvPr>
          <p:cNvGrpSpPr/>
          <p:nvPr/>
        </p:nvGrpSpPr>
        <p:grpSpPr>
          <a:xfrm>
            <a:off x="3780551" y="4649907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159" name="Freeform 583">
              <a:extLst>
                <a:ext uri="{FF2B5EF4-FFF2-40B4-BE49-F238E27FC236}">
                  <a16:creationId xmlns:a16="http://schemas.microsoft.com/office/drawing/2014/main" xmlns="" id="{8D7E4CFB-8A9F-4036-9FAA-585FE521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0" name="Freeform 584">
              <a:extLst>
                <a:ext uri="{FF2B5EF4-FFF2-40B4-BE49-F238E27FC236}">
                  <a16:creationId xmlns:a16="http://schemas.microsoft.com/office/drawing/2014/main" xmlns="" id="{40A6DF49-E5D1-4F57-9B5F-0207D1F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1" name="Freeform 585">
              <a:extLst>
                <a:ext uri="{FF2B5EF4-FFF2-40B4-BE49-F238E27FC236}">
                  <a16:creationId xmlns:a16="http://schemas.microsoft.com/office/drawing/2014/main" xmlns="" id="{ECD1B9DD-EA93-4F30-8DC2-E8DFA8AD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2" name="Freeform 586">
              <a:extLst>
                <a:ext uri="{FF2B5EF4-FFF2-40B4-BE49-F238E27FC236}">
                  <a16:creationId xmlns:a16="http://schemas.microsoft.com/office/drawing/2014/main" xmlns="" id="{0DD01B64-52E3-427E-97D3-86BD7320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D1782CA4-2583-49CC-A4B7-A0DFAC09084E}"/>
              </a:ext>
            </a:extLst>
          </p:cNvPr>
          <p:cNvSpPr txBox="1"/>
          <p:nvPr/>
        </p:nvSpPr>
        <p:spPr>
          <a:xfrm>
            <a:off x="5727074" y="4673765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xmlns="" id="{D237980A-9A8D-40BE-B93E-73C982693853}"/>
              </a:ext>
            </a:extLst>
          </p:cNvPr>
          <p:cNvGrpSpPr/>
          <p:nvPr/>
        </p:nvGrpSpPr>
        <p:grpSpPr>
          <a:xfrm>
            <a:off x="3356066" y="3863908"/>
            <a:ext cx="2072960" cy="2584754"/>
            <a:chOff x="3295850" y="1908877"/>
            <a:chExt cx="3738030" cy="4660916"/>
          </a:xfrm>
        </p:grpSpPr>
        <p:sp>
          <p:nvSpPr>
            <p:cNvPr id="165" name="圆角矩形 2">
              <a:extLst>
                <a:ext uri="{FF2B5EF4-FFF2-40B4-BE49-F238E27FC236}">
                  <a16:creationId xmlns:a16="http://schemas.microsoft.com/office/drawing/2014/main" xmlns="" id="{05AD33A6-C474-4AAF-AC49-D3A21DAC22AE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xmlns="" id="{69CAF7D5-B58D-48FD-8CBC-815B52454D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7" name="圆角矩形 4">
              <a:extLst>
                <a:ext uri="{FF2B5EF4-FFF2-40B4-BE49-F238E27FC236}">
                  <a16:creationId xmlns:a16="http://schemas.microsoft.com/office/drawing/2014/main" xmlns="" id="{8BD7294D-262F-4032-BE5B-17A3CCA16C49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xmlns="" id="{F38D5FC5-EE52-4246-B8B4-31C50E5EC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69" name="圆角矩形 6">
            <a:extLst>
              <a:ext uri="{FF2B5EF4-FFF2-40B4-BE49-F238E27FC236}">
                <a16:creationId xmlns:a16="http://schemas.microsoft.com/office/drawing/2014/main" xmlns="" id="{1DE29119-A9C5-4484-926D-7FBBD347E410}"/>
              </a:ext>
            </a:extLst>
          </p:cNvPr>
          <p:cNvSpPr/>
          <p:nvPr/>
        </p:nvSpPr>
        <p:spPr>
          <a:xfrm>
            <a:off x="5077719" y="4632101"/>
            <a:ext cx="4687010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xmlns="" id="{2CA9F5F5-6B0A-4E5A-BF2E-DB1DBAA4E318}"/>
              </a:ext>
            </a:extLst>
          </p:cNvPr>
          <p:cNvGrpSpPr/>
          <p:nvPr/>
        </p:nvGrpSpPr>
        <p:grpSpPr>
          <a:xfrm>
            <a:off x="5053548" y="4935461"/>
            <a:ext cx="118508" cy="118509"/>
            <a:chOff x="4486616" y="3001075"/>
            <a:chExt cx="274695" cy="274699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xmlns="" id="{6018C0B5-7B6E-4670-8E13-C88089C6FA1E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xmlns="" id="{99CE1912-4733-4029-B936-6FFEAB5FBE7B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xmlns="" id="{D750B89D-C9DF-49F0-853B-6D6C5C3E5D31}"/>
              </a:ext>
            </a:extLst>
          </p:cNvPr>
          <p:cNvGrpSpPr/>
          <p:nvPr/>
        </p:nvGrpSpPr>
        <p:grpSpPr>
          <a:xfrm>
            <a:off x="4701565" y="4945958"/>
            <a:ext cx="118508" cy="118509"/>
            <a:chOff x="4486616" y="3001075"/>
            <a:chExt cx="274695" cy="27469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xmlns="" id="{FAB7AE23-8F98-4ED0-B463-972D92739FB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xmlns="" id="{21258C54-768F-4763-895F-F04340824C2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xmlns="" id="{4F3511B4-D07A-4F99-8A44-74BA4AAC2013}"/>
              </a:ext>
            </a:extLst>
          </p:cNvPr>
          <p:cNvGrpSpPr/>
          <p:nvPr/>
        </p:nvGrpSpPr>
        <p:grpSpPr>
          <a:xfrm>
            <a:off x="4789116" y="4979613"/>
            <a:ext cx="288238" cy="46073"/>
            <a:chOff x="4318304" y="3089060"/>
            <a:chExt cx="384317" cy="61430"/>
          </a:xfrm>
        </p:grpSpPr>
        <p:sp>
          <p:nvSpPr>
            <p:cNvPr id="177" name="圆角矩形 14">
              <a:extLst>
                <a:ext uri="{FF2B5EF4-FFF2-40B4-BE49-F238E27FC236}">
                  <a16:creationId xmlns:a16="http://schemas.microsoft.com/office/drawing/2014/main" xmlns="" id="{10AC37E5-E74E-4B7C-9BC9-6ADFA56C39F9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8" name="圆角矩形 15">
              <a:extLst>
                <a:ext uri="{FF2B5EF4-FFF2-40B4-BE49-F238E27FC236}">
                  <a16:creationId xmlns:a16="http://schemas.microsoft.com/office/drawing/2014/main" xmlns="" id="{68D78A0B-2904-40A9-BE03-FFD008637F82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386C78A7-5A1F-47E1-B840-863F90E30316}"/>
              </a:ext>
            </a:extLst>
          </p:cNvPr>
          <p:cNvSpPr txBox="1"/>
          <p:nvPr/>
        </p:nvSpPr>
        <p:spPr>
          <a:xfrm>
            <a:off x="5875162" y="4761948"/>
            <a:ext cx="30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事件源监听</a:t>
            </a:r>
            <a:endParaRPr lang="zh-CN" altLang="en-US" sz="28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xmlns="" id="{FB2FE281-E9C3-4AC7-80B8-DEE79179079D}"/>
              </a:ext>
            </a:extLst>
          </p:cNvPr>
          <p:cNvGrpSpPr/>
          <p:nvPr/>
        </p:nvGrpSpPr>
        <p:grpSpPr>
          <a:xfrm>
            <a:off x="3853788" y="4704180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81" name="Freeform 489">
              <a:extLst>
                <a:ext uri="{FF2B5EF4-FFF2-40B4-BE49-F238E27FC236}">
                  <a16:creationId xmlns:a16="http://schemas.microsoft.com/office/drawing/2014/main" xmlns="" id="{A8DA73C3-071F-4A82-AC07-B62847A2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2" name="Freeform 490">
              <a:extLst>
                <a:ext uri="{FF2B5EF4-FFF2-40B4-BE49-F238E27FC236}">
                  <a16:creationId xmlns:a16="http://schemas.microsoft.com/office/drawing/2014/main" xmlns="" id="{4CF8DC54-7D5D-417E-8AA4-744C3AF45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3" name="Freeform 491">
              <a:extLst>
                <a:ext uri="{FF2B5EF4-FFF2-40B4-BE49-F238E27FC236}">
                  <a16:creationId xmlns:a16="http://schemas.microsoft.com/office/drawing/2014/main" xmlns="" id="{D3E5B614-63D7-42FA-B1AE-403BCBCE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4" name="Rectangle 492">
              <a:extLst>
                <a:ext uri="{FF2B5EF4-FFF2-40B4-BE49-F238E27FC236}">
                  <a16:creationId xmlns:a16="http://schemas.microsoft.com/office/drawing/2014/main" xmlns="" id="{7D06738A-2803-465E-B334-4304EF5C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5" name="Rectangle 493">
              <a:extLst>
                <a:ext uri="{FF2B5EF4-FFF2-40B4-BE49-F238E27FC236}">
                  <a16:creationId xmlns:a16="http://schemas.microsoft.com/office/drawing/2014/main" xmlns="" id="{8BA8DA33-24CB-42DA-891D-49F3581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:a16="http://schemas.microsoft.com/office/drawing/2014/main" xmlns="" id="{A0041AD1-203E-42A6-BF5E-E9DBF3EB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7" name="Rectangle 495">
              <a:extLst>
                <a:ext uri="{FF2B5EF4-FFF2-40B4-BE49-F238E27FC236}">
                  <a16:creationId xmlns:a16="http://schemas.microsoft.com/office/drawing/2014/main" xmlns="" id="{8FC9835A-C862-43AB-88B9-62E89E4C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8" name="Freeform 496">
              <a:extLst>
                <a:ext uri="{FF2B5EF4-FFF2-40B4-BE49-F238E27FC236}">
                  <a16:creationId xmlns:a16="http://schemas.microsoft.com/office/drawing/2014/main" xmlns="" id="{73EAAFAE-51FD-4380-8CFE-AFDD9617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xmlns="" id="{EA50081E-3870-4D33-92A5-F77B25281E05}"/>
              </a:ext>
            </a:extLst>
          </p:cNvPr>
          <p:cNvGrpSpPr/>
          <p:nvPr/>
        </p:nvGrpSpPr>
        <p:grpSpPr>
          <a:xfrm>
            <a:off x="5376050" y="4752417"/>
            <a:ext cx="484113" cy="422057"/>
            <a:chOff x="4876994" y="2618201"/>
            <a:chExt cx="645486" cy="562744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17AD1A6F-4258-48B9-84AD-D9C82A858F91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xmlns="" id="{98B3A08A-2A42-4170-B34C-A8A71F17D5DE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36961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13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8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  <p:bldP spid="121" grpId="0" animBg="1"/>
          <p:bldP spid="139" grpId="0"/>
          <p:bldP spid="163" grpId="0"/>
          <p:bldP spid="169" grpId="0" animBg="1"/>
          <p:bldP spid="179" grpId="0"/>
        </p:bldLst>
      </p:timing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B6CDEBD-7386-4DE6-AB24-C8F02A5A1E43}"/>
              </a:ext>
            </a:extLst>
          </p:cNvPr>
          <p:cNvGrpSpPr/>
          <p:nvPr/>
        </p:nvGrpSpPr>
        <p:grpSpPr>
          <a:xfrm>
            <a:off x="2512228" y="1819258"/>
            <a:ext cx="2072960" cy="2584754"/>
            <a:chOff x="3295850" y="1908877"/>
            <a:chExt cx="3738030" cy="4660916"/>
          </a:xfrm>
        </p:grpSpPr>
        <p:sp>
          <p:nvSpPr>
            <p:cNvPr id="61" name="圆角矩形 2">
              <a:extLst>
                <a:ext uri="{FF2B5EF4-FFF2-40B4-BE49-F238E27FC236}">
                  <a16:creationId xmlns:a16="http://schemas.microsoft.com/office/drawing/2014/main" xmlns="" id="{B9E81AB6-365E-45A3-9BC4-D1E99F3B7D68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4D476C9-9B37-41AF-8D3D-D917C58C7E4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3" name="圆角矩形 4">
              <a:extLst>
                <a:ext uri="{FF2B5EF4-FFF2-40B4-BE49-F238E27FC236}">
                  <a16:creationId xmlns:a16="http://schemas.microsoft.com/office/drawing/2014/main" xmlns="" id="{AB8EE2A3-B7C1-43D8-BF8B-C7472081796D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55A71309-71F7-4AA5-9A03-94CF28D42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5" name="圆角矩形 6">
            <a:extLst>
              <a:ext uri="{FF2B5EF4-FFF2-40B4-BE49-F238E27FC236}">
                <a16:creationId xmlns:a16="http://schemas.microsoft.com/office/drawing/2014/main" xmlns="" id="{85297BD1-400C-4729-8D4E-E8B9410D9A62}"/>
              </a:ext>
            </a:extLst>
          </p:cNvPr>
          <p:cNvSpPr/>
          <p:nvPr/>
        </p:nvSpPr>
        <p:spPr>
          <a:xfrm>
            <a:off x="4065953" y="2283785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00FC2DC-D394-4E4C-8100-4DD8C988CA5D}"/>
              </a:ext>
            </a:extLst>
          </p:cNvPr>
          <p:cNvGrpSpPr/>
          <p:nvPr/>
        </p:nvGrpSpPr>
        <p:grpSpPr>
          <a:xfrm>
            <a:off x="4136242" y="2597642"/>
            <a:ext cx="118508" cy="118509"/>
            <a:chOff x="4486616" y="3001075"/>
            <a:chExt cx="274695" cy="27469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1DCF19A5-4C64-4A81-B4C3-7DD9B6424BD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C54EEF69-7D39-459E-B33D-AC10DDCB20F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04DA6F15-45DF-45C8-A05C-71A713934ED2}"/>
              </a:ext>
            </a:extLst>
          </p:cNvPr>
          <p:cNvGrpSpPr/>
          <p:nvPr/>
        </p:nvGrpSpPr>
        <p:grpSpPr>
          <a:xfrm>
            <a:off x="3836737" y="2597642"/>
            <a:ext cx="118508" cy="118509"/>
            <a:chOff x="4486616" y="3001075"/>
            <a:chExt cx="274695" cy="27469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4FE55CCD-201E-4801-B4B4-CDC276B7B08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656E4AE9-C94E-4321-B2F2-7BC2895104F0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A7ADDFB-7BDA-42E5-8C4F-A2DBA956AB30}"/>
              </a:ext>
            </a:extLst>
          </p:cNvPr>
          <p:cNvGrpSpPr/>
          <p:nvPr/>
        </p:nvGrpSpPr>
        <p:grpSpPr>
          <a:xfrm>
            <a:off x="3903294" y="2631304"/>
            <a:ext cx="288238" cy="46073"/>
            <a:chOff x="4318304" y="3089060"/>
            <a:chExt cx="384317" cy="61430"/>
          </a:xfrm>
        </p:grpSpPr>
        <p:sp>
          <p:nvSpPr>
            <p:cNvPr id="73" name="圆角矩形 14">
              <a:extLst>
                <a:ext uri="{FF2B5EF4-FFF2-40B4-BE49-F238E27FC236}">
                  <a16:creationId xmlns:a16="http://schemas.microsoft.com/office/drawing/2014/main" xmlns="" id="{A5D65E3F-D85E-42C9-9674-C42028237FC5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圆角矩形 15">
              <a:extLst>
                <a:ext uri="{FF2B5EF4-FFF2-40B4-BE49-F238E27FC236}">
                  <a16:creationId xmlns:a16="http://schemas.microsoft.com/office/drawing/2014/main" xmlns="" id="{081B1ED9-4BD6-4F8C-B04F-6D5B8A6B605B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EB00264-8DCA-4EC8-B7C1-D3059744FBF2}"/>
              </a:ext>
            </a:extLst>
          </p:cNvPr>
          <p:cNvSpPr txBox="1"/>
          <p:nvPr/>
        </p:nvSpPr>
        <p:spPr>
          <a:xfrm>
            <a:off x="4878140" y="2408697"/>
            <a:ext cx="3082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事件的概念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DCB6AA6-920B-4714-AC15-845791286ACB}"/>
              </a:ext>
            </a:extLst>
          </p:cNvPr>
          <p:cNvGrpSpPr/>
          <p:nvPr/>
        </p:nvGrpSpPr>
        <p:grpSpPr>
          <a:xfrm>
            <a:off x="2957474" y="238735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77" name="Freeform 489">
              <a:extLst>
                <a:ext uri="{FF2B5EF4-FFF2-40B4-BE49-F238E27FC236}">
                  <a16:creationId xmlns:a16="http://schemas.microsoft.com/office/drawing/2014/main" xmlns="" id="{0A2A98BA-74DF-4ED7-BB83-B051E100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490">
              <a:extLst>
                <a:ext uri="{FF2B5EF4-FFF2-40B4-BE49-F238E27FC236}">
                  <a16:creationId xmlns:a16="http://schemas.microsoft.com/office/drawing/2014/main" xmlns="" id="{23D973A6-59D2-47B9-B415-5FFEE889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9" name="Freeform 491">
              <a:extLst>
                <a:ext uri="{FF2B5EF4-FFF2-40B4-BE49-F238E27FC236}">
                  <a16:creationId xmlns:a16="http://schemas.microsoft.com/office/drawing/2014/main" xmlns="" id="{72B508DA-30F0-4D7F-9C65-EF1A163D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0" name="Rectangle 492">
              <a:extLst>
                <a:ext uri="{FF2B5EF4-FFF2-40B4-BE49-F238E27FC236}">
                  <a16:creationId xmlns:a16="http://schemas.microsoft.com/office/drawing/2014/main" xmlns="" id="{49ED2B52-67A8-40B5-9E35-15FD6F1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1" name="Rectangle 493">
              <a:extLst>
                <a:ext uri="{FF2B5EF4-FFF2-40B4-BE49-F238E27FC236}">
                  <a16:creationId xmlns:a16="http://schemas.microsoft.com/office/drawing/2014/main" xmlns="" id="{6CA8A95D-8DD5-4D4C-B364-E9C5840B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2" name="Rectangle 494">
              <a:extLst>
                <a:ext uri="{FF2B5EF4-FFF2-40B4-BE49-F238E27FC236}">
                  <a16:creationId xmlns:a16="http://schemas.microsoft.com/office/drawing/2014/main" xmlns="" id="{2EE0F6C8-F58E-4BDE-A9E5-BF82D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Rectangle 495">
              <a:extLst>
                <a:ext uri="{FF2B5EF4-FFF2-40B4-BE49-F238E27FC236}">
                  <a16:creationId xmlns:a16="http://schemas.microsoft.com/office/drawing/2014/main" xmlns="" id="{05AFB1B6-7833-492B-B40C-23021C2F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6">
              <a:extLst>
                <a:ext uri="{FF2B5EF4-FFF2-40B4-BE49-F238E27FC236}">
                  <a16:creationId xmlns:a16="http://schemas.microsoft.com/office/drawing/2014/main" xmlns="" id="{75001282-5BFF-4492-9BDA-80F241C8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96D7370-DFAA-4037-B901-0EA97851887B}"/>
              </a:ext>
            </a:extLst>
          </p:cNvPr>
          <p:cNvGrpSpPr/>
          <p:nvPr/>
        </p:nvGrpSpPr>
        <p:grpSpPr>
          <a:xfrm>
            <a:off x="4437768" y="2477589"/>
            <a:ext cx="484115" cy="429667"/>
            <a:chOff x="5030931" y="2884106"/>
            <a:chExt cx="645486" cy="57288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405EC44C-CD09-4BD0-9449-72134A137778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BABEF5B7-2C61-4585-A4D9-E183F361A649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1429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75" grpId="0"/>
        </p:bldLst>
      </p:timing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事件的概念</a:t>
            </a:r>
            <a:endParaRPr lang="zh-CN" altLang="en-US" dirty="0"/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5688622" y="3506330"/>
            <a:ext cx="5512777" cy="2996029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AWT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中提供了一种事件的授权处理模型（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Delegation Model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），事件处理是从一个事件源授权到一个或多个事件监听者，组件作为事件源可以触发事件，通过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addxxxListener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方法向组件注册监听器，一个组件可以注册多个监听器，如果组件触发了相应的类型事件，此事件被传送给已注册的监听器，事件监听器负责过程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626602" y="1109207"/>
            <a:ext cx="4587235" cy="2580531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表示运行的程序与用户界面之间的所有交互。凡是支持图形化用户界面的操作系统，都能实时监测环境中发生的各种事件，并将所发生的事件传送给当前运行的系统，系统根据事件的类型，把它委派给程序内的事件处理代码进行处理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956275" y="1462764"/>
            <a:ext cx="3424447" cy="1405057"/>
            <a:chOff x="5276424" y="1794554"/>
            <a:chExt cx="3424447" cy="1405057"/>
          </a:xfrm>
        </p:grpSpPr>
        <p:grpSp>
          <p:nvGrpSpPr>
            <p:cNvPr id="6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703666" y="3430321"/>
                <a:ext cx="1180877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事件的概念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1292468" y="4040209"/>
            <a:ext cx="3609391" cy="1405057"/>
            <a:chOff x="2971799" y="3840157"/>
            <a:chExt cx="3609391" cy="1405057"/>
          </a:xfrm>
        </p:grpSpPr>
        <p:grpSp>
          <p:nvGrpSpPr>
            <p:cNvPr id="12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2971799" y="3840157"/>
              <a:ext cx="3609391" cy="1405057"/>
              <a:chOff x="8645774" y="1918167"/>
              <a:chExt cx="2905282" cy="1106425"/>
            </a:xfrm>
            <a:solidFill>
              <a:srgbClr val="154E79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645774" y="1918167"/>
                <a:ext cx="2905282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192503" y="2313842"/>
                <a:ext cx="1387324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事件运行流程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4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事件的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76" y="1354893"/>
            <a:ext cx="5899638" cy="31291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16538" y="4703884"/>
            <a:ext cx="7757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模型主要包括三种对象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Event---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事件，就是发生在用户界面上的用户交互行为所产生的一种结果</a:t>
            </a:r>
          </a:p>
          <a:p>
            <a:pPr lvl="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 Source---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事件源，产生事件的对象</a:t>
            </a:r>
          </a:p>
          <a:p>
            <a:pPr lvl="0" indent="-28575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 handler---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事件处理器，接收事件对象并对其进行处理的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9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3" y="2469620"/>
            <a:ext cx="491776" cy="429667"/>
            <a:chOff x="5030931" y="2884106"/>
            <a:chExt cx="655701" cy="57288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4700520" y="2421587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事件分类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34669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4995926" cy="2704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GUI</a:t>
            </a:r>
            <a:r>
              <a:rPr lang="zh-CN" altLang="zh-CN" sz="2400" dirty="0"/>
              <a:t>（</a:t>
            </a:r>
            <a:r>
              <a:rPr lang="en-US" altLang="zh-CN" sz="2400" dirty="0"/>
              <a:t>Graphical User Interface</a:t>
            </a:r>
            <a:r>
              <a:rPr lang="zh-CN" altLang="zh-CN" sz="2400" dirty="0"/>
              <a:t>）又称为图形用户</a:t>
            </a:r>
            <a:r>
              <a:rPr lang="zh-CN" altLang="zh-CN" sz="2400" dirty="0" smtClean="0"/>
              <a:t>接口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图形用户</a:t>
            </a:r>
            <a:r>
              <a:rPr lang="zh-CN" altLang="zh-CN" sz="2400" dirty="0" smtClean="0"/>
              <a:t>界面提供</a:t>
            </a:r>
            <a:r>
              <a:rPr lang="zh-CN" altLang="zh-CN" sz="2400" dirty="0"/>
              <a:t>的是“面向画面的”或“图形的”与操作系统交互的方式，有着良好的交互性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312874" y="3161800"/>
            <a:ext cx="89543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en-US" altLang="zh-CN" sz="27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10259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事件分类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5" y="1266679"/>
            <a:ext cx="4309989" cy="2812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662247" y="3763107"/>
            <a:ext cx="569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事件类都由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java.awt.AWTEvent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类派生而来，同时它也是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java.util.EventObject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类的子类。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java.util.EventObject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是所有事件对象的基类。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EventObject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类继承于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java.lang.Object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类，它提供了一个瞬时成员变量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，以及带一个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类参数的构造方法和两 个方法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getSource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toString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，一个事件源和一个事件相联系，可通过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getSource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获得。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3" y="2469620"/>
            <a:ext cx="491776" cy="429667"/>
            <a:chOff x="5030931" y="2884106"/>
            <a:chExt cx="655701" cy="57288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4700520" y="2421587"/>
            <a:ext cx="3753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事件监听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29547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7250446" y="3867963"/>
            <a:ext cx="3959746" cy="1749534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语言为一些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Listener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接口提供了适配器（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Adapter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）类，事件适配器类是抽象类，可以通过继承事件所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Adapter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只需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重写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需要实现的方法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572903" y="1698341"/>
            <a:ext cx="3886200" cy="1334036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事件监听器通过继承相关事件接口实现事件类。事件监听器类需要对继承接口中的所有抽象方法重写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3457" y="1455080"/>
            <a:ext cx="3571605" cy="1405057"/>
            <a:chOff x="5276424" y="1794554"/>
            <a:chExt cx="3571605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571605" cy="1405057"/>
              <a:chOff x="6556635" y="3024593"/>
              <a:chExt cx="2874867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874867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404635" y="3420270"/>
                <a:ext cx="1800218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事件接口实现监听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2381731" y="4040204"/>
            <a:ext cx="3904061" cy="1405057"/>
            <a:chOff x="3003662" y="3840157"/>
            <a:chExt cx="3577530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003662" y="3840157"/>
              <a:ext cx="3577530" cy="1405057"/>
              <a:chOff x="8671420" y="1918167"/>
              <a:chExt cx="287963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671420" y="1918167"/>
                <a:ext cx="287963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8882814" y="2313842"/>
                <a:ext cx="2006665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事件适配器实现监听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0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679408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2" y="2469621"/>
            <a:ext cx="928599" cy="429668"/>
            <a:chOff x="5030931" y="2884106"/>
            <a:chExt cx="655701" cy="572890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03-1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5129929" y="2408870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事件监听器类实现事件响应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530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事件监听器实现事件监听响应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088" y="1628383"/>
            <a:ext cx="94195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使用授权处理模型进行事件处理的实现步骤主要有：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组件（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Component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）作为事件源，用于产生事件，不同类型的组件会产生不同类型的事件。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对于某种类型的事件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???Event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，要想接收并处理这类事件，必须定义和注册相应的事件监听器类，通过调用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add???Listener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方法向组件注册事件监听器。其中“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???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”代表一个监听器的名称。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实现了特定事件的接口的类的实例对象，可作为事件监听器对象。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事件源通过实例化事件类型激发并产生事件，事件产生后，事件将传送给事件发生时已注册的一个或多个监器。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事件监听器负责实现相应的事件处理方法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</a:pP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zh-CN" sz="2000" dirty="0"/>
              <a:t>在</a:t>
            </a:r>
            <a:r>
              <a:rPr lang="en-US" altLang="zh-CN" sz="2000" dirty="0"/>
              <a:t>java</a:t>
            </a:r>
            <a:r>
              <a:rPr lang="zh-CN" altLang="zh-CN" sz="2000" dirty="0"/>
              <a:t>的</a:t>
            </a:r>
            <a:r>
              <a:rPr lang="en-US" altLang="zh-CN" sz="2000" dirty="0"/>
              <a:t>AWT</a:t>
            </a:r>
            <a:r>
              <a:rPr lang="zh-CN" altLang="zh-CN" sz="2000" dirty="0"/>
              <a:t>中要对事件进行处理，必须引入</a:t>
            </a:r>
            <a:r>
              <a:rPr lang="en-US" altLang="zh-CN" sz="2000" dirty="0" err="1"/>
              <a:t>java.awt.event</a:t>
            </a:r>
            <a:r>
              <a:rPr lang="zh-CN" altLang="zh-CN" sz="2000" dirty="0"/>
              <a:t>包下的类文件，如：</a:t>
            </a:r>
          </a:p>
          <a:p>
            <a:r>
              <a:rPr lang="en-US" altLang="zh-CN" sz="2000" dirty="0" smtClean="0"/>
              <a:t>   import </a:t>
            </a:r>
            <a:r>
              <a:rPr lang="en-US" altLang="zh-CN" sz="2000" dirty="0" err="1"/>
              <a:t>java.awt.event</a:t>
            </a:r>
            <a:r>
              <a:rPr lang="en-US" altLang="zh-CN" sz="2000" dirty="0"/>
              <a:t>.*;</a:t>
            </a:r>
            <a:endParaRPr lang="zh-CN" altLang="zh-CN" sz="2000" dirty="0"/>
          </a:p>
          <a:p>
            <a:pPr lvl="0"/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常用事件监听器接口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31" y="311150"/>
            <a:ext cx="4900613" cy="654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2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用监听器类实现事件监听步骤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128" y="1979112"/>
            <a:ext cx="9807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java.awt.event</a:t>
            </a:r>
            <a:r>
              <a:rPr lang="en-US" altLang="zh-CN" dirty="0"/>
              <a:t>.*;//</a:t>
            </a:r>
            <a:r>
              <a:rPr lang="zh-CN" altLang="zh-CN" dirty="0"/>
              <a:t>包含事件监听器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class </a:t>
            </a:r>
            <a:r>
              <a:rPr lang="en-US" altLang="zh-CN" dirty="0"/>
              <a:t>Example9_16  implements </a:t>
            </a:r>
            <a:r>
              <a:rPr lang="en-US" altLang="zh-CN" dirty="0" err="1" smtClean="0"/>
              <a:t>WindowListener</a:t>
            </a:r>
            <a:r>
              <a:rPr lang="en-US" altLang="zh-CN" dirty="0" smtClean="0"/>
              <a:t>  //</a:t>
            </a:r>
            <a:r>
              <a:rPr lang="zh-CN" altLang="zh-CN" dirty="0"/>
              <a:t>定义继承</a:t>
            </a:r>
            <a:r>
              <a:rPr lang="en-US" altLang="zh-CN" dirty="0" err="1"/>
              <a:t>WindowListener</a:t>
            </a:r>
            <a:r>
              <a:rPr lang="zh-CN" altLang="zh-CN" dirty="0"/>
              <a:t>的类</a:t>
            </a:r>
            <a:r>
              <a:rPr lang="en-US" altLang="zh-CN" dirty="0" err="1" smtClean="0"/>
              <a:t>TestEvent</a:t>
            </a:r>
            <a:endParaRPr lang="en-US" altLang="zh-CN" dirty="0" smtClean="0"/>
          </a:p>
          <a:p>
            <a:r>
              <a:rPr lang="en-US" altLang="zh-CN" dirty="0" smtClean="0"/>
              <a:t>{   </a:t>
            </a:r>
            <a:r>
              <a:rPr lang="zh-CN" altLang="en-US" dirty="0" smtClean="0"/>
              <a:t>。。。。。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myFrame</a:t>
            </a:r>
            <a:r>
              <a:rPr lang="en-US" altLang="zh-CN" dirty="0" smtClean="0"/>
              <a:t>=new </a:t>
            </a:r>
            <a:r>
              <a:rPr lang="en-US" altLang="zh-CN" dirty="0" err="1"/>
              <a:t>JFrame</a:t>
            </a:r>
            <a:r>
              <a:rPr lang="en-US" altLang="zh-CN" dirty="0" smtClean="0"/>
              <a:t>(“</a:t>
            </a:r>
            <a:r>
              <a:rPr lang="zh-CN" altLang="zh-CN" dirty="0" smtClean="0"/>
              <a:t>测试</a:t>
            </a:r>
            <a:r>
              <a:rPr lang="zh-CN" altLang="zh-CN" dirty="0"/>
              <a:t>窗口</a:t>
            </a:r>
            <a:r>
              <a:rPr lang="zh-CN" altLang="zh-CN" dirty="0" smtClean="0"/>
              <a:t>监听器</a:t>
            </a:r>
            <a:r>
              <a:rPr lang="en-US" altLang="zh-CN" dirty="0" smtClean="0"/>
              <a:t>”);//</a:t>
            </a:r>
            <a:r>
              <a:rPr lang="zh-CN" altLang="en-US" dirty="0" smtClean="0"/>
              <a:t>创建窗体事件源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myFrame.addWindowListener</a:t>
            </a:r>
            <a:r>
              <a:rPr lang="en-US" altLang="zh-CN" dirty="0" smtClean="0"/>
              <a:t>(this</a:t>
            </a:r>
            <a:r>
              <a:rPr lang="en-US" altLang="zh-CN" dirty="0"/>
              <a:t>); //</a:t>
            </a:r>
            <a:r>
              <a:rPr lang="zh-CN" altLang="zh-CN" dirty="0"/>
              <a:t>为窗口注册</a:t>
            </a:r>
            <a:r>
              <a:rPr lang="en-US" altLang="zh-CN" dirty="0" err="1"/>
              <a:t>WindowListener</a:t>
            </a:r>
            <a:r>
              <a:rPr lang="zh-CN" altLang="zh-CN" dirty="0" smtClean="0"/>
              <a:t>监听器</a:t>
            </a:r>
            <a:endParaRPr lang="en-US" altLang="zh-CN" dirty="0"/>
          </a:p>
          <a:p>
            <a:r>
              <a:rPr lang="zh-CN" altLang="en-US" dirty="0" smtClean="0"/>
              <a:t>   。。。。。。</a:t>
            </a:r>
            <a:endParaRPr lang="en-US" altLang="zh-CN" dirty="0"/>
          </a:p>
          <a:p>
            <a:r>
              <a:rPr lang="en-US" altLang="zh-CN" dirty="0" smtClean="0"/>
              <a:t>   //</a:t>
            </a:r>
            <a:r>
              <a:rPr lang="zh-CN" altLang="zh-CN" dirty="0"/>
              <a:t>实现</a:t>
            </a:r>
            <a:r>
              <a:rPr lang="en-US" altLang="zh-CN" dirty="0" err="1"/>
              <a:t>WindowListener</a:t>
            </a:r>
            <a:r>
              <a:rPr lang="zh-CN" altLang="zh-CN" dirty="0"/>
              <a:t>接口中的方法</a:t>
            </a:r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e){}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windowClosed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	{}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windowClosing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</a:t>
            </a:r>
            <a:r>
              <a:rPr lang="en-US" altLang="zh-CN" dirty="0" smtClean="0"/>
              <a:t>)</a:t>
            </a:r>
            <a:r>
              <a:rPr lang="en-US" altLang="zh-CN" dirty="0"/>
              <a:t>	{  </a:t>
            </a:r>
            <a:r>
              <a:rPr lang="en-US" altLang="zh-CN" dirty="0" err="1"/>
              <a:t>System.exit</a:t>
            </a:r>
            <a:r>
              <a:rPr lang="en-US" altLang="zh-CN" dirty="0"/>
              <a:t>(1);	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windowDeactivated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{}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windowDeiconified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{}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{}</a:t>
            </a:r>
            <a:endParaRPr lang="zh-CN" altLang="zh-CN" dirty="0"/>
          </a:p>
          <a:p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windowOpened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{}</a:t>
            </a:r>
            <a:endParaRPr lang="zh-CN" altLang="zh-CN" b="1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5273458" y="839243"/>
            <a:ext cx="2304789" cy="1152395"/>
          </a:xfrm>
          <a:prstGeom prst="wedgeRectCallout">
            <a:avLst>
              <a:gd name="adj1" fmla="val -84963"/>
              <a:gd name="adj2" fmla="val 5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。引用事件接口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8166967" y="1407454"/>
            <a:ext cx="2906039" cy="1097751"/>
          </a:xfrm>
          <a:prstGeom prst="wedgeRectCallout">
            <a:avLst>
              <a:gd name="adj1" fmla="val -152659"/>
              <a:gd name="adj2" fmla="val 6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。创建事件监听器类，继承于相应的事件监听接口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9331890" y="3194137"/>
            <a:ext cx="2154477" cy="1047132"/>
          </a:xfrm>
          <a:prstGeom prst="wedgeRectCallout">
            <a:avLst>
              <a:gd name="adj1" fmla="val -100484"/>
              <a:gd name="adj2" fmla="val -10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。在事件源注册事件监听器实例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425852" y="3859225"/>
            <a:ext cx="2743203" cy="764087"/>
          </a:xfrm>
          <a:prstGeom prst="wedgeRectCallout">
            <a:avLst>
              <a:gd name="adj1" fmla="val -152630"/>
              <a:gd name="adj2" fmla="val -12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。重写接口中所有方法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8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410C6C36-EDA5-4A45-A847-65972890EF23}"/>
              </a:ext>
            </a:extLst>
          </p:cNvPr>
          <p:cNvGrpSpPr/>
          <p:nvPr/>
        </p:nvGrpSpPr>
        <p:grpSpPr>
          <a:xfrm>
            <a:off x="2495550" y="1816863"/>
            <a:ext cx="2065817" cy="2584754"/>
            <a:chOff x="3295850" y="1895995"/>
            <a:chExt cx="3725149" cy="4660916"/>
          </a:xfrm>
        </p:grpSpPr>
        <p:sp>
          <p:nvSpPr>
            <p:cNvPr id="56" name="圆角矩形 25">
              <a:extLst>
                <a:ext uri="{FF2B5EF4-FFF2-40B4-BE49-F238E27FC236}">
                  <a16:creationId xmlns:a16="http://schemas.microsoft.com/office/drawing/2014/main" xmlns="" id="{5368328B-2B87-4D96-B30B-38A2D4042A4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DE92B9CB-DAF5-43C3-B2E6-ADCE89067F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8" name="圆角矩形 27">
              <a:extLst>
                <a:ext uri="{FF2B5EF4-FFF2-40B4-BE49-F238E27FC236}">
                  <a16:creationId xmlns:a16="http://schemas.microsoft.com/office/drawing/2014/main" xmlns="" id="{8C3B2703-89DE-47B6-8F20-02EFBFCE5AF5}"/>
                </a:ext>
              </a:extLst>
            </p:cNvPr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xmlns="" id="{AE99FFC1-7203-4704-B50E-FF2062F04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0" name="圆角矩形 29">
            <a:extLst>
              <a:ext uri="{FF2B5EF4-FFF2-40B4-BE49-F238E27FC236}">
                <a16:creationId xmlns:a16="http://schemas.microsoft.com/office/drawing/2014/main" xmlns="" id="{EA2C9EEF-5A33-473D-9E49-AAF2BDAACF79}"/>
              </a:ext>
            </a:extLst>
          </p:cNvPr>
          <p:cNvSpPr/>
          <p:nvPr/>
        </p:nvSpPr>
        <p:spPr>
          <a:xfrm>
            <a:off x="4041090" y="229185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4BB92B80-BC4D-4487-AD51-63F3E5F5DF5B}"/>
              </a:ext>
            </a:extLst>
          </p:cNvPr>
          <p:cNvGrpSpPr/>
          <p:nvPr/>
        </p:nvGrpSpPr>
        <p:grpSpPr>
          <a:xfrm>
            <a:off x="4111379" y="2605714"/>
            <a:ext cx="118508" cy="118509"/>
            <a:chOff x="4486616" y="3001075"/>
            <a:chExt cx="274695" cy="27469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1F2F152E-F110-4AE4-BFCB-85910B8F786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1CD81798-FE8B-405C-AFCD-EDBA3FDD2E2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1E93864C-D7B4-40FB-90AF-A37C38CF669D}"/>
              </a:ext>
            </a:extLst>
          </p:cNvPr>
          <p:cNvGrpSpPr/>
          <p:nvPr/>
        </p:nvGrpSpPr>
        <p:grpSpPr>
          <a:xfrm>
            <a:off x="3811874" y="2605714"/>
            <a:ext cx="118508" cy="118509"/>
            <a:chOff x="4486616" y="3001075"/>
            <a:chExt cx="274695" cy="27469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899EE80-519E-4AF8-923B-757A760BFE8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36697400-D056-48B2-9781-F2530E061D9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3D4C120B-EE6A-475D-BE64-95E9C540CF58}"/>
              </a:ext>
            </a:extLst>
          </p:cNvPr>
          <p:cNvGrpSpPr/>
          <p:nvPr/>
        </p:nvGrpSpPr>
        <p:grpSpPr>
          <a:xfrm>
            <a:off x="3878433" y="2639376"/>
            <a:ext cx="288238" cy="46073"/>
            <a:chOff x="4312849" y="3104300"/>
            <a:chExt cx="384317" cy="61430"/>
          </a:xfrm>
        </p:grpSpPr>
        <p:sp>
          <p:nvSpPr>
            <p:cNvPr id="68" name="圆角矩形 37">
              <a:extLst>
                <a:ext uri="{FF2B5EF4-FFF2-40B4-BE49-F238E27FC236}">
                  <a16:creationId xmlns:a16="http://schemas.microsoft.com/office/drawing/2014/main" xmlns="" id="{F7675ADE-2301-49C6-8D78-6CC366412875}"/>
                </a:ext>
              </a:extLst>
            </p:cNvPr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圆角矩形 38">
              <a:extLst>
                <a:ext uri="{FF2B5EF4-FFF2-40B4-BE49-F238E27FC236}">
                  <a16:creationId xmlns:a16="http://schemas.microsoft.com/office/drawing/2014/main" xmlns="" id="{EB76EADA-DC09-4B4D-B8D2-ABC3B93FC7EA}"/>
                </a:ext>
              </a:extLst>
            </p:cNvPr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BF00EDD8-967A-439E-A998-104AA72E7A60}"/>
              </a:ext>
            </a:extLst>
          </p:cNvPr>
          <p:cNvGrpSpPr/>
          <p:nvPr/>
        </p:nvGrpSpPr>
        <p:grpSpPr>
          <a:xfrm>
            <a:off x="4416993" y="2474231"/>
            <a:ext cx="792400" cy="429667"/>
            <a:chOff x="5030931" y="2884106"/>
            <a:chExt cx="684356" cy="57288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2D06BB73-E7C3-4631-A706-3053EC39BD0F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7F7B1C03-C880-449B-9603-8B578D498294}"/>
                </a:ext>
              </a:extLst>
            </p:cNvPr>
            <p:cNvSpPr txBox="1"/>
            <p:nvPr/>
          </p:nvSpPr>
          <p:spPr>
            <a:xfrm>
              <a:off x="5030931" y="2902999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15A681"/>
                  </a:solidFill>
                  <a:latin typeface="Impact" panose="020B0806030902050204" pitchFamily="34" charset="0"/>
                </a:rPr>
                <a:t>03-2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FFFEDF5D-233B-4130-B65F-0DCDA7957E69}"/>
              </a:ext>
            </a:extLst>
          </p:cNvPr>
          <p:cNvGrpSpPr/>
          <p:nvPr/>
        </p:nvGrpSpPr>
        <p:grpSpPr>
          <a:xfrm>
            <a:off x="2929161" y="239927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74" name="Freeform 583">
              <a:extLst>
                <a:ext uri="{FF2B5EF4-FFF2-40B4-BE49-F238E27FC236}">
                  <a16:creationId xmlns:a16="http://schemas.microsoft.com/office/drawing/2014/main" xmlns="" id="{667C69D5-B333-47CE-9104-906DC350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584">
              <a:extLst>
                <a:ext uri="{FF2B5EF4-FFF2-40B4-BE49-F238E27FC236}">
                  <a16:creationId xmlns:a16="http://schemas.microsoft.com/office/drawing/2014/main" xmlns="" id="{001178B2-B8AA-43D7-AA0B-DB9F3331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585">
              <a:extLst>
                <a:ext uri="{FF2B5EF4-FFF2-40B4-BE49-F238E27FC236}">
                  <a16:creationId xmlns:a16="http://schemas.microsoft.com/office/drawing/2014/main" xmlns="" id="{EB441E5E-5305-4A86-B23B-E35B9C82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586">
              <a:extLst>
                <a:ext uri="{FF2B5EF4-FFF2-40B4-BE49-F238E27FC236}">
                  <a16:creationId xmlns:a16="http://schemas.microsoft.com/office/drawing/2014/main" xmlns="" id="{E28ADB3F-9B32-48C2-894C-FFEF685E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6247DA6E-1727-4653-B31B-7A1D5B86E805}"/>
              </a:ext>
            </a:extLst>
          </p:cNvPr>
          <p:cNvSpPr txBox="1"/>
          <p:nvPr/>
        </p:nvSpPr>
        <p:spPr>
          <a:xfrm>
            <a:off x="4875684" y="2423129"/>
            <a:ext cx="306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事件适配器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9-4   </a:t>
            </a:r>
            <a:r>
              <a:rPr lang="zh-CN" altLang="en-US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33539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事件适配器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8307" y="1117917"/>
            <a:ext cx="49603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语言为一些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Listener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接口提供了适配器（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）类，事件适配器类是抽象类，可以通过继承事件所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类，重写需要实现的方法，其它无关方法可以不用实现，事件适配器为提供了一种简单的实现监听器的手段，可以缩短程序代码。但它又受到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的单一继承的制约，当需要多种监听器或此类已有别的父类时，就无法实现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了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65" y="583726"/>
            <a:ext cx="5893863" cy="595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常用事件与对应的监听器类型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6779" y="1046585"/>
            <a:ext cx="10041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每种类型的组件只和特定的事件相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关联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31" y="1668397"/>
            <a:ext cx="8831999" cy="451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70F5BD63-5C4A-4027-B7B9-2DF4669F1085}"/>
              </a:ext>
            </a:extLst>
          </p:cNvPr>
          <p:cNvGrpSpPr/>
          <p:nvPr/>
        </p:nvGrpSpPr>
        <p:grpSpPr>
          <a:xfrm>
            <a:off x="2513149" y="1813287"/>
            <a:ext cx="2065817" cy="2584754"/>
            <a:chOff x="3295850" y="1895995"/>
            <a:chExt cx="3725149" cy="4660916"/>
          </a:xfrm>
        </p:grpSpPr>
        <p:sp>
          <p:nvSpPr>
            <p:cNvPr id="108" name="圆角矩形 2">
              <a:extLst>
                <a:ext uri="{FF2B5EF4-FFF2-40B4-BE49-F238E27FC236}">
                  <a16:creationId xmlns:a16="http://schemas.microsoft.com/office/drawing/2014/main" xmlns="" id="{6709CF48-2F11-4810-B927-4E900D4E9D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2FD3CCBF-02C9-411E-B4ED-C6EDB22BA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0" name="圆角矩形 4">
              <a:extLst>
                <a:ext uri="{FF2B5EF4-FFF2-40B4-BE49-F238E27FC236}">
                  <a16:creationId xmlns:a16="http://schemas.microsoft.com/office/drawing/2014/main" xmlns="" id="{9920B85D-3341-4209-BCEE-18560C109FF2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xmlns="" id="{6565E3BA-B2A8-4E54-B291-FC67849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圆角矩形 6">
            <a:extLst>
              <a:ext uri="{FF2B5EF4-FFF2-40B4-BE49-F238E27FC236}">
                <a16:creationId xmlns:a16="http://schemas.microsoft.com/office/drawing/2014/main" xmlns="" id="{60954D62-876C-4E0E-9AF9-C22F97D67564}"/>
              </a:ext>
            </a:extLst>
          </p:cNvPr>
          <p:cNvSpPr/>
          <p:nvPr/>
        </p:nvSpPr>
        <p:spPr>
          <a:xfrm>
            <a:off x="4065841" y="2287246"/>
            <a:ext cx="517663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0779F409-8004-4C4B-BFC9-66F9A0C27B29}"/>
              </a:ext>
            </a:extLst>
          </p:cNvPr>
          <p:cNvGrpSpPr/>
          <p:nvPr/>
        </p:nvGrpSpPr>
        <p:grpSpPr>
          <a:xfrm>
            <a:off x="4136130" y="2601103"/>
            <a:ext cx="118508" cy="118509"/>
            <a:chOff x="4486616" y="3001075"/>
            <a:chExt cx="274695" cy="2746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4C1AF541-86D6-4733-B5EA-3B8E6492550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CEFFD0B2-BE40-49E1-9417-9EBCB37AF9D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CF1C82C9-1366-4AC5-B1E4-4F97360C3F14}"/>
              </a:ext>
            </a:extLst>
          </p:cNvPr>
          <p:cNvGrpSpPr/>
          <p:nvPr/>
        </p:nvGrpSpPr>
        <p:grpSpPr>
          <a:xfrm>
            <a:off x="3836625" y="2601103"/>
            <a:ext cx="118508" cy="118509"/>
            <a:chOff x="4486616" y="3001075"/>
            <a:chExt cx="274695" cy="2746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94061BF1-0689-4156-8B58-AA65CA422BC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FDE8FC01-7609-4F59-95AB-0D312A00FDB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0AB043D3-AD0E-47D4-AD14-A7A79C7ACE3E}"/>
              </a:ext>
            </a:extLst>
          </p:cNvPr>
          <p:cNvGrpSpPr/>
          <p:nvPr/>
        </p:nvGrpSpPr>
        <p:grpSpPr>
          <a:xfrm>
            <a:off x="3903184" y="2634765"/>
            <a:ext cx="288238" cy="46073"/>
            <a:chOff x="4317617" y="3104300"/>
            <a:chExt cx="384317" cy="61430"/>
          </a:xfrm>
        </p:grpSpPr>
        <p:sp>
          <p:nvSpPr>
            <p:cNvPr id="120" name="圆角矩形 14">
              <a:extLst>
                <a:ext uri="{FF2B5EF4-FFF2-40B4-BE49-F238E27FC236}">
                  <a16:creationId xmlns:a16="http://schemas.microsoft.com/office/drawing/2014/main" xmlns="" id="{02EC2922-9D22-47EA-8230-965433787BD7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1" name="圆角矩形 15">
              <a:extLst>
                <a:ext uri="{FF2B5EF4-FFF2-40B4-BE49-F238E27FC236}">
                  <a16:creationId xmlns:a16="http://schemas.microsoft.com/office/drawing/2014/main" xmlns="" id="{5B76C0EE-37FE-488F-BC60-EE3012B07E9C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22B24513-26D9-4933-AF3E-D31B5EC20462}"/>
              </a:ext>
            </a:extLst>
          </p:cNvPr>
          <p:cNvGrpSpPr/>
          <p:nvPr/>
        </p:nvGrpSpPr>
        <p:grpSpPr>
          <a:xfrm>
            <a:off x="4298393" y="2469620"/>
            <a:ext cx="491776" cy="429667"/>
            <a:chOff x="5030931" y="2884106"/>
            <a:chExt cx="655701" cy="57288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C6607797-8DFA-4812-AE92-FD16349F2666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xmlns="" id="{89AEC902-6BD1-416A-B280-093ABA4EC1A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4B1BA472-C725-4A03-B77D-B4944400548B}"/>
              </a:ext>
            </a:extLst>
          </p:cNvPr>
          <p:cNvGrpSpPr/>
          <p:nvPr/>
        </p:nvGrpSpPr>
        <p:grpSpPr>
          <a:xfrm>
            <a:off x="2971246" y="246075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xmlns="" id="{A4D13602-1F75-4D92-B357-03C3E291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xmlns="" id="{4CB84A5F-5D2F-4952-A52E-FFFE78860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xmlns="" id="{E1EE13F1-F702-425C-AC9B-22D6E0F9C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2CFB8772-FBDC-407E-88F5-8F6376B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BBE9C2D6-CB1E-4B64-AB7A-15B8ED8E5446}"/>
              </a:ext>
            </a:extLst>
          </p:cNvPr>
          <p:cNvSpPr txBox="1"/>
          <p:nvPr/>
        </p:nvSpPr>
        <p:spPr>
          <a:xfrm>
            <a:off x="4700520" y="2421587"/>
            <a:ext cx="4443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图形界面基础开发工具包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9-1   GUI 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5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40" decel="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400" tmFilter="0, 0; .2, .5; .8, .5; 1, 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00" autoRev="1" fill="hold"/>
                                            <p:tgtEl>
                                              <p:spTgt spid="1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" grpId="0" animBg="1"/>
          <p:bldP spid="130" grpId="0"/>
        </p:bldLst>
      </p:timing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9860CC-F6BD-4767-853A-65B0AF74106A}"/>
              </a:ext>
            </a:extLst>
          </p:cNvPr>
          <p:cNvSpPr txBox="1"/>
          <p:nvPr/>
        </p:nvSpPr>
        <p:spPr>
          <a:xfrm>
            <a:off x="0" y="18663"/>
            <a:ext cx="12148457" cy="1934547"/>
          </a:xfrm>
          <a:prstGeom prst="rect">
            <a:avLst/>
          </a:prstGeom>
          <a:solidFill>
            <a:srgbClr val="F8FEFC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6" name="Group 3">
            <a:extLst>
              <a:ext uri="{FF2B5EF4-FFF2-40B4-BE49-F238E27FC236}">
                <a16:creationId xmlns:a16="http://schemas.microsoft.com/office/drawing/2014/main" xmlns="" id="{638A9CE6-8CFB-4B1E-8755-4D5C9F9E79E4}"/>
              </a:ext>
            </a:extLst>
          </p:cNvPr>
          <p:cNvGrpSpPr/>
          <p:nvPr/>
        </p:nvGrpSpPr>
        <p:grpSpPr>
          <a:xfrm>
            <a:off x="4644116" y="985936"/>
            <a:ext cx="2860224" cy="5165837"/>
            <a:chOff x="4665731" y="1530069"/>
            <a:chExt cx="2860538" cy="5166121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E2165274-B465-4EC5-84E2-496D119D7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273" y="3343781"/>
              <a:ext cx="1694440" cy="1760483"/>
            </a:xfrm>
            <a:custGeom>
              <a:avLst/>
              <a:gdLst>
                <a:gd name="T0" fmla="*/ 727 w 727"/>
                <a:gd name="T1" fmla="*/ 559 h 755"/>
                <a:gd name="T2" fmla="*/ 553 w 727"/>
                <a:gd name="T3" fmla="*/ 525 h 755"/>
                <a:gd name="T4" fmla="*/ 326 w 727"/>
                <a:gd name="T5" fmla="*/ 313 h 755"/>
                <a:gd name="T6" fmla="*/ 403 w 727"/>
                <a:gd name="T7" fmla="*/ 310 h 755"/>
                <a:gd name="T8" fmla="*/ 413 w 727"/>
                <a:gd name="T9" fmla="*/ 274 h 755"/>
                <a:gd name="T10" fmla="*/ 245 w 727"/>
                <a:gd name="T11" fmla="*/ 26 h 755"/>
                <a:gd name="T12" fmla="*/ 203 w 727"/>
                <a:gd name="T13" fmla="*/ 26 h 755"/>
                <a:gd name="T14" fmla="*/ 15 w 727"/>
                <a:gd name="T15" fmla="*/ 280 h 755"/>
                <a:gd name="T16" fmla="*/ 24 w 727"/>
                <a:gd name="T17" fmla="*/ 310 h 755"/>
                <a:gd name="T18" fmla="*/ 114 w 727"/>
                <a:gd name="T19" fmla="*/ 315 h 755"/>
                <a:gd name="T20" fmla="*/ 567 w 727"/>
                <a:gd name="T21" fmla="*/ 747 h 755"/>
                <a:gd name="T22" fmla="*/ 727 w 727"/>
                <a:gd name="T23" fmla="*/ 55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5">
                  <a:moveTo>
                    <a:pt x="727" y="559"/>
                  </a:moveTo>
                  <a:cubicBezTo>
                    <a:pt x="715" y="515"/>
                    <a:pt x="651" y="517"/>
                    <a:pt x="553" y="525"/>
                  </a:cubicBezTo>
                  <a:cubicBezTo>
                    <a:pt x="479" y="533"/>
                    <a:pt x="309" y="547"/>
                    <a:pt x="326" y="313"/>
                  </a:cubicBezTo>
                  <a:cubicBezTo>
                    <a:pt x="403" y="310"/>
                    <a:pt x="403" y="310"/>
                    <a:pt x="403" y="310"/>
                  </a:cubicBezTo>
                  <a:cubicBezTo>
                    <a:pt x="429" y="310"/>
                    <a:pt x="428" y="295"/>
                    <a:pt x="413" y="274"/>
                  </a:cubicBezTo>
                  <a:cubicBezTo>
                    <a:pt x="413" y="274"/>
                    <a:pt x="297" y="101"/>
                    <a:pt x="245" y="26"/>
                  </a:cubicBezTo>
                  <a:cubicBezTo>
                    <a:pt x="231" y="6"/>
                    <a:pt x="220" y="0"/>
                    <a:pt x="203" y="26"/>
                  </a:cubicBezTo>
                  <a:cubicBezTo>
                    <a:pt x="144" y="97"/>
                    <a:pt x="55" y="225"/>
                    <a:pt x="15" y="280"/>
                  </a:cubicBezTo>
                  <a:cubicBezTo>
                    <a:pt x="12" y="284"/>
                    <a:pt x="0" y="307"/>
                    <a:pt x="24" y="310"/>
                  </a:cubicBezTo>
                  <a:cubicBezTo>
                    <a:pt x="52" y="313"/>
                    <a:pt x="114" y="315"/>
                    <a:pt x="114" y="315"/>
                  </a:cubicBezTo>
                  <a:cubicBezTo>
                    <a:pt x="93" y="749"/>
                    <a:pt x="350" y="749"/>
                    <a:pt x="567" y="747"/>
                  </a:cubicBezTo>
                  <a:cubicBezTo>
                    <a:pt x="606" y="755"/>
                    <a:pt x="723" y="704"/>
                    <a:pt x="727" y="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C03F41B9-A922-4066-9F00-8EE1FB72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829" y="2495082"/>
              <a:ext cx="1694440" cy="1762454"/>
            </a:xfrm>
            <a:custGeom>
              <a:avLst/>
              <a:gdLst>
                <a:gd name="T0" fmla="*/ 0 w 727"/>
                <a:gd name="T1" fmla="*/ 559 h 756"/>
                <a:gd name="T2" fmla="*/ 173 w 727"/>
                <a:gd name="T3" fmla="*/ 526 h 756"/>
                <a:gd name="T4" fmla="*/ 401 w 727"/>
                <a:gd name="T5" fmla="*/ 314 h 756"/>
                <a:gd name="T6" fmla="*/ 324 w 727"/>
                <a:gd name="T7" fmla="*/ 311 h 756"/>
                <a:gd name="T8" fmla="*/ 314 w 727"/>
                <a:gd name="T9" fmla="*/ 275 h 756"/>
                <a:gd name="T10" fmla="*/ 482 w 727"/>
                <a:gd name="T11" fmla="*/ 27 h 756"/>
                <a:gd name="T12" fmla="*/ 524 w 727"/>
                <a:gd name="T13" fmla="*/ 27 h 756"/>
                <a:gd name="T14" fmla="*/ 712 w 727"/>
                <a:gd name="T15" fmla="*/ 280 h 756"/>
                <a:gd name="T16" fmla="*/ 703 w 727"/>
                <a:gd name="T17" fmla="*/ 311 h 756"/>
                <a:gd name="T18" fmla="*/ 613 w 727"/>
                <a:gd name="T19" fmla="*/ 316 h 756"/>
                <a:gd name="T20" fmla="*/ 160 w 727"/>
                <a:gd name="T21" fmla="*/ 748 h 756"/>
                <a:gd name="T22" fmla="*/ 0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0" y="559"/>
                  </a:moveTo>
                  <a:cubicBezTo>
                    <a:pt x="11" y="516"/>
                    <a:pt x="76" y="518"/>
                    <a:pt x="173" y="526"/>
                  </a:cubicBezTo>
                  <a:cubicBezTo>
                    <a:pt x="248" y="534"/>
                    <a:pt x="418" y="548"/>
                    <a:pt x="401" y="314"/>
                  </a:cubicBezTo>
                  <a:cubicBezTo>
                    <a:pt x="324" y="311"/>
                    <a:pt x="324" y="311"/>
                    <a:pt x="324" y="311"/>
                  </a:cubicBezTo>
                  <a:cubicBezTo>
                    <a:pt x="297" y="311"/>
                    <a:pt x="298" y="296"/>
                    <a:pt x="314" y="275"/>
                  </a:cubicBezTo>
                  <a:cubicBezTo>
                    <a:pt x="314" y="275"/>
                    <a:pt x="429" y="102"/>
                    <a:pt x="482" y="27"/>
                  </a:cubicBezTo>
                  <a:cubicBezTo>
                    <a:pt x="496" y="7"/>
                    <a:pt x="507" y="0"/>
                    <a:pt x="524" y="27"/>
                  </a:cubicBezTo>
                  <a:cubicBezTo>
                    <a:pt x="583" y="98"/>
                    <a:pt x="672" y="225"/>
                    <a:pt x="712" y="280"/>
                  </a:cubicBezTo>
                  <a:cubicBezTo>
                    <a:pt x="714" y="285"/>
                    <a:pt x="727" y="308"/>
                    <a:pt x="703" y="311"/>
                  </a:cubicBezTo>
                  <a:cubicBezTo>
                    <a:pt x="675" y="314"/>
                    <a:pt x="613" y="316"/>
                    <a:pt x="613" y="316"/>
                  </a:cubicBezTo>
                  <a:cubicBezTo>
                    <a:pt x="634" y="750"/>
                    <a:pt x="376" y="750"/>
                    <a:pt x="160" y="748"/>
                  </a:cubicBezTo>
                  <a:cubicBezTo>
                    <a:pt x="121" y="756"/>
                    <a:pt x="4" y="705"/>
                    <a:pt x="0" y="559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92318836-1ED7-48EC-BBFC-68876BD9C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731" y="1530069"/>
              <a:ext cx="1695426" cy="1762454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xmlns="" id="{CF3229DD-E60C-4E7C-A707-4F8C2111A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443" y="1632584"/>
              <a:ext cx="104486" cy="4464293"/>
            </a:xfrm>
            <a:custGeom>
              <a:avLst/>
              <a:gdLst>
                <a:gd name="T0" fmla="*/ 94 w 106"/>
                <a:gd name="T1" fmla="*/ 4529 h 4529"/>
                <a:gd name="T2" fmla="*/ 0 w 106"/>
                <a:gd name="T3" fmla="*/ 4484 h 4529"/>
                <a:gd name="T4" fmla="*/ 12 w 106"/>
                <a:gd name="T5" fmla="*/ 0 h 4529"/>
                <a:gd name="T6" fmla="*/ 106 w 106"/>
                <a:gd name="T7" fmla="*/ 0 h 4529"/>
                <a:gd name="T8" fmla="*/ 94 w 106"/>
                <a:gd name="T9" fmla="*/ 4529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529">
                  <a:moveTo>
                    <a:pt x="94" y="4529"/>
                  </a:moveTo>
                  <a:lnTo>
                    <a:pt x="0" y="4484"/>
                  </a:lnTo>
                  <a:lnTo>
                    <a:pt x="12" y="0"/>
                  </a:lnTo>
                  <a:lnTo>
                    <a:pt x="106" y="0"/>
                  </a:lnTo>
                  <a:lnTo>
                    <a:pt x="94" y="45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5D64D3FA-AA00-4B2B-B092-07BFFD3BC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57" y="1632584"/>
              <a:ext cx="102514" cy="4467250"/>
            </a:xfrm>
            <a:custGeom>
              <a:avLst/>
              <a:gdLst>
                <a:gd name="T0" fmla="*/ 87 w 104"/>
                <a:gd name="T1" fmla="*/ 4498 h 4532"/>
                <a:gd name="T2" fmla="*/ 0 w 104"/>
                <a:gd name="T3" fmla="*/ 4532 h 4532"/>
                <a:gd name="T4" fmla="*/ 11 w 104"/>
                <a:gd name="T5" fmla="*/ 0 h 4532"/>
                <a:gd name="T6" fmla="*/ 104 w 104"/>
                <a:gd name="T7" fmla="*/ 3 h 4532"/>
                <a:gd name="T8" fmla="*/ 87 w 104"/>
                <a:gd name="T9" fmla="*/ 4498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32">
                  <a:moveTo>
                    <a:pt x="87" y="4498"/>
                  </a:moveTo>
                  <a:lnTo>
                    <a:pt x="0" y="4532"/>
                  </a:lnTo>
                  <a:lnTo>
                    <a:pt x="11" y="0"/>
                  </a:lnTo>
                  <a:lnTo>
                    <a:pt x="104" y="3"/>
                  </a:lnTo>
                  <a:lnTo>
                    <a:pt x="87" y="449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E8CCFF4F-5210-4862-A474-B1AFE7E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157" y="1632584"/>
              <a:ext cx="181371" cy="4467250"/>
            </a:xfrm>
            <a:custGeom>
              <a:avLst/>
              <a:gdLst>
                <a:gd name="T0" fmla="*/ 172 w 184"/>
                <a:gd name="T1" fmla="*/ 4532 h 4532"/>
                <a:gd name="T2" fmla="*/ 0 w 184"/>
                <a:gd name="T3" fmla="*/ 4529 h 4532"/>
                <a:gd name="T4" fmla="*/ 11 w 184"/>
                <a:gd name="T5" fmla="*/ 0 h 4532"/>
                <a:gd name="T6" fmla="*/ 184 w 184"/>
                <a:gd name="T7" fmla="*/ 0 h 4532"/>
                <a:gd name="T8" fmla="*/ 172 w 18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532">
                  <a:moveTo>
                    <a:pt x="172" y="4532"/>
                  </a:moveTo>
                  <a:lnTo>
                    <a:pt x="0" y="4529"/>
                  </a:lnTo>
                  <a:lnTo>
                    <a:pt x="11" y="0"/>
                  </a:lnTo>
                  <a:lnTo>
                    <a:pt x="184" y="0"/>
                  </a:lnTo>
                  <a:lnTo>
                    <a:pt x="172" y="45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448F8B37-F041-4D17-BB35-B5E7859F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443" y="5975634"/>
              <a:ext cx="344999" cy="720556"/>
            </a:xfrm>
            <a:custGeom>
              <a:avLst/>
              <a:gdLst>
                <a:gd name="T0" fmla="*/ 38 w 148"/>
                <a:gd name="T1" fmla="*/ 52 h 309"/>
                <a:gd name="T2" fmla="*/ 70 w 148"/>
                <a:gd name="T3" fmla="*/ 17 h 309"/>
                <a:gd name="T4" fmla="*/ 107 w 148"/>
                <a:gd name="T5" fmla="*/ 45 h 309"/>
                <a:gd name="T6" fmla="*/ 134 w 148"/>
                <a:gd name="T7" fmla="*/ 18 h 309"/>
                <a:gd name="T8" fmla="*/ 148 w 148"/>
                <a:gd name="T9" fmla="*/ 34 h 309"/>
                <a:gd name="T10" fmla="*/ 78 w 148"/>
                <a:gd name="T11" fmla="*/ 309 h 309"/>
                <a:gd name="T12" fmla="*/ 0 w 148"/>
                <a:gd name="T13" fmla="*/ 33 h 309"/>
                <a:gd name="T14" fmla="*/ 38 w 148"/>
                <a:gd name="T15" fmla="*/ 5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09">
                  <a:moveTo>
                    <a:pt x="38" y="52"/>
                  </a:moveTo>
                  <a:cubicBezTo>
                    <a:pt x="38" y="52"/>
                    <a:pt x="57" y="13"/>
                    <a:pt x="70" y="17"/>
                  </a:cubicBezTo>
                  <a:cubicBezTo>
                    <a:pt x="84" y="21"/>
                    <a:pt x="103" y="15"/>
                    <a:pt x="107" y="45"/>
                  </a:cubicBezTo>
                  <a:cubicBezTo>
                    <a:pt x="111" y="42"/>
                    <a:pt x="122" y="19"/>
                    <a:pt x="134" y="18"/>
                  </a:cubicBezTo>
                  <a:cubicBezTo>
                    <a:pt x="145" y="18"/>
                    <a:pt x="148" y="34"/>
                    <a:pt x="148" y="34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24" y="0"/>
                    <a:pt x="38" y="52"/>
                  </a:cubicBezTo>
                  <a:close/>
                </a:path>
              </a:pathLst>
            </a:custGeom>
            <a:solidFill>
              <a:srgbClr val="F3E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xmlns="" id="{7F0C9063-16E3-4506-ADA5-2E4CC869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757" y="6409348"/>
              <a:ext cx="126171" cy="286842"/>
            </a:xfrm>
            <a:custGeom>
              <a:avLst/>
              <a:gdLst>
                <a:gd name="T0" fmla="*/ 0 w 54"/>
                <a:gd name="T1" fmla="*/ 23 h 123"/>
                <a:gd name="T2" fmla="*/ 28 w 54"/>
                <a:gd name="T3" fmla="*/ 123 h 123"/>
                <a:gd name="T4" fmla="*/ 54 w 54"/>
                <a:gd name="T5" fmla="*/ 23 h 123"/>
                <a:gd name="T6" fmla="*/ 0 w 54"/>
                <a:gd name="T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3">
                  <a:moveTo>
                    <a:pt x="0" y="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27" y="0"/>
                    <a:pt x="0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xmlns="" id="{2E3DEF03-5075-4253-BB9C-A1B810116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271" y="1632584"/>
              <a:ext cx="348942" cy="3144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xmlns="" id="{3E932C79-B423-4683-9FCF-F1592A8D2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443" y="2833182"/>
              <a:ext cx="437656" cy="3266652"/>
            </a:xfrm>
            <a:custGeom>
              <a:avLst/>
              <a:gdLst>
                <a:gd name="T0" fmla="*/ 38 w 188"/>
                <a:gd name="T1" fmla="*/ 1401 h 1401"/>
                <a:gd name="T2" fmla="*/ 40 w 188"/>
                <a:gd name="T3" fmla="*/ 246 h 1401"/>
                <a:gd name="T4" fmla="*/ 188 w 188"/>
                <a:gd name="T5" fmla="*/ 187 h 1401"/>
                <a:gd name="T6" fmla="*/ 186 w 188"/>
                <a:gd name="T7" fmla="*/ 0 h 1401"/>
                <a:gd name="T8" fmla="*/ 3 w 188"/>
                <a:gd name="T9" fmla="*/ 226 h 1401"/>
                <a:gd name="T10" fmla="*/ 0 w 188"/>
                <a:gd name="T11" fmla="*/ 1381 h 1401"/>
                <a:gd name="T12" fmla="*/ 38 w 188"/>
                <a:gd name="T13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401">
                  <a:moveTo>
                    <a:pt x="38" y="1401"/>
                  </a:moveTo>
                  <a:cubicBezTo>
                    <a:pt x="40" y="246"/>
                    <a:pt x="40" y="246"/>
                    <a:pt x="40" y="246"/>
                  </a:cubicBezTo>
                  <a:cubicBezTo>
                    <a:pt x="131" y="218"/>
                    <a:pt x="182" y="213"/>
                    <a:pt x="188" y="187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1" y="93"/>
                    <a:pt x="3" y="184"/>
                    <a:pt x="3" y="226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4" y="1364"/>
                    <a:pt x="30" y="1368"/>
                    <a:pt x="38" y="140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xmlns="" id="{75413F66-8CAE-4703-9C89-623DAD78E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900" y="3798195"/>
              <a:ext cx="447513" cy="2294739"/>
            </a:xfrm>
            <a:custGeom>
              <a:avLst/>
              <a:gdLst>
                <a:gd name="T0" fmla="*/ 151 w 192"/>
                <a:gd name="T1" fmla="*/ 984 h 984"/>
                <a:gd name="T2" fmla="*/ 154 w 192"/>
                <a:gd name="T3" fmla="*/ 256 h 984"/>
                <a:gd name="T4" fmla="*/ 0 w 192"/>
                <a:gd name="T5" fmla="*/ 195 h 984"/>
                <a:gd name="T6" fmla="*/ 2 w 192"/>
                <a:gd name="T7" fmla="*/ 0 h 984"/>
                <a:gd name="T8" fmla="*/ 192 w 192"/>
                <a:gd name="T9" fmla="*/ 235 h 984"/>
                <a:gd name="T10" fmla="*/ 191 w 192"/>
                <a:gd name="T11" fmla="*/ 968 h 984"/>
                <a:gd name="T12" fmla="*/ 151 w 192"/>
                <a:gd name="T1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984">
                  <a:moveTo>
                    <a:pt x="151" y="984"/>
                  </a:moveTo>
                  <a:cubicBezTo>
                    <a:pt x="154" y="256"/>
                    <a:pt x="154" y="256"/>
                    <a:pt x="154" y="256"/>
                  </a:cubicBezTo>
                  <a:cubicBezTo>
                    <a:pt x="59" y="227"/>
                    <a:pt x="6" y="221"/>
                    <a:pt x="0" y="19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97"/>
                    <a:pt x="192" y="192"/>
                    <a:pt x="192" y="235"/>
                  </a:cubicBezTo>
                  <a:cubicBezTo>
                    <a:pt x="191" y="968"/>
                    <a:pt x="191" y="968"/>
                    <a:pt x="191" y="968"/>
                  </a:cubicBezTo>
                  <a:cubicBezTo>
                    <a:pt x="186" y="945"/>
                    <a:pt x="164" y="947"/>
                    <a:pt x="151" y="984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xmlns="" id="{4F5FF595-72A8-47CB-8DB1-97F66C98C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200" y="4646893"/>
              <a:ext cx="452442" cy="1449983"/>
            </a:xfrm>
            <a:custGeom>
              <a:avLst/>
              <a:gdLst>
                <a:gd name="T0" fmla="*/ 71 w 194"/>
                <a:gd name="T1" fmla="*/ 620 h 622"/>
                <a:gd name="T2" fmla="*/ 74 w 194"/>
                <a:gd name="T3" fmla="*/ 246 h 622"/>
                <a:gd name="T4" fmla="*/ 194 w 194"/>
                <a:gd name="T5" fmla="*/ 194 h 622"/>
                <a:gd name="T6" fmla="*/ 192 w 194"/>
                <a:gd name="T7" fmla="*/ 0 h 622"/>
                <a:gd name="T8" fmla="*/ 0 w 194"/>
                <a:gd name="T9" fmla="*/ 234 h 622"/>
                <a:gd name="T10" fmla="*/ 1 w 194"/>
                <a:gd name="T11" fmla="*/ 622 h 622"/>
                <a:gd name="T12" fmla="*/ 71 w 194"/>
                <a:gd name="T13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622">
                  <a:moveTo>
                    <a:pt x="71" y="620"/>
                  </a:moveTo>
                  <a:cubicBezTo>
                    <a:pt x="74" y="246"/>
                    <a:pt x="74" y="246"/>
                    <a:pt x="74" y="246"/>
                  </a:cubicBezTo>
                  <a:cubicBezTo>
                    <a:pt x="169" y="217"/>
                    <a:pt x="188" y="221"/>
                    <a:pt x="194" y="19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6" y="96"/>
                    <a:pt x="0" y="191"/>
                    <a:pt x="0" y="234"/>
                  </a:cubicBezTo>
                  <a:cubicBezTo>
                    <a:pt x="1" y="622"/>
                    <a:pt x="1" y="622"/>
                    <a:pt x="1" y="622"/>
                  </a:cubicBezTo>
                  <a:cubicBezTo>
                    <a:pt x="21" y="582"/>
                    <a:pt x="59" y="583"/>
                    <a:pt x="71" y="6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xmlns="" id="{AE63F824-409E-4B35-B8E3-C721237FE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754325"/>
              <a:ext cx="91671" cy="60128"/>
            </a:xfrm>
            <a:custGeom>
              <a:avLst/>
              <a:gdLst>
                <a:gd name="T0" fmla="*/ 10 w 39"/>
                <a:gd name="T1" fmla="*/ 6 h 26"/>
                <a:gd name="T2" fmla="*/ 3 w 39"/>
                <a:gd name="T3" fmla="*/ 14 h 26"/>
                <a:gd name="T4" fmla="*/ 9 w 39"/>
                <a:gd name="T5" fmla="*/ 21 h 26"/>
                <a:gd name="T6" fmla="*/ 27 w 39"/>
                <a:gd name="T7" fmla="*/ 0 h 26"/>
                <a:gd name="T8" fmla="*/ 39 w 39"/>
                <a:gd name="T9" fmla="*/ 13 h 26"/>
                <a:gd name="T10" fmla="*/ 29 w 39"/>
                <a:gd name="T11" fmla="*/ 26 h 26"/>
                <a:gd name="T12" fmla="*/ 27 w 39"/>
                <a:gd name="T13" fmla="*/ 23 h 26"/>
                <a:gd name="T14" fmla="*/ 35 w 39"/>
                <a:gd name="T15" fmla="*/ 13 h 26"/>
                <a:gd name="T16" fmla="*/ 28 w 39"/>
                <a:gd name="T17" fmla="*/ 4 h 26"/>
                <a:gd name="T18" fmla="*/ 10 w 39"/>
                <a:gd name="T19" fmla="*/ 26 h 26"/>
                <a:gd name="T20" fmla="*/ 0 w 39"/>
                <a:gd name="T21" fmla="*/ 14 h 26"/>
                <a:gd name="T22" fmla="*/ 9 w 39"/>
                <a:gd name="T23" fmla="*/ 2 h 26"/>
                <a:gd name="T24" fmla="*/ 10 w 39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6">
                  <a:moveTo>
                    <a:pt x="10" y="6"/>
                  </a:moveTo>
                  <a:cubicBezTo>
                    <a:pt x="6" y="7"/>
                    <a:pt x="3" y="10"/>
                    <a:pt x="3" y="14"/>
                  </a:cubicBezTo>
                  <a:cubicBezTo>
                    <a:pt x="3" y="19"/>
                    <a:pt x="5" y="21"/>
                    <a:pt x="9" y="21"/>
                  </a:cubicBezTo>
                  <a:cubicBezTo>
                    <a:pt x="17" y="22"/>
                    <a:pt x="15" y="0"/>
                    <a:pt x="27" y="0"/>
                  </a:cubicBezTo>
                  <a:cubicBezTo>
                    <a:pt x="33" y="0"/>
                    <a:pt x="39" y="3"/>
                    <a:pt x="39" y="13"/>
                  </a:cubicBezTo>
                  <a:cubicBezTo>
                    <a:pt x="39" y="21"/>
                    <a:pt x="33" y="24"/>
                    <a:pt x="29" y="26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1" y="21"/>
                    <a:pt x="35" y="18"/>
                    <a:pt x="35" y="13"/>
                  </a:cubicBezTo>
                  <a:cubicBezTo>
                    <a:pt x="35" y="7"/>
                    <a:pt x="32" y="4"/>
                    <a:pt x="28" y="4"/>
                  </a:cubicBezTo>
                  <a:cubicBezTo>
                    <a:pt x="19" y="4"/>
                    <a:pt x="21" y="26"/>
                    <a:pt x="10" y="26"/>
                  </a:cubicBezTo>
                  <a:cubicBezTo>
                    <a:pt x="4" y="26"/>
                    <a:pt x="0" y="21"/>
                    <a:pt x="0" y="14"/>
                  </a:cubicBezTo>
                  <a:cubicBezTo>
                    <a:pt x="0" y="8"/>
                    <a:pt x="3" y="4"/>
                    <a:pt x="9" y="2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xmlns="" id="{DF4A0E0B-0B50-44DC-8CB5-9C0377713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1357" y="2674482"/>
              <a:ext cx="88714" cy="69986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43 h 71"/>
                <a:gd name="T4" fmla="*/ 0 w 90"/>
                <a:gd name="T5" fmla="*/ 29 h 71"/>
                <a:gd name="T6" fmla="*/ 90 w 90"/>
                <a:gd name="T7" fmla="*/ 0 h 71"/>
                <a:gd name="T8" fmla="*/ 90 w 90"/>
                <a:gd name="T9" fmla="*/ 12 h 71"/>
                <a:gd name="T10" fmla="*/ 62 w 90"/>
                <a:gd name="T11" fmla="*/ 19 h 71"/>
                <a:gd name="T12" fmla="*/ 62 w 90"/>
                <a:gd name="T13" fmla="*/ 52 h 71"/>
                <a:gd name="T14" fmla="*/ 90 w 90"/>
                <a:gd name="T15" fmla="*/ 59 h 71"/>
                <a:gd name="T16" fmla="*/ 90 w 90"/>
                <a:gd name="T17" fmla="*/ 71 h 71"/>
                <a:gd name="T18" fmla="*/ 55 w 90"/>
                <a:gd name="T19" fmla="*/ 50 h 71"/>
                <a:gd name="T20" fmla="*/ 55 w 90"/>
                <a:gd name="T21" fmla="*/ 22 h 71"/>
                <a:gd name="T22" fmla="*/ 7 w 90"/>
                <a:gd name="T23" fmla="*/ 36 h 71"/>
                <a:gd name="T24" fmla="*/ 7 w 90"/>
                <a:gd name="T25" fmla="*/ 36 h 71"/>
                <a:gd name="T26" fmla="*/ 55 w 90"/>
                <a:gd name="T2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1">
                  <a:moveTo>
                    <a:pt x="90" y="71"/>
                  </a:moveTo>
                  <a:lnTo>
                    <a:pt x="0" y="43"/>
                  </a:lnTo>
                  <a:lnTo>
                    <a:pt x="0" y="29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62" y="19"/>
                  </a:lnTo>
                  <a:lnTo>
                    <a:pt x="62" y="52"/>
                  </a:lnTo>
                  <a:lnTo>
                    <a:pt x="90" y="59"/>
                  </a:lnTo>
                  <a:lnTo>
                    <a:pt x="90" y="71"/>
                  </a:lnTo>
                  <a:close/>
                  <a:moveTo>
                    <a:pt x="55" y="50"/>
                  </a:moveTo>
                  <a:lnTo>
                    <a:pt x="55" y="22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xmlns="" id="{C59083EF-F7C6-4452-B357-51CB9DD5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583796"/>
              <a:ext cx="88714" cy="74914"/>
            </a:xfrm>
            <a:custGeom>
              <a:avLst/>
              <a:gdLst>
                <a:gd name="T0" fmla="*/ 90 w 90"/>
                <a:gd name="T1" fmla="*/ 10 h 76"/>
                <a:gd name="T2" fmla="*/ 10 w 90"/>
                <a:gd name="T3" fmla="*/ 10 h 76"/>
                <a:gd name="T4" fmla="*/ 10 w 90"/>
                <a:gd name="T5" fmla="*/ 10 h 76"/>
                <a:gd name="T6" fmla="*/ 90 w 90"/>
                <a:gd name="T7" fmla="*/ 36 h 76"/>
                <a:gd name="T8" fmla="*/ 90 w 90"/>
                <a:gd name="T9" fmla="*/ 43 h 76"/>
                <a:gd name="T10" fmla="*/ 10 w 90"/>
                <a:gd name="T11" fmla="*/ 69 h 76"/>
                <a:gd name="T12" fmla="*/ 10 w 90"/>
                <a:gd name="T13" fmla="*/ 69 h 76"/>
                <a:gd name="T14" fmla="*/ 90 w 90"/>
                <a:gd name="T15" fmla="*/ 69 h 76"/>
                <a:gd name="T16" fmla="*/ 90 w 90"/>
                <a:gd name="T17" fmla="*/ 76 h 76"/>
                <a:gd name="T18" fmla="*/ 0 w 90"/>
                <a:gd name="T19" fmla="*/ 76 h 76"/>
                <a:gd name="T20" fmla="*/ 0 w 90"/>
                <a:gd name="T21" fmla="*/ 62 h 76"/>
                <a:gd name="T22" fmla="*/ 74 w 90"/>
                <a:gd name="T23" fmla="*/ 38 h 76"/>
                <a:gd name="T24" fmla="*/ 74 w 90"/>
                <a:gd name="T25" fmla="*/ 38 h 76"/>
                <a:gd name="T26" fmla="*/ 0 w 90"/>
                <a:gd name="T27" fmla="*/ 17 h 76"/>
                <a:gd name="T28" fmla="*/ 0 w 90"/>
                <a:gd name="T29" fmla="*/ 0 h 76"/>
                <a:gd name="T30" fmla="*/ 90 w 90"/>
                <a:gd name="T31" fmla="*/ 0 h 76"/>
                <a:gd name="T32" fmla="*/ 90 w 90"/>
                <a:gd name="T3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76">
                  <a:moveTo>
                    <a:pt x="90" y="1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90" y="36"/>
                  </a:lnTo>
                  <a:lnTo>
                    <a:pt x="90" y="43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90" y="69"/>
                  </a:lnTo>
                  <a:lnTo>
                    <a:pt x="90" y="7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xmlns="" id="{D99C21FE-C402-4A35-82EA-E0782F231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1357" y="2501982"/>
              <a:ext cx="88714" cy="56186"/>
            </a:xfrm>
            <a:custGeom>
              <a:avLst/>
              <a:gdLst>
                <a:gd name="T0" fmla="*/ 38 w 38"/>
                <a:gd name="T1" fmla="*/ 24 h 24"/>
                <a:gd name="T2" fmla="*/ 0 w 38"/>
                <a:gd name="T3" fmla="*/ 24 h 24"/>
                <a:gd name="T4" fmla="*/ 0 w 38"/>
                <a:gd name="T5" fmla="*/ 11 h 24"/>
                <a:gd name="T6" fmla="*/ 11 w 38"/>
                <a:gd name="T7" fmla="*/ 0 h 24"/>
                <a:gd name="T8" fmla="*/ 21 w 38"/>
                <a:gd name="T9" fmla="*/ 13 h 24"/>
                <a:gd name="T10" fmla="*/ 21 w 38"/>
                <a:gd name="T11" fmla="*/ 20 h 24"/>
                <a:gd name="T12" fmla="*/ 38 w 38"/>
                <a:gd name="T13" fmla="*/ 20 h 24"/>
                <a:gd name="T14" fmla="*/ 38 w 38"/>
                <a:gd name="T15" fmla="*/ 24 h 24"/>
                <a:gd name="T16" fmla="*/ 18 w 38"/>
                <a:gd name="T17" fmla="*/ 20 h 24"/>
                <a:gd name="T18" fmla="*/ 18 w 38"/>
                <a:gd name="T19" fmla="*/ 13 h 24"/>
                <a:gd name="T20" fmla="*/ 11 w 38"/>
                <a:gd name="T21" fmla="*/ 4 h 24"/>
                <a:gd name="T22" fmla="*/ 4 w 38"/>
                <a:gd name="T23" fmla="*/ 12 h 24"/>
                <a:gd name="T24" fmla="*/ 4 w 38"/>
                <a:gd name="T25" fmla="*/ 20 h 24"/>
                <a:gd name="T26" fmla="*/ 18 w 38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4">
                  <a:moveTo>
                    <a:pt x="3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1" y="4"/>
                    <a:pt x="21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8" y="24"/>
                  </a:lnTo>
                  <a:close/>
                  <a:moveTo>
                    <a:pt x="18" y="2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6"/>
                    <a:pt x="15" y="4"/>
                    <a:pt x="11" y="4"/>
                  </a:cubicBezTo>
                  <a:cubicBezTo>
                    <a:pt x="6" y="4"/>
                    <a:pt x="4" y="6"/>
                    <a:pt x="4" y="12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xmlns="" id="{A834DB5F-46EB-4ABA-BAA6-1E05DA91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431997"/>
              <a:ext cx="88714" cy="51257"/>
            </a:xfrm>
            <a:custGeom>
              <a:avLst/>
              <a:gdLst>
                <a:gd name="T0" fmla="*/ 90 w 90"/>
                <a:gd name="T1" fmla="*/ 52 h 52"/>
                <a:gd name="T2" fmla="*/ 0 w 90"/>
                <a:gd name="T3" fmla="*/ 52 h 52"/>
                <a:gd name="T4" fmla="*/ 0 w 90"/>
                <a:gd name="T5" fmla="*/ 43 h 52"/>
                <a:gd name="T6" fmla="*/ 81 w 90"/>
                <a:gd name="T7" fmla="*/ 43 h 52"/>
                <a:gd name="T8" fmla="*/ 81 w 90"/>
                <a:gd name="T9" fmla="*/ 0 h 52"/>
                <a:gd name="T10" fmla="*/ 90 w 90"/>
                <a:gd name="T11" fmla="*/ 0 h 52"/>
                <a:gd name="T12" fmla="*/ 90 w 9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2">
                  <a:moveTo>
                    <a:pt x="90" y="52"/>
                  </a:moveTo>
                  <a:lnTo>
                    <a:pt x="0" y="52"/>
                  </a:lnTo>
                  <a:lnTo>
                    <a:pt x="0" y="43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Freeform 61">
              <a:extLst>
                <a:ext uri="{FF2B5EF4-FFF2-40B4-BE49-F238E27FC236}">
                  <a16:creationId xmlns:a16="http://schemas.microsoft.com/office/drawing/2014/main" xmlns="" id="{43144AA9-C652-4C3B-A6CC-365CFCD5D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3600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xmlns="" id="{DA986D32-5CCF-4318-86EE-658AACEE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252597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xmlns="" id="{67BD6432-E867-4679-A135-1350938D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1806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xmlns="" id="{BC06807F-ECBD-43C7-BFE2-7F2E70081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108683"/>
              <a:ext cx="88714" cy="65057"/>
            </a:xfrm>
            <a:custGeom>
              <a:avLst/>
              <a:gdLst>
                <a:gd name="T0" fmla="*/ 90 w 90"/>
                <a:gd name="T1" fmla="*/ 54 h 66"/>
                <a:gd name="T2" fmla="*/ 90 w 90"/>
                <a:gd name="T3" fmla="*/ 66 h 66"/>
                <a:gd name="T4" fmla="*/ 43 w 90"/>
                <a:gd name="T5" fmla="*/ 40 h 66"/>
                <a:gd name="T6" fmla="*/ 0 w 90"/>
                <a:gd name="T7" fmla="*/ 64 h 66"/>
                <a:gd name="T8" fmla="*/ 0 w 90"/>
                <a:gd name="T9" fmla="*/ 52 h 66"/>
                <a:gd name="T10" fmla="*/ 33 w 90"/>
                <a:gd name="T11" fmla="*/ 33 h 66"/>
                <a:gd name="T12" fmla="*/ 0 w 90"/>
                <a:gd name="T13" fmla="*/ 14 h 66"/>
                <a:gd name="T14" fmla="*/ 0 w 90"/>
                <a:gd name="T15" fmla="*/ 4 h 66"/>
                <a:gd name="T16" fmla="*/ 43 w 90"/>
                <a:gd name="T17" fmla="*/ 28 h 66"/>
                <a:gd name="T18" fmla="*/ 90 w 90"/>
                <a:gd name="T19" fmla="*/ 0 h 66"/>
                <a:gd name="T20" fmla="*/ 90 w 90"/>
                <a:gd name="T21" fmla="*/ 11 h 66"/>
                <a:gd name="T22" fmla="*/ 52 w 90"/>
                <a:gd name="T23" fmla="*/ 33 h 66"/>
                <a:gd name="T24" fmla="*/ 90 w 90"/>
                <a:gd name="T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6">
                  <a:moveTo>
                    <a:pt x="90" y="54"/>
                  </a:moveTo>
                  <a:lnTo>
                    <a:pt x="90" y="66"/>
                  </a:lnTo>
                  <a:lnTo>
                    <a:pt x="43" y="40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33" y="33"/>
                  </a:lnTo>
                  <a:lnTo>
                    <a:pt x="0" y="14"/>
                  </a:lnTo>
                  <a:lnTo>
                    <a:pt x="0" y="4"/>
                  </a:lnTo>
                  <a:lnTo>
                    <a:pt x="43" y="28"/>
                  </a:lnTo>
                  <a:lnTo>
                    <a:pt x="90" y="0"/>
                  </a:lnTo>
                  <a:lnTo>
                    <a:pt x="90" y="11"/>
                  </a:lnTo>
                  <a:lnTo>
                    <a:pt x="52" y="33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xmlns="" id="{064C0D95-C9F2-4A55-8DFC-72FE8BA10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57" y="2042640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Freeform 78">
              <a:extLst>
                <a:ext uri="{FF2B5EF4-FFF2-40B4-BE49-F238E27FC236}">
                  <a16:creationId xmlns:a16="http://schemas.microsoft.com/office/drawing/2014/main" xmlns="" id="{741E21E7-8B91-4688-9D97-4116407D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158" y="3751866"/>
              <a:ext cx="196157" cy="428785"/>
            </a:xfrm>
            <a:custGeom>
              <a:avLst/>
              <a:gdLst>
                <a:gd name="T0" fmla="*/ 4 w 84"/>
                <a:gd name="T1" fmla="*/ 184 h 184"/>
                <a:gd name="T2" fmla="*/ 4 w 84"/>
                <a:gd name="T3" fmla="*/ 168 h 184"/>
                <a:gd name="T4" fmla="*/ 35 w 84"/>
                <a:gd name="T5" fmla="*/ 168 h 184"/>
                <a:gd name="T6" fmla="*/ 35 w 84"/>
                <a:gd name="T7" fmla="*/ 21 h 184"/>
                <a:gd name="T8" fmla="*/ 0 w 84"/>
                <a:gd name="T9" fmla="*/ 25 h 184"/>
                <a:gd name="T10" fmla="*/ 0 w 84"/>
                <a:gd name="T11" fmla="*/ 13 h 184"/>
                <a:gd name="T12" fmla="*/ 35 w 84"/>
                <a:gd name="T13" fmla="*/ 0 h 184"/>
                <a:gd name="T14" fmla="*/ 53 w 84"/>
                <a:gd name="T15" fmla="*/ 0 h 184"/>
                <a:gd name="T16" fmla="*/ 53 w 84"/>
                <a:gd name="T17" fmla="*/ 168 h 184"/>
                <a:gd name="T18" fmla="*/ 84 w 84"/>
                <a:gd name="T19" fmla="*/ 168 h 184"/>
                <a:gd name="T20" fmla="*/ 84 w 84"/>
                <a:gd name="T21" fmla="*/ 184 h 184"/>
                <a:gd name="T22" fmla="*/ 4 w 84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84">
                  <a:moveTo>
                    <a:pt x="4" y="184"/>
                  </a:moveTo>
                  <a:cubicBezTo>
                    <a:pt x="4" y="168"/>
                    <a:pt x="4" y="168"/>
                    <a:pt x="4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3" y="9"/>
                    <a:pt x="27" y="5"/>
                    <a:pt x="3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68"/>
                    <a:pt x="53" y="168"/>
                    <a:pt x="53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84"/>
                    <a:pt x="84" y="184"/>
                    <a:pt x="84" y="184"/>
                  </a:cubicBezTo>
                  <a:lnTo>
                    <a:pt x="4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Freeform 79">
              <a:extLst>
                <a:ext uri="{FF2B5EF4-FFF2-40B4-BE49-F238E27FC236}">
                  <a16:creationId xmlns:a16="http://schemas.microsoft.com/office/drawing/2014/main" xmlns="" id="{13EF3576-1136-46C9-AD24-20C89257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55" y="2903167"/>
              <a:ext cx="273042" cy="426814"/>
            </a:xfrm>
            <a:custGeom>
              <a:avLst/>
              <a:gdLst>
                <a:gd name="T0" fmla="*/ 117 w 117"/>
                <a:gd name="T1" fmla="*/ 183 h 183"/>
                <a:gd name="T2" fmla="*/ 0 w 117"/>
                <a:gd name="T3" fmla="*/ 183 h 183"/>
                <a:gd name="T4" fmla="*/ 0 w 117"/>
                <a:gd name="T5" fmla="*/ 164 h 183"/>
                <a:gd name="T6" fmla="*/ 98 w 117"/>
                <a:gd name="T7" fmla="*/ 48 h 183"/>
                <a:gd name="T8" fmla="*/ 62 w 117"/>
                <a:gd name="T9" fmla="*/ 15 h 183"/>
                <a:gd name="T10" fmla="*/ 19 w 117"/>
                <a:gd name="T11" fmla="*/ 54 h 183"/>
                <a:gd name="T12" fmla="*/ 1 w 117"/>
                <a:gd name="T13" fmla="*/ 50 h 183"/>
                <a:gd name="T14" fmla="*/ 62 w 117"/>
                <a:gd name="T15" fmla="*/ 0 h 183"/>
                <a:gd name="T16" fmla="*/ 117 w 117"/>
                <a:gd name="T17" fmla="*/ 48 h 183"/>
                <a:gd name="T18" fmla="*/ 19 w 117"/>
                <a:gd name="T19" fmla="*/ 167 h 183"/>
                <a:gd name="T20" fmla="*/ 117 w 117"/>
                <a:gd name="T21" fmla="*/ 167 h 183"/>
                <a:gd name="T22" fmla="*/ 117 w 117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83">
                  <a:moveTo>
                    <a:pt x="117" y="183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1" y="100"/>
                    <a:pt x="98" y="97"/>
                    <a:pt x="98" y="48"/>
                  </a:cubicBezTo>
                  <a:cubicBezTo>
                    <a:pt x="98" y="27"/>
                    <a:pt x="85" y="15"/>
                    <a:pt x="62" y="15"/>
                  </a:cubicBezTo>
                  <a:cubicBezTo>
                    <a:pt x="36" y="15"/>
                    <a:pt x="22" y="36"/>
                    <a:pt x="19" y="5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7" y="25"/>
                    <a:pt x="22" y="0"/>
                    <a:pt x="62" y="0"/>
                  </a:cubicBezTo>
                  <a:cubicBezTo>
                    <a:pt x="92" y="0"/>
                    <a:pt x="117" y="17"/>
                    <a:pt x="117" y="48"/>
                  </a:cubicBezTo>
                  <a:cubicBezTo>
                    <a:pt x="117" y="103"/>
                    <a:pt x="38" y="118"/>
                    <a:pt x="19" y="167"/>
                  </a:cubicBezTo>
                  <a:cubicBezTo>
                    <a:pt x="117" y="167"/>
                    <a:pt x="117" y="167"/>
                    <a:pt x="117" y="167"/>
                  </a:cubicBezTo>
                  <a:lnTo>
                    <a:pt x="117" y="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Freeform 80">
              <a:extLst>
                <a:ext uri="{FF2B5EF4-FFF2-40B4-BE49-F238E27FC236}">
                  <a16:creationId xmlns:a16="http://schemas.microsoft.com/office/drawing/2014/main" xmlns="" id="{C519FC68-122E-4A70-BB47-28A170E0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459" y="1938155"/>
              <a:ext cx="291771" cy="433714"/>
            </a:xfrm>
            <a:custGeom>
              <a:avLst/>
              <a:gdLst>
                <a:gd name="T0" fmla="*/ 14 w 125"/>
                <a:gd name="T1" fmla="*/ 140 h 186"/>
                <a:gd name="T2" fmla="*/ 64 w 125"/>
                <a:gd name="T3" fmla="*/ 170 h 186"/>
                <a:gd name="T4" fmla="*/ 106 w 125"/>
                <a:gd name="T5" fmla="*/ 135 h 186"/>
                <a:gd name="T6" fmla="*/ 55 w 125"/>
                <a:gd name="T7" fmla="*/ 94 h 186"/>
                <a:gd name="T8" fmla="*/ 38 w 125"/>
                <a:gd name="T9" fmla="*/ 94 h 186"/>
                <a:gd name="T10" fmla="*/ 38 w 125"/>
                <a:gd name="T11" fmla="*/ 79 h 186"/>
                <a:gd name="T12" fmla="*/ 48 w 125"/>
                <a:gd name="T13" fmla="*/ 79 h 186"/>
                <a:gd name="T14" fmla="*/ 100 w 125"/>
                <a:gd name="T15" fmla="*/ 45 h 186"/>
                <a:gd name="T16" fmla="*/ 67 w 125"/>
                <a:gd name="T17" fmla="*/ 15 h 186"/>
                <a:gd name="T18" fmla="*/ 23 w 125"/>
                <a:gd name="T19" fmla="*/ 40 h 186"/>
                <a:gd name="T20" fmla="*/ 9 w 125"/>
                <a:gd name="T21" fmla="*/ 30 h 186"/>
                <a:gd name="T22" fmla="*/ 67 w 125"/>
                <a:gd name="T23" fmla="*/ 0 h 186"/>
                <a:gd name="T24" fmla="*/ 119 w 125"/>
                <a:gd name="T25" fmla="*/ 45 h 186"/>
                <a:gd name="T26" fmla="*/ 91 w 125"/>
                <a:gd name="T27" fmla="*/ 85 h 186"/>
                <a:gd name="T28" fmla="*/ 125 w 125"/>
                <a:gd name="T29" fmla="*/ 133 h 186"/>
                <a:gd name="T30" fmla="*/ 64 w 125"/>
                <a:gd name="T31" fmla="*/ 186 h 186"/>
                <a:gd name="T32" fmla="*/ 0 w 125"/>
                <a:gd name="T33" fmla="*/ 150 h 186"/>
                <a:gd name="T34" fmla="*/ 14 w 125"/>
                <a:gd name="T35" fmla="*/ 14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4" y="140"/>
                  </a:moveTo>
                  <a:cubicBezTo>
                    <a:pt x="28" y="159"/>
                    <a:pt x="45" y="170"/>
                    <a:pt x="64" y="170"/>
                  </a:cubicBezTo>
                  <a:cubicBezTo>
                    <a:pt x="90" y="170"/>
                    <a:pt x="106" y="157"/>
                    <a:pt x="106" y="135"/>
                  </a:cubicBezTo>
                  <a:cubicBezTo>
                    <a:pt x="106" y="110"/>
                    <a:pt x="91" y="94"/>
                    <a:pt x="55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84" y="79"/>
                    <a:pt x="100" y="67"/>
                    <a:pt x="100" y="45"/>
                  </a:cubicBezTo>
                  <a:cubicBezTo>
                    <a:pt x="100" y="27"/>
                    <a:pt x="84" y="15"/>
                    <a:pt x="67" y="15"/>
                  </a:cubicBezTo>
                  <a:cubicBezTo>
                    <a:pt x="45" y="15"/>
                    <a:pt x="35" y="25"/>
                    <a:pt x="23" y="4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21" y="13"/>
                    <a:pt x="38" y="0"/>
                    <a:pt x="67" y="0"/>
                  </a:cubicBezTo>
                  <a:cubicBezTo>
                    <a:pt x="99" y="0"/>
                    <a:pt x="119" y="16"/>
                    <a:pt x="119" y="45"/>
                  </a:cubicBezTo>
                  <a:cubicBezTo>
                    <a:pt x="119" y="67"/>
                    <a:pt x="105" y="79"/>
                    <a:pt x="91" y="85"/>
                  </a:cubicBezTo>
                  <a:cubicBezTo>
                    <a:pt x="119" y="96"/>
                    <a:pt x="125" y="116"/>
                    <a:pt x="125" y="133"/>
                  </a:cubicBezTo>
                  <a:cubicBezTo>
                    <a:pt x="125" y="164"/>
                    <a:pt x="102" y="186"/>
                    <a:pt x="64" y="186"/>
                  </a:cubicBezTo>
                  <a:cubicBezTo>
                    <a:pt x="29" y="186"/>
                    <a:pt x="8" y="164"/>
                    <a:pt x="0" y="150"/>
                  </a:cubicBezTo>
                  <a:lnTo>
                    <a:pt x="14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1681D39C-6E96-40D8-862F-CB20C625B38E}"/>
              </a:ext>
            </a:extLst>
          </p:cNvPr>
          <p:cNvSpPr txBox="1">
            <a:spLocks/>
          </p:cNvSpPr>
          <p:nvPr/>
        </p:nvSpPr>
        <p:spPr>
          <a:xfrm>
            <a:off x="7681375" y="1708424"/>
            <a:ext cx="4002581" cy="3966980"/>
          </a:xfrm>
          <a:prstGeom prst="rect">
            <a:avLst/>
          </a:prstGeom>
        </p:spPr>
        <p:txBody>
          <a:bodyPr vert="horz" lIns="91430" tIns="45715" rIns="91430" bIns="45715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GUI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布局管理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6ACD503B-48A8-4AE8-BA25-066D6F5E8A2F}"/>
              </a:ext>
            </a:extLst>
          </p:cNvPr>
          <p:cNvSpPr txBox="1">
            <a:spLocks/>
          </p:cNvSpPr>
          <p:nvPr/>
        </p:nvSpPr>
        <p:spPr>
          <a:xfrm>
            <a:off x="922514" y="1417781"/>
            <a:ext cx="3539758" cy="1459987"/>
          </a:xfrm>
          <a:prstGeom prst="rect">
            <a:avLst/>
          </a:prstGeom>
        </p:spPr>
        <p:txBody>
          <a:bodyPr vert="horz" lIns="91430" tIns="45715" rIns="91430" bIns="45715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GUI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概念及组件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9079" y="269653"/>
            <a:ext cx="6808927" cy="470648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41E67D17-4553-4B70-9769-F030759FE633}"/>
              </a:ext>
            </a:extLst>
          </p:cNvPr>
          <p:cNvSpPr txBox="1">
            <a:spLocks/>
          </p:cNvSpPr>
          <p:nvPr/>
        </p:nvSpPr>
        <p:spPr>
          <a:xfrm>
            <a:off x="922514" y="2739642"/>
            <a:ext cx="4002581" cy="3966980"/>
          </a:xfrm>
          <a:prstGeom prst="rect">
            <a:avLst/>
          </a:prstGeom>
        </p:spPr>
        <p:txBody>
          <a:bodyPr vert="horz" lIns="91430" tIns="45715" rIns="91430" bIns="45715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GUI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的事件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3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图形界面工具包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7399915" y="3580995"/>
            <a:ext cx="3431434" cy="1695738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 </a:t>
            </a:r>
            <a:r>
              <a:rPr lang="en-US" altLang="zh-CN" dirty="0"/>
              <a:t>Swing</a:t>
            </a:r>
            <a:r>
              <a:rPr lang="zh-CN" altLang="zh-CN" dirty="0"/>
              <a:t>包是在</a:t>
            </a:r>
            <a:r>
              <a:rPr lang="en-US" altLang="zh-CN" dirty="0"/>
              <a:t>AWT</a:t>
            </a:r>
            <a:r>
              <a:rPr lang="zh-CN" altLang="zh-CN" dirty="0"/>
              <a:t>基础上建立一套图形界面系统，其中提供了更多的组件，且完全由</a:t>
            </a:r>
            <a:r>
              <a:rPr lang="en-US" altLang="zh-CN" dirty="0"/>
              <a:t>java</a:t>
            </a:r>
            <a:r>
              <a:rPr lang="zh-CN" altLang="zh-CN" dirty="0"/>
              <a:t>实现，增强了移植性，属轻量级控件。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585145" y="1698342"/>
            <a:ext cx="3886200" cy="864741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AWT</a:t>
            </a:r>
            <a:r>
              <a:rPr lang="zh-CN" altLang="zh-CN" dirty="0"/>
              <a:t>即抽象窗口工具包</a:t>
            </a:r>
            <a:r>
              <a:rPr lang="en-US" altLang="zh-CN" dirty="0"/>
              <a:t>,</a:t>
            </a:r>
            <a:r>
              <a:rPr lang="zh-CN" altLang="zh-CN" dirty="0"/>
              <a:t>要调用本地系统方法实现功能，属重量级控件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680339" y="3430321"/>
                <a:ext cx="1227534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AWT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工具包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9198290" y="2313842"/>
                <a:ext cx="1375712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Swing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工具包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410C6C36-EDA5-4A45-A847-65972890EF23}"/>
              </a:ext>
            </a:extLst>
          </p:cNvPr>
          <p:cNvGrpSpPr/>
          <p:nvPr/>
        </p:nvGrpSpPr>
        <p:grpSpPr>
          <a:xfrm>
            <a:off x="2495550" y="1816863"/>
            <a:ext cx="2065817" cy="2584754"/>
            <a:chOff x="3295850" y="1895995"/>
            <a:chExt cx="3725149" cy="4660916"/>
          </a:xfrm>
        </p:grpSpPr>
        <p:sp>
          <p:nvSpPr>
            <p:cNvPr id="56" name="圆角矩形 25">
              <a:extLst>
                <a:ext uri="{FF2B5EF4-FFF2-40B4-BE49-F238E27FC236}">
                  <a16:creationId xmlns:a16="http://schemas.microsoft.com/office/drawing/2014/main" xmlns="" id="{5368328B-2B87-4D96-B30B-38A2D4042A49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DE92B9CB-DAF5-43C3-B2E6-ADCE89067F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8" name="圆角矩形 27">
              <a:extLst>
                <a:ext uri="{FF2B5EF4-FFF2-40B4-BE49-F238E27FC236}">
                  <a16:creationId xmlns:a16="http://schemas.microsoft.com/office/drawing/2014/main" xmlns="" id="{8C3B2703-89DE-47B6-8F20-02EFBFCE5AF5}"/>
                </a:ext>
              </a:extLst>
            </p:cNvPr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xmlns="" id="{AE99FFC1-7203-4704-B50E-FF2062F04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60" name="圆角矩形 29">
            <a:extLst>
              <a:ext uri="{FF2B5EF4-FFF2-40B4-BE49-F238E27FC236}">
                <a16:creationId xmlns:a16="http://schemas.microsoft.com/office/drawing/2014/main" xmlns="" id="{EA2C9EEF-5A33-473D-9E49-AAF2BDAACF79}"/>
              </a:ext>
            </a:extLst>
          </p:cNvPr>
          <p:cNvSpPr/>
          <p:nvPr/>
        </p:nvSpPr>
        <p:spPr>
          <a:xfrm>
            <a:off x="4041090" y="229185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4BB92B80-BC4D-4487-AD51-63F3E5F5DF5B}"/>
              </a:ext>
            </a:extLst>
          </p:cNvPr>
          <p:cNvGrpSpPr/>
          <p:nvPr/>
        </p:nvGrpSpPr>
        <p:grpSpPr>
          <a:xfrm>
            <a:off x="4111379" y="2605714"/>
            <a:ext cx="118508" cy="118509"/>
            <a:chOff x="4486616" y="3001075"/>
            <a:chExt cx="274695" cy="27469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1F2F152E-F110-4AE4-BFCB-85910B8F786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1CD81798-FE8B-405C-AFCD-EDBA3FDD2E2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1E93864C-D7B4-40FB-90AF-A37C38CF669D}"/>
              </a:ext>
            </a:extLst>
          </p:cNvPr>
          <p:cNvGrpSpPr/>
          <p:nvPr/>
        </p:nvGrpSpPr>
        <p:grpSpPr>
          <a:xfrm>
            <a:off x="3811874" y="2605714"/>
            <a:ext cx="118508" cy="118509"/>
            <a:chOff x="4486616" y="3001075"/>
            <a:chExt cx="274695" cy="27469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899EE80-519E-4AF8-923B-757A760BFE8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36697400-D056-48B2-9781-F2530E061D9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3D4C120B-EE6A-475D-BE64-95E9C540CF58}"/>
              </a:ext>
            </a:extLst>
          </p:cNvPr>
          <p:cNvGrpSpPr/>
          <p:nvPr/>
        </p:nvGrpSpPr>
        <p:grpSpPr>
          <a:xfrm>
            <a:off x="3878433" y="2639376"/>
            <a:ext cx="288238" cy="46073"/>
            <a:chOff x="4312849" y="3104300"/>
            <a:chExt cx="384317" cy="61430"/>
          </a:xfrm>
        </p:grpSpPr>
        <p:sp>
          <p:nvSpPr>
            <p:cNvPr id="68" name="圆角矩形 37">
              <a:extLst>
                <a:ext uri="{FF2B5EF4-FFF2-40B4-BE49-F238E27FC236}">
                  <a16:creationId xmlns:a16="http://schemas.microsoft.com/office/drawing/2014/main" xmlns="" id="{F7675ADE-2301-49C6-8D78-6CC366412875}"/>
                </a:ext>
              </a:extLst>
            </p:cNvPr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9" name="圆角矩形 38">
              <a:extLst>
                <a:ext uri="{FF2B5EF4-FFF2-40B4-BE49-F238E27FC236}">
                  <a16:creationId xmlns:a16="http://schemas.microsoft.com/office/drawing/2014/main" xmlns="" id="{EB76EADA-DC09-4B4D-B8D2-ABC3B93FC7EA}"/>
                </a:ext>
              </a:extLst>
            </p:cNvPr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BF00EDD8-967A-439E-A998-104AA72E7A60}"/>
              </a:ext>
            </a:extLst>
          </p:cNvPr>
          <p:cNvGrpSpPr/>
          <p:nvPr/>
        </p:nvGrpSpPr>
        <p:grpSpPr>
          <a:xfrm>
            <a:off x="4416993" y="2474231"/>
            <a:ext cx="513267" cy="429667"/>
            <a:chOff x="5030931" y="2884106"/>
            <a:chExt cx="684356" cy="57288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2D06BB73-E7C3-4631-A706-3053EC39BD0F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7F7B1C03-C880-449B-9603-8B578D498294}"/>
                </a:ext>
              </a:extLst>
            </p:cNvPr>
            <p:cNvSpPr txBox="1"/>
            <p:nvPr/>
          </p:nvSpPr>
          <p:spPr>
            <a:xfrm>
              <a:off x="5030931" y="2902999"/>
              <a:ext cx="6843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FFFEDF5D-233B-4130-B65F-0DCDA7957E69}"/>
              </a:ext>
            </a:extLst>
          </p:cNvPr>
          <p:cNvGrpSpPr/>
          <p:nvPr/>
        </p:nvGrpSpPr>
        <p:grpSpPr>
          <a:xfrm>
            <a:off x="2929161" y="2399271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74" name="Freeform 583">
              <a:extLst>
                <a:ext uri="{FF2B5EF4-FFF2-40B4-BE49-F238E27FC236}">
                  <a16:creationId xmlns:a16="http://schemas.microsoft.com/office/drawing/2014/main" xmlns="" id="{667C69D5-B333-47CE-9104-906DC350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584">
              <a:extLst>
                <a:ext uri="{FF2B5EF4-FFF2-40B4-BE49-F238E27FC236}">
                  <a16:creationId xmlns:a16="http://schemas.microsoft.com/office/drawing/2014/main" xmlns="" id="{001178B2-B8AA-43D7-AA0B-DB9F3331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585">
              <a:extLst>
                <a:ext uri="{FF2B5EF4-FFF2-40B4-BE49-F238E27FC236}">
                  <a16:creationId xmlns:a16="http://schemas.microsoft.com/office/drawing/2014/main" xmlns="" id="{EB441E5E-5305-4A86-B23B-E35B9C82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586">
              <a:extLst>
                <a:ext uri="{FF2B5EF4-FFF2-40B4-BE49-F238E27FC236}">
                  <a16:creationId xmlns:a16="http://schemas.microsoft.com/office/drawing/2014/main" xmlns="" id="{E28ADB3F-9B32-48C2-894C-FFEF685E4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6247DA6E-1727-4653-B31B-7A1D5B86E805}"/>
              </a:ext>
            </a:extLst>
          </p:cNvPr>
          <p:cNvSpPr txBox="1"/>
          <p:nvPr/>
        </p:nvSpPr>
        <p:spPr>
          <a:xfrm>
            <a:off x="4875684" y="2423129"/>
            <a:ext cx="306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实现图形操作条件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en-US" altLang="zh-CN" dirty="0"/>
              <a:t>9-1   GUI 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2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6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20" fill="hold">
                                              <p:stCondLst>
                                                <p:cond delay="12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20" fill="hold">
                                              <p:stCondLst>
                                                <p:cond delay="24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20" fill="hold">
                                              <p:stCondLst>
                                                <p:cond delay="36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20" fill="hold">
                                              <p:stCondLst>
                                                <p:cond delay="48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78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3184</Words>
  <Application>Microsoft Office PowerPoint</Application>
  <PresentationFormat>自定义</PresentationFormat>
  <Paragraphs>430</Paragraphs>
  <Slides>70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175</cp:revision>
  <dcterms:created xsi:type="dcterms:W3CDTF">2016-05-18T12:32:00Z</dcterms:created>
  <dcterms:modified xsi:type="dcterms:W3CDTF">2021-08-11T08:46:12Z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