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3527-A36D-42BE-8B2B-02BC343DC807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49D03-9992-4952-99E5-E70D612AB8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1670" y="2071678"/>
            <a:ext cx="500064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 smtClean="0"/>
              <a:t>数值计算原理</a:t>
            </a:r>
            <a:endParaRPr lang="en-US" altLang="zh-CN" sz="4800" dirty="0" smtClean="0"/>
          </a:p>
          <a:p>
            <a:endParaRPr lang="en-US" altLang="zh-CN" dirty="0" smtClean="0"/>
          </a:p>
          <a:p>
            <a:pPr algn="ctr"/>
            <a:r>
              <a:rPr lang="zh-CN" altLang="en-US" sz="3600" dirty="0" smtClean="0"/>
              <a:t>张庆辉  理学院</a:t>
            </a:r>
            <a:endParaRPr lang="en-US" altLang="zh-CN" sz="3600" dirty="0" smtClean="0"/>
          </a:p>
          <a:p>
            <a:pPr algn="ctr"/>
            <a:r>
              <a:rPr lang="en-US" altLang="zh-CN" sz="3600" dirty="0" smtClean="0"/>
              <a:t>zhangqh@hit.edu.cn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835824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（五）数值算法的重要评价指标</a:t>
            </a:r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）稳定性（续）：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（例）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（例）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（例）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83582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（六）前序课程、软件、课程特点、评价方式</a:t>
            </a:r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83582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第二章：插值法</a:t>
            </a:r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 问题引入</a:t>
            </a:r>
            <a:r>
              <a:rPr lang="en-US" altLang="zh-CN" sz="2000" dirty="0" smtClean="0"/>
              <a:t>: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第二章：插值法</a:t>
            </a:r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 多项式插值与拉格朗日插值</a:t>
            </a:r>
            <a:r>
              <a:rPr lang="en-US" altLang="zh-CN" sz="2000" dirty="0" smtClean="0"/>
              <a:t>: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（一）多项式插值：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问题描述：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（定理：存在唯一性）：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 多项式插值与拉格朗日插值</a:t>
            </a:r>
            <a:r>
              <a:rPr lang="en-US" altLang="zh-CN" sz="2000" dirty="0" smtClean="0"/>
              <a:t>: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（二）拉格朗日插值：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问题描述：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插值构造：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性质：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 多项式插值与拉格朗日插值：</a:t>
            </a:r>
            <a:endParaRPr lang="en-US" altLang="zh-CN" sz="2000" dirty="0" smtClean="0"/>
          </a:p>
          <a:p>
            <a:r>
              <a:rPr lang="zh-CN" altLang="en-US" sz="2000" dirty="0" smtClean="0"/>
              <a:t>（三）拉格朗日插值误差估计：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（定理：误差估计）：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（推论）：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（推论）：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 多项式插值与拉格朗日插值：</a:t>
            </a:r>
            <a:endParaRPr lang="en-US" altLang="zh-CN" sz="2000" dirty="0" smtClean="0"/>
          </a:p>
          <a:p>
            <a:r>
              <a:rPr lang="zh-CN" altLang="en-US" sz="2000" dirty="0" smtClean="0"/>
              <a:t>（四）线性插值与抛物线插值：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）线性插值（</a:t>
            </a:r>
            <a:r>
              <a:rPr lang="en-US" altLang="zh-CN" sz="2000" dirty="0" smtClean="0"/>
              <a:t>n=1</a:t>
            </a:r>
            <a:r>
              <a:rPr lang="zh-CN" altLang="en-US" sz="2000" dirty="0" smtClean="0"/>
              <a:t>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）抛物线插值（</a:t>
            </a:r>
            <a:r>
              <a:rPr lang="en-US" altLang="zh-CN" sz="2000" dirty="0" smtClean="0"/>
              <a:t>n=2</a:t>
            </a:r>
            <a:r>
              <a:rPr lang="zh-CN" altLang="en-US" sz="2000" dirty="0" smtClean="0"/>
              <a:t>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 多项式插值与拉格朗日插值：</a:t>
            </a:r>
            <a:endParaRPr lang="en-US" altLang="zh-CN" sz="2000" dirty="0" smtClean="0"/>
          </a:p>
          <a:p>
            <a:r>
              <a:rPr lang="zh-CN" altLang="en-US" sz="2000" dirty="0" smtClean="0"/>
              <a:t>（五）例题：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（例）：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（例</a:t>
            </a:r>
            <a:r>
              <a:rPr lang="zh-CN" altLang="en-US" sz="2000" smtClean="0"/>
              <a:t>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r>
              <a:rPr lang="zh-CN" altLang="en-US" sz="2000" dirty="0" smtClean="0"/>
              <a:t>均差与牛顿插值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（一）问题描述与构造：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r>
              <a:rPr lang="zh-CN" altLang="en-US" sz="2000" dirty="0" smtClean="0"/>
              <a:t>均差与牛顿插值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（二）（定义：均差）：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00042"/>
            <a:ext cx="814393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第一章：数值分析与科学计算引论</a:t>
            </a:r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zh-CN" altLang="en-US" sz="2000" dirty="0" smtClean="0"/>
              <a:t>（一）计算机是科学发现的第三种工具。（另外两种？）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计算科学：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科学计算：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计算数学：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数值分析（计算方法）：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r>
              <a:rPr lang="zh-CN" altLang="en-US" sz="2000" dirty="0" smtClean="0"/>
              <a:t>均差与牛顿插值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（三）（定义：牛顿插值多项式）：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注意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：牛顿插值与拉格朗日插值区别：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注意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：牛顿插值的思想：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r>
              <a:rPr lang="zh-CN" altLang="en-US" sz="2000" dirty="0" smtClean="0"/>
              <a:t>均差与牛顿插值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（四）牛顿插值的余项：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拉格朗日余项：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余项的均差形式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注意：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r>
              <a:rPr lang="zh-CN" altLang="en-US" sz="2000" dirty="0" smtClean="0"/>
              <a:t>均差与牛顿插值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（五）均差性质：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r>
              <a:rPr lang="zh-CN" altLang="en-US" sz="2000" dirty="0" smtClean="0"/>
              <a:t>均差与牛顿插值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（六）均差表：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r>
              <a:rPr lang="zh-CN" altLang="en-US" sz="2000" dirty="0" smtClean="0"/>
              <a:t>均差与牛顿插值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（例）：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埃尔米特（</a:t>
            </a:r>
            <a:r>
              <a:rPr lang="en-US" altLang="zh-CN" sz="2000" dirty="0" err="1" smtClean="0"/>
              <a:t>Hermite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插值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zh-CN" altLang="en-US" sz="2000" dirty="0" smtClean="0"/>
              <a:t>一</a:t>
            </a:r>
            <a:r>
              <a:rPr lang="zh-CN" altLang="en-US" sz="2000" dirty="0" smtClean="0"/>
              <a:t>）重节点插值、泰勒插值：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（定义：埃尔米特插值）：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埃尔米特（</a:t>
            </a:r>
            <a:r>
              <a:rPr lang="en-US" altLang="zh-CN" sz="2000" dirty="0" err="1" smtClean="0"/>
              <a:t>Hermite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插值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（二）典型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插值一：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）问题描述：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）构造：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埃尔米特（</a:t>
            </a:r>
            <a:r>
              <a:rPr lang="en-US" altLang="zh-CN" sz="2000" dirty="0" err="1" smtClean="0"/>
              <a:t>Hermite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插值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（二）典型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插值一：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）误差：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zh-CN" altLang="en-US" sz="2000" dirty="0" smtClean="0"/>
              <a:t>例</a:t>
            </a:r>
            <a:r>
              <a:rPr lang="zh-CN" altLang="en-US" sz="2000" dirty="0" smtClean="0"/>
              <a:t>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埃尔米特（</a:t>
            </a:r>
            <a:r>
              <a:rPr lang="en-US" altLang="zh-CN" sz="2000" dirty="0" err="1" smtClean="0"/>
              <a:t>Hermite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插值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（三）典型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插值二：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）问题描述：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）构造（基函数法）：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埃尔米特（</a:t>
            </a:r>
            <a:r>
              <a:rPr lang="en-US" altLang="zh-CN" sz="2000" dirty="0" err="1" smtClean="0"/>
              <a:t>Hermite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插值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（三）典型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插值二：</a:t>
            </a:r>
            <a:endParaRPr lang="en-US" altLang="zh-CN" sz="2000" dirty="0" smtClean="0"/>
          </a:p>
          <a:p>
            <a:r>
              <a:rPr lang="zh-CN" altLang="en-US" sz="2000" dirty="0" smtClean="0"/>
              <a:t>同理：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）误差估计：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71480"/>
            <a:ext cx="835824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（二）应用价值</a:t>
            </a:r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zh-CN" altLang="en-US" sz="2000" dirty="0" smtClean="0"/>
              <a:t>应用数学解决实际问题的一般思路：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应用领域：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埃尔米特（</a:t>
            </a:r>
            <a:r>
              <a:rPr lang="en-US" altLang="zh-CN" sz="2000" dirty="0" err="1" smtClean="0"/>
              <a:t>Hermite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插值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（四）推广：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分段低次插值（重要）：</a:t>
            </a:r>
            <a:endParaRPr lang="en-US" altLang="zh-CN" sz="2000" dirty="0" smtClean="0"/>
          </a:p>
          <a:p>
            <a:r>
              <a:rPr lang="zh-CN" altLang="en-US" sz="2000" dirty="0" smtClean="0"/>
              <a:t>（一）动机与龙格现象：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分段低次插值（重要）：</a:t>
            </a:r>
            <a:endParaRPr lang="en-US" altLang="zh-CN" sz="2000" dirty="0" smtClean="0"/>
          </a:p>
          <a:p>
            <a:r>
              <a:rPr lang="zh-CN" altLang="en-US" sz="2000" dirty="0" smtClean="0"/>
              <a:t>（二）分段线性插值：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）问题描述：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）构造（画图）：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）误差估计：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分段低次插值（重要）：</a:t>
            </a:r>
            <a:endParaRPr lang="en-US" altLang="zh-CN" sz="2000" dirty="0" smtClean="0"/>
          </a:p>
          <a:p>
            <a:r>
              <a:rPr lang="zh-CN" altLang="en-US" sz="2000" dirty="0" smtClean="0"/>
              <a:t>（三）分段三次埃尔米特插值：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）问题描述：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）构造（画图）：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）误差估计：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三次样条插值：</a:t>
            </a:r>
            <a:endParaRPr lang="en-US" altLang="zh-CN" sz="2000" dirty="0" smtClean="0"/>
          </a:p>
          <a:p>
            <a:r>
              <a:rPr lang="zh-CN" altLang="en-US" sz="2000" dirty="0" smtClean="0"/>
              <a:t>（一）三次样条函数：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）定义与问题描述：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）自由度分析：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三次样条插值：</a:t>
            </a:r>
            <a:endParaRPr lang="en-US" altLang="zh-CN" sz="2000" dirty="0" smtClean="0"/>
          </a:p>
          <a:p>
            <a:r>
              <a:rPr lang="zh-CN" altLang="en-US" sz="2000" dirty="0" smtClean="0"/>
              <a:t>（二）构造：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三次样条插值：</a:t>
            </a:r>
            <a:endParaRPr lang="en-US" altLang="zh-CN" sz="2000" dirty="0" smtClean="0"/>
          </a:p>
          <a:p>
            <a:r>
              <a:rPr lang="zh-CN" altLang="en-US" sz="2000" dirty="0" smtClean="0"/>
              <a:t>（二）构造（续）：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三次样条插值：</a:t>
            </a:r>
            <a:endParaRPr lang="en-US" altLang="zh-CN" sz="2000" dirty="0" smtClean="0"/>
          </a:p>
          <a:p>
            <a:r>
              <a:rPr lang="zh-CN" altLang="en-US" sz="2000" dirty="0" smtClean="0"/>
              <a:t>（二）构造（再续）：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三次样条插值：</a:t>
            </a:r>
            <a:endParaRPr lang="en-US" altLang="zh-CN" sz="2000" dirty="0" smtClean="0"/>
          </a:p>
          <a:p>
            <a:r>
              <a:rPr lang="zh-CN" altLang="en-US" sz="2000" dirty="0" smtClean="0"/>
              <a:t>（三）误差估计：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71480"/>
            <a:ext cx="835824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（三）数值分析（计算方法）基本内容</a:t>
            </a:r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zh-CN" altLang="en-US" sz="2000" dirty="0" smtClean="0"/>
              <a:t>应用数学解决实际问题的一般思路：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应用领域：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8358246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（四）数值计算误差</a:t>
            </a:r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误差来源：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误差</a:t>
            </a:r>
            <a:r>
              <a:rPr lang="zh-CN" altLang="en-US" sz="2000" dirty="0" smtClean="0"/>
              <a:t>定量分析：</a:t>
            </a:r>
            <a:endParaRPr lang="en-US" altLang="zh-CN" sz="2000" dirty="0" smtClean="0"/>
          </a:p>
          <a:p>
            <a:r>
              <a:rPr lang="zh-CN" altLang="en-US" sz="2000" dirty="0" smtClean="0"/>
              <a:t>（定义）绝对误差：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（定义）相对误差：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（定义）有效数字：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（例）：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（例）：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835824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（四）数值计算误差</a:t>
            </a:r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zh-CN" altLang="en-US" sz="2000" dirty="0" smtClean="0"/>
              <a:t>（续）有效数字：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（定理：有效数字与相对误差关系）：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（例）：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835824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（四）数值计算误差</a:t>
            </a:r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运算误差的估计（四则运算）：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835824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（四）数值计算误差</a:t>
            </a:r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舍入误差通常处理方法：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835824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（五）数值算法的重要评价指标</a:t>
            </a:r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）精确性（逼近性）：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）可靠性：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）算法复杂度（时间、空间）：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）稳定性：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827</Words>
  <Application>Microsoft Office PowerPoint</Application>
  <PresentationFormat>全屏显示(4:3)</PresentationFormat>
  <Paragraphs>541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zhqh2008</dc:creator>
  <cp:lastModifiedBy>zhqh2008</cp:lastModifiedBy>
  <cp:revision>16</cp:revision>
  <dcterms:created xsi:type="dcterms:W3CDTF">2022-02-26T02:48:43Z</dcterms:created>
  <dcterms:modified xsi:type="dcterms:W3CDTF">2022-02-27T12:51:16Z</dcterms:modified>
</cp:coreProperties>
</file>