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9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4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508E-5AC4-4F73-A70D-45FD02AD3B4C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A843-042F-411B-968E-30305FA7AA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508E-5AC4-4F73-A70D-45FD02AD3B4C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A843-042F-411B-968E-30305FA7AA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508E-5AC4-4F73-A70D-45FD02AD3B4C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A843-042F-411B-968E-30305FA7AA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508E-5AC4-4F73-A70D-45FD02AD3B4C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A843-042F-411B-968E-30305FA7AA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508E-5AC4-4F73-A70D-45FD02AD3B4C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A843-042F-411B-968E-30305FA7AA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508E-5AC4-4F73-A70D-45FD02AD3B4C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A843-042F-411B-968E-30305FA7AA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508E-5AC4-4F73-A70D-45FD02AD3B4C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A843-042F-411B-968E-30305FA7AA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508E-5AC4-4F73-A70D-45FD02AD3B4C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A843-042F-411B-968E-30305FA7AA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508E-5AC4-4F73-A70D-45FD02AD3B4C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A843-042F-411B-968E-30305FA7AA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508E-5AC4-4F73-A70D-45FD02AD3B4C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A843-042F-411B-968E-30305FA7AA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508E-5AC4-4F73-A70D-45FD02AD3B4C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A843-042F-411B-968E-30305FA7AA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6508E-5AC4-4F73-A70D-45FD02AD3B4C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4A843-042F-411B-968E-30305FA7AA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3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3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4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4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4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5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oleObject" Target="../embeddings/oleObject56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oleObject" Target="../embeddings/oleObject60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oleObject" Target="../embeddings/oleObject62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oleObject" Target="../embeddings/oleObject6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835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线性方程组直接解法：预备知识：</a:t>
            </a:r>
            <a:r>
              <a:rPr lang="en-US" altLang="zh-CN" sz="2400" i="1" dirty="0" smtClean="0"/>
              <a:t>A,B</a:t>
            </a:r>
            <a:r>
              <a:rPr lang="zh-CN" altLang="en-US" sz="2400" dirty="0" smtClean="0"/>
              <a:t>表示矩阵，</a:t>
            </a:r>
            <a:r>
              <a:rPr lang="en-US" altLang="zh-CN" sz="2400" i="1" dirty="0" err="1" smtClean="0"/>
              <a:t>x,y</a:t>
            </a:r>
            <a:r>
              <a:rPr lang="zh-CN" altLang="en-US" sz="2400" dirty="0" smtClean="0"/>
              <a:t>表示向量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-32" y="857232"/>
            <a:ext cx="835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）矩阵的特征值、谱半径、行列式、迹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-32" y="2110079"/>
            <a:ext cx="8358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）</a:t>
            </a:r>
            <a:r>
              <a:rPr lang="zh-CN" altLang="en-US" sz="2400" dirty="0" smtClean="0"/>
              <a:t>（定理）</a:t>
            </a:r>
            <a:r>
              <a:rPr lang="zh-CN" altLang="en-US" sz="2400" dirty="0" smtClean="0"/>
              <a:t>线性方程组</a:t>
            </a:r>
            <a:r>
              <a:rPr lang="en-US" altLang="zh-CN" sz="2400" i="1" dirty="0" smtClean="0"/>
              <a:t>Ax=b</a:t>
            </a:r>
            <a:r>
              <a:rPr lang="zh-CN" altLang="en-US" sz="2400" dirty="0" smtClean="0"/>
              <a:t>存在唯一解等价于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                                      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                                 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-32" y="3429000"/>
            <a:ext cx="835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/>
              <a:t>c</a:t>
            </a:r>
            <a:r>
              <a:rPr lang="zh-CN" altLang="en-US" sz="2400" dirty="0" smtClean="0"/>
              <a:t>）对称正定矩阵性质（定理）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1406" y="5715016"/>
            <a:ext cx="8715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）</a:t>
            </a:r>
            <a:r>
              <a:rPr lang="zh-CN" altLang="en-US" sz="2400" dirty="0" smtClean="0"/>
              <a:t>（定理）</a:t>
            </a:r>
            <a:r>
              <a:rPr lang="en-US" altLang="zh-CN" sz="2400" i="1" dirty="0" smtClean="0"/>
              <a:t>A</a:t>
            </a:r>
            <a:r>
              <a:rPr lang="zh-CN" altLang="en-US" sz="2400" i="1" dirty="0" smtClean="0"/>
              <a:t>是</a:t>
            </a:r>
            <a:r>
              <a:rPr lang="zh-CN" altLang="en-US" sz="2400" dirty="0" smtClean="0"/>
              <a:t>对称矩阵，若（                                                     ），</a:t>
            </a:r>
            <a:endParaRPr lang="en-US" altLang="zh-CN" sz="2400" dirty="0" smtClean="0"/>
          </a:p>
          <a:p>
            <a:r>
              <a:rPr lang="zh-CN" altLang="en-US" sz="2400" dirty="0" smtClean="0"/>
              <a:t>则</a:t>
            </a:r>
            <a:r>
              <a:rPr lang="en-US" altLang="zh-CN" sz="2400" i="1" dirty="0" smtClean="0"/>
              <a:t>A</a:t>
            </a:r>
            <a:r>
              <a:rPr lang="zh-CN" altLang="en-US" sz="2400" dirty="0" smtClean="0"/>
              <a:t>正定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71414"/>
            <a:ext cx="835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（三）列主元消元法对应的三角分解</a:t>
            </a:r>
            <a:endParaRPr lang="zh-CN" altLang="en-US" sz="2400" dirty="0"/>
          </a:p>
        </p:txBody>
      </p:sp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214282" y="781038"/>
          <a:ext cx="7786742" cy="933450"/>
        </p:xfrm>
        <a:graphic>
          <a:graphicData uri="http://schemas.openxmlformats.org/presentationml/2006/ole">
            <p:oleObj spid="_x0000_s10242" name="公式" r:id="rId3" imgW="3377880" imgH="43164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2844" y="1928802"/>
            <a:ext cx="23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证明：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71414"/>
            <a:ext cx="835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（三）列主元消元法对应的三角分解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785794"/>
            <a:ext cx="23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证明（续）：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71414"/>
            <a:ext cx="835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（四）三角分解法求解线性方程组、矩阵的逆、以及相对于高斯消元法的优势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71414"/>
            <a:ext cx="835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（五）矩阵三角分解的直接法：杜立特算法（不选主元）</a:t>
            </a:r>
            <a:endParaRPr lang="zh-CN" altLang="en-US" sz="2400" dirty="0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55605" y="642918"/>
          <a:ext cx="8702675" cy="2378075"/>
        </p:xfrm>
        <a:graphic>
          <a:graphicData uri="http://schemas.openxmlformats.org/presentationml/2006/ole">
            <p:oleObj spid="_x0000_s13314" name="公式" r:id="rId3" imgW="4368600" imgH="1193760" progId="Equation.3">
              <p:embed/>
            </p:oleObj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5715008" y="3786190"/>
          <a:ext cx="3216640" cy="2428892"/>
        </p:xfrm>
        <a:graphic>
          <a:graphicData uri="http://schemas.openxmlformats.org/presentationml/2006/ole">
            <p:oleObj spid="_x0000_s13315" name="公式" r:id="rId4" imgW="1244520" imgH="93960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71414"/>
            <a:ext cx="835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（五）矩阵三角分解的直接法：杜立特算法（不选主元）</a:t>
            </a:r>
            <a:endParaRPr lang="zh-CN" altLang="en-US" sz="2400" dirty="0"/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357158" y="2920112"/>
          <a:ext cx="7429522" cy="3866474"/>
        </p:xfrm>
        <a:graphic>
          <a:graphicData uri="http://schemas.openxmlformats.org/presentationml/2006/ole">
            <p:oleObj spid="_x0000_s14339" name="公式" r:id="rId3" imgW="3098520" imgH="1612800" progId="Equation.3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71414"/>
            <a:ext cx="835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（五）矩阵三角分解的直接法：杜立特算法（选列主元）</a:t>
            </a:r>
            <a:endParaRPr lang="zh-CN" altLang="en-US" sz="2400" dirty="0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285720" y="642918"/>
          <a:ext cx="6072187" cy="3743325"/>
        </p:xfrm>
        <a:graphic>
          <a:graphicData uri="http://schemas.openxmlformats.org/presentationml/2006/ole">
            <p:oleObj spid="_x0000_s23554" name="公式" r:id="rId3" imgW="3047760" imgH="1879560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71414"/>
            <a:ext cx="835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（六）平方根法</a:t>
            </a:r>
            <a:endParaRPr lang="zh-CN" altLang="en-US" sz="2400" dirty="0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500034" y="571480"/>
          <a:ext cx="6273800" cy="2581275"/>
        </p:xfrm>
        <a:graphic>
          <a:graphicData uri="http://schemas.openxmlformats.org/presentationml/2006/ole">
            <p:oleObj spid="_x0000_s15362" name="公式" r:id="rId3" imgW="3149280" imgH="1295280" progId="Equation.3">
              <p:embed/>
            </p:oleObj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42876" y="5757882"/>
          <a:ext cx="8929718" cy="814390"/>
        </p:xfrm>
        <a:graphic>
          <a:graphicData uri="http://schemas.openxmlformats.org/presentationml/2006/ole">
            <p:oleObj spid="_x0000_s15364" name="公式" r:id="rId4" imgW="492732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71414"/>
            <a:ext cx="835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（六）平方根法</a:t>
            </a:r>
            <a:endParaRPr lang="zh-CN" altLang="en-US" sz="2400" dirty="0"/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214282" y="571480"/>
          <a:ext cx="6343650" cy="879475"/>
        </p:xfrm>
        <a:graphic>
          <a:graphicData uri="http://schemas.openxmlformats.org/presentationml/2006/ole">
            <p:oleObj spid="_x0000_s16387" name="公式" r:id="rId3" imgW="3429000" imgH="482400" progId="Equation.3">
              <p:embed/>
            </p:oleObj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214282" y="2000240"/>
          <a:ext cx="8175625" cy="833437"/>
        </p:xfrm>
        <a:graphic>
          <a:graphicData uri="http://schemas.openxmlformats.org/presentationml/2006/ole">
            <p:oleObj spid="_x0000_s16388" name="公式" r:id="rId4" imgW="4419360" imgH="45720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4282" y="4214818"/>
            <a:ext cx="4000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平方根法解线性方程组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71414"/>
            <a:ext cx="835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（六）平方根法：</a:t>
            </a:r>
            <a:r>
              <a:rPr lang="en-US" altLang="zh-CN" sz="2400" dirty="0" err="1" smtClean="0"/>
              <a:t>Cholesky</a:t>
            </a:r>
            <a:r>
              <a:rPr lang="zh-CN" altLang="en-US" sz="2400" dirty="0" smtClean="0"/>
              <a:t>分解的直接法</a:t>
            </a:r>
            <a:endParaRPr lang="zh-CN" altLang="en-US" sz="2400" dirty="0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214282" y="530220"/>
          <a:ext cx="6157912" cy="2255838"/>
        </p:xfrm>
        <a:graphic>
          <a:graphicData uri="http://schemas.openxmlformats.org/presentationml/2006/ole">
            <p:oleObj spid="_x0000_s17410" name="公式" r:id="rId3" imgW="2565360" imgH="939600" progId="Equation.3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71414"/>
            <a:ext cx="835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（六）平方根法：改进的平方根法（不需要做开方运算）</a:t>
            </a:r>
            <a:endParaRPr lang="zh-CN" altLang="en-US" sz="2400" dirty="0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42844" y="714356"/>
          <a:ext cx="8597901" cy="2255838"/>
        </p:xfrm>
        <a:graphic>
          <a:graphicData uri="http://schemas.openxmlformats.org/presentationml/2006/ole">
            <p:oleObj spid="_x0000_s18434" name="公式" r:id="rId3" imgW="3581280" imgH="939600" progId="Equation.3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835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（一）高斯消元法：</a:t>
            </a:r>
            <a:r>
              <a:rPr lang="en-US" altLang="zh-CN" sz="2400" i="1" dirty="0" smtClean="0"/>
              <a:t>A</a:t>
            </a:r>
            <a:r>
              <a:rPr lang="zh-CN" altLang="en-US" sz="2400" dirty="0" smtClean="0"/>
              <a:t>表示矩阵，</a:t>
            </a:r>
            <a:r>
              <a:rPr lang="en-US" altLang="zh-CN" sz="2400" i="1" dirty="0" smtClean="0"/>
              <a:t>x</a:t>
            </a:r>
            <a:r>
              <a:rPr lang="zh-CN" altLang="en-US" sz="2400" dirty="0" smtClean="0"/>
              <a:t>表示向量</a:t>
            </a:r>
            <a:endParaRPr lang="zh-CN" altLang="en-US" sz="2400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85720" y="706493"/>
          <a:ext cx="7929618" cy="1579499"/>
        </p:xfrm>
        <a:graphic>
          <a:graphicData uri="http://schemas.openxmlformats.org/presentationml/2006/ole">
            <p:oleObj spid="_x0000_s1026" name="公式" r:id="rId3" imgW="3568680" imgH="711000" progId="Equation.3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57158" y="2285992"/>
          <a:ext cx="8280548" cy="1357322"/>
        </p:xfrm>
        <a:graphic>
          <a:graphicData uri="http://schemas.openxmlformats.org/presentationml/2006/ole">
            <p:oleObj spid="_x0000_s1027" name="公式" r:id="rId4" imgW="4228920" imgH="71100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28600" y="4572000"/>
          <a:ext cx="6430963" cy="2085975"/>
        </p:xfrm>
        <a:graphic>
          <a:graphicData uri="http://schemas.openxmlformats.org/presentationml/2006/ole">
            <p:oleObj spid="_x0000_s1028" name="公式" r:id="rId5" imgW="2895480" imgH="93960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311177" y="3865569"/>
          <a:ext cx="8261351" cy="563563"/>
        </p:xfrm>
        <a:graphic>
          <a:graphicData uri="http://schemas.openxmlformats.org/presentationml/2006/ole">
            <p:oleObj spid="_x0000_s1029" name="公式" r:id="rId6" imgW="3720960" imgH="253800" progId="Equation.3">
              <p:embed/>
            </p:oleObj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71406" y="714356"/>
          <a:ext cx="8872324" cy="2000264"/>
        </p:xfrm>
        <a:graphic>
          <a:graphicData uri="http://schemas.openxmlformats.org/presentationml/2006/ole">
            <p:oleObj spid="_x0000_s19458" name="公式" r:id="rId3" imgW="5181480" imgH="1168200" progId="Equation.3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357158" y="142852"/>
            <a:ext cx="5143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（七）追赶法（三对角矩阵）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268299" y="714375"/>
          <a:ext cx="5946775" cy="500063"/>
        </p:xfrm>
        <a:graphic>
          <a:graphicData uri="http://schemas.openxmlformats.org/presentationml/2006/ole">
            <p:oleObj spid="_x0000_s20482" name="公式" r:id="rId3" imgW="2412720" imgH="203040" progId="Equation.3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357158" y="142852"/>
            <a:ext cx="5143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（七）追赶法（三对角矩阵）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214282" y="714356"/>
          <a:ext cx="3694113" cy="500063"/>
        </p:xfrm>
        <a:graphic>
          <a:graphicData uri="http://schemas.openxmlformats.org/presentationml/2006/ole">
            <p:oleObj spid="_x0000_s22530" name="公式" r:id="rId3" imgW="1498320" imgH="203040" progId="Equation.3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357158" y="142852"/>
            <a:ext cx="5143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（七）追赶法（三对角矩阵）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500034" y="714356"/>
          <a:ext cx="1220788" cy="500063"/>
        </p:xfrm>
        <a:graphic>
          <a:graphicData uri="http://schemas.openxmlformats.org/presentationml/2006/ole">
            <p:oleObj spid="_x0000_s21506" name="公式" r:id="rId3" imgW="495000" imgH="203040" progId="Equation.3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357158" y="142852"/>
            <a:ext cx="5143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（七）追赶法（三对角矩阵）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214282" y="785794"/>
          <a:ext cx="3098800" cy="500063"/>
        </p:xfrm>
        <a:graphic>
          <a:graphicData uri="http://schemas.openxmlformats.org/presentationml/2006/ole">
            <p:oleObj spid="_x0000_s24578" name="公式" r:id="rId3" imgW="1257120" imgH="203040" progId="Equation.3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357158" y="142852"/>
            <a:ext cx="5143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向量范数与矩阵范数</a:t>
            </a:r>
            <a:endParaRPr lang="zh-CN" altLang="en-US" sz="2400" dirty="0"/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285720" y="3500438"/>
          <a:ext cx="2471738" cy="500063"/>
        </p:xfrm>
        <a:graphic>
          <a:graphicData uri="http://schemas.openxmlformats.org/presentationml/2006/ole">
            <p:oleObj spid="_x0000_s24579" name="公式" r:id="rId4" imgW="100296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214282" y="785794"/>
          <a:ext cx="3849688" cy="500062"/>
        </p:xfrm>
        <a:graphic>
          <a:graphicData uri="http://schemas.openxmlformats.org/presentationml/2006/ole">
            <p:oleObj spid="_x0000_s25602" name="公式" r:id="rId3" imgW="1562040" imgH="203040" progId="Equation.3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357158" y="142852"/>
            <a:ext cx="5143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向量范数性质</a:t>
            </a:r>
            <a:endParaRPr lang="zh-CN" altLang="en-US" sz="2400" dirty="0"/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203209" y="3071810"/>
          <a:ext cx="5726113" cy="500062"/>
        </p:xfrm>
        <a:graphic>
          <a:graphicData uri="http://schemas.openxmlformats.org/presentationml/2006/ole">
            <p:oleObj spid="_x0000_s25603" name="公式" r:id="rId4" imgW="232380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142844" y="642918"/>
          <a:ext cx="2724150" cy="500062"/>
        </p:xfrm>
        <a:graphic>
          <a:graphicData uri="http://schemas.openxmlformats.org/presentationml/2006/ole">
            <p:oleObj spid="_x0000_s26626" name="公式" r:id="rId3" imgW="1104840" imgH="203040" progId="Equation.3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357158" y="142852"/>
            <a:ext cx="5143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向量范数性质</a:t>
            </a:r>
            <a:endParaRPr lang="zh-CN" altLang="en-US" sz="2400" dirty="0"/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188903" y="4357697"/>
          <a:ext cx="3097213" cy="500063"/>
        </p:xfrm>
        <a:graphic>
          <a:graphicData uri="http://schemas.openxmlformats.org/presentationml/2006/ole">
            <p:oleObj spid="_x0000_s26627" name="公式" r:id="rId4" imgW="125712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214282" y="785794"/>
          <a:ext cx="3098800" cy="500063"/>
        </p:xfrm>
        <a:graphic>
          <a:graphicData uri="http://schemas.openxmlformats.org/presentationml/2006/ole">
            <p:oleObj spid="_x0000_s27650" name="公式" r:id="rId3" imgW="1257120" imgH="203040" progId="Equation.3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357158" y="142852"/>
            <a:ext cx="5143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矩阵范数</a:t>
            </a:r>
            <a:endParaRPr lang="zh-CN" altLang="en-US" sz="2400" dirty="0"/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285720" y="3500438"/>
          <a:ext cx="2471738" cy="500063"/>
        </p:xfrm>
        <a:graphic>
          <a:graphicData uri="http://schemas.openxmlformats.org/presentationml/2006/ole">
            <p:oleObj spid="_x0000_s27651" name="公式" r:id="rId4" imgW="100296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214283" y="785794"/>
          <a:ext cx="5429288" cy="474009"/>
        </p:xfrm>
        <a:graphic>
          <a:graphicData uri="http://schemas.openxmlformats.org/presentationml/2006/ole">
            <p:oleObj spid="_x0000_s28674" name="公式" r:id="rId3" imgW="2323800" imgH="203040" progId="Equation.3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357158" y="142852"/>
            <a:ext cx="5143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矩阵算子范数</a:t>
            </a:r>
            <a:endParaRPr lang="zh-CN" altLang="en-US" sz="2400" dirty="0"/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142844" y="2143116"/>
          <a:ext cx="4643470" cy="455241"/>
        </p:xfrm>
        <a:graphic>
          <a:graphicData uri="http://schemas.openxmlformats.org/presentationml/2006/ole">
            <p:oleObj spid="_x0000_s28675" name="公式" r:id="rId4" imgW="2070000" imgH="203040" progId="Equation.3">
              <p:embed/>
            </p:oleObj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214282" y="4929198"/>
          <a:ext cx="5572125" cy="455612"/>
        </p:xfrm>
        <a:graphic>
          <a:graphicData uri="http://schemas.openxmlformats.org/presentationml/2006/ole">
            <p:oleObj spid="_x0000_s28676" name="公式" r:id="rId5" imgW="2476440" imgH="203040" progId="Equation.3">
              <p:embed/>
            </p:oleObj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142844" y="5857892"/>
          <a:ext cx="6257926" cy="455613"/>
        </p:xfrm>
        <a:graphic>
          <a:graphicData uri="http://schemas.openxmlformats.org/presentationml/2006/ole">
            <p:oleObj spid="_x0000_s28677" name="公式" r:id="rId6" imgW="278100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214282" y="676619"/>
          <a:ext cx="8715404" cy="1037869"/>
        </p:xfrm>
        <a:graphic>
          <a:graphicData uri="http://schemas.openxmlformats.org/presentationml/2006/ole">
            <p:oleObj spid="_x0000_s29698" name="公式" r:id="rId3" imgW="3949560" imgH="469800" progId="Equation.3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357158" y="142852"/>
            <a:ext cx="5143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矩阵算子范数</a:t>
            </a:r>
            <a:endParaRPr lang="zh-CN" altLang="en-US" sz="2400" dirty="0"/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142844" y="1857364"/>
          <a:ext cx="996950" cy="441316"/>
        </p:xfrm>
        <a:graphic>
          <a:graphicData uri="http://schemas.openxmlformats.org/presentationml/2006/ole">
            <p:oleObj spid="_x0000_s29699" name="公式" r:id="rId4" imgW="44424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71414"/>
            <a:ext cx="835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（一）高斯消元法：</a:t>
            </a:r>
            <a:r>
              <a:rPr lang="en-US" altLang="zh-CN" sz="2400" i="1" dirty="0" smtClean="0"/>
              <a:t>A</a:t>
            </a:r>
            <a:r>
              <a:rPr lang="zh-CN" altLang="en-US" sz="2400" dirty="0" smtClean="0"/>
              <a:t>表示矩阵，</a:t>
            </a:r>
            <a:r>
              <a:rPr lang="en-US" altLang="zh-CN" sz="2400" i="1" dirty="0" smtClean="0"/>
              <a:t>x</a:t>
            </a:r>
            <a:r>
              <a:rPr lang="zh-CN" altLang="en-US" sz="2400" dirty="0" smtClean="0"/>
              <a:t>表示向量</a:t>
            </a:r>
            <a:endParaRPr lang="zh-CN" altLang="en-US" sz="2400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93703" y="914389"/>
          <a:ext cx="8378825" cy="871537"/>
        </p:xfrm>
        <a:graphic>
          <a:graphicData uri="http://schemas.openxmlformats.org/presentationml/2006/ole">
            <p:oleObj spid="_x0000_s3075" name="公式" r:id="rId3" imgW="4279680" imgH="45720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14282" y="2979753"/>
          <a:ext cx="7219951" cy="2592387"/>
        </p:xfrm>
        <a:graphic>
          <a:graphicData uri="http://schemas.openxmlformats.org/presentationml/2006/ole">
            <p:oleObj spid="_x0000_s3076" name="公式" r:id="rId4" imgW="3251160" imgH="116820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144463" y="2079619"/>
          <a:ext cx="8402637" cy="563563"/>
        </p:xfrm>
        <a:graphic>
          <a:graphicData uri="http://schemas.openxmlformats.org/presentationml/2006/ole">
            <p:oleObj spid="_x0000_s3077" name="公式" r:id="rId5" imgW="3784320" imgH="253800" progId="Equation.3">
              <p:embed/>
            </p:oleObj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274616" y="214290"/>
          <a:ext cx="1368426" cy="441325"/>
        </p:xfrm>
        <a:graphic>
          <a:graphicData uri="http://schemas.openxmlformats.org/presentationml/2006/ole">
            <p:oleObj spid="_x0000_s30723" name="公式" r:id="rId3" imgW="60948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285720" y="285728"/>
          <a:ext cx="3286148" cy="415925"/>
        </p:xfrm>
        <a:graphic>
          <a:graphicData uri="http://schemas.openxmlformats.org/presentationml/2006/ole">
            <p:oleObj spid="_x0000_s31746" name="公式" r:id="rId3" imgW="156204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214282" y="285728"/>
          <a:ext cx="4568825" cy="415925"/>
        </p:xfrm>
        <a:graphic>
          <a:graphicData uri="http://schemas.openxmlformats.org/presentationml/2006/ole">
            <p:oleObj spid="_x0000_s32770" name="公式" r:id="rId3" imgW="2171520" imgH="203040" progId="Equation.3">
              <p:embed/>
            </p:oleObj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285720" y="3857628"/>
          <a:ext cx="3286125" cy="415925"/>
        </p:xfrm>
        <a:graphic>
          <a:graphicData uri="http://schemas.openxmlformats.org/presentationml/2006/ole">
            <p:oleObj spid="_x0000_s32772" name="公式" r:id="rId4" imgW="156204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428596" y="285728"/>
          <a:ext cx="1682750" cy="415925"/>
        </p:xfrm>
        <a:graphic>
          <a:graphicData uri="http://schemas.openxmlformats.org/presentationml/2006/ole">
            <p:oleObj spid="_x0000_s33794" name="公式" r:id="rId3" imgW="79992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285720" y="714356"/>
          <a:ext cx="3929090" cy="471850"/>
        </p:xfrm>
        <a:graphic>
          <a:graphicData uri="http://schemas.openxmlformats.org/presentationml/2006/ole">
            <p:oleObj spid="_x0000_s34818" name="公式" r:id="rId3" imgW="1688760" imgH="203040" progId="Equation.3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357158" y="142852"/>
            <a:ext cx="5143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误差分析</a:t>
            </a:r>
            <a:endParaRPr lang="zh-CN" altLang="en-US" sz="2400" dirty="0"/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285720" y="4286256"/>
          <a:ext cx="4398963" cy="442912"/>
        </p:xfrm>
        <a:graphic>
          <a:graphicData uri="http://schemas.openxmlformats.org/presentationml/2006/ole">
            <p:oleObj spid="_x0000_s34819" name="公式" r:id="rId4" imgW="201924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285720" y="785794"/>
          <a:ext cx="3279775" cy="471488"/>
        </p:xfrm>
        <a:graphic>
          <a:graphicData uri="http://schemas.openxmlformats.org/presentationml/2006/ole">
            <p:oleObj spid="_x0000_s35842" name="公式" r:id="rId3" imgW="1409400" imgH="203040" progId="Equation.3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357158" y="142852"/>
            <a:ext cx="5143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（二）误差分析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214282" y="671497"/>
          <a:ext cx="2924175" cy="471487"/>
        </p:xfrm>
        <a:graphic>
          <a:graphicData uri="http://schemas.openxmlformats.org/presentationml/2006/ole">
            <p:oleObj spid="_x0000_s36866" name="公式" r:id="rId3" imgW="1257120" imgH="203040" progId="Equation.3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357158" y="142852"/>
            <a:ext cx="5143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（二）误差分析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214282" y="3643313"/>
          <a:ext cx="2214563" cy="471487"/>
        </p:xfrm>
        <a:graphic>
          <a:graphicData uri="http://schemas.openxmlformats.org/presentationml/2006/ole">
            <p:oleObj spid="_x0000_s37890" name="公式" r:id="rId3" imgW="952200" imgH="203040" progId="Equation.3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357158" y="142852"/>
            <a:ext cx="5143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（三）条件数</a:t>
            </a:r>
            <a:endParaRPr lang="zh-CN" altLang="en-US" sz="2400" dirty="0"/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214282" y="714356"/>
          <a:ext cx="2568575" cy="471487"/>
        </p:xfrm>
        <a:graphic>
          <a:graphicData uri="http://schemas.openxmlformats.org/presentationml/2006/ole">
            <p:oleObj spid="_x0000_s37891" name="公式" r:id="rId4" imgW="110484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285720" y="3429000"/>
          <a:ext cx="914400" cy="471487"/>
        </p:xfrm>
        <a:graphic>
          <a:graphicData uri="http://schemas.openxmlformats.org/presentationml/2006/ole">
            <p:oleObj spid="_x0000_s38914" name="公式" r:id="rId3" imgW="393480" imgH="203040" progId="Equation.3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357158" y="142852"/>
            <a:ext cx="5143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（三）条件数</a:t>
            </a:r>
            <a:endParaRPr lang="zh-CN" altLang="en-US" sz="2400" dirty="0"/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214282" y="671496"/>
          <a:ext cx="855663" cy="471488"/>
        </p:xfrm>
        <a:graphic>
          <a:graphicData uri="http://schemas.openxmlformats.org/presentationml/2006/ole">
            <p:oleObj spid="_x0000_s38915" name="公式" r:id="rId4" imgW="36828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166689" y="3457578"/>
          <a:ext cx="4691063" cy="471488"/>
        </p:xfrm>
        <a:graphic>
          <a:graphicData uri="http://schemas.openxmlformats.org/presentationml/2006/ole">
            <p:oleObj spid="_x0000_s39938" name="公式" r:id="rId3" imgW="2019240" imgH="203040" progId="Equation.3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357158" y="142852"/>
            <a:ext cx="5143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（三）条件数</a:t>
            </a:r>
            <a:endParaRPr lang="zh-CN" altLang="en-US" sz="2400" dirty="0"/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214282" y="785794"/>
          <a:ext cx="3217863" cy="471487"/>
        </p:xfrm>
        <a:graphic>
          <a:graphicData uri="http://schemas.openxmlformats.org/presentationml/2006/ole">
            <p:oleObj spid="_x0000_s39939" name="公式" r:id="rId4" imgW="138420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71414"/>
            <a:ext cx="835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依次下去</a:t>
            </a:r>
            <a:r>
              <a:rPr lang="en-US" altLang="zh-CN" sz="2400" i="1" dirty="0" smtClean="0"/>
              <a:t>k-1</a:t>
            </a:r>
            <a:r>
              <a:rPr lang="zh-CN" altLang="en-US" sz="2400" dirty="0" smtClean="0"/>
              <a:t>次之后得到等价线性方程组：</a:t>
            </a:r>
            <a:endParaRPr lang="zh-CN" altLang="en-US" sz="2400" i="1" dirty="0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14282" y="500042"/>
          <a:ext cx="7867650" cy="3098800"/>
        </p:xfrm>
        <a:graphic>
          <a:graphicData uri="http://schemas.openxmlformats.org/presentationml/2006/ole">
            <p:oleObj spid="_x0000_s4099" name="公式" r:id="rId3" imgW="3543120" imgH="1396800" progId="Equation.3">
              <p:embed/>
            </p:oleObj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285720" y="3571876"/>
          <a:ext cx="6457950" cy="2651125"/>
        </p:xfrm>
        <a:graphic>
          <a:graphicData uri="http://schemas.openxmlformats.org/presentationml/2006/ole">
            <p:oleObj spid="_x0000_s4101" name="公式" r:id="rId4" imgW="2908080" imgH="1193760" progId="Equation.3">
              <p:embed/>
            </p:oleObj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332334" y="6286520"/>
          <a:ext cx="4453980" cy="430214"/>
        </p:xfrm>
        <a:graphic>
          <a:graphicData uri="http://schemas.openxmlformats.org/presentationml/2006/ole">
            <p:oleObj spid="_x0000_s4102" name="公式" r:id="rId5" imgW="223488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7158" y="142852"/>
            <a:ext cx="5143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（四）误差与残差</a:t>
            </a:r>
            <a:endParaRPr lang="zh-CN" altLang="en-US" sz="2400" dirty="0"/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153982" y="714356"/>
          <a:ext cx="3632200" cy="471487"/>
        </p:xfrm>
        <a:graphic>
          <a:graphicData uri="http://schemas.openxmlformats.org/presentationml/2006/ole">
            <p:oleObj spid="_x0000_s40963" name="公式" r:id="rId3" imgW="156204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7158" y="142852"/>
            <a:ext cx="5143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（四）误差与残差</a:t>
            </a:r>
            <a:endParaRPr lang="zh-CN" altLang="en-US" sz="2400" dirty="0"/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214298" y="642918"/>
          <a:ext cx="2214562" cy="471488"/>
        </p:xfrm>
        <a:graphic>
          <a:graphicData uri="http://schemas.openxmlformats.org/presentationml/2006/ole">
            <p:oleObj spid="_x0000_s41986" name="公式" r:id="rId3" imgW="95220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71414"/>
            <a:ext cx="835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第三步：回代</a:t>
            </a:r>
            <a:endParaRPr lang="zh-CN" altLang="en-US" sz="2400" i="1" dirty="0"/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214282" y="571480"/>
          <a:ext cx="6457950" cy="2087562"/>
        </p:xfrm>
        <a:graphic>
          <a:graphicData uri="http://schemas.openxmlformats.org/presentationml/2006/ole">
            <p:oleObj spid="_x0000_s5123" name="公式" r:id="rId3" imgW="2908080" imgH="939600" progId="Equation.3">
              <p:embed/>
            </p:oleObj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214282" y="2714620"/>
          <a:ext cx="7770813" cy="1466850"/>
        </p:xfrm>
        <a:graphic>
          <a:graphicData uri="http://schemas.openxmlformats.org/presentationml/2006/ole">
            <p:oleObj spid="_x0000_s5124" name="公式" r:id="rId4" imgW="3898800" imgH="736560" progId="Equation.3">
              <p:embed/>
            </p:oleObj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122259" y="4286256"/>
          <a:ext cx="7593013" cy="835025"/>
        </p:xfrm>
        <a:graphic>
          <a:graphicData uri="http://schemas.openxmlformats.org/presentationml/2006/ole">
            <p:oleObj spid="_x0000_s5125" name="公式" r:id="rId5" imgW="3809880" imgH="419040" progId="Equation.3">
              <p:embed/>
            </p:oleObj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161954" y="5091128"/>
          <a:ext cx="8553450" cy="481012"/>
        </p:xfrm>
        <a:graphic>
          <a:graphicData uri="http://schemas.openxmlformats.org/presentationml/2006/ole">
            <p:oleObj spid="_x0000_s5126" name="公式" r:id="rId6" imgW="4292280" imgH="241200" progId="Equation.3">
              <p:embed/>
            </p:oleObj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142844" y="5715016"/>
          <a:ext cx="8680450" cy="962025"/>
        </p:xfrm>
        <a:graphic>
          <a:graphicData uri="http://schemas.openxmlformats.org/presentationml/2006/ole">
            <p:oleObj spid="_x0000_s5127" name="公式" r:id="rId7" imgW="4356000" imgH="482400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4282" y="142852"/>
            <a:ext cx="142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证明：</a:t>
            </a:r>
            <a:endParaRPr lang="zh-CN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85720" y="5643578"/>
            <a:ext cx="142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推论</a:t>
            </a:r>
            <a:r>
              <a:rPr lang="zh-CN" altLang="en-US" sz="2800" dirty="0" smtClean="0"/>
              <a:t>：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71414"/>
            <a:ext cx="835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（二）矩阵三角分解</a:t>
            </a:r>
            <a:endParaRPr lang="zh-CN" altLang="en-US" sz="2400" dirty="0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46081" y="71414"/>
          <a:ext cx="8855075" cy="3100388"/>
        </p:xfrm>
        <a:graphic>
          <a:graphicData uri="http://schemas.openxmlformats.org/presentationml/2006/ole">
            <p:oleObj spid="_x0000_s7171" name="公式" r:id="rId3" imgW="3987720" imgH="1396800" progId="Equation.3">
              <p:embed/>
            </p:oleObj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142844" y="3929066"/>
          <a:ext cx="3756403" cy="2382835"/>
        </p:xfrm>
        <a:graphic>
          <a:graphicData uri="http://schemas.openxmlformats.org/presentationml/2006/ole">
            <p:oleObj spid="_x0000_s7173" name="公式" r:id="rId4" imgW="1841400" imgH="1168200" progId="Equation.3">
              <p:embed/>
            </p:oleObj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4214813" y="3333785"/>
          <a:ext cx="4714905" cy="3452801"/>
        </p:xfrm>
        <a:graphic>
          <a:graphicData uri="http://schemas.openxmlformats.org/presentationml/2006/ole">
            <p:oleObj spid="_x0000_s7174" name="公式" r:id="rId5" imgW="2565360" imgH="187956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71414"/>
            <a:ext cx="835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（二）矩阵三角分解</a:t>
            </a:r>
            <a:endParaRPr lang="zh-CN" altLang="en-US" sz="2400" dirty="0"/>
          </a:p>
        </p:txBody>
      </p:sp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214282" y="711187"/>
          <a:ext cx="8704262" cy="860425"/>
        </p:xfrm>
        <a:graphic>
          <a:graphicData uri="http://schemas.openxmlformats.org/presentationml/2006/ole">
            <p:oleObj spid="_x0000_s8198" name="公式" r:id="rId3" imgW="436860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71414"/>
            <a:ext cx="835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（三）列主元消元法</a:t>
            </a:r>
            <a:endParaRPr lang="zh-CN" altLang="en-US" sz="2400" dirty="0"/>
          </a:p>
        </p:txBody>
      </p:sp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285720" y="1857364"/>
          <a:ext cx="8606400" cy="2714644"/>
        </p:xfrm>
        <a:graphic>
          <a:graphicData uri="http://schemas.openxmlformats.org/presentationml/2006/ole">
            <p:oleObj spid="_x0000_s9218" name="公式" r:id="rId3" imgW="3987720" imgH="125712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327</Words>
  <Application>Microsoft Office PowerPoint</Application>
  <PresentationFormat>全屏显示(4:3)</PresentationFormat>
  <Paragraphs>48</Paragraphs>
  <Slides>41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3" baseType="lpstr">
      <vt:lpstr>Office 主题</vt:lpstr>
      <vt:lpstr>Microsoft 公式 3.0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zhqh2008</dc:creator>
  <cp:lastModifiedBy>zhqh2008</cp:lastModifiedBy>
  <cp:revision>31</cp:revision>
  <dcterms:created xsi:type="dcterms:W3CDTF">2022-03-31T07:02:17Z</dcterms:created>
  <dcterms:modified xsi:type="dcterms:W3CDTF">2022-03-31T11:52:56Z</dcterms:modified>
</cp:coreProperties>
</file>