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276" r:id="rId5"/>
    <p:sldId id="278" r:id="rId6"/>
    <p:sldId id="277" r:id="rId7"/>
    <p:sldId id="300" r:id="rId8"/>
    <p:sldId id="280" r:id="rId9"/>
    <p:sldId id="281" r:id="rId10"/>
    <p:sldId id="301" r:id="rId11"/>
    <p:sldId id="303" r:id="rId12"/>
    <p:sldId id="302" r:id="rId13"/>
    <p:sldId id="282" r:id="rId14"/>
    <p:sldId id="304" r:id="rId15"/>
    <p:sldId id="305" r:id="rId16"/>
    <p:sldId id="283" r:id="rId17"/>
    <p:sldId id="306" r:id="rId18"/>
    <p:sldId id="307" r:id="rId19"/>
    <p:sldId id="284" r:id="rId20"/>
    <p:sldId id="308" r:id="rId21"/>
    <p:sldId id="290" r:id="rId22"/>
    <p:sldId id="309" r:id="rId23"/>
    <p:sldId id="310" r:id="rId24"/>
    <p:sldId id="311" r:id="rId25"/>
    <p:sldId id="312" r:id="rId26"/>
    <p:sldId id="31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508E-5AC4-4F73-A70D-45FD02AD3B4C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A843-042F-411B-968E-30305FA7A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181253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线性方程组</a:t>
            </a:r>
            <a:r>
              <a:rPr lang="zh-CN" altLang="en-US" sz="2400" dirty="0" smtClean="0"/>
              <a:t>迭代</a:t>
            </a:r>
            <a:r>
              <a:rPr lang="zh-CN" altLang="en-US" sz="2400" dirty="0" smtClean="0"/>
              <a:t>法：</a:t>
            </a:r>
            <a:r>
              <a:rPr lang="en-US" altLang="zh-CN" sz="2400" dirty="0" smtClean="0"/>
              <a:t>Ax=b</a:t>
            </a:r>
            <a:endParaRPr lang="zh-CN" altLang="en-US" sz="24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1406" y="785794"/>
          <a:ext cx="8946759" cy="886235"/>
        </p:xfrm>
        <a:graphic>
          <a:graphicData uri="http://schemas.openxmlformats.org/presentationml/2006/ole">
            <p:oleObj spid="_x0000_s2049" name="公式" r:id="rId3" imgW="5384520" imgH="533160" progId="Equation.3">
              <p:embed/>
            </p:oleObj>
          </a:graphicData>
        </a:graphic>
      </p:graphicFrame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31777" y="1828795"/>
          <a:ext cx="6583363" cy="885825"/>
        </p:xfrm>
        <a:graphic>
          <a:graphicData uri="http://schemas.openxmlformats.org/presentationml/2006/ole">
            <p:oleObj spid="_x0000_s2050" name="公式" r:id="rId4" imgW="3962160" imgH="53316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06" y="2786058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（二）向量序列收敛与矩阵序列收敛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844" y="214290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（定理）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对称且对角线元素均为正，则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法收敛等价于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2D-A</a:t>
            </a:r>
            <a:r>
              <a:rPr lang="zh-CN" altLang="en-US" sz="2400" dirty="0" smtClean="0"/>
              <a:t>均正定；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GS</a:t>
            </a:r>
            <a:r>
              <a:rPr lang="zh-CN" altLang="en-US" sz="2400" dirty="0" smtClean="0"/>
              <a:t>法收敛等价于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正定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42844" y="1643050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（例）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844" y="285728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（例：续）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4282" y="4714884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（例：换行收敛）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844" y="214290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（定理）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严格对角占优或者不可约若对角占优，则</a:t>
            </a:r>
            <a:r>
              <a:rPr lang="en-US" altLang="zh-CN" sz="2400" dirty="0" smtClean="0"/>
              <a:t>Ax=b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法和</a:t>
            </a:r>
            <a:r>
              <a:rPr lang="en-US" altLang="zh-CN" sz="2400" dirty="0" smtClean="0"/>
              <a:t>GS</a:t>
            </a:r>
            <a:r>
              <a:rPr lang="zh-CN" altLang="en-US" sz="2400" dirty="0" smtClean="0"/>
              <a:t>法都收敛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82" y="214290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超松弛迭代法：矩阵形式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82" y="214290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超松弛迭代法：向量形式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82" y="214290"/>
            <a:ext cx="6000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超松弛迭代法是</a:t>
            </a:r>
            <a:r>
              <a:rPr lang="en-US" altLang="zh-CN" sz="2400" dirty="0" smtClean="0"/>
              <a:t>GS</a:t>
            </a:r>
            <a:r>
              <a:rPr lang="zh-CN" altLang="en-US" sz="2400" dirty="0" smtClean="0"/>
              <a:t>法的修正：向量形式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82" y="214290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（定理：超松弛迭代法收敛的必要条件）：</a:t>
            </a:r>
            <a:r>
              <a:rPr lang="en-US" altLang="zh-CN" sz="2400" dirty="0" smtClean="0"/>
              <a:t>Ax=b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SOR</a:t>
            </a:r>
            <a:r>
              <a:rPr lang="zh-CN" altLang="en-US" sz="2400" dirty="0" smtClean="0"/>
              <a:t>法收敛，则</a:t>
            </a:r>
            <a:r>
              <a:rPr lang="en-US" altLang="zh-CN" sz="2400" dirty="0" smtClean="0"/>
              <a:t>0&lt;</a:t>
            </a:r>
            <a:r>
              <a:rPr lang="el-GR" altLang="zh-CN" sz="2400" dirty="0" smtClean="0"/>
              <a:t>ω</a:t>
            </a:r>
            <a:r>
              <a:rPr lang="en-US" altLang="zh-CN" sz="2400" dirty="0" smtClean="0"/>
              <a:t>&lt;2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42844" y="3857628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（定理：超松弛迭代法收敛的充分条件）：若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正定，且</a:t>
            </a:r>
            <a:r>
              <a:rPr lang="en-US" altLang="zh-CN" sz="2400" dirty="0" smtClean="0"/>
              <a:t>0&lt;</a:t>
            </a:r>
            <a:r>
              <a:rPr lang="el-GR" altLang="zh-CN" sz="2400" dirty="0" smtClean="0"/>
              <a:t>ω</a:t>
            </a:r>
            <a:r>
              <a:rPr lang="en-US" altLang="zh-CN" sz="2400" dirty="0" smtClean="0"/>
              <a:t>&lt;2 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Ax=b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SOR</a:t>
            </a:r>
            <a:r>
              <a:rPr lang="zh-CN" altLang="en-US" sz="2400" dirty="0" smtClean="0"/>
              <a:t>法收敛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57158" y="478632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证明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82" y="214290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证明（续）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2852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（定理：超松弛迭代法收敛的充分条件）：若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严格对角占优，且</a:t>
            </a:r>
            <a:r>
              <a:rPr lang="en-US" altLang="zh-CN" sz="2400" dirty="0" smtClean="0"/>
              <a:t>0&lt;</a:t>
            </a:r>
            <a:r>
              <a:rPr lang="el-GR" altLang="zh-CN" sz="2400" dirty="0" smtClean="0"/>
              <a:t>ω</a:t>
            </a:r>
            <a:r>
              <a:rPr lang="en-US" altLang="zh-CN" sz="2400" dirty="0" smtClean="0"/>
              <a:t>&lt;=2 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Ax=b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SOR</a:t>
            </a:r>
            <a:r>
              <a:rPr lang="zh-CN" altLang="en-US" sz="2400" dirty="0" smtClean="0"/>
              <a:t>法收敛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2844" y="171448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最</a:t>
            </a:r>
            <a:r>
              <a:rPr lang="zh-CN" altLang="en-US" sz="2400" dirty="0" smtClean="0"/>
              <a:t>优松弛因子：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14282" y="6143644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6.3.3</a:t>
            </a:r>
            <a:r>
              <a:rPr lang="zh-CN" altLang="en-US" sz="2400" dirty="0" smtClean="0"/>
              <a:t>节不讲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628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共轭梯度法：解</a:t>
            </a:r>
            <a:r>
              <a:rPr lang="en-US" altLang="zh-CN" sz="2400" dirty="0" smtClean="0"/>
              <a:t>Ax=b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对称正定的方程组</a:t>
            </a:r>
            <a:endParaRPr lang="zh-CN" altLang="en-US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5720" y="688962"/>
          <a:ext cx="4784725" cy="882650"/>
        </p:xfrm>
        <a:graphic>
          <a:graphicData uri="http://schemas.openxmlformats.org/presentationml/2006/ole">
            <p:oleObj spid="_x0000_s28675" name="公式" r:id="rId3" imgW="21333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5720" y="285728"/>
          <a:ext cx="5646708" cy="642942"/>
        </p:xfrm>
        <a:graphic>
          <a:graphicData uri="http://schemas.openxmlformats.org/presentationml/2006/ole">
            <p:oleObj spid="_x0000_s55300" name="公式" r:id="rId3" imgW="2565360" imgH="291960" progId="Equation.3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14282" y="2214554"/>
          <a:ext cx="8497887" cy="1174750"/>
        </p:xfrm>
        <a:graphic>
          <a:graphicData uri="http://schemas.openxmlformats.org/presentationml/2006/ole">
            <p:oleObj spid="_x0000_s55301" name="公式" r:id="rId4" imgW="386064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42844" y="142852"/>
          <a:ext cx="8429684" cy="1159195"/>
        </p:xfrm>
        <a:graphic>
          <a:graphicData uri="http://schemas.openxmlformats.org/presentationml/2006/ole">
            <p:oleObj spid="_x0000_s59394" name="公式" r:id="rId3" imgW="380988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最速下降法：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最速下降法（续）：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471488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最速下降法收敛速度：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共轭梯度法：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572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（定义：</a:t>
            </a:r>
            <a:r>
              <a:rPr lang="en-US" altLang="zh-CN" sz="2400" dirty="0" smtClean="0"/>
              <a:t>A-</a:t>
            </a:r>
            <a:r>
              <a:rPr lang="zh-CN" altLang="en-US" sz="2400" dirty="0" smtClean="0"/>
              <a:t>共轭向量组或</a:t>
            </a:r>
            <a:r>
              <a:rPr lang="en-US" altLang="zh-CN" sz="2400" dirty="0" smtClean="0"/>
              <a:t>A-</a:t>
            </a:r>
            <a:r>
              <a:rPr lang="zh-CN" altLang="en-US" sz="2400" dirty="0" smtClean="0"/>
              <a:t>正交向量组）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572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共轭梯度法（续）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3571876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（定理：双正交性）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5357826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证明：（若有时间）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572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共轭梯度法</a:t>
            </a:r>
            <a:r>
              <a:rPr lang="zh-CN" altLang="en-US" sz="2400" dirty="0" smtClean="0"/>
              <a:t>收敛</a:t>
            </a:r>
            <a:r>
              <a:rPr lang="zh-CN" altLang="en-US" sz="2400" dirty="0" smtClean="0"/>
              <a:t>速度：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7158" y="3714752"/>
            <a:ext cx="71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共轭梯度法是一种直接法，但是常用作迭代法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2844" y="134920"/>
          <a:ext cx="6654800" cy="865188"/>
        </p:xfrm>
        <a:graphic>
          <a:graphicData uri="http://schemas.openxmlformats.org/presentationml/2006/ole">
            <p:oleObj spid="_x0000_s56322" name="公式" r:id="rId3" imgW="3022560" imgH="393480" progId="Equation.3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90512" y="3214686"/>
          <a:ext cx="7910512" cy="503238"/>
        </p:xfrm>
        <a:graphic>
          <a:graphicData uri="http://schemas.openxmlformats.org/presentationml/2006/ole">
            <p:oleObj spid="_x0000_s56323" name="公式" r:id="rId4" imgW="3593880" imgH="2286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282" y="600076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（例）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（三）误差与停止原则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（四）收敛速度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雅可比迭代法与高斯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塞德尔迭代法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2844" y="714356"/>
          <a:ext cx="8858312" cy="1613579"/>
        </p:xfrm>
        <a:graphic>
          <a:graphicData uri="http://schemas.openxmlformats.org/presentationml/2006/ole">
            <p:oleObj spid="_x0000_s21507" name="公式" r:id="rId3" imgW="6413400" imgH="1168200" progId="Equation.3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42844" y="2643182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（一）雅可比</a:t>
            </a:r>
            <a:r>
              <a:rPr lang="en-US" altLang="zh-CN" sz="2400" dirty="0" smtClean="0"/>
              <a:t>(Jacobi)</a:t>
            </a:r>
            <a:r>
              <a:rPr lang="zh-CN" altLang="en-US" sz="2400" dirty="0" smtClean="0"/>
              <a:t>迭代法矩阵形式与分量形式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2844" y="214290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zh-CN" altLang="en-US" sz="2400" dirty="0" smtClean="0"/>
              <a:t>二</a:t>
            </a:r>
            <a:r>
              <a:rPr lang="zh-CN" altLang="en-US" sz="2400" dirty="0" smtClean="0"/>
              <a:t>）高斯塞德尔</a:t>
            </a:r>
            <a:r>
              <a:rPr lang="en-US" altLang="zh-CN" sz="2400" dirty="0" smtClean="0"/>
              <a:t>(Gauss-Seidel)</a:t>
            </a:r>
            <a:r>
              <a:rPr lang="zh-CN" altLang="en-US" sz="2400" dirty="0" smtClean="0"/>
              <a:t>迭代法矩阵形式与分量形式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14282" y="5143512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（三）收敛性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严格</a:t>
            </a:r>
            <a:r>
              <a:rPr lang="zh-CN" altLang="en-US" sz="2400" dirty="0" smtClean="0"/>
              <a:t>、若对角占优，可约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（定理）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严格对角占优或者不可约若对角占优，则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非奇异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345</Words>
  <Application>Microsoft Office PowerPoint</Application>
  <PresentationFormat>全屏显示(4:3)</PresentationFormat>
  <Paragraphs>39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zhqh2008</dc:creator>
  <cp:lastModifiedBy>zhqh2008</cp:lastModifiedBy>
  <cp:revision>45</cp:revision>
  <dcterms:created xsi:type="dcterms:W3CDTF">2022-03-31T07:02:17Z</dcterms:created>
  <dcterms:modified xsi:type="dcterms:W3CDTF">2022-04-11T08:30:15Z</dcterms:modified>
</cp:coreProperties>
</file>