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50"/>
  </p:notesMasterIdLst>
  <p:sldIdLst>
    <p:sldId id="494" r:id="rId3"/>
    <p:sldId id="501" r:id="rId4"/>
    <p:sldId id="531" r:id="rId5"/>
    <p:sldId id="570" r:id="rId6"/>
    <p:sldId id="538" r:id="rId7"/>
    <p:sldId id="539" r:id="rId8"/>
    <p:sldId id="540" r:id="rId9"/>
    <p:sldId id="541" r:id="rId10"/>
    <p:sldId id="571" r:id="rId11"/>
    <p:sldId id="542" r:id="rId12"/>
    <p:sldId id="543" r:id="rId13"/>
    <p:sldId id="577" r:id="rId14"/>
    <p:sldId id="572" r:id="rId15"/>
    <p:sldId id="578" r:id="rId16"/>
    <p:sldId id="544" r:id="rId17"/>
    <p:sldId id="579" r:id="rId18"/>
    <p:sldId id="545" r:id="rId19"/>
    <p:sldId id="573" r:id="rId20"/>
    <p:sldId id="548" r:id="rId21"/>
    <p:sldId id="551" r:id="rId22"/>
    <p:sldId id="552" r:id="rId23"/>
    <p:sldId id="549" r:id="rId24"/>
    <p:sldId id="550" r:id="rId25"/>
    <p:sldId id="574" r:id="rId26"/>
    <p:sldId id="553" r:id="rId27"/>
    <p:sldId id="554" r:id="rId28"/>
    <p:sldId id="581" r:id="rId29"/>
    <p:sldId id="575" r:id="rId30"/>
    <p:sldId id="555" r:id="rId31"/>
    <p:sldId id="580" r:id="rId32"/>
    <p:sldId id="556" r:id="rId33"/>
    <p:sldId id="557" r:id="rId34"/>
    <p:sldId id="582" r:id="rId35"/>
    <p:sldId id="576" r:id="rId36"/>
    <p:sldId id="558" r:id="rId37"/>
    <p:sldId id="559" r:id="rId38"/>
    <p:sldId id="560" r:id="rId39"/>
    <p:sldId id="561" r:id="rId40"/>
    <p:sldId id="562" r:id="rId41"/>
    <p:sldId id="563" r:id="rId42"/>
    <p:sldId id="564" r:id="rId43"/>
    <p:sldId id="565" r:id="rId44"/>
    <p:sldId id="566" r:id="rId45"/>
    <p:sldId id="567" r:id="rId46"/>
    <p:sldId id="568" r:id="rId47"/>
    <p:sldId id="569" r:id="rId48"/>
    <p:sldId id="53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85369" autoAdjust="0"/>
  </p:normalViewPr>
  <p:slideViewPr>
    <p:cSldViewPr snapToGrid="0">
      <p:cViewPr varScale="1">
        <p:scale>
          <a:sx n="75" d="100"/>
          <a:sy n="75" d="100"/>
        </p:scale>
        <p:origin x="-11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object </a:t>
            </a:r>
            <a:r>
              <a:rPr lang="en-US" altLang="zh-CN" dirty="0" err="1" smtClean="0"/>
              <a:t>LabelType</a:t>
            </a:r>
            <a:r>
              <a:rPr lang="en-US" altLang="zh-CN" dirty="0" smtClean="0"/>
              <a: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spark = </a:t>
            </a:r>
            <a:r>
              <a:rPr lang="en-US" altLang="zh-CN" dirty="0" err="1" smtClean="0"/>
              <a:t>SparkSession.</a:t>
            </a:r>
            <a:r>
              <a:rPr lang="en-US" altLang="zh-CN" i="1" dirty="0" err="1" smtClean="0">
                <a:effectLst/>
              </a:rPr>
              <a:t>builder</a:t>
            </a:r>
            <a:r>
              <a:rPr lang="en-US" altLang="zh-CN" dirty="0" smtClean="0"/>
              <a:t>()</a:t>
            </a:r>
            <a:br>
              <a:rPr lang="en-US" altLang="zh-CN" dirty="0" smtClean="0"/>
            </a:br>
            <a:r>
              <a:rPr lang="en-US" altLang="zh-CN" dirty="0" smtClean="0"/>
              <a:t>      .master(</a:t>
            </a:r>
            <a:r>
              <a:rPr lang="en-US" altLang="zh-CN" sz="1200" b="1" kern="1200" dirty="0" smtClean="0">
                <a:solidFill>
                  <a:schemeClr val="tx1"/>
                </a:solidFill>
                <a:effectLst/>
                <a:latin typeface="+mn-lt"/>
                <a:ea typeface="+mn-ea"/>
                <a:cs typeface="+mn-cs"/>
              </a:rPr>
              <a:t>"local[*]"</a:t>
            </a:r>
            <a:r>
              <a:rPr lang="en-US" altLang="zh-CN" dirty="0" smtClean="0"/>
              <a:t>)</a:t>
            </a:r>
            <a:br>
              <a:rPr lang="en-US" altLang="zh-CN" dirty="0" smtClean="0"/>
            </a:br>
            <a:r>
              <a:rPr lang="en-US" altLang="zh-CN" dirty="0" smtClean="0"/>
              <a:t>      .</a:t>
            </a:r>
            <a:r>
              <a:rPr lang="en-US" altLang="zh-CN" dirty="0" err="1" smtClean="0"/>
              <a:t>appName</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LabelType</a:t>
            </a:r>
            <a:r>
              <a:rPr lang="en-US" altLang="zh-CN" sz="1200" b="1"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dirty="0" err="1" smtClean="0"/>
              <a:t>getOrCreate</a:t>
            </a:r>
            <a:r>
              <a:rPr lang="en-US" altLang="zh-CN" dirty="0" smtClean="0"/>
              <a:t>()</a:t>
            </a:r>
            <a:br>
              <a:rPr lang="en-US" altLang="zh-CN" dirty="0" smtClean="0"/>
            </a:br>
            <a:r>
              <a:rPr lang="en-US" altLang="zh-CN" dirty="0" smtClean="0"/>
              <a:t>    </a:t>
            </a:r>
            <a:r>
              <a:rPr lang="en-US" altLang="zh-CN" dirty="0" err="1" smtClean="0"/>
              <a:t>spark.sparkContext.setLogLevel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Create a labeled point with a positive label and a dense feature vector.</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pos</a:t>
            </a:r>
            <a:r>
              <a:rPr lang="en-US" altLang="zh-CN" dirty="0" smtClean="0"/>
              <a:t> = </a:t>
            </a:r>
            <a:r>
              <a:rPr lang="en-US" altLang="zh-CN" i="1" dirty="0" err="1" smtClean="0">
                <a:effectLst/>
              </a:rPr>
              <a:t>LabeledPoint</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 </a:t>
            </a:r>
            <a:r>
              <a:rPr lang="en-US" altLang="zh-CN" dirty="0" err="1" smtClean="0"/>
              <a:t>Vectors.</a:t>
            </a:r>
            <a:r>
              <a:rPr lang="en-US" altLang="zh-CN" i="1" dirty="0" err="1" smtClean="0">
                <a:effectLst/>
              </a:rPr>
              <a:t>dense</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 </a:t>
            </a:r>
            <a:r>
              <a:rPr lang="en-US" altLang="zh-CN" sz="1200" kern="1200" dirty="0" smtClean="0">
                <a:solidFill>
                  <a:schemeClr val="tx1"/>
                </a:solidFill>
                <a:effectLst/>
                <a:latin typeface="+mn-lt"/>
                <a:ea typeface="+mn-ea"/>
                <a:cs typeface="+mn-cs"/>
              </a:rPr>
              <a:t>0.0</a:t>
            </a:r>
            <a:r>
              <a:rPr lang="en-US" altLang="zh-CN" dirty="0" smtClean="0"/>
              <a:t>, </a:t>
            </a:r>
            <a:r>
              <a:rPr lang="en-US" altLang="zh-CN" sz="1200" kern="1200" dirty="0" smtClean="0">
                <a:solidFill>
                  <a:schemeClr val="tx1"/>
                </a:solidFill>
                <a:effectLst/>
                <a:latin typeface="+mn-lt"/>
                <a:ea typeface="+mn-ea"/>
                <a:cs typeface="+mn-cs"/>
              </a:rPr>
              <a:t>3.0</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dirty="0" err="1" smtClean="0"/>
              <a:t>pos</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Create a labeled point with a negative label and a sparse feature vector.</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neg</a:t>
            </a:r>
            <a:r>
              <a:rPr lang="en-US" altLang="zh-CN" dirty="0" smtClean="0"/>
              <a:t> = </a:t>
            </a:r>
            <a:r>
              <a:rPr lang="en-US" altLang="zh-CN" i="1" dirty="0" err="1" smtClean="0">
                <a:effectLst/>
              </a:rPr>
              <a:t>LabeledPoint</a:t>
            </a:r>
            <a:r>
              <a:rPr lang="en-US" altLang="zh-CN" dirty="0" smtClean="0"/>
              <a:t>(</a:t>
            </a:r>
            <a:r>
              <a:rPr lang="en-US" altLang="zh-CN" sz="1200" kern="1200" dirty="0" smtClean="0">
                <a:solidFill>
                  <a:schemeClr val="tx1"/>
                </a:solidFill>
                <a:effectLst/>
                <a:latin typeface="+mn-lt"/>
                <a:ea typeface="+mn-ea"/>
                <a:cs typeface="+mn-cs"/>
              </a:rPr>
              <a:t>0.0</a:t>
            </a:r>
            <a:r>
              <a:rPr lang="en-US" altLang="zh-CN" dirty="0" smtClean="0"/>
              <a:t>, </a:t>
            </a:r>
            <a:r>
              <a:rPr lang="en-US" altLang="zh-CN" dirty="0" err="1" smtClean="0"/>
              <a:t>Vectors.</a:t>
            </a:r>
            <a:r>
              <a:rPr lang="en-US" altLang="zh-CN" i="1" dirty="0" err="1" smtClean="0">
                <a:effectLst/>
              </a:rPr>
              <a:t>sparse</a:t>
            </a:r>
            <a:r>
              <a:rPr lang="en-US" altLang="zh-CN" dirty="0" smtClean="0"/>
              <a:t>(</a:t>
            </a:r>
            <a:r>
              <a:rPr lang="en-US" altLang="zh-CN" sz="1200" kern="1200" dirty="0" smtClean="0">
                <a:solidFill>
                  <a:schemeClr val="tx1"/>
                </a:solidFill>
                <a:effectLst/>
                <a:latin typeface="+mn-lt"/>
                <a:ea typeface="+mn-ea"/>
                <a:cs typeface="+mn-cs"/>
              </a:rPr>
              <a:t>3</a:t>
            </a:r>
            <a:r>
              <a:rPr lang="en-US" altLang="zh-CN" dirty="0" smtClean="0"/>
              <a:t>, </a:t>
            </a:r>
            <a:r>
              <a:rPr lang="en-US" altLang="zh-CN" i="1" dirty="0" smtClean="0">
                <a:effectLst/>
              </a:rPr>
              <a:t>Array</a:t>
            </a:r>
            <a:r>
              <a:rPr lang="en-US" altLang="zh-CN" dirty="0" smtClean="0"/>
              <a:t>(</a:t>
            </a:r>
            <a:r>
              <a:rPr lang="en-US" altLang="zh-CN" sz="1200" kern="1200" dirty="0" smtClean="0">
                <a:solidFill>
                  <a:schemeClr val="tx1"/>
                </a:solidFill>
                <a:effectLst/>
                <a:latin typeface="+mn-lt"/>
                <a:ea typeface="+mn-ea"/>
                <a:cs typeface="+mn-cs"/>
              </a:rPr>
              <a:t>0</a:t>
            </a:r>
            <a:r>
              <a:rPr lang="en-US" altLang="zh-CN" dirty="0" smtClean="0"/>
              <a:t>, </a:t>
            </a:r>
            <a:r>
              <a:rPr lang="en-US" altLang="zh-CN" sz="1200" kern="1200" dirty="0" smtClean="0">
                <a:solidFill>
                  <a:schemeClr val="tx1"/>
                </a:solidFill>
                <a:effectLst/>
                <a:latin typeface="+mn-lt"/>
                <a:ea typeface="+mn-ea"/>
                <a:cs typeface="+mn-cs"/>
              </a:rPr>
              <a:t>2</a:t>
            </a:r>
            <a:r>
              <a:rPr lang="en-US" altLang="zh-CN" dirty="0" smtClean="0"/>
              <a:t>), </a:t>
            </a:r>
            <a:r>
              <a:rPr lang="en-US" altLang="zh-CN" i="1" dirty="0" smtClean="0">
                <a:effectLst/>
              </a:rPr>
              <a:t>Array</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 </a:t>
            </a:r>
            <a:r>
              <a:rPr lang="en-US" altLang="zh-CN" sz="1200" kern="1200" dirty="0" smtClean="0">
                <a:solidFill>
                  <a:schemeClr val="tx1"/>
                </a:solidFill>
                <a:effectLst/>
                <a:latin typeface="+mn-lt"/>
                <a:ea typeface="+mn-ea"/>
                <a:cs typeface="+mn-cs"/>
              </a:rPr>
              <a:t>3</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dirty="0" err="1" smtClean="0"/>
              <a:t>neg</a:t>
            </a:r>
            <a:r>
              <a:rPr lang="en-US" altLang="zh-CN" dirty="0" smtClean="0"/>
              <a:t>)</a:t>
            </a:r>
            <a:br>
              <a:rPr lang="en-US" altLang="zh-CN" dirty="0" smtClean="0"/>
            </a:br>
            <a:r>
              <a:rPr lang="en-US" altLang="zh-CN" dirty="0" smtClean="0"/>
              <a:t/>
            </a:r>
            <a:br>
              <a:rPr lang="en-US" altLang="zh-CN" dirty="0" smtClean="0"/>
            </a:br>
            <a:r>
              <a:rPr lang="en-US" altLang="zh-CN" dirty="0" smtClean="0"/>
              <a:t>  }</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13</a:t>
            </a:fld>
            <a:endParaRPr lang="zh-CN" altLang="en-US"/>
          </a:p>
        </p:txBody>
      </p:sp>
    </p:spTree>
    <p:extLst>
      <p:ext uri="{BB962C8B-B14F-4D97-AF65-F5344CB8AC3E}">
        <p14:creationId xmlns:p14="http://schemas.microsoft.com/office/powerpoint/2010/main" val="306665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org.apache.spark.ml.recommendation.ALS.Rating</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SparkConf</a:t>
            </a:r>
            <a:r>
              <a:rPr lang="en-US" altLang="zh-CN" dirty="0" smtClean="0"/>
              <a:t>, </a:t>
            </a:r>
            <a:r>
              <a:rPr lang="en-US" altLang="zh-CN" dirty="0" err="1" smtClean="0"/>
              <a:t>SparkContext</a:t>
            </a:r>
            <a:r>
              <a:rPr lang="en-US" altLang="zh-CN" dirty="0" smtClean="0"/>
              <a:t>}</a:t>
            </a:r>
            <a:br>
              <a:rPr lang="en-US" altLang="zh-CN" dirty="0" smtClean="0"/>
            </a:b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object </a:t>
            </a:r>
            <a:r>
              <a:rPr lang="en-US" altLang="zh-CN" dirty="0" err="1" smtClean="0"/>
              <a:t>RatingType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RatingType</a:t>
            </a:r>
            <a:r>
              <a:rPr lang="en-US" altLang="zh-CN" sz="1200" b="1"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t>
            </a:r>
            <a:r>
              <a:rPr lang="en-US" altLang="zh-CN" dirty="0" err="1" smtClean="0"/>
              <a:t>sc.setLogLevel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加载数据  </a:t>
            </a:r>
            <a:r>
              <a:rPr lang="en-US" altLang="zh-CN" sz="1200" i="1" kern="1200" dirty="0" smtClean="0">
                <a:solidFill>
                  <a:schemeClr val="tx1"/>
                </a:solidFill>
                <a:effectLst/>
                <a:latin typeface="+mn-lt"/>
                <a:ea typeface="+mn-ea"/>
                <a:cs typeface="+mn-cs"/>
              </a:rPr>
              <a:t>user id::movie id::rating:: timestamp</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data = </a:t>
            </a:r>
            <a:r>
              <a:rPr lang="en-US" altLang="zh-CN" dirty="0" err="1" smtClean="0"/>
              <a:t>sc.textFile</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/rating.txt"</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//data</a:t>
            </a:r>
            <a:r>
              <a:rPr lang="zh-CN" altLang="en-US" sz="1200" i="1" kern="1200" dirty="0" smtClean="0">
                <a:solidFill>
                  <a:schemeClr val="tx1"/>
                </a:solidFill>
                <a:effectLst/>
                <a:latin typeface="+mn-lt"/>
                <a:ea typeface="+mn-ea"/>
                <a:cs typeface="+mn-cs"/>
              </a:rPr>
              <a:t>中每条数据经过</a:t>
            </a:r>
            <a:r>
              <a:rPr lang="en-US" altLang="zh-CN" sz="1200" i="1" kern="1200" dirty="0" smtClean="0">
                <a:solidFill>
                  <a:schemeClr val="tx1"/>
                </a:solidFill>
                <a:effectLst/>
                <a:latin typeface="+mn-lt"/>
                <a:ea typeface="+mn-ea"/>
                <a:cs typeface="+mn-cs"/>
              </a:rPr>
              <a:t>map</a:t>
            </a:r>
            <a:r>
              <a:rPr lang="zh-CN" altLang="en-US" sz="1200" i="1" kern="1200" dirty="0" smtClean="0">
                <a:solidFill>
                  <a:schemeClr val="tx1"/>
                </a:solidFill>
                <a:effectLst/>
                <a:latin typeface="+mn-lt"/>
                <a:ea typeface="+mn-ea"/>
                <a:cs typeface="+mn-cs"/>
              </a:rPr>
              <a:t>的</a:t>
            </a:r>
            <a:r>
              <a:rPr lang="en-US" altLang="zh-CN" sz="1200" i="1" kern="1200" dirty="0" smtClean="0">
                <a:solidFill>
                  <a:schemeClr val="tx1"/>
                </a:solidFill>
                <a:effectLst/>
                <a:latin typeface="+mn-lt"/>
                <a:ea typeface="+mn-ea"/>
                <a:cs typeface="+mn-cs"/>
              </a:rPr>
              <a:t>split</a:t>
            </a:r>
            <a:r>
              <a:rPr lang="zh-CN" altLang="en-US" sz="1200" i="1" kern="1200" dirty="0" smtClean="0">
                <a:solidFill>
                  <a:schemeClr val="tx1"/>
                </a:solidFill>
                <a:effectLst/>
                <a:latin typeface="+mn-lt"/>
                <a:ea typeface="+mn-ea"/>
                <a:cs typeface="+mn-cs"/>
              </a:rPr>
              <a:t>后会是一个数组，模式匹配后，会</a:t>
            </a:r>
            <a:r>
              <a:rPr lang="en-US" altLang="zh-CN" sz="1200" i="1" kern="1200" dirty="0" smtClean="0">
                <a:solidFill>
                  <a:schemeClr val="tx1"/>
                </a:solidFill>
                <a:effectLst/>
                <a:latin typeface="+mn-lt"/>
                <a:ea typeface="+mn-ea"/>
                <a:cs typeface="+mn-cs"/>
              </a:rPr>
              <a:t>new</a:t>
            </a:r>
            <a:r>
              <a:rPr lang="zh-CN" altLang="en-US" sz="1200" i="1" kern="1200" dirty="0" smtClean="0">
                <a:solidFill>
                  <a:schemeClr val="tx1"/>
                </a:solidFill>
                <a:effectLst/>
                <a:latin typeface="+mn-lt"/>
                <a:ea typeface="+mn-ea"/>
                <a:cs typeface="+mn-cs"/>
              </a:rPr>
              <a:t>一个</a:t>
            </a:r>
            <a:r>
              <a:rPr lang="en-US" altLang="zh-CN" sz="1200" i="1" kern="1200" dirty="0" smtClean="0">
                <a:solidFill>
                  <a:schemeClr val="tx1"/>
                </a:solidFill>
                <a:effectLst/>
                <a:latin typeface="+mn-lt"/>
                <a:ea typeface="+mn-ea"/>
                <a:cs typeface="+mn-cs"/>
              </a:rPr>
              <a:t>Rating</a:t>
            </a:r>
            <a:r>
              <a:rPr lang="zh-CN" altLang="en-US" sz="1200" i="1" kern="1200" dirty="0" smtClean="0">
                <a:solidFill>
                  <a:schemeClr val="tx1"/>
                </a:solidFill>
                <a:effectLst/>
                <a:latin typeface="+mn-lt"/>
                <a:ea typeface="+mn-ea"/>
                <a:cs typeface="+mn-cs"/>
              </a:rPr>
              <a:t>对象</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ratings = </a:t>
            </a:r>
            <a:r>
              <a:rPr lang="en-US" altLang="zh-CN" dirty="0" err="1" smtClean="0"/>
              <a:t>data.map</a:t>
            </a:r>
            <a:r>
              <a:rPr lang="en-US" altLang="zh-CN" dirty="0" smtClean="0"/>
              <a:t>(_.split(</a:t>
            </a:r>
            <a:r>
              <a:rPr lang="en-US" altLang="zh-CN" sz="1200" b="1" kern="1200" dirty="0" smtClean="0">
                <a:solidFill>
                  <a:schemeClr val="tx1"/>
                </a:solidFill>
                <a:effectLst/>
                <a:latin typeface="+mn-lt"/>
                <a:ea typeface="+mn-ea"/>
                <a:cs typeface="+mn-cs"/>
              </a:rPr>
              <a:t>"::"</a:t>
            </a:r>
            <a:r>
              <a:rPr lang="en-US" altLang="zh-CN" dirty="0" smtClean="0"/>
              <a:t>) </a:t>
            </a:r>
            <a:r>
              <a:rPr lang="en-US" altLang="zh-CN" sz="1200" b="1" kern="1200" dirty="0" smtClean="0">
                <a:solidFill>
                  <a:schemeClr val="tx1"/>
                </a:solidFill>
                <a:effectLst/>
                <a:latin typeface="+mn-lt"/>
                <a:ea typeface="+mn-ea"/>
                <a:cs typeface="+mn-cs"/>
              </a:rPr>
              <a:t>match </a:t>
            </a:r>
            <a:r>
              <a:rPr lang="en-US" altLang="zh-CN" dirty="0" smtClean="0"/>
              <a:t>{ </a:t>
            </a:r>
            <a:r>
              <a:rPr lang="en-US" altLang="zh-CN" sz="1200" b="1" kern="1200" dirty="0" smtClean="0">
                <a:solidFill>
                  <a:schemeClr val="tx1"/>
                </a:solidFill>
                <a:effectLst/>
                <a:latin typeface="+mn-lt"/>
                <a:ea typeface="+mn-ea"/>
                <a:cs typeface="+mn-cs"/>
              </a:rPr>
              <a:t>case </a:t>
            </a:r>
            <a:r>
              <a:rPr lang="en-US" altLang="zh-CN" i="1" dirty="0" smtClean="0">
                <a:effectLst/>
              </a:rPr>
              <a:t>Array</a:t>
            </a:r>
            <a:r>
              <a:rPr lang="en-US" altLang="zh-CN" dirty="0" smtClean="0"/>
              <a:t>(user, item, rate, </a:t>
            </a:r>
            <a:r>
              <a:rPr lang="en-US" altLang="zh-CN" dirty="0" err="1" smtClean="0"/>
              <a:t>ts</a:t>
            </a:r>
            <a:r>
              <a:rPr lang="en-US" altLang="zh-CN" dirty="0" smtClean="0"/>
              <a:t>) =&gt;</a:t>
            </a:r>
            <a:br>
              <a:rPr lang="en-US" altLang="zh-CN" dirty="0" smtClean="0"/>
            </a:br>
            <a:r>
              <a:rPr lang="en-US" altLang="zh-CN" dirty="0" smtClean="0"/>
              <a:t>      </a:t>
            </a:r>
            <a:r>
              <a:rPr lang="en-US" altLang="zh-CN" i="1" dirty="0" smtClean="0">
                <a:effectLst/>
              </a:rPr>
              <a:t>Rating</a:t>
            </a:r>
            <a:r>
              <a:rPr lang="en-US" altLang="zh-CN" dirty="0" smtClean="0"/>
              <a:t>(</a:t>
            </a:r>
            <a:r>
              <a:rPr lang="en-US" altLang="zh-CN" dirty="0" err="1" smtClean="0"/>
              <a:t>user.toInt</a:t>
            </a:r>
            <a:r>
              <a:rPr lang="en-US" altLang="zh-CN" dirty="0" smtClean="0"/>
              <a:t>, </a:t>
            </a:r>
            <a:r>
              <a:rPr lang="en-US" altLang="zh-CN" dirty="0" err="1" smtClean="0"/>
              <a:t>item.toInt,rate.toInt</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dirty="0" err="1" smtClean="0"/>
              <a:t>ratings.foreach</a:t>
            </a:r>
            <a:r>
              <a:rPr lang="en-US" altLang="zh-CN" dirty="0" smtClean="0"/>
              <a:t>(</a:t>
            </a:r>
            <a:r>
              <a:rPr lang="en-US" altLang="zh-CN" i="1" dirty="0" err="1" smtClean="0">
                <a:effectLst/>
              </a:rPr>
              <a:t>println</a:t>
            </a:r>
            <a:r>
              <a:rPr lang="en-US" altLang="zh-CN" dirty="0" smtClean="0"/>
              <a:t>)</a:t>
            </a:r>
            <a:br>
              <a:rPr lang="en-US" altLang="zh-CN" dirty="0" smtClean="0"/>
            </a:br>
            <a:r>
              <a:rPr lang="en-US" altLang="zh-CN" dirty="0" smtClean="0"/>
              <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14</a:t>
            </a:fld>
            <a:endParaRPr lang="zh-CN" altLang="en-US"/>
          </a:p>
        </p:txBody>
      </p:sp>
    </p:spTree>
    <p:extLst>
      <p:ext uri="{BB962C8B-B14F-4D97-AF65-F5344CB8AC3E}">
        <p14:creationId xmlns:p14="http://schemas.microsoft.com/office/powerpoint/2010/main" val="139631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org.apache.spark.rdd.RDD</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 </a:t>
            </a:r>
            <a:r>
              <a:rPr lang="en-US" altLang="zh-CN" dirty="0" err="1" smtClean="0"/>
              <a:t>SparkConf</a:t>
            </a:r>
            <a:r>
              <a:rPr lang="en-US" altLang="zh-CN" dirty="0" smtClean="0"/>
              <a:t>, </a:t>
            </a:r>
            <a:r>
              <a:rPr lang="en-US" altLang="zh-CN" dirty="0" err="1" smtClean="0"/>
              <a:t>SparkContext</a:t>
            </a:r>
            <a:r>
              <a:rPr lang="en-US" altLang="zh-CN" dirty="0" smtClean="0"/>
              <a:t>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org.apache.spark.SparkContext</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org.apache.spark.mllib.feature.HashingTF</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org.apache.spark.mllib.linalg.Vector</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org.apache.spark.mllib.feature.IDF</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object </a:t>
            </a:r>
            <a:r>
              <a:rPr lang="en-US" altLang="zh-CN" dirty="0" smtClean="0"/>
              <a:t>TF_IDF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sz="1200" b="1" kern="1200" dirty="0" smtClean="0">
                <a:solidFill>
                  <a:schemeClr val="tx1"/>
                </a:solidFill>
                <a:effectLst/>
                <a:latin typeface="+mn-lt"/>
                <a:ea typeface="+mn-ea"/>
                <a:cs typeface="+mn-cs"/>
              </a:rPr>
              <a:t>"TF_IDF"</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t>
            </a:r>
            <a:r>
              <a:rPr lang="en-US" altLang="zh-CN" dirty="0" err="1" smtClean="0"/>
              <a:t>sc.setLogLevel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documents: RDD[</a:t>
            </a:r>
            <a:r>
              <a:rPr lang="en-US" altLang="zh-CN" sz="1200" kern="1200" dirty="0" err="1" smtClean="0">
                <a:solidFill>
                  <a:schemeClr val="tx1"/>
                </a:solidFill>
                <a:effectLst/>
                <a:latin typeface="+mn-lt"/>
                <a:ea typeface="+mn-ea"/>
                <a:cs typeface="+mn-cs"/>
              </a:rPr>
              <a:t>Seq</a:t>
            </a:r>
            <a:r>
              <a:rPr lang="en-US" altLang="zh-CN" dirty="0" smtClean="0"/>
              <a:t>[</a:t>
            </a:r>
            <a:r>
              <a:rPr lang="en-US" altLang="zh-CN" sz="1200" kern="1200" dirty="0" smtClean="0">
                <a:solidFill>
                  <a:schemeClr val="tx1"/>
                </a:solidFill>
                <a:effectLst/>
                <a:latin typeface="+mn-lt"/>
                <a:ea typeface="+mn-ea"/>
                <a:cs typeface="+mn-cs"/>
              </a:rPr>
              <a:t>String</a:t>
            </a:r>
            <a:r>
              <a:rPr lang="en-US" altLang="zh-CN" dirty="0" smtClean="0"/>
              <a:t>]] = </a:t>
            </a:r>
            <a:r>
              <a:rPr lang="en-US" altLang="zh-CN" dirty="0" err="1" smtClean="0"/>
              <a:t>sc.textFile</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/tf-idf.txt"</a:t>
            </a:r>
            <a:r>
              <a:rPr lang="en-US" altLang="zh-CN" dirty="0" smtClean="0"/>
              <a:t>)</a:t>
            </a:r>
            <a:br>
              <a:rPr lang="en-US" altLang="zh-CN" dirty="0" smtClean="0"/>
            </a:br>
            <a:r>
              <a:rPr lang="en-US" altLang="zh-CN" dirty="0" smtClean="0"/>
              <a:t>      .map(_.split(</a:t>
            </a:r>
            <a:r>
              <a:rPr lang="en-US" altLang="zh-CN" sz="1200" b="1" kern="1200" dirty="0" smtClean="0">
                <a:solidFill>
                  <a:schemeClr val="tx1"/>
                </a:solidFill>
                <a:effectLst/>
                <a:latin typeface="+mn-lt"/>
                <a:ea typeface="+mn-ea"/>
                <a:cs typeface="+mn-cs"/>
              </a:rPr>
              <a:t>" "</a:t>
            </a:r>
            <a:r>
              <a:rPr lang="en-US" altLang="zh-CN" dirty="0" smtClean="0"/>
              <a:t>).</a:t>
            </a:r>
            <a:r>
              <a:rPr lang="en-US" altLang="zh-CN" dirty="0" err="1" smtClean="0"/>
              <a:t>toSeq</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hashingTF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HashingTF</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tf</a:t>
            </a:r>
            <a:r>
              <a:rPr lang="en-US" altLang="zh-CN" dirty="0" smtClean="0"/>
              <a:t>: RDD[Vector] = </a:t>
            </a:r>
            <a:r>
              <a:rPr lang="en-US" altLang="zh-CN" dirty="0" err="1" smtClean="0"/>
              <a:t>hashingTF.transform</a:t>
            </a:r>
            <a:r>
              <a:rPr lang="en-US" altLang="zh-CN" dirty="0" smtClean="0"/>
              <a:t>(documents).cache()</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idf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smtClean="0"/>
              <a:t>IDF().fit(</a:t>
            </a:r>
            <a:r>
              <a:rPr lang="en-US" altLang="zh-CN" dirty="0" err="1" smtClean="0"/>
              <a:t>tf</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tfidf</a:t>
            </a:r>
            <a:r>
              <a:rPr lang="en-US" altLang="zh-CN" dirty="0" smtClean="0"/>
              <a:t>: RDD[Vector] = </a:t>
            </a:r>
            <a:r>
              <a:rPr lang="en-US" altLang="zh-CN" dirty="0" err="1" smtClean="0"/>
              <a:t>idf.transform</a:t>
            </a:r>
            <a:r>
              <a:rPr lang="en-US" altLang="zh-CN" dirty="0" smtClean="0"/>
              <a:t>(</a:t>
            </a:r>
            <a:r>
              <a:rPr lang="en-US" altLang="zh-CN" dirty="0" err="1" smtClean="0"/>
              <a:t>tf</a:t>
            </a:r>
            <a:r>
              <a:rPr lang="en-US" altLang="zh-CN" dirty="0" smtClean="0"/>
              <a:t>)</a:t>
            </a:r>
            <a:br>
              <a:rPr lang="en-US" altLang="zh-CN" dirty="0" smtClean="0"/>
            </a:br>
            <a:r>
              <a:rPr lang="en-US" altLang="zh-CN" dirty="0" smtClean="0"/>
              <a:t>    </a:t>
            </a:r>
            <a:r>
              <a:rPr lang="en-US" altLang="zh-CN" dirty="0" err="1" smtClean="0"/>
              <a:t>tfidf.collect.foreach</a:t>
            </a:r>
            <a:r>
              <a:rPr lang="en-US" altLang="zh-CN" dirty="0" smtClean="0"/>
              <a:t>(</a:t>
            </a:r>
            <a:r>
              <a:rPr lang="en-US" altLang="zh-CN" i="1" dirty="0" err="1" smtClean="0">
                <a:effectLst/>
              </a:rPr>
              <a:t>println</a:t>
            </a:r>
            <a:r>
              <a:rPr lang="en-US" altLang="zh-CN" dirty="0" smtClean="0"/>
              <a:t>)</a:t>
            </a:r>
            <a:br>
              <a:rPr lang="en-US" altLang="zh-CN" dirty="0" smtClean="0"/>
            </a:br>
            <a:r>
              <a:rPr lang="en-US" altLang="zh-CN" dirty="0" smtClean="0"/>
              <a:t>  }</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17</a:t>
            </a:fld>
            <a:endParaRPr lang="zh-CN" altLang="en-US"/>
          </a:p>
        </p:txBody>
      </p:sp>
    </p:spTree>
    <p:extLst>
      <p:ext uri="{BB962C8B-B14F-4D97-AF65-F5344CB8AC3E}">
        <p14:creationId xmlns:p14="http://schemas.microsoft.com/office/powerpoint/2010/main" val="38956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SparkConf</a:t>
            </a:r>
            <a:r>
              <a:rPr lang="en-US" altLang="zh-CN" dirty="0" smtClean="0"/>
              <a:t>, </a:t>
            </a:r>
            <a:r>
              <a:rPr lang="en-US" altLang="zh-CN" dirty="0" err="1" smtClean="0"/>
              <a:t>SparkContext</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org.apache.spark.ml.linalg</a:t>
            </a:r>
            <a:r>
              <a:rPr lang="en-US" altLang="zh-CN" dirty="0" smtClean="0"/>
              <a:t>.{Vector, Vectors}</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org.apache.spark.sql.hive.HiveContext</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org.apache.spark.ml.feature.Normalizer</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org.apache.spark.ml.feature.StandardScaler</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org.apache.spark.ml.feature.MinMaxScaler</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object </a:t>
            </a:r>
            <a:r>
              <a:rPr lang="en-US" altLang="zh-CN" dirty="0" err="1" smtClean="0"/>
              <a:t>NormalizerTest</a:t>
            </a:r>
            <a:r>
              <a:rPr lang="en-US" altLang="zh-CN" dirty="0" smtClean="0"/>
              <a: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NormalizerTest</a:t>
            </a:r>
            <a:r>
              <a:rPr lang="en-US" altLang="zh-CN" sz="1200" b="1"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sqlContext</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HiveContext</a:t>
            </a:r>
            <a:r>
              <a:rPr lang="en-US" altLang="zh-CN" dirty="0" smtClean="0"/>
              <a:t>(</a:t>
            </a:r>
            <a:r>
              <a:rPr lang="en-US" altLang="zh-CN" dirty="0" err="1" smtClean="0"/>
              <a:t>sc</a:t>
            </a:r>
            <a:r>
              <a:rPr lang="en-US" altLang="zh-CN" dirty="0" smtClean="0"/>
              <a:t>)</a:t>
            </a:r>
            <a:br>
              <a:rPr lang="en-US" altLang="zh-CN" dirty="0" smtClean="0"/>
            </a:br>
            <a:r>
              <a:rPr lang="en-US" altLang="zh-CN" dirty="0" smtClean="0"/>
              <a:t>    </a:t>
            </a:r>
            <a:r>
              <a:rPr lang="en-US" altLang="zh-CN" dirty="0" err="1" smtClean="0"/>
              <a:t>sc.setLogLevel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dataFrame</a:t>
            </a:r>
            <a:r>
              <a:rPr lang="en-US" altLang="zh-CN" dirty="0" smtClean="0"/>
              <a:t> = </a:t>
            </a:r>
            <a:r>
              <a:rPr lang="en-US" altLang="zh-CN" dirty="0" err="1" smtClean="0"/>
              <a:t>sqlContext.createDataFrame</a:t>
            </a:r>
            <a:r>
              <a:rPr lang="en-US" altLang="zh-CN" dirty="0" smtClean="0"/>
              <a:t>(</a:t>
            </a:r>
            <a:r>
              <a:rPr lang="en-US" altLang="zh-CN" sz="1200" i="1" kern="1200" dirty="0" err="1" smtClean="0">
                <a:solidFill>
                  <a:schemeClr val="tx1"/>
                </a:solidFill>
                <a:effectLst/>
                <a:latin typeface="+mn-lt"/>
                <a:ea typeface="+mn-ea"/>
                <a:cs typeface="+mn-cs"/>
              </a:rPr>
              <a:t>Seq</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,Vectors.</a:t>
            </a:r>
            <a:r>
              <a:rPr lang="en-US" altLang="zh-CN" i="1" dirty="0" smtClean="0">
                <a:effectLst/>
              </a:rPr>
              <a:t>dense</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 </a:t>
            </a:r>
            <a:r>
              <a:rPr lang="en-US" altLang="zh-CN" sz="1200" kern="1200" dirty="0" smtClean="0">
                <a:solidFill>
                  <a:schemeClr val="tx1"/>
                </a:solidFill>
                <a:effectLst/>
                <a:latin typeface="+mn-lt"/>
                <a:ea typeface="+mn-ea"/>
                <a:cs typeface="+mn-cs"/>
              </a:rPr>
              <a:t>0.5</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1</a:t>
            </a:r>
            <a:r>
              <a:rPr lang="en-US" altLang="zh-CN" dirty="0" smtClean="0"/>
              <a:t>, </a:t>
            </a:r>
            <a:r>
              <a:rPr lang="en-US" altLang="zh-CN" dirty="0" err="1" smtClean="0"/>
              <a:t>Vectors.</a:t>
            </a:r>
            <a:r>
              <a:rPr lang="en-US" altLang="zh-CN" i="1" dirty="0" err="1" smtClean="0">
                <a:effectLst/>
              </a:rPr>
              <a:t>dense</a:t>
            </a:r>
            <a:r>
              <a:rPr lang="en-US" altLang="zh-CN" dirty="0" smtClean="0"/>
              <a:t>(</a:t>
            </a:r>
            <a:r>
              <a:rPr lang="en-US" altLang="zh-CN" sz="1200" kern="1200" dirty="0" smtClean="0">
                <a:solidFill>
                  <a:schemeClr val="tx1"/>
                </a:solidFill>
                <a:effectLst/>
                <a:latin typeface="+mn-lt"/>
                <a:ea typeface="+mn-ea"/>
                <a:cs typeface="+mn-cs"/>
              </a:rPr>
              <a:t>2.0</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2</a:t>
            </a:r>
            <a:r>
              <a:rPr lang="en-US" altLang="zh-CN" dirty="0" smtClean="0"/>
              <a:t>, </a:t>
            </a:r>
            <a:r>
              <a:rPr lang="en-US" altLang="zh-CN" dirty="0" err="1" smtClean="0"/>
              <a:t>Vectors.</a:t>
            </a:r>
            <a:r>
              <a:rPr lang="en-US" altLang="zh-CN" i="1" dirty="0" err="1" smtClean="0">
                <a:effectLst/>
              </a:rPr>
              <a:t>dense</a:t>
            </a:r>
            <a:r>
              <a:rPr lang="en-US" altLang="zh-CN" dirty="0" smtClean="0"/>
              <a:t>(</a:t>
            </a:r>
            <a:r>
              <a:rPr lang="en-US" altLang="zh-CN" sz="1200" kern="1200" dirty="0" smtClean="0">
                <a:solidFill>
                  <a:schemeClr val="tx1"/>
                </a:solidFill>
                <a:effectLst/>
                <a:latin typeface="+mn-lt"/>
                <a:ea typeface="+mn-ea"/>
                <a:cs typeface="+mn-cs"/>
              </a:rPr>
              <a:t>4.0</a:t>
            </a:r>
            <a:r>
              <a:rPr lang="en-US" altLang="zh-CN" dirty="0" smtClean="0"/>
              <a:t>, </a:t>
            </a:r>
            <a:r>
              <a:rPr lang="en-US" altLang="zh-CN" sz="1200" kern="1200" dirty="0" smtClean="0">
                <a:solidFill>
                  <a:schemeClr val="tx1"/>
                </a:solidFill>
                <a:effectLst/>
                <a:latin typeface="+mn-lt"/>
                <a:ea typeface="+mn-ea"/>
                <a:cs typeface="+mn-cs"/>
              </a:rPr>
              <a:t>10.0</a:t>
            </a:r>
            <a:r>
              <a:rPr lang="en-US" altLang="zh-CN" dirty="0" smtClean="0"/>
              <a:t>, </a:t>
            </a:r>
            <a:r>
              <a:rPr lang="en-US" altLang="zh-CN" sz="1200" kern="1200" dirty="0" smtClean="0">
                <a:solidFill>
                  <a:schemeClr val="tx1"/>
                </a:solidFill>
                <a:effectLst/>
                <a:latin typeface="+mn-lt"/>
                <a:ea typeface="+mn-ea"/>
                <a:cs typeface="+mn-cs"/>
              </a:rPr>
              <a:t>2.0</a:t>
            </a:r>
            <a:r>
              <a:rPr lang="en-US" altLang="zh-CN" dirty="0" smtClean="0"/>
              <a:t>))</a:t>
            </a:r>
            <a:br>
              <a:rPr lang="en-US" altLang="zh-CN" dirty="0" smtClean="0"/>
            </a:br>
            <a:r>
              <a:rPr lang="en-US" altLang="zh-CN" dirty="0" smtClean="0"/>
              <a:t>    )).</a:t>
            </a:r>
            <a:r>
              <a:rPr lang="en-US" altLang="zh-CN" dirty="0" err="1" smtClean="0"/>
              <a:t>toDF</a:t>
            </a:r>
            <a:r>
              <a:rPr lang="en-US" altLang="zh-CN" dirty="0" smtClean="0"/>
              <a:t>(</a:t>
            </a:r>
            <a:r>
              <a:rPr lang="en-US" altLang="zh-CN" sz="1200" b="1" kern="1200" dirty="0" smtClean="0">
                <a:solidFill>
                  <a:schemeClr val="tx1"/>
                </a:solidFill>
                <a:effectLst/>
                <a:latin typeface="+mn-lt"/>
                <a:ea typeface="+mn-ea"/>
                <a:cs typeface="+mn-cs"/>
              </a:rPr>
              <a:t>"id"</a:t>
            </a:r>
            <a:r>
              <a:rPr lang="en-US" altLang="zh-CN" dirty="0" smtClean="0"/>
              <a:t>, </a:t>
            </a:r>
            <a:r>
              <a:rPr lang="en-US" altLang="zh-CN" sz="1200" b="1" kern="1200" dirty="0" smtClean="0">
                <a:solidFill>
                  <a:schemeClr val="tx1"/>
                </a:solidFill>
                <a:effectLst/>
                <a:latin typeface="+mn-lt"/>
                <a:ea typeface="+mn-ea"/>
                <a:cs typeface="+mn-cs"/>
              </a:rPr>
              <a:t>"features"</a:t>
            </a:r>
            <a:r>
              <a:rPr lang="en-US" altLang="zh-CN" dirty="0" smtClean="0"/>
              <a:t>)</a:t>
            </a:r>
            <a:br>
              <a:rPr lang="en-US" altLang="zh-CN" dirty="0" smtClean="0"/>
            </a:br>
            <a:r>
              <a:rPr lang="en-US" altLang="zh-CN" dirty="0" smtClean="0"/>
              <a:t>    </a:t>
            </a:r>
            <a:r>
              <a:rPr lang="en-US" altLang="zh-CN" dirty="0" err="1" smtClean="0"/>
              <a:t>dataFrame.show</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Normalizer </a:t>
            </a:r>
            <a:r>
              <a:rPr lang="zh-CN" altLang="en-US" sz="1200" i="1" kern="1200" dirty="0" smtClean="0">
                <a:solidFill>
                  <a:schemeClr val="tx1"/>
                </a:solidFill>
                <a:effectLst/>
                <a:latin typeface="+mn-lt"/>
                <a:ea typeface="+mn-ea"/>
                <a:cs typeface="+mn-cs"/>
              </a:rPr>
              <a:t>规范化</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normalizer = </a:t>
            </a:r>
            <a:r>
              <a:rPr lang="en-US" altLang="zh-CN" sz="1200" b="1" kern="1200" dirty="0" smtClean="0">
                <a:solidFill>
                  <a:schemeClr val="tx1"/>
                </a:solidFill>
                <a:effectLst/>
                <a:latin typeface="+mn-lt"/>
                <a:ea typeface="+mn-ea"/>
                <a:cs typeface="+mn-cs"/>
              </a:rPr>
              <a:t>new </a:t>
            </a:r>
            <a:r>
              <a:rPr lang="en-US" altLang="zh-CN" dirty="0" smtClean="0"/>
              <a:t>Normalizer().</a:t>
            </a:r>
            <a:r>
              <a:rPr lang="en-US" altLang="zh-CN" dirty="0" err="1" smtClean="0"/>
              <a:t>setInputCol</a:t>
            </a:r>
            <a:r>
              <a:rPr lang="en-US" altLang="zh-CN" dirty="0" smtClean="0"/>
              <a:t>(</a:t>
            </a:r>
            <a:r>
              <a:rPr lang="en-US" altLang="zh-CN" sz="1200" b="1" kern="1200" dirty="0" smtClean="0">
                <a:solidFill>
                  <a:schemeClr val="tx1"/>
                </a:solidFill>
                <a:effectLst/>
                <a:latin typeface="+mn-lt"/>
                <a:ea typeface="+mn-ea"/>
                <a:cs typeface="+mn-cs"/>
              </a:rPr>
              <a:t>"features"</a:t>
            </a:r>
            <a:r>
              <a:rPr lang="en-US" altLang="zh-CN" dirty="0" smtClean="0"/>
              <a:t>).</a:t>
            </a:r>
            <a:r>
              <a:rPr lang="en-US" altLang="zh-CN" dirty="0" err="1" smtClean="0"/>
              <a:t>setOutputCol</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normFeatures</a:t>
            </a:r>
            <a:r>
              <a:rPr lang="en-US" altLang="zh-CN" sz="1200" b="1" kern="1200" dirty="0" smtClean="0">
                <a:solidFill>
                  <a:schemeClr val="tx1"/>
                </a:solidFill>
                <a:effectLst/>
                <a:latin typeface="+mn-lt"/>
                <a:ea typeface="+mn-ea"/>
                <a:cs typeface="+mn-cs"/>
              </a:rPr>
              <a:t>"</a:t>
            </a:r>
            <a:r>
              <a:rPr lang="en-US" altLang="zh-CN" dirty="0" smtClean="0"/>
              <a:t>).</a:t>
            </a:r>
            <a:r>
              <a:rPr lang="en-US" altLang="zh-CN" dirty="0" err="1" smtClean="0"/>
              <a:t>setP</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normData_trans</a:t>
            </a:r>
            <a:r>
              <a:rPr lang="en-US" altLang="zh-CN" dirty="0" smtClean="0"/>
              <a:t> = </a:t>
            </a:r>
            <a:r>
              <a:rPr lang="en-US" altLang="zh-CN" dirty="0" err="1" smtClean="0"/>
              <a:t>normalizer.transform</a:t>
            </a:r>
            <a:r>
              <a:rPr lang="en-US" altLang="zh-CN" dirty="0" smtClean="0"/>
              <a:t>(</a:t>
            </a:r>
            <a:r>
              <a:rPr lang="en-US" altLang="zh-CN" dirty="0" err="1" smtClean="0"/>
              <a:t>dataFrame</a:t>
            </a:r>
            <a:r>
              <a:rPr lang="en-US" altLang="zh-CN" dirty="0" smtClean="0"/>
              <a:t>)</a:t>
            </a:r>
            <a:br>
              <a:rPr lang="en-US" altLang="zh-CN" dirty="0" smtClean="0"/>
            </a:br>
            <a:r>
              <a:rPr lang="en-US" altLang="zh-CN" dirty="0" smtClean="0"/>
              <a:t>    </a:t>
            </a:r>
            <a:r>
              <a:rPr lang="en-US" altLang="zh-CN" dirty="0" err="1" smtClean="0"/>
              <a:t>normData_trans.show</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StandardScaler</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scaler1 = </a:t>
            </a:r>
            <a:r>
              <a:rPr lang="en-US" altLang="zh-CN" sz="1200" b="1" kern="1200" dirty="0" smtClean="0">
                <a:solidFill>
                  <a:schemeClr val="tx1"/>
                </a:solidFill>
                <a:effectLst/>
                <a:latin typeface="+mn-lt"/>
                <a:ea typeface="+mn-ea"/>
                <a:cs typeface="+mn-cs"/>
              </a:rPr>
              <a:t>new </a:t>
            </a:r>
            <a:r>
              <a:rPr lang="en-US" altLang="zh-CN" dirty="0" err="1" smtClean="0"/>
              <a:t>StandardScaler</a:t>
            </a:r>
            <a:r>
              <a:rPr lang="en-US" altLang="zh-CN" dirty="0" smtClean="0"/>
              <a:t>().</a:t>
            </a:r>
            <a:r>
              <a:rPr lang="en-US" altLang="zh-CN" dirty="0" err="1" smtClean="0"/>
              <a:t>setInputCol</a:t>
            </a:r>
            <a:r>
              <a:rPr lang="en-US" altLang="zh-CN" dirty="0" smtClean="0"/>
              <a:t>(</a:t>
            </a:r>
            <a:r>
              <a:rPr lang="en-US" altLang="zh-CN" sz="1200" b="1" kern="1200" dirty="0" smtClean="0">
                <a:solidFill>
                  <a:schemeClr val="tx1"/>
                </a:solidFill>
                <a:effectLst/>
                <a:latin typeface="+mn-lt"/>
                <a:ea typeface="+mn-ea"/>
                <a:cs typeface="+mn-cs"/>
              </a:rPr>
              <a:t>"features"</a:t>
            </a:r>
            <a:r>
              <a:rPr lang="en-US" altLang="zh-CN" dirty="0" smtClean="0"/>
              <a:t>).</a:t>
            </a:r>
            <a:r>
              <a:rPr lang="en-US" altLang="zh-CN" dirty="0" err="1" smtClean="0"/>
              <a:t>setOutputCol</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scaledFeatures</a:t>
            </a:r>
            <a:r>
              <a:rPr lang="en-US" altLang="zh-CN" sz="1200" b="1" kern="1200" dirty="0" smtClean="0">
                <a:solidFill>
                  <a:schemeClr val="tx1"/>
                </a:solidFill>
                <a:effectLst/>
                <a:latin typeface="+mn-lt"/>
                <a:ea typeface="+mn-ea"/>
                <a:cs typeface="+mn-cs"/>
              </a:rPr>
              <a:t>"</a:t>
            </a:r>
            <a:r>
              <a:rPr lang="en-US" altLang="zh-CN" dirty="0" smtClean="0"/>
              <a:t>).</a:t>
            </a:r>
            <a:r>
              <a:rPr lang="en-US" altLang="zh-CN" dirty="0" err="1" smtClean="0"/>
              <a:t>setWithStd</a:t>
            </a:r>
            <a:r>
              <a:rPr lang="en-US" altLang="zh-CN" dirty="0" smtClean="0"/>
              <a:t>(</a:t>
            </a:r>
            <a:r>
              <a:rPr lang="en-US" altLang="zh-CN" sz="1200" b="1" kern="1200" dirty="0" smtClean="0">
                <a:solidFill>
                  <a:schemeClr val="tx1"/>
                </a:solidFill>
                <a:effectLst/>
                <a:latin typeface="+mn-lt"/>
                <a:ea typeface="+mn-ea"/>
                <a:cs typeface="+mn-cs"/>
              </a:rPr>
              <a:t>true</a:t>
            </a:r>
            <a:r>
              <a:rPr lang="en-US" altLang="zh-CN" dirty="0" smtClean="0"/>
              <a:t>).</a:t>
            </a:r>
            <a:r>
              <a:rPr lang="en-US" altLang="zh-CN" dirty="0" err="1" smtClean="0"/>
              <a:t>setWithMean</a:t>
            </a:r>
            <a:r>
              <a:rPr lang="en-US" altLang="zh-CN" dirty="0" smtClean="0"/>
              <a:t>(</a:t>
            </a:r>
            <a:r>
              <a:rPr lang="en-US" altLang="zh-CN" sz="1200" b="1" kern="1200" dirty="0" smtClean="0">
                <a:solidFill>
                  <a:schemeClr val="tx1"/>
                </a:solidFill>
                <a:effectLst/>
                <a:latin typeface="+mn-lt"/>
                <a:ea typeface="+mn-ea"/>
                <a:cs typeface="+mn-cs"/>
              </a:rPr>
              <a:t>false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scalerModel1 = scaler1.fit(</a:t>
            </a:r>
            <a:r>
              <a:rPr lang="en-US" altLang="zh-CN" dirty="0" err="1" smtClean="0"/>
              <a:t>dataFrame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scaledData1 = scalerModel1.transform(</a:t>
            </a:r>
            <a:r>
              <a:rPr lang="en-US" altLang="zh-CN" dirty="0" err="1" smtClean="0"/>
              <a:t>dataFrame</a:t>
            </a:r>
            <a:r>
              <a:rPr lang="en-US" altLang="zh-CN" dirty="0" smtClean="0"/>
              <a:t>)</a:t>
            </a:r>
            <a:br>
              <a:rPr lang="en-US" altLang="zh-CN" dirty="0" smtClean="0"/>
            </a:br>
            <a:r>
              <a:rPr lang="en-US" altLang="zh-CN" dirty="0" smtClean="0"/>
              <a:t>    scaledData1.show(</a:t>
            </a:r>
            <a:r>
              <a:rPr lang="en-US" altLang="zh-CN" sz="1200" b="1" kern="1200" dirty="0" smtClean="0">
                <a:solidFill>
                  <a:schemeClr val="tx1"/>
                </a:solidFill>
                <a:effectLst/>
                <a:latin typeface="+mn-lt"/>
                <a:ea typeface="+mn-ea"/>
                <a:cs typeface="+mn-cs"/>
              </a:rPr>
              <a:t>false</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MinMaxScaler</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示例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scaler</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MinMaxScaler</a:t>
            </a:r>
            <a:r>
              <a:rPr lang="en-US" altLang="zh-CN" dirty="0" smtClean="0"/>
              <a:t>().</a:t>
            </a:r>
            <a:r>
              <a:rPr lang="en-US" altLang="zh-CN" dirty="0" err="1" smtClean="0"/>
              <a:t>setInputCol</a:t>
            </a:r>
            <a:r>
              <a:rPr lang="en-US" altLang="zh-CN" dirty="0" smtClean="0"/>
              <a:t>(</a:t>
            </a:r>
            <a:r>
              <a:rPr lang="en-US" altLang="zh-CN" sz="1200" b="1" kern="1200" dirty="0" smtClean="0">
                <a:solidFill>
                  <a:schemeClr val="tx1"/>
                </a:solidFill>
                <a:effectLst/>
                <a:latin typeface="+mn-lt"/>
                <a:ea typeface="+mn-ea"/>
                <a:cs typeface="+mn-cs"/>
              </a:rPr>
              <a:t>"features"</a:t>
            </a:r>
            <a:r>
              <a:rPr lang="en-US" altLang="zh-CN" dirty="0" smtClean="0"/>
              <a:t>).</a:t>
            </a:r>
            <a:r>
              <a:rPr lang="en-US" altLang="zh-CN" dirty="0" err="1" smtClean="0"/>
              <a:t>setOutputCol</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scaledFeatures</a:t>
            </a:r>
            <a:r>
              <a:rPr lang="en-US" altLang="zh-CN" sz="1200" b="1"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scalerModel</a:t>
            </a:r>
            <a:r>
              <a:rPr lang="en-US" altLang="zh-CN" dirty="0" smtClean="0"/>
              <a:t> = </a:t>
            </a:r>
            <a:r>
              <a:rPr lang="en-US" altLang="zh-CN" dirty="0" err="1" smtClean="0"/>
              <a:t>scaler.fit</a:t>
            </a:r>
            <a:r>
              <a:rPr lang="en-US" altLang="zh-CN" dirty="0" smtClean="0"/>
              <a:t>(</a:t>
            </a:r>
            <a:r>
              <a:rPr lang="en-US" altLang="zh-CN" dirty="0" err="1" smtClean="0"/>
              <a:t>dataFrame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scaledData</a:t>
            </a:r>
            <a:r>
              <a:rPr lang="en-US" altLang="zh-CN" dirty="0" smtClean="0"/>
              <a:t> = </a:t>
            </a:r>
            <a:r>
              <a:rPr lang="en-US" altLang="zh-CN" dirty="0" err="1" smtClean="0"/>
              <a:t>scalerModel.transform</a:t>
            </a:r>
            <a:r>
              <a:rPr lang="en-US" altLang="zh-CN" dirty="0" smtClean="0"/>
              <a:t>(</a:t>
            </a:r>
            <a:r>
              <a:rPr lang="en-US" altLang="zh-CN" dirty="0" err="1" smtClean="0"/>
              <a:t>dataFrame</a:t>
            </a:r>
            <a:r>
              <a:rPr lang="en-US" altLang="zh-CN" dirty="0" smtClean="0"/>
              <a:t>)</a:t>
            </a:r>
            <a:br>
              <a:rPr lang="en-US" altLang="zh-CN" dirty="0" smtClean="0"/>
            </a:br>
            <a:r>
              <a:rPr lang="en-US" altLang="zh-CN" dirty="0" smtClean="0"/>
              <a:t>    </a:t>
            </a:r>
            <a:r>
              <a:rPr lang="en-US" altLang="zh-CN" dirty="0" err="1" smtClean="0"/>
              <a:t>scaledData.show</a:t>
            </a:r>
            <a:r>
              <a:rPr lang="en-US" altLang="zh-CN" dirty="0" smtClean="0"/>
              <a:t>(</a:t>
            </a:r>
            <a:r>
              <a:rPr lang="en-US" altLang="zh-CN" sz="1200" b="1" kern="1200" dirty="0" smtClean="0">
                <a:solidFill>
                  <a:schemeClr val="tx1"/>
                </a:solidFill>
                <a:effectLst/>
                <a:latin typeface="+mn-lt"/>
                <a:ea typeface="+mn-ea"/>
                <a:cs typeface="+mn-cs"/>
              </a:rPr>
              <a:t>false</a:t>
            </a:r>
            <a:r>
              <a:rPr lang="en-US" altLang="zh-CN" dirty="0" smtClean="0"/>
              <a:t>)</a:t>
            </a:r>
            <a:br>
              <a:rPr lang="en-US" altLang="zh-CN" dirty="0" smtClean="0"/>
            </a:br>
            <a:r>
              <a:rPr lang="en-US" altLang="zh-CN" dirty="0" smtClean="0"/>
              <a:t>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25</a:t>
            </a:fld>
            <a:endParaRPr lang="zh-CN" altLang="en-US"/>
          </a:p>
        </p:txBody>
      </p:sp>
    </p:spTree>
    <p:extLst>
      <p:ext uri="{BB962C8B-B14F-4D97-AF65-F5344CB8AC3E}">
        <p14:creationId xmlns:p14="http://schemas.microsoft.com/office/powerpoint/2010/main" val="191924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2022/6/24</a:t>
            </a:fld>
            <a:endParaRPr lang="zh-CN" altLang="en-US" dirty="0"/>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a:p>
            <a:pPr lvl="0"/>
            <a:r>
              <a:rPr lang="en-US" altLang="zh-CN" dirty="0" err="1"/>
              <a:t>asff</a:t>
            </a:r>
            <a:endParaRPr lang="en-US" altLang="zh-CN" dirty="0"/>
          </a:p>
          <a:p>
            <a:pPr lvl="0"/>
            <a:endParaRPr lang="en-US" altLang="zh-CN"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单击此处编辑母版标题样式</a:t>
            </a:r>
            <a:r>
              <a:rPr lang="en-US" altLang="zh-CN" dirty="0" err="1"/>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en-US" altLang="zh-CN" dirty="0" err="1"/>
              <a:t>asdf</a:t>
            </a:r>
            <a:endParaRPr lang="en-US" altLang="zh-CN" dirty="0"/>
          </a:p>
          <a:p>
            <a:pPr lvl="0"/>
            <a:r>
              <a:rPr lang="en-US" altLang="zh-CN" dirty="0" err="1"/>
              <a:t>asf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单击此处编辑母版标题样式</a:t>
            </a:r>
            <a:r>
              <a:rPr lang="en-US" altLang="zh-CN" dirty="0" err="1"/>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2022/6/24</a:t>
            </a:fld>
            <a:endParaRPr lang="zh-CN" altLang="en-US">
              <a:solidFill>
                <a:srgbClr val="FFFFFF"/>
              </a:solidFill>
            </a:endParaRPr>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err="1"/>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en-US" altLang="zh-CN" dirty="0" err="1"/>
              <a:t>asdf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err="1"/>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 xmlns:a16="http://schemas.microsoft.com/office/drawing/2014/main"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 xmlns:a16="http://schemas.microsoft.com/office/drawing/2014/main"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 xmlns:a16="http://schemas.microsoft.com/office/drawing/2014/main"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2022/6/24</a:t>
            </a:fld>
            <a:endParaRPr lang="zh-CN" altLang="en-US"/>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2022/6/24</a:t>
            </a:fld>
            <a:endParaRPr lang="zh-CN" altLang="en-US">
              <a:solidFill>
                <a:srgbClr val="000000">
                  <a:tint val="75000"/>
                </a:srgbClr>
              </a:solidFill>
            </a:endParaRPr>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en-US" altLang="zh-CN" sz="3600" b="0" dirty="0" err="1" smtClean="0">
                <a:latin typeface="Times New Roman" panose="02020603050405020304" pitchFamily="18" charset="0"/>
                <a:cs typeface="Times New Roman" panose="02020603050405020304" pitchFamily="18" charset="0"/>
              </a:rPr>
              <a:t>SparkMlib</a:t>
            </a:r>
            <a:r>
              <a:rPr lang="zh-CN" altLang="en-US" sz="3600" b="0" dirty="0" smtClean="0">
                <a:latin typeface="Times New Roman" panose="02020603050405020304" pitchFamily="18" charset="0"/>
                <a:cs typeface="Times New Roman" panose="02020603050405020304" pitchFamily="18" charset="0"/>
              </a:rPr>
              <a:t>大</a:t>
            </a:r>
            <a:r>
              <a:rPr lang="zh-CN" altLang="en-US" sz="3600" b="0" dirty="0">
                <a:latin typeface="Times New Roman" panose="02020603050405020304" pitchFamily="18" charset="0"/>
                <a:cs typeface="Times New Roman" panose="02020603050405020304" pitchFamily="18" charset="0"/>
              </a:rPr>
              <a:t>数据技术与应用</a:t>
            </a: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2022/6/24</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数据类型：</a:t>
            </a:r>
            <a:r>
              <a:rPr lang="zh-CN" altLang="zh-CN" dirty="0"/>
              <a:t>在</a:t>
            </a:r>
            <a:r>
              <a:rPr lang="en-US" altLang="zh-CN" dirty="0"/>
              <a:t>MLlib</a:t>
            </a:r>
            <a:r>
              <a:rPr lang="zh-CN" altLang="zh-CN" dirty="0"/>
              <a:t>中，对不同算法包的调用都有一定的输入数据格式，因此先了解最基本的数据类型，其中几种常见数据类型</a:t>
            </a:r>
            <a:r>
              <a:rPr lang="zh-CN" altLang="en-US" dirty="0"/>
              <a:t>如表所示</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graphicFrame>
        <p:nvGraphicFramePr>
          <p:cNvPr id="5" name="表格 4"/>
          <p:cNvGraphicFramePr>
            <a:graphicFrameLocks noGrp="1"/>
          </p:cNvGraphicFramePr>
          <p:nvPr>
            <p:extLst>
              <p:ext uri="{D42A27DB-BD31-4B8C-83A1-F6EECF244321}">
                <p14:modId xmlns:p14="http://schemas.microsoft.com/office/powerpoint/2010/main" val="2740704570"/>
              </p:ext>
            </p:extLst>
          </p:nvPr>
        </p:nvGraphicFramePr>
        <p:xfrm>
          <a:off x="2068497" y="2872853"/>
          <a:ext cx="7217546" cy="1844640"/>
        </p:xfrm>
        <a:graphic>
          <a:graphicData uri="http://schemas.openxmlformats.org/drawingml/2006/table">
            <a:tbl>
              <a:tblPr firstRow="1" firstCol="1" bandRow="1">
                <a:tableStyleId>{5C22544A-7EE6-4342-B048-85BDC9FD1C3A}</a:tableStyleId>
              </a:tblPr>
              <a:tblGrid>
                <a:gridCol w="2220248">
                  <a:extLst>
                    <a:ext uri="{9D8B030D-6E8A-4147-A177-3AD203B41FA5}">
                      <a16:colId xmlns="" xmlns:a16="http://schemas.microsoft.com/office/drawing/2014/main" val="3270136856"/>
                    </a:ext>
                  </a:extLst>
                </a:gridCol>
                <a:gridCol w="4997298">
                  <a:extLst>
                    <a:ext uri="{9D8B030D-6E8A-4147-A177-3AD203B41FA5}">
                      <a16:colId xmlns="" xmlns:a16="http://schemas.microsoft.com/office/drawing/2014/main" val="2987128081"/>
                    </a:ext>
                  </a:extLst>
                </a:gridCol>
              </a:tblGrid>
              <a:tr h="432000">
                <a:tc>
                  <a:txBody>
                    <a:bodyPr/>
                    <a:lstStyle/>
                    <a:p>
                      <a:pPr algn="just">
                        <a:spcAft>
                          <a:spcPts val="0"/>
                        </a:spcAft>
                      </a:pPr>
                      <a:r>
                        <a:rPr lang="zh-CN" sz="1800" kern="100" baseline="0" dirty="0">
                          <a:effectLst/>
                          <a:latin typeface="微软雅黑" panose="020B0503020204020204" pitchFamily="34" charset="-122"/>
                          <a:ea typeface="微软雅黑" panose="020B0503020204020204" pitchFamily="34" charset="-122"/>
                        </a:rPr>
                        <a:t>数据类型</a:t>
                      </a:r>
                      <a:endParaRPr lang="zh-CN" sz="180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描述</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890467341"/>
                  </a:ext>
                </a:extLst>
              </a:tr>
              <a:tr h="432000">
                <a:tc>
                  <a:txBody>
                    <a:bodyPr/>
                    <a:lstStyle/>
                    <a:p>
                      <a:pPr algn="just">
                        <a:spcAft>
                          <a:spcPts val="0"/>
                        </a:spcAft>
                      </a:pPr>
                      <a:r>
                        <a:rPr lang="en-US" sz="1800" kern="100" baseline="0">
                          <a:effectLst/>
                          <a:latin typeface="微软雅黑" panose="020B0503020204020204" pitchFamily="34" charset="-122"/>
                          <a:ea typeface="微软雅黑" panose="020B0503020204020204" pitchFamily="34" charset="-122"/>
                        </a:rPr>
                        <a:t>Vector</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数据向量，包括稀疏向量和稠密向量</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4278529865"/>
                  </a:ext>
                </a:extLst>
              </a:tr>
              <a:tr h="432000">
                <a:tc>
                  <a:txBody>
                    <a:bodyPr/>
                    <a:lstStyle/>
                    <a:p>
                      <a:pPr algn="just">
                        <a:spcAft>
                          <a:spcPts val="0"/>
                        </a:spcAft>
                      </a:pPr>
                      <a:r>
                        <a:rPr lang="en-US" sz="1800" kern="100" baseline="0">
                          <a:effectLst/>
                          <a:latin typeface="微软雅黑" panose="020B0503020204020204" pitchFamily="34" charset="-122"/>
                          <a:ea typeface="微软雅黑" panose="020B0503020204020204" pitchFamily="34" charset="-122"/>
                        </a:rPr>
                        <a:t>LabeledPoint</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监督式学习算法的数据对象，包含一个标签和一个特征向量</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079583095"/>
                  </a:ext>
                </a:extLst>
              </a:tr>
              <a:tr h="432000">
                <a:tc>
                  <a:txBody>
                    <a:bodyPr/>
                    <a:lstStyle/>
                    <a:p>
                      <a:pPr algn="just">
                        <a:spcAft>
                          <a:spcPts val="0"/>
                        </a:spcAft>
                      </a:pPr>
                      <a:r>
                        <a:rPr lang="en-US" sz="1800" kern="100" baseline="0" dirty="0">
                          <a:effectLst/>
                          <a:latin typeface="微软雅黑" panose="020B0503020204020204" pitchFamily="34" charset="-122"/>
                          <a:ea typeface="微软雅黑" panose="020B0503020204020204" pitchFamily="34" charset="-122"/>
                        </a:rPr>
                        <a:t>Rating</a:t>
                      </a:r>
                      <a:endParaRPr lang="zh-CN" sz="180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dirty="0">
                          <a:effectLst/>
                          <a:latin typeface="微软雅黑" panose="020B0503020204020204" pitchFamily="34" charset="-122"/>
                          <a:ea typeface="微软雅黑" panose="020B0503020204020204" pitchFamily="34" charset="-122"/>
                        </a:rPr>
                        <a:t>对产品的评分，用于推荐</a:t>
                      </a:r>
                      <a:r>
                        <a:rPr lang="en-US" sz="1800" kern="100" baseline="0" dirty="0">
                          <a:effectLst/>
                          <a:latin typeface="微软雅黑" panose="020B0503020204020204" pitchFamily="34" charset="-122"/>
                          <a:ea typeface="微软雅黑" panose="020B0503020204020204" pitchFamily="34" charset="-122"/>
                        </a:rPr>
                        <a:t>ALS</a:t>
                      </a:r>
                      <a:r>
                        <a:rPr lang="zh-CN" sz="1800" kern="100" baseline="0" dirty="0">
                          <a:effectLst/>
                          <a:latin typeface="微软雅黑" panose="020B0503020204020204" pitchFamily="34" charset="-122"/>
                          <a:ea typeface="微软雅黑" panose="020B0503020204020204" pitchFamily="34" charset="-122"/>
                        </a:rPr>
                        <a:t>算法</a:t>
                      </a:r>
                      <a:endParaRPr lang="zh-CN" sz="180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112509729"/>
                  </a:ext>
                </a:extLst>
              </a:tr>
            </a:tbl>
          </a:graphicData>
        </a:graphic>
      </p:graphicFrame>
    </p:spTree>
    <p:extLst>
      <p:ext uri="{BB962C8B-B14F-4D97-AF65-F5344CB8AC3E}">
        <p14:creationId xmlns:p14="http://schemas.microsoft.com/office/powerpoint/2010/main" val="351045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632" y="1470094"/>
            <a:ext cx="11107601" cy="4300785"/>
          </a:xfrm>
        </p:spPr>
        <p:txBody>
          <a:bodyPr/>
          <a:lstStyle/>
          <a:p>
            <a:r>
              <a:rPr lang="en-US" altLang="zh-CN" b="1" dirty="0"/>
              <a:t>V</a:t>
            </a:r>
            <a:r>
              <a:rPr lang="en-US" altLang="zh-CN" b="1" dirty="0" smtClean="0"/>
              <a:t>ector</a:t>
            </a:r>
            <a:r>
              <a:rPr lang="zh-CN" altLang="en-US" b="1" dirty="0"/>
              <a:t>：</a:t>
            </a:r>
            <a:r>
              <a:rPr lang="zh-CN" altLang="zh-CN" dirty="0"/>
              <a:t>一种数据向量。</a:t>
            </a:r>
            <a:r>
              <a:rPr lang="en-US" altLang="zh-CN" dirty="0"/>
              <a:t>MLlib</a:t>
            </a:r>
            <a:r>
              <a:rPr lang="zh-CN" altLang="zh-CN" dirty="0"/>
              <a:t>支持两种类型的局部向量：稠密和稀疏。</a:t>
            </a:r>
            <a:endParaRPr lang="en-US" altLang="zh-CN" dirty="0"/>
          </a:p>
          <a:p>
            <a:pPr marL="720000">
              <a:buFont typeface="Wingdings" panose="05000000000000000000" pitchFamily="2" charset="2"/>
              <a:buChar char="l"/>
            </a:pPr>
            <a:r>
              <a:rPr lang="zh-CN" altLang="zh-CN" dirty="0"/>
              <a:t>稠密向量表示存储每一个</a:t>
            </a:r>
            <a:r>
              <a:rPr lang="zh-CN" altLang="zh-CN" dirty="0" smtClean="0"/>
              <a:t>值</a:t>
            </a:r>
            <a:endParaRPr lang="en-US" altLang="zh-CN" dirty="0" smtClean="0"/>
          </a:p>
          <a:p>
            <a:pPr marL="720000">
              <a:buFont typeface="Wingdings" panose="05000000000000000000" pitchFamily="2" charset="2"/>
              <a:buChar char="l"/>
            </a:pPr>
            <a:r>
              <a:rPr lang="en-US" altLang="zh-CN" dirty="0" err="1" smtClean="0"/>
              <a:t>org.apache.spark.ml.linalg.Vector</a:t>
            </a:r>
            <a:endParaRPr lang="en-US" altLang="zh-CN" dirty="0"/>
          </a:p>
          <a:p>
            <a:pPr marL="720000">
              <a:buFont typeface="Wingdings" panose="05000000000000000000" pitchFamily="2" charset="2"/>
              <a:buChar char="l"/>
            </a:pPr>
            <a:r>
              <a:rPr lang="zh-CN" altLang="zh-CN" dirty="0"/>
              <a:t>而稀疏向量存储非</a:t>
            </a:r>
            <a:r>
              <a:rPr lang="en-US" altLang="zh-CN" dirty="0"/>
              <a:t>0</a:t>
            </a:r>
            <a:r>
              <a:rPr lang="zh-CN" altLang="zh-CN" dirty="0"/>
              <a:t>向量，由两个并行数组支持：索引和值。例如，矢量（</a:t>
            </a:r>
            <a:r>
              <a:rPr lang="en-US" altLang="zh-CN" dirty="0"/>
              <a:t>1</a:t>
            </a:r>
            <a:r>
              <a:rPr lang="zh-CN" altLang="zh-CN" dirty="0"/>
              <a:t>，</a:t>
            </a:r>
            <a:r>
              <a:rPr lang="en-US" altLang="zh-CN" dirty="0"/>
              <a:t>0</a:t>
            </a:r>
            <a:r>
              <a:rPr lang="zh-CN" altLang="zh-CN" dirty="0"/>
              <a:t>，</a:t>
            </a:r>
            <a:r>
              <a:rPr lang="en-US" altLang="zh-CN" dirty="0"/>
              <a:t>3</a:t>
            </a:r>
            <a:r>
              <a:rPr lang="zh-CN" altLang="zh-CN" dirty="0"/>
              <a:t>）稠密向量格式表示为</a:t>
            </a:r>
            <a:r>
              <a:rPr lang="en-US" altLang="zh-CN" dirty="0"/>
              <a:t>[1.0</a:t>
            </a:r>
            <a:r>
              <a:rPr lang="zh-CN" altLang="zh-CN" dirty="0"/>
              <a:t>，</a:t>
            </a:r>
            <a:r>
              <a:rPr lang="en-US" altLang="zh-CN" dirty="0"/>
              <a:t>0.0</a:t>
            </a:r>
            <a:r>
              <a:rPr lang="zh-CN" altLang="zh-CN" dirty="0"/>
              <a:t>，</a:t>
            </a:r>
            <a:r>
              <a:rPr lang="en-US" altLang="zh-CN" dirty="0"/>
              <a:t>3.0]</a:t>
            </a:r>
            <a:r>
              <a:rPr lang="zh-CN" altLang="zh-CN" dirty="0"/>
              <a:t>；稀疏格式表示为（</a:t>
            </a:r>
            <a:r>
              <a:rPr lang="en-US" altLang="zh-CN" dirty="0"/>
              <a:t>3</a:t>
            </a:r>
            <a:r>
              <a:rPr lang="zh-CN" altLang="zh-CN" dirty="0"/>
              <a:t>，</a:t>
            </a:r>
            <a:r>
              <a:rPr lang="en-US" altLang="zh-CN" dirty="0"/>
              <a:t>[0</a:t>
            </a:r>
            <a:r>
              <a:rPr lang="zh-CN" altLang="zh-CN" dirty="0"/>
              <a:t>，</a:t>
            </a:r>
            <a:r>
              <a:rPr lang="en-US" altLang="zh-CN" dirty="0"/>
              <a:t>2]</a:t>
            </a:r>
            <a:r>
              <a:rPr lang="zh-CN" altLang="zh-CN" dirty="0"/>
              <a:t>，</a:t>
            </a:r>
            <a:r>
              <a:rPr lang="en-US" altLang="zh-CN" dirty="0"/>
              <a:t>[1</a:t>
            </a:r>
            <a:r>
              <a:rPr lang="zh-CN" altLang="zh-CN" dirty="0"/>
              <a:t>，</a:t>
            </a:r>
            <a:r>
              <a:rPr lang="en-US" altLang="zh-CN" dirty="0"/>
              <a:t>3]</a:t>
            </a:r>
            <a:r>
              <a:rPr lang="zh-CN" altLang="zh-CN" dirty="0" smtClean="0"/>
              <a:t>），</a:t>
            </a:r>
            <a:endParaRPr lang="en-US" altLang="zh-CN" dirty="0" smtClean="0"/>
          </a:p>
          <a:p>
            <a:pPr marL="357178" indent="0">
              <a:buNone/>
            </a:pPr>
            <a:r>
              <a:rPr lang="en-US" altLang="zh-CN" dirty="0" smtClean="0"/>
              <a:t>3</a:t>
            </a:r>
            <a:r>
              <a:rPr lang="zh-CN" altLang="zh-CN" dirty="0"/>
              <a:t>是向量的大</a:t>
            </a:r>
            <a:r>
              <a:rPr lang="zh-CN" altLang="zh-CN" dirty="0" smtClean="0"/>
              <a:t>小</a:t>
            </a:r>
            <a:endParaRPr lang="en-US" altLang="zh-CN" dirty="0" smtClean="0"/>
          </a:p>
          <a:p>
            <a:pPr marL="357178" indent="0">
              <a:buNone/>
            </a:pPr>
            <a:r>
              <a:rPr lang="en-US" altLang="zh-CN" dirty="0"/>
              <a:t>[0</a:t>
            </a:r>
            <a:r>
              <a:rPr lang="zh-CN" altLang="zh-CN" dirty="0"/>
              <a:t>，</a:t>
            </a:r>
            <a:r>
              <a:rPr lang="en-US" altLang="zh-CN" dirty="0"/>
              <a:t>2]</a:t>
            </a:r>
            <a:r>
              <a:rPr lang="zh-CN" altLang="zh-CN" dirty="0" smtClean="0"/>
              <a:t>数组索引</a:t>
            </a:r>
            <a:r>
              <a:rPr lang="en-US" altLang="zh-CN" dirty="0" smtClean="0"/>
              <a:t>(</a:t>
            </a:r>
            <a:r>
              <a:rPr lang="en-US" altLang="zh-CN" dirty="0"/>
              <a:t>indices</a:t>
            </a:r>
            <a:r>
              <a:rPr lang="en-US" altLang="zh-CN" dirty="0" smtClean="0"/>
              <a:t>)</a:t>
            </a:r>
            <a:r>
              <a:rPr lang="zh-CN" altLang="zh-CN" dirty="0" smtClean="0"/>
              <a:t>数组</a:t>
            </a:r>
            <a:endParaRPr lang="en-US" altLang="zh-CN" dirty="0" smtClean="0"/>
          </a:p>
          <a:p>
            <a:pPr marL="357178" indent="0">
              <a:buNone/>
            </a:pPr>
            <a:r>
              <a:rPr lang="en-US" altLang="zh-CN" dirty="0"/>
              <a:t>[1</a:t>
            </a:r>
            <a:r>
              <a:rPr lang="zh-CN" altLang="zh-CN" dirty="0"/>
              <a:t>，</a:t>
            </a:r>
            <a:r>
              <a:rPr lang="en-US" altLang="zh-CN" dirty="0"/>
              <a:t>3]</a:t>
            </a:r>
            <a:r>
              <a:rPr lang="zh-CN" altLang="zh-CN" dirty="0" smtClean="0"/>
              <a:t>为值</a:t>
            </a:r>
            <a:r>
              <a:rPr lang="en-US" altLang="zh-CN" dirty="0" smtClean="0"/>
              <a:t>(</a:t>
            </a:r>
            <a:r>
              <a:rPr lang="en-US" altLang="zh-CN" dirty="0"/>
              <a:t>values</a:t>
            </a:r>
            <a:r>
              <a:rPr lang="en-US" altLang="zh-CN" dirty="0" smtClean="0"/>
              <a:t>)</a:t>
            </a:r>
            <a:r>
              <a:rPr lang="zh-CN" altLang="zh-CN" dirty="0" smtClean="0"/>
              <a:t>数</a:t>
            </a:r>
            <a:r>
              <a:rPr lang="zh-CN" altLang="zh-CN" dirty="0"/>
              <a:t>组。</a:t>
            </a:r>
            <a:endParaRPr lang="en-US" altLang="zh-CN" dirty="0"/>
          </a:p>
          <a:p>
            <a:pPr marL="363600"/>
            <a:endParaRPr lang="en-US" altLang="zh-CN" dirty="0"/>
          </a:p>
          <a:p>
            <a:pPr marL="363600"/>
            <a:endParaRPr lang="zh-CN" altLang="zh-CN" dirty="0"/>
          </a:p>
          <a:p>
            <a:pPr marL="720000"/>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9" y="925745"/>
            <a:ext cx="11107601" cy="426469"/>
          </a:xfrm>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259042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sp>
        <p:nvSpPr>
          <p:cNvPr id="6" name="TextBox 5"/>
          <p:cNvSpPr txBox="1"/>
          <p:nvPr/>
        </p:nvSpPr>
        <p:spPr>
          <a:xfrm>
            <a:off x="579120" y="1351280"/>
            <a:ext cx="10739120" cy="3693319"/>
          </a:xfrm>
          <a:prstGeom prst="rect">
            <a:avLst/>
          </a:prstGeom>
          <a:noFill/>
        </p:spPr>
        <p:txBody>
          <a:bodyPr wrap="square" rtlCol="0">
            <a:spAutoFit/>
          </a:bodyPr>
          <a:lstStyle/>
          <a:p>
            <a:endParaRPr lang="en-US" altLang="zh-CN" i="1" dirty="0"/>
          </a:p>
          <a:p>
            <a:r>
              <a:rPr lang="en-US" altLang="zh-CN" i="1" dirty="0" smtClean="0"/>
              <a:t>// </a:t>
            </a:r>
            <a:r>
              <a:rPr lang="zh-CN" altLang="en-US" i="1" dirty="0"/>
              <a:t>创建</a:t>
            </a:r>
            <a:r>
              <a:rPr lang="en-US" altLang="zh-CN" i="1" dirty="0"/>
              <a:t>dense</a:t>
            </a:r>
            <a:r>
              <a:rPr lang="zh-CN" altLang="en-US" i="1" dirty="0"/>
              <a:t>密集向量</a:t>
            </a:r>
            <a:br>
              <a:rPr lang="zh-CN" altLang="en-US" i="1" dirty="0"/>
            </a:br>
            <a:r>
              <a:rPr lang="en-US" altLang="zh-CN" b="1" dirty="0" err="1"/>
              <a:t>val</a:t>
            </a:r>
            <a:r>
              <a:rPr lang="en-US" altLang="zh-CN" b="1" dirty="0"/>
              <a:t> </a:t>
            </a:r>
            <a:r>
              <a:rPr lang="en-US" altLang="zh-CN" dirty="0"/>
              <a:t>dv: Vector = </a:t>
            </a:r>
            <a:r>
              <a:rPr lang="en-US" altLang="zh-CN" dirty="0" err="1"/>
              <a:t>Vectors.</a:t>
            </a:r>
            <a:r>
              <a:rPr lang="en-US" altLang="zh-CN" i="1" dirty="0" err="1"/>
              <a:t>dense</a:t>
            </a:r>
            <a:r>
              <a:rPr lang="en-US" altLang="zh-CN" dirty="0"/>
              <a:t>(</a:t>
            </a:r>
            <a:r>
              <a:rPr lang="en-US" altLang="zh-CN" dirty="0"/>
              <a:t>1</a:t>
            </a:r>
            <a:r>
              <a:rPr lang="en-US" altLang="zh-CN" dirty="0"/>
              <a:t>,</a:t>
            </a:r>
            <a:r>
              <a:rPr lang="en-US" altLang="zh-CN" dirty="0"/>
              <a:t>2</a:t>
            </a:r>
            <a:r>
              <a:rPr lang="en-US" altLang="zh-CN" dirty="0"/>
              <a:t>,</a:t>
            </a:r>
            <a:r>
              <a:rPr lang="en-US" altLang="zh-CN" dirty="0"/>
              <a:t>3</a:t>
            </a:r>
            <a:r>
              <a:rPr lang="en-US" altLang="zh-CN" dirty="0" smtClean="0"/>
              <a:t>)</a:t>
            </a:r>
          </a:p>
          <a:p>
            <a:r>
              <a:rPr lang="en-US" altLang="zh-CN" i="1" dirty="0" err="1"/>
              <a:t>println</a:t>
            </a:r>
            <a:r>
              <a:rPr lang="en-US" altLang="zh-CN" dirty="0"/>
              <a:t>(dv</a:t>
            </a:r>
            <a:r>
              <a:rPr lang="en-US" altLang="zh-CN" dirty="0" smtClean="0"/>
              <a:t>)   //</a:t>
            </a:r>
            <a:r>
              <a:rPr lang="en-US" altLang="zh-CN" i="1" dirty="0" smtClean="0"/>
              <a:t>[</a:t>
            </a:r>
            <a:r>
              <a:rPr lang="en-US" altLang="zh-CN" i="1" dirty="0"/>
              <a:t>1.0,2.0,3.0</a:t>
            </a:r>
            <a:r>
              <a:rPr lang="en-US" altLang="zh-CN" i="1" dirty="0" smtClean="0"/>
              <a:t>]</a:t>
            </a:r>
          </a:p>
          <a:p>
            <a:endParaRPr lang="en-US" altLang="zh-CN" i="1" dirty="0"/>
          </a:p>
          <a:p>
            <a:r>
              <a:rPr lang="en-US" altLang="zh-CN" i="1" dirty="0"/>
              <a:t>// </a:t>
            </a:r>
            <a:r>
              <a:rPr lang="zh-CN" altLang="en-US" i="1" dirty="0"/>
              <a:t>创建</a:t>
            </a:r>
            <a:r>
              <a:rPr lang="en-US" altLang="zh-CN" i="1" dirty="0"/>
              <a:t>sparse</a:t>
            </a:r>
            <a:r>
              <a:rPr lang="zh-CN" altLang="en-US" i="1" dirty="0"/>
              <a:t>稀疏向量</a:t>
            </a:r>
            <a:br>
              <a:rPr lang="zh-CN" altLang="en-US" i="1" dirty="0"/>
            </a:br>
            <a:r>
              <a:rPr lang="en-US" altLang="zh-CN" b="1" dirty="0" err="1"/>
              <a:t>val</a:t>
            </a:r>
            <a:r>
              <a:rPr lang="en-US" altLang="zh-CN" b="1" dirty="0"/>
              <a:t> </a:t>
            </a:r>
            <a:r>
              <a:rPr lang="en-US" altLang="zh-CN" dirty="0"/>
              <a:t>sv1: Vector = </a:t>
            </a:r>
            <a:r>
              <a:rPr lang="en-US" altLang="zh-CN" dirty="0" err="1"/>
              <a:t>Vectors.</a:t>
            </a:r>
            <a:r>
              <a:rPr lang="en-US" altLang="zh-CN" i="1" dirty="0" err="1"/>
              <a:t>sparse</a:t>
            </a:r>
            <a:r>
              <a:rPr lang="en-US" altLang="zh-CN" dirty="0"/>
              <a:t>(</a:t>
            </a:r>
            <a:r>
              <a:rPr lang="en-US" altLang="zh-CN" dirty="0"/>
              <a:t>3</a:t>
            </a:r>
            <a:r>
              <a:rPr lang="en-US" altLang="zh-CN" dirty="0"/>
              <a:t>, </a:t>
            </a:r>
            <a:r>
              <a:rPr lang="en-US" altLang="zh-CN" i="1" dirty="0"/>
              <a:t>Array</a:t>
            </a:r>
            <a:r>
              <a:rPr lang="en-US" altLang="zh-CN" dirty="0"/>
              <a:t>(</a:t>
            </a:r>
            <a:r>
              <a:rPr lang="en-US" altLang="zh-CN" dirty="0"/>
              <a:t>0</a:t>
            </a:r>
            <a:r>
              <a:rPr lang="en-US" altLang="zh-CN" dirty="0"/>
              <a:t>,</a:t>
            </a:r>
            <a:r>
              <a:rPr lang="en-US" altLang="zh-CN" dirty="0"/>
              <a:t>2</a:t>
            </a:r>
            <a:r>
              <a:rPr lang="en-US" altLang="zh-CN" dirty="0"/>
              <a:t>), </a:t>
            </a:r>
            <a:r>
              <a:rPr lang="en-US" altLang="zh-CN" i="1" dirty="0"/>
              <a:t>Array</a:t>
            </a:r>
            <a:r>
              <a:rPr lang="en-US" altLang="zh-CN" dirty="0"/>
              <a:t>(</a:t>
            </a:r>
            <a:r>
              <a:rPr lang="en-US" altLang="zh-CN" dirty="0"/>
              <a:t>1.0</a:t>
            </a:r>
            <a:r>
              <a:rPr lang="en-US" altLang="zh-CN" dirty="0"/>
              <a:t>,</a:t>
            </a:r>
            <a:r>
              <a:rPr lang="en-US" altLang="zh-CN" dirty="0"/>
              <a:t>3.0</a:t>
            </a:r>
            <a:r>
              <a:rPr lang="en-US" altLang="zh-CN" dirty="0"/>
              <a:t>))</a:t>
            </a:r>
            <a:br>
              <a:rPr lang="en-US" altLang="zh-CN" dirty="0"/>
            </a:br>
            <a:r>
              <a:rPr lang="en-US" altLang="zh-CN" i="1" dirty="0" err="1"/>
              <a:t>println</a:t>
            </a:r>
            <a:r>
              <a:rPr lang="en-US" altLang="zh-CN" dirty="0"/>
              <a:t>(sv1) </a:t>
            </a:r>
            <a:r>
              <a:rPr lang="en-US" altLang="zh-CN" i="1" dirty="0"/>
              <a:t>//(3,[0,2],[1.0,3.0</a:t>
            </a:r>
            <a:r>
              <a:rPr lang="en-US" altLang="zh-CN" i="1" dirty="0" smtClean="0"/>
              <a:t>])</a:t>
            </a:r>
          </a:p>
          <a:p>
            <a:endParaRPr lang="en-US" altLang="zh-CN" i="1" dirty="0"/>
          </a:p>
          <a:p>
            <a:r>
              <a:rPr lang="en-US" altLang="zh-CN" i="1" dirty="0"/>
              <a:t/>
            </a:r>
            <a:br>
              <a:rPr lang="en-US" altLang="zh-CN" i="1" dirty="0"/>
            </a:br>
            <a:r>
              <a:rPr lang="en-US" altLang="zh-CN" b="1" dirty="0" err="1"/>
              <a:t>val</a:t>
            </a:r>
            <a:r>
              <a:rPr lang="en-US" altLang="zh-CN" b="1" dirty="0"/>
              <a:t> </a:t>
            </a:r>
            <a:r>
              <a:rPr lang="en-US" altLang="zh-CN" dirty="0"/>
              <a:t>sv2: Vector = </a:t>
            </a:r>
            <a:r>
              <a:rPr lang="en-US" altLang="zh-CN" dirty="0" err="1"/>
              <a:t>Vectors.</a:t>
            </a:r>
            <a:r>
              <a:rPr lang="en-US" altLang="zh-CN" i="1" dirty="0" err="1"/>
              <a:t>sparse</a:t>
            </a:r>
            <a:r>
              <a:rPr lang="en-US" altLang="zh-CN" dirty="0"/>
              <a:t>(</a:t>
            </a:r>
            <a:r>
              <a:rPr lang="en-US" altLang="zh-CN" dirty="0"/>
              <a:t>3</a:t>
            </a:r>
            <a:r>
              <a:rPr lang="en-US" altLang="zh-CN" dirty="0"/>
              <a:t>, </a:t>
            </a:r>
            <a:r>
              <a:rPr lang="en-US" altLang="zh-CN" i="1" dirty="0" err="1"/>
              <a:t>Seq</a:t>
            </a:r>
            <a:r>
              <a:rPr lang="en-US" altLang="zh-CN" dirty="0"/>
              <a:t>((</a:t>
            </a:r>
            <a:r>
              <a:rPr lang="en-US" altLang="zh-CN" dirty="0"/>
              <a:t>0</a:t>
            </a:r>
            <a:r>
              <a:rPr lang="en-US" altLang="zh-CN" dirty="0"/>
              <a:t>, </a:t>
            </a:r>
            <a:r>
              <a:rPr lang="en-US" altLang="zh-CN" dirty="0"/>
              <a:t>1.0</a:t>
            </a:r>
            <a:r>
              <a:rPr lang="en-US" altLang="zh-CN" dirty="0"/>
              <a:t>), (</a:t>
            </a:r>
            <a:r>
              <a:rPr lang="en-US" altLang="zh-CN" dirty="0"/>
              <a:t>2</a:t>
            </a:r>
            <a:r>
              <a:rPr lang="en-US" altLang="zh-CN" dirty="0"/>
              <a:t>,</a:t>
            </a:r>
            <a:r>
              <a:rPr lang="en-US" altLang="zh-CN" dirty="0"/>
              <a:t>3.0</a:t>
            </a:r>
            <a:r>
              <a:rPr lang="en-US" altLang="zh-CN" dirty="0"/>
              <a:t>)))</a:t>
            </a:r>
            <a:br>
              <a:rPr lang="en-US" altLang="zh-CN" dirty="0"/>
            </a:br>
            <a:r>
              <a:rPr lang="en-US" altLang="zh-CN" i="1" dirty="0" err="1"/>
              <a:t>println</a:t>
            </a:r>
            <a:r>
              <a:rPr lang="en-US" altLang="zh-CN" dirty="0"/>
              <a:t>(sv2) </a:t>
            </a:r>
            <a:r>
              <a:rPr lang="en-US" altLang="zh-CN" i="1" dirty="0"/>
              <a:t>//(3,[0,2],[1.0,3.0])</a:t>
            </a:r>
            <a:endParaRPr lang="en-US" altLang="zh-CN" dirty="0"/>
          </a:p>
          <a:p>
            <a:endParaRPr lang="zh-CN" altLang="en-US" dirty="0"/>
          </a:p>
        </p:txBody>
      </p:sp>
    </p:spTree>
    <p:extLst>
      <p:ext uri="{BB962C8B-B14F-4D97-AF65-F5344CB8AC3E}">
        <p14:creationId xmlns:p14="http://schemas.microsoft.com/office/powerpoint/2010/main" val="353573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12808"/>
            <a:ext cx="11107601" cy="5011091"/>
          </a:xfrm>
        </p:spPr>
        <p:txBody>
          <a:bodyPr/>
          <a:lstStyle/>
          <a:p>
            <a:r>
              <a:rPr lang="en-US" altLang="zh-CN" b="1" dirty="0" err="1"/>
              <a:t>LabeledPoint</a:t>
            </a:r>
            <a:r>
              <a:rPr lang="zh-CN" altLang="en-US" b="1" dirty="0"/>
              <a:t>：</a:t>
            </a:r>
            <a:r>
              <a:rPr lang="zh-CN" altLang="zh-CN" dirty="0"/>
              <a:t>用来表示带标签的数据，其中包含两个部分，第一个为数据的类别标签</a:t>
            </a:r>
            <a:r>
              <a:rPr lang="en-US" altLang="zh-CN" dirty="0"/>
              <a:t>label</a:t>
            </a:r>
            <a:r>
              <a:rPr lang="zh-CN" altLang="zh-CN" dirty="0"/>
              <a:t>，由一个浮点数表示，第二个部分是一个特征向量</a:t>
            </a:r>
            <a:r>
              <a:rPr lang="en-US" altLang="zh-CN" dirty="0"/>
              <a:t>feature</a:t>
            </a:r>
            <a:r>
              <a:rPr lang="zh-CN" altLang="zh-CN" dirty="0"/>
              <a:t>，通常是</a:t>
            </a:r>
            <a:r>
              <a:rPr lang="en-US" altLang="zh-CN" dirty="0"/>
              <a:t>Vector</a:t>
            </a:r>
            <a:r>
              <a:rPr lang="zh-CN" altLang="zh-CN" dirty="0"/>
              <a:t>类型，其中的值是</a:t>
            </a:r>
            <a:r>
              <a:rPr lang="en-US" altLang="zh-CN" dirty="0"/>
              <a:t>Double</a:t>
            </a:r>
            <a:r>
              <a:rPr lang="zh-CN" altLang="zh-CN" dirty="0"/>
              <a:t>类型，是有类别标签的监督式学习算法常用类型，</a:t>
            </a:r>
            <a:r>
              <a:rPr lang="zh-CN" altLang="zh-CN" dirty="0" smtClean="0"/>
              <a:t>在</a:t>
            </a:r>
            <a:r>
              <a:rPr lang="en-US" altLang="zh-CN" dirty="0" err="1" smtClean="0"/>
              <a:t>org.apache.spark</a:t>
            </a:r>
            <a:r>
              <a:rPr lang="en-US" altLang="zh-CN" dirty="0" err="1"/>
              <a:t>.</a:t>
            </a:r>
            <a:r>
              <a:rPr lang="en-US" altLang="zh-CN" dirty="0" err="1" smtClean="0"/>
              <a:t>mllib.regression</a:t>
            </a:r>
            <a:r>
              <a:rPr lang="zh-CN" altLang="zh-CN" dirty="0"/>
              <a:t>中。对于二进制分类，标签应该是</a:t>
            </a:r>
            <a:r>
              <a:rPr lang="en-US" altLang="zh-CN" dirty="0"/>
              <a:t>0</a:t>
            </a:r>
            <a:r>
              <a:rPr lang="zh-CN" altLang="zh-CN" dirty="0"/>
              <a:t>（负）或</a:t>
            </a:r>
            <a:r>
              <a:rPr lang="en-US" altLang="zh-CN" dirty="0"/>
              <a:t>1</a:t>
            </a:r>
            <a:r>
              <a:rPr lang="zh-CN" altLang="zh-CN" dirty="0"/>
              <a:t>（正）。对于多类分类，标签应该是从零开始的类索引：</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a:t>
            </a:r>
            <a:r>
              <a:rPr lang="zh-CN" altLang="zh-CN" dirty="0" smtClean="0"/>
              <a:t>。</a:t>
            </a:r>
            <a:endParaRPr lang="en-US" altLang="zh-CN" dirty="0" smtClean="0"/>
          </a:p>
          <a:p>
            <a:pPr marL="0" indent="0">
              <a:buNone/>
            </a:pPr>
            <a:endParaRPr lang="en-US" altLang="zh-CN" b="1" dirty="0"/>
          </a:p>
          <a:p>
            <a:pPr marL="0" indent="0">
              <a:buNone/>
            </a:pPr>
            <a:r>
              <a:rPr lang="en-US" altLang="zh-CN" i="1" dirty="0"/>
              <a:t>// Create a labeled point with a positive label and a dense feature vector.</a:t>
            </a:r>
            <a:br>
              <a:rPr lang="en-US" altLang="zh-CN" i="1" dirty="0"/>
            </a:br>
            <a:r>
              <a:rPr lang="en-US" altLang="zh-CN" b="1" dirty="0" err="1"/>
              <a:t>val</a:t>
            </a:r>
            <a:r>
              <a:rPr lang="en-US" altLang="zh-CN" b="1" dirty="0"/>
              <a:t> </a:t>
            </a:r>
            <a:r>
              <a:rPr lang="en-US" altLang="zh-CN" dirty="0" err="1"/>
              <a:t>pos</a:t>
            </a:r>
            <a:r>
              <a:rPr lang="en-US" altLang="zh-CN" dirty="0"/>
              <a:t> = </a:t>
            </a:r>
            <a:r>
              <a:rPr lang="en-US" altLang="zh-CN" i="1" dirty="0" err="1"/>
              <a:t>LabeledPoint</a:t>
            </a:r>
            <a:r>
              <a:rPr lang="en-US" altLang="zh-CN" dirty="0"/>
              <a:t>(</a:t>
            </a:r>
            <a:r>
              <a:rPr lang="en-US" altLang="zh-CN" dirty="0"/>
              <a:t>1.0</a:t>
            </a:r>
            <a:r>
              <a:rPr lang="en-US" altLang="zh-CN" dirty="0"/>
              <a:t>, </a:t>
            </a:r>
            <a:r>
              <a:rPr lang="en-US" altLang="zh-CN" dirty="0" err="1"/>
              <a:t>Vectors.</a:t>
            </a:r>
            <a:r>
              <a:rPr lang="en-US" altLang="zh-CN" i="1" dirty="0" err="1"/>
              <a:t>dense</a:t>
            </a:r>
            <a:r>
              <a:rPr lang="en-US" altLang="zh-CN" dirty="0"/>
              <a:t>(</a:t>
            </a:r>
            <a:r>
              <a:rPr lang="en-US" altLang="zh-CN" dirty="0"/>
              <a:t>1.0</a:t>
            </a:r>
            <a:r>
              <a:rPr lang="en-US" altLang="zh-CN" dirty="0"/>
              <a:t>, </a:t>
            </a:r>
            <a:r>
              <a:rPr lang="en-US" altLang="zh-CN" dirty="0"/>
              <a:t>0.0</a:t>
            </a:r>
            <a:r>
              <a:rPr lang="en-US" altLang="zh-CN" dirty="0"/>
              <a:t>, </a:t>
            </a:r>
            <a:r>
              <a:rPr lang="en-US" altLang="zh-CN" dirty="0"/>
              <a:t>3.0</a:t>
            </a:r>
            <a:r>
              <a:rPr lang="en-US" altLang="zh-CN" dirty="0"/>
              <a:t>))</a:t>
            </a:r>
            <a:br>
              <a:rPr lang="en-US" altLang="zh-CN" dirty="0"/>
            </a:br>
            <a:r>
              <a:rPr lang="en-US" altLang="zh-CN" i="1" dirty="0" err="1"/>
              <a:t>println</a:t>
            </a:r>
            <a:r>
              <a:rPr lang="en-US" altLang="zh-CN" dirty="0"/>
              <a:t>(</a:t>
            </a:r>
            <a:r>
              <a:rPr lang="en-US" altLang="zh-CN" dirty="0" err="1"/>
              <a:t>pos</a:t>
            </a:r>
            <a:r>
              <a:rPr lang="en-US" altLang="zh-CN" dirty="0"/>
              <a:t>)</a:t>
            </a:r>
            <a:br>
              <a:rPr lang="en-US" altLang="zh-CN" dirty="0"/>
            </a:br>
            <a:r>
              <a:rPr lang="en-US" altLang="zh-CN" i="1" dirty="0"/>
              <a:t>// Create a labeled point with a negative label and a sparse feature vector.</a:t>
            </a:r>
            <a:br>
              <a:rPr lang="en-US" altLang="zh-CN" i="1" dirty="0"/>
            </a:br>
            <a:r>
              <a:rPr lang="en-US" altLang="zh-CN" b="1" dirty="0" err="1"/>
              <a:t>val</a:t>
            </a:r>
            <a:r>
              <a:rPr lang="en-US" altLang="zh-CN" b="1" dirty="0"/>
              <a:t> </a:t>
            </a:r>
            <a:r>
              <a:rPr lang="en-US" altLang="zh-CN" dirty="0" err="1"/>
              <a:t>neg</a:t>
            </a:r>
            <a:r>
              <a:rPr lang="en-US" altLang="zh-CN" dirty="0"/>
              <a:t> = </a:t>
            </a:r>
            <a:r>
              <a:rPr lang="en-US" altLang="zh-CN" i="1" dirty="0" err="1"/>
              <a:t>LabeledPoint</a:t>
            </a:r>
            <a:r>
              <a:rPr lang="en-US" altLang="zh-CN" dirty="0"/>
              <a:t>(</a:t>
            </a:r>
            <a:r>
              <a:rPr lang="en-US" altLang="zh-CN" dirty="0"/>
              <a:t>0.0</a:t>
            </a:r>
            <a:r>
              <a:rPr lang="en-US" altLang="zh-CN" dirty="0"/>
              <a:t>, </a:t>
            </a:r>
            <a:r>
              <a:rPr lang="en-US" altLang="zh-CN" dirty="0" err="1"/>
              <a:t>Vectors.</a:t>
            </a:r>
            <a:r>
              <a:rPr lang="en-US" altLang="zh-CN" i="1" dirty="0" err="1"/>
              <a:t>sparse</a:t>
            </a:r>
            <a:r>
              <a:rPr lang="en-US" altLang="zh-CN" dirty="0"/>
              <a:t>(</a:t>
            </a:r>
            <a:r>
              <a:rPr lang="en-US" altLang="zh-CN" dirty="0"/>
              <a:t>3</a:t>
            </a:r>
            <a:r>
              <a:rPr lang="en-US" altLang="zh-CN" dirty="0"/>
              <a:t>, </a:t>
            </a:r>
            <a:r>
              <a:rPr lang="en-US" altLang="zh-CN" i="1" dirty="0"/>
              <a:t>Array</a:t>
            </a:r>
            <a:r>
              <a:rPr lang="en-US" altLang="zh-CN" dirty="0"/>
              <a:t>(</a:t>
            </a:r>
            <a:r>
              <a:rPr lang="en-US" altLang="zh-CN" dirty="0"/>
              <a:t>0</a:t>
            </a:r>
            <a:r>
              <a:rPr lang="en-US" altLang="zh-CN" dirty="0"/>
              <a:t>, </a:t>
            </a:r>
            <a:r>
              <a:rPr lang="en-US" altLang="zh-CN" dirty="0"/>
              <a:t>2</a:t>
            </a:r>
            <a:r>
              <a:rPr lang="en-US" altLang="zh-CN" dirty="0"/>
              <a:t>), </a:t>
            </a:r>
            <a:r>
              <a:rPr lang="en-US" altLang="zh-CN" i="1" dirty="0"/>
              <a:t>Array</a:t>
            </a:r>
            <a:r>
              <a:rPr lang="en-US" altLang="zh-CN" dirty="0"/>
              <a:t>(</a:t>
            </a:r>
            <a:r>
              <a:rPr lang="en-US" altLang="zh-CN" dirty="0"/>
              <a:t>1</a:t>
            </a:r>
            <a:r>
              <a:rPr lang="en-US" altLang="zh-CN" dirty="0"/>
              <a:t>, </a:t>
            </a:r>
            <a:r>
              <a:rPr lang="en-US" altLang="zh-CN" dirty="0"/>
              <a:t>3</a:t>
            </a:r>
            <a:r>
              <a:rPr lang="en-US" altLang="zh-CN" dirty="0"/>
              <a:t>)))</a:t>
            </a:r>
            <a:br>
              <a:rPr lang="en-US" altLang="zh-CN" dirty="0"/>
            </a:br>
            <a:r>
              <a:rPr lang="en-US" altLang="zh-CN" i="1" dirty="0" err="1"/>
              <a:t>println</a:t>
            </a:r>
            <a:r>
              <a:rPr lang="en-US" altLang="zh-CN" dirty="0"/>
              <a:t>(</a:t>
            </a:r>
            <a:r>
              <a:rPr lang="en-US" altLang="zh-CN" dirty="0" err="1"/>
              <a:t>neg</a:t>
            </a:r>
            <a:r>
              <a:rPr lang="en-US" altLang="zh-CN" dirty="0"/>
              <a:t>)</a:t>
            </a:r>
            <a:br>
              <a:rPr lang="en-US" altLang="zh-CN" dirty="0"/>
            </a:br>
            <a:endParaRPr lang="en-US" altLang="zh-CN" b="1" dirty="0" smtClean="0"/>
          </a:p>
          <a:p>
            <a:endParaRPr lang="en-US" altLang="zh-CN" b="1" dirty="0"/>
          </a:p>
        </p:txBody>
      </p:sp>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spTree>
    <p:extLst>
      <p:ext uri="{BB962C8B-B14F-4D97-AF65-F5344CB8AC3E}">
        <p14:creationId xmlns:p14="http://schemas.microsoft.com/office/powerpoint/2010/main" val="150057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979" y="1358428"/>
            <a:ext cx="11107601" cy="4369231"/>
          </a:xfrm>
        </p:spPr>
        <p:txBody>
          <a:bodyPr/>
          <a:lstStyle/>
          <a:p>
            <a:r>
              <a:rPr lang="en-US" altLang="zh-CN" b="1" dirty="0"/>
              <a:t>Rating</a:t>
            </a:r>
            <a:r>
              <a:rPr lang="zh-CN" altLang="en-US" b="1" dirty="0"/>
              <a:t>：</a:t>
            </a:r>
            <a:r>
              <a:rPr lang="zh-CN" altLang="zh-CN" dirty="0"/>
              <a:t>该类型是</a:t>
            </a:r>
            <a:r>
              <a:rPr lang="en-US" altLang="zh-CN" dirty="0"/>
              <a:t>ALS</a:t>
            </a:r>
            <a:r>
              <a:rPr lang="zh-CN" altLang="zh-CN" dirty="0"/>
              <a:t>推荐算法所使用的类型，包括用户</a:t>
            </a:r>
            <a:r>
              <a:rPr lang="en-US" altLang="zh-CN" dirty="0"/>
              <a:t>Id</a:t>
            </a:r>
            <a:r>
              <a:rPr lang="zh-CN" altLang="zh-CN" dirty="0"/>
              <a:t>，商品</a:t>
            </a:r>
            <a:r>
              <a:rPr lang="en-US" altLang="zh-CN" dirty="0"/>
              <a:t>Id</a:t>
            </a:r>
            <a:r>
              <a:rPr lang="zh-CN" altLang="zh-CN" dirty="0"/>
              <a:t>，以及</a:t>
            </a:r>
            <a:r>
              <a:rPr lang="en-US" altLang="zh-CN" dirty="0"/>
              <a:t>rating</a:t>
            </a:r>
            <a:r>
              <a:rPr lang="zh-CN" altLang="zh-CN" dirty="0"/>
              <a:t>评分</a:t>
            </a:r>
            <a:r>
              <a:rPr lang="en-US" altLang="zh-CN" dirty="0"/>
              <a:t>3</a:t>
            </a:r>
            <a:r>
              <a:rPr lang="zh-CN" altLang="zh-CN" dirty="0"/>
              <a:t>个部分，用户</a:t>
            </a:r>
            <a:r>
              <a:rPr lang="en-US" altLang="zh-CN" dirty="0"/>
              <a:t>Id</a:t>
            </a:r>
            <a:r>
              <a:rPr lang="zh-CN" altLang="zh-CN" dirty="0"/>
              <a:t>，商品</a:t>
            </a:r>
            <a:r>
              <a:rPr lang="en-US" altLang="zh-CN" dirty="0"/>
              <a:t>Id</a:t>
            </a:r>
            <a:r>
              <a:rPr lang="zh-CN" altLang="zh-CN" dirty="0"/>
              <a:t>要求为</a:t>
            </a:r>
            <a:r>
              <a:rPr lang="en-US" altLang="zh-CN" dirty="0" err="1"/>
              <a:t>Int</a:t>
            </a:r>
            <a:r>
              <a:rPr lang="zh-CN" altLang="zh-CN" dirty="0"/>
              <a:t>类型，存放在</a:t>
            </a:r>
            <a:r>
              <a:rPr lang="en-US" altLang="zh-CN" dirty="0" err="1"/>
              <a:t>org.apache.spark.mllib.recommendation.Rating</a:t>
            </a:r>
            <a:r>
              <a:rPr lang="zh-CN" altLang="zh-CN" dirty="0"/>
              <a:t>中</a:t>
            </a:r>
            <a:r>
              <a:rPr lang="zh-CN" altLang="zh-CN" dirty="0" smtClean="0"/>
              <a:t>。</a:t>
            </a:r>
            <a:endParaRPr lang="en-US" altLang="zh-CN" dirty="0" smtClean="0"/>
          </a:p>
          <a:p>
            <a:pPr marL="0" indent="0">
              <a:buNone/>
            </a:pPr>
            <a:r>
              <a:rPr lang="en-US" altLang="zh-CN" i="1" dirty="0"/>
              <a:t>//</a:t>
            </a:r>
            <a:r>
              <a:rPr lang="zh-CN" altLang="en-US" i="1" dirty="0"/>
              <a:t>加载数据  </a:t>
            </a:r>
            <a:r>
              <a:rPr lang="en-US" altLang="zh-CN" i="1" dirty="0"/>
              <a:t>user id::movie id::rating:: timestamp</a:t>
            </a:r>
            <a:br>
              <a:rPr lang="en-US" altLang="zh-CN" i="1" dirty="0"/>
            </a:br>
            <a:r>
              <a:rPr lang="en-US" altLang="zh-CN" dirty="0" err="1"/>
              <a:t>val</a:t>
            </a:r>
            <a:r>
              <a:rPr lang="en-US" altLang="zh-CN" dirty="0"/>
              <a:t> data = </a:t>
            </a:r>
            <a:r>
              <a:rPr lang="en-US" altLang="zh-CN" dirty="0" err="1"/>
              <a:t>sc.textFile</a:t>
            </a:r>
            <a:r>
              <a:rPr lang="en-US" altLang="zh-CN" dirty="0"/>
              <a:t>("</a:t>
            </a:r>
            <a:r>
              <a:rPr lang="en-US" altLang="zh-CN" dirty="0" err="1"/>
              <a:t>inputdata</a:t>
            </a:r>
            <a:r>
              <a:rPr lang="en-US" altLang="zh-CN" dirty="0"/>
              <a:t>/rating.txt")</a:t>
            </a:r>
            <a:r>
              <a:rPr lang="en-US" altLang="zh-CN" dirty="0"/>
              <a:t/>
            </a:r>
            <a:br>
              <a:rPr lang="en-US" altLang="zh-CN" dirty="0"/>
            </a:br>
            <a:r>
              <a:rPr lang="en-US" altLang="zh-CN" i="1" dirty="0"/>
              <a:t>//data</a:t>
            </a:r>
            <a:r>
              <a:rPr lang="zh-CN" altLang="en-US" i="1" dirty="0"/>
              <a:t>中每条数据经过</a:t>
            </a:r>
            <a:r>
              <a:rPr lang="en-US" altLang="zh-CN" i="1" dirty="0"/>
              <a:t>map</a:t>
            </a:r>
            <a:r>
              <a:rPr lang="zh-CN" altLang="en-US" i="1" dirty="0"/>
              <a:t>的</a:t>
            </a:r>
            <a:r>
              <a:rPr lang="en-US" altLang="zh-CN" i="1" dirty="0"/>
              <a:t>split</a:t>
            </a:r>
            <a:r>
              <a:rPr lang="zh-CN" altLang="en-US" i="1" dirty="0"/>
              <a:t>后会是一个数组，模式匹配后，会</a:t>
            </a:r>
            <a:r>
              <a:rPr lang="en-US" altLang="zh-CN" i="1" dirty="0"/>
              <a:t>new</a:t>
            </a:r>
            <a:r>
              <a:rPr lang="zh-CN" altLang="en-US" i="1" dirty="0"/>
              <a:t>一个</a:t>
            </a:r>
            <a:r>
              <a:rPr lang="en-US" altLang="zh-CN" i="1" dirty="0"/>
              <a:t>Rating</a:t>
            </a:r>
            <a:r>
              <a:rPr lang="zh-CN" altLang="en-US" i="1" dirty="0"/>
              <a:t>对象</a:t>
            </a:r>
            <a:br>
              <a:rPr lang="zh-CN" altLang="en-US" i="1" dirty="0"/>
            </a:br>
            <a:r>
              <a:rPr lang="en-US" altLang="zh-CN" dirty="0" err="1"/>
              <a:t>val</a:t>
            </a:r>
            <a:r>
              <a:rPr lang="en-US" altLang="zh-CN" dirty="0"/>
              <a:t> ratings = </a:t>
            </a:r>
            <a:r>
              <a:rPr lang="en-US" altLang="zh-CN" dirty="0" err="1"/>
              <a:t>data.map</a:t>
            </a:r>
            <a:r>
              <a:rPr lang="en-US" altLang="zh-CN" dirty="0"/>
              <a:t>(_.split("::") match { case Array(user, item, rate, </a:t>
            </a:r>
            <a:r>
              <a:rPr lang="en-US" altLang="zh-CN" dirty="0" err="1"/>
              <a:t>ts</a:t>
            </a:r>
            <a:r>
              <a:rPr lang="en-US" altLang="zh-CN" dirty="0"/>
              <a:t>) =&gt;</a:t>
            </a:r>
            <a:br>
              <a:rPr lang="en-US" altLang="zh-CN" dirty="0"/>
            </a:br>
            <a:r>
              <a:rPr lang="en-US" altLang="zh-CN" dirty="0"/>
              <a:t>  Rating(</a:t>
            </a:r>
            <a:r>
              <a:rPr lang="en-US" altLang="zh-CN" dirty="0" err="1"/>
              <a:t>user.toInt</a:t>
            </a:r>
            <a:r>
              <a:rPr lang="en-US" altLang="zh-CN" dirty="0"/>
              <a:t>, </a:t>
            </a:r>
            <a:r>
              <a:rPr lang="en-US" altLang="zh-CN" dirty="0" err="1"/>
              <a:t>item.toInt,rate.toInt</a:t>
            </a:r>
            <a:r>
              <a:rPr lang="en-US" altLang="zh-CN" dirty="0"/>
              <a:t>)</a:t>
            </a:r>
            <a:br>
              <a:rPr lang="en-US" altLang="zh-CN" dirty="0"/>
            </a:br>
            <a:r>
              <a:rPr lang="en-US" altLang="zh-CN" dirty="0"/>
              <a:t>})</a:t>
            </a:r>
            <a:br>
              <a:rPr lang="en-US" altLang="zh-CN" dirty="0"/>
            </a:br>
            <a:r>
              <a:rPr lang="en-US" altLang="zh-CN" dirty="0" err="1"/>
              <a:t>ratings.foreach</a:t>
            </a:r>
            <a:r>
              <a:rPr lang="en-US" altLang="zh-CN" dirty="0"/>
              <a:t>(</a:t>
            </a:r>
            <a:r>
              <a:rPr lang="en-US" altLang="zh-CN" dirty="0" err="1"/>
              <a:t>println</a:t>
            </a:r>
            <a:r>
              <a:rPr lang="en-US" altLang="zh-CN" dirty="0"/>
              <a:t>)</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spTree>
    <p:extLst>
      <p:ext uri="{BB962C8B-B14F-4D97-AF65-F5344CB8AC3E}">
        <p14:creationId xmlns:p14="http://schemas.microsoft.com/office/powerpoint/2010/main" val="336664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特征提取：</a:t>
            </a:r>
            <a:r>
              <a:rPr lang="en-US" altLang="zh-CN" dirty="0" err="1"/>
              <a:t>mllib.feature</a:t>
            </a:r>
            <a:r>
              <a:rPr lang="zh-CN" altLang="zh-CN" dirty="0"/>
              <a:t>中存在一些常见的特征转化方法，主要包括创建特征向量和标准化数据。</a:t>
            </a:r>
            <a:endParaRPr lang="en-US" altLang="zh-CN" dirty="0"/>
          </a:p>
          <a:p>
            <a:pPr marL="720000">
              <a:buFont typeface="Wingdings" panose="05000000000000000000" pitchFamily="2" charset="2"/>
              <a:buChar char="l"/>
            </a:pPr>
            <a:r>
              <a:rPr lang="en-US" altLang="zh-CN" b="1" dirty="0"/>
              <a:t>TF-IDF</a:t>
            </a:r>
            <a:r>
              <a:rPr lang="zh-CN" altLang="en-US" b="1" dirty="0"/>
              <a:t>：</a:t>
            </a:r>
            <a:r>
              <a:rPr lang="zh-CN" altLang="zh-CN" dirty="0"/>
              <a:t>种将文档转化成向量表示的方法。</a:t>
            </a:r>
            <a:r>
              <a:rPr lang="en-US" altLang="zh-CN" dirty="0"/>
              <a:t>TF</a:t>
            </a:r>
            <a:r>
              <a:rPr lang="zh-CN" altLang="zh-CN" dirty="0"/>
              <a:t>指的是词频，即该词在文档中出现的次数，</a:t>
            </a:r>
            <a:r>
              <a:rPr lang="en-US" altLang="zh-CN" dirty="0"/>
              <a:t>IDF</a:t>
            </a:r>
            <a:r>
              <a:rPr lang="zh-CN" altLang="zh-CN" dirty="0"/>
              <a:t>是逆文档概率，是词在文档集中出现的概率，它们的乘积表示该词在文档中的重要程度。</a:t>
            </a:r>
            <a:endParaRPr lang="en-US" altLang="zh-CN" dirty="0"/>
          </a:p>
          <a:p>
            <a:pPr marL="1080000">
              <a:buFont typeface="Arial" panose="020B0604020202020204" pitchFamily="34" charset="0"/>
              <a:buChar char="•"/>
            </a:pPr>
            <a:r>
              <a:rPr lang="en-US" altLang="zh-CN" b="1" dirty="0" err="1"/>
              <a:t>HashingTF</a:t>
            </a:r>
            <a:r>
              <a:rPr lang="zh-CN" altLang="en-US" b="1" dirty="0"/>
              <a:t>：</a:t>
            </a:r>
            <a:r>
              <a:rPr lang="zh-CN" altLang="zh-CN" dirty="0"/>
              <a:t>从一个文档中计算出给定大小的词频向量，并且通过哈希法排列词向量的顺序，使词与向量能一一对应</a:t>
            </a:r>
            <a:endParaRPr lang="en-US" altLang="zh-CN" dirty="0"/>
          </a:p>
          <a:p>
            <a:pPr marL="1080000">
              <a:buFont typeface="Arial" panose="020B0604020202020204" pitchFamily="34" charset="0"/>
              <a:buChar char="•"/>
            </a:pPr>
            <a:r>
              <a:rPr lang="en-US" altLang="zh-CN" b="1" dirty="0"/>
              <a:t>IDF</a:t>
            </a:r>
            <a:r>
              <a:rPr lang="zh-CN" altLang="en-US" b="1" dirty="0"/>
              <a:t>：</a:t>
            </a:r>
            <a:r>
              <a:rPr lang="zh-CN" altLang="zh-CN" dirty="0"/>
              <a:t>计算逆文档频率，需要</a:t>
            </a:r>
            <a:r>
              <a:rPr lang="en-US" altLang="zh-CN" dirty="0"/>
              <a:t>IDF</a:t>
            </a:r>
            <a:r>
              <a:rPr lang="zh-CN" altLang="zh-CN" dirty="0"/>
              <a:t>对象调用</a:t>
            </a:r>
            <a:r>
              <a:rPr lang="en-US" altLang="zh-CN" dirty="0"/>
              <a:t>fit()</a:t>
            </a:r>
            <a:r>
              <a:rPr lang="zh-CN" altLang="zh-CN" dirty="0"/>
              <a:t>方法来获取一个</a:t>
            </a:r>
            <a:r>
              <a:rPr lang="en-US" altLang="zh-CN" dirty="0" err="1"/>
              <a:t>IDFModel</a:t>
            </a:r>
            <a:r>
              <a:rPr lang="zh-CN" altLang="zh-CN" dirty="0"/>
              <a:t>，表示语料库的逆文档频率。然后再通过</a:t>
            </a:r>
            <a:r>
              <a:rPr lang="en-US" altLang="zh-CN" dirty="0"/>
              <a:t>transform()</a:t>
            </a:r>
            <a:r>
              <a:rPr lang="zh-CN" altLang="zh-CN" dirty="0"/>
              <a:t>把</a:t>
            </a:r>
            <a:r>
              <a:rPr lang="en-US" altLang="zh-CN" dirty="0"/>
              <a:t>TF</a:t>
            </a:r>
            <a:r>
              <a:rPr lang="zh-CN" altLang="zh-CN" dirty="0"/>
              <a:t>向量转为</a:t>
            </a:r>
            <a:r>
              <a:rPr lang="en-US" altLang="zh-CN" dirty="0"/>
              <a:t>IDF</a:t>
            </a:r>
            <a:r>
              <a:rPr lang="zh-CN" altLang="zh-CN" dirty="0"/>
              <a:t>向量</a:t>
            </a:r>
            <a:r>
              <a:rPr lang="zh-CN" altLang="zh-CN" dirty="0" smtClean="0"/>
              <a:t>。</a:t>
            </a:r>
            <a:endParaRPr lang="en-US" altLang="zh-CN" dirty="0" smtClean="0"/>
          </a:p>
          <a:p>
            <a:pPr marL="1080000">
              <a:buFont typeface="Arial" panose="020B0604020202020204" pitchFamily="34" charset="0"/>
              <a:buChar char="•"/>
            </a:pPr>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378191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80000">
              <a:buFont typeface="Arial" panose="020B0604020202020204" pitchFamily="34" charset="0"/>
              <a:buChar char="•"/>
            </a:pPr>
            <a:r>
              <a:rPr lang="zh-CN" altLang="en-US" dirty="0"/>
              <a:t>公式 </a:t>
            </a:r>
            <a:r>
              <a:rPr lang="zh-CN" altLang="en-US" dirty="0" smtClean="0"/>
              <a:t>  </a:t>
            </a:r>
            <a:r>
              <a:rPr lang="en-US" altLang="zh-CN" dirty="0" err="1" smtClean="0"/>
              <a:t>tfidf</a:t>
            </a:r>
            <a:r>
              <a:rPr lang="en-US" altLang="zh-CN" dirty="0" smtClean="0"/>
              <a:t>(w</a:t>
            </a:r>
            <a:r>
              <a:rPr lang="en-US" altLang="zh-CN" dirty="0"/>
              <a:t>)  = </a:t>
            </a:r>
            <a:r>
              <a:rPr lang="en-US" altLang="zh-CN" dirty="0" err="1"/>
              <a:t>tf</a:t>
            </a:r>
            <a:r>
              <a:rPr lang="en-US" altLang="zh-CN" dirty="0"/>
              <a:t>(</a:t>
            </a:r>
            <a:r>
              <a:rPr lang="en-US" altLang="zh-CN" dirty="0" err="1"/>
              <a:t>d,w</a:t>
            </a:r>
            <a:r>
              <a:rPr lang="en-US" altLang="zh-CN" dirty="0"/>
              <a:t>)   *    </a:t>
            </a:r>
            <a:r>
              <a:rPr lang="en-US" altLang="zh-CN" dirty="0" err="1"/>
              <a:t>idf</a:t>
            </a:r>
            <a:r>
              <a:rPr lang="en-US" altLang="zh-CN" dirty="0"/>
              <a:t>(w)</a:t>
            </a:r>
          </a:p>
          <a:p>
            <a:pPr marL="1080000">
              <a:buFont typeface="Arial" panose="020B0604020202020204" pitchFamily="34" charset="0"/>
              <a:buChar char="•"/>
            </a:pPr>
            <a:r>
              <a:rPr lang="zh-CN" altLang="en-US" dirty="0" smtClean="0"/>
              <a:t>公式   </a:t>
            </a:r>
            <a:r>
              <a:rPr lang="en-US" altLang="zh-CN" dirty="0" err="1" smtClean="0"/>
              <a:t>tfidf</a:t>
            </a:r>
            <a:r>
              <a:rPr lang="en-US" altLang="zh-CN" dirty="0" smtClean="0"/>
              <a:t>(w</a:t>
            </a:r>
            <a:r>
              <a:rPr lang="en-US" altLang="zh-CN" dirty="0"/>
              <a:t>)  = </a:t>
            </a:r>
            <a:r>
              <a:rPr lang="en-US" altLang="zh-CN" dirty="0" err="1"/>
              <a:t>tf</a:t>
            </a:r>
            <a:r>
              <a:rPr lang="en-US" altLang="zh-CN" dirty="0"/>
              <a:t>(</a:t>
            </a:r>
            <a:r>
              <a:rPr lang="en-US" altLang="zh-CN" dirty="0" err="1"/>
              <a:t>d,w</a:t>
            </a:r>
            <a:r>
              <a:rPr lang="en-US" altLang="zh-CN" dirty="0"/>
              <a:t>)   *   </a:t>
            </a:r>
            <a:r>
              <a:rPr lang="en-US" altLang="zh-CN" dirty="0" err="1"/>
              <a:t>logN</a:t>
            </a:r>
            <a:r>
              <a:rPr lang="en-US" altLang="zh-CN" dirty="0"/>
              <a:t>/N(w)</a:t>
            </a:r>
          </a:p>
          <a:p>
            <a:r>
              <a:rPr lang="en-US" altLang="zh-CN" dirty="0" err="1"/>
              <a:t>tfidf</a:t>
            </a:r>
            <a:r>
              <a:rPr lang="en-US" altLang="zh-CN" dirty="0"/>
              <a:t>(w</a:t>
            </a:r>
            <a:r>
              <a:rPr lang="en-US" altLang="zh-CN" dirty="0" smtClean="0"/>
              <a:t>)  </a:t>
            </a:r>
            <a:r>
              <a:rPr lang="zh-CN" altLang="en-US" dirty="0" smtClean="0"/>
              <a:t>表示文档的值</a:t>
            </a:r>
            <a:endParaRPr lang="en-US" altLang="zh-CN" dirty="0" smtClean="0"/>
          </a:p>
          <a:p>
            <a:r>
              <a:rPr lang="en-US" altLang="zh-CN" dirty="0" err="1" smtClean="0"/>
              <a:t>tf</a:t>
            </a:r>
            <a:r>
              <a:rPr lang="en-US" altLang="zh-CN" dirty="0" smtClean="0"/>
              <a:t>(</a:t>
            </a:r>
            <a:r>
              <a:rPr lang="en-US" altLang="zh-CN" dirty="0" err="1" smtClean="0"/>
              <a:t>d,w</a:t>
            </a:r>
            <a:r>
              <a:rPr lang="en-US" altLang="zh-CN" dirty="0" smtClean="0"/>
              <a:t>)  </a:t>
            </a:r>
            <a:r>
              <a:rPr lang="zh-CN" altLang="en-US" dirty="0" smtClean="0"/>
              <a:t> </a:t>
            </a:r>
            <a:r>
              <a:rPr lang="en-US" altLang="zh-CN" dirty="0" smtClean="0"/>
              <a:t>d</a:t>
            </a:r>
            <a:r>
              <a:rPr lang="zh-CN" altLang="en-US" dirty="0" smtClean="0"/>
              <a:t>表示文档，</a:t>
            </a:r>
            <a:r>
              <a:rPr lang="en-US" altLang="zh-CN" dirty="0" smtClean="0"/>
              <a:t>w</a:t>
            </a:r>
            <a:r>
              <a:rPr lang="zh-CN" altLang="en-US" dirty="0" smtClean="0"/>
              <a:t>表示词</a:t>
            </a:r>
            <a:endParaRPr lang="en-US" altLang="zh-CN" dirty="0" smtClean="0"/>
          </a:p>
          <a:p>
            <a:r>
              <a:rPr lang="en-US" altLang="zh-CN" dirty="0" err="1"/>
              <a:t>logN</a:t>
            </a:r>
            <a:r>
              <a:rPr lang="en-US" altLang="zh-CN" dirty="0"/>
              <a:t>/N(w) </a:t>
            </a:r>
            <a:r>
              <a:rPr lang="en-US" altLang="zh-CN" dirty="0" smtClean="0"/>
              <a:t>   N</a:t>
            </a:r>
            <a:r>
              <a:rPr lang="zh-CN" altLang="en-US" dirty="0" smtClean="0"/>
              <a:t>表示语料库的文档总数</a:t>
            </a:r>
            <a:endParaRPr lang="en-US" altLang="zh-CN" dirty="0" smtClean="0"/>
          </a:p>
          <a:p>
            <a:r>
              <a:rPr lang="en-US" altLang="zh-CN" dirty="0" smtClean="0"/>
              <a:t>N(w)  </a:t>
            </a:r>
            <a:r>
              <a:rPr lang="zh-CN" altLang="en-US" dirty="0" smtClean="0"/>
              <a:t>词语出现在多个文档</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spTree>
    <p:extLst>
      <p:ext uri="{BB962C8B-B14F-4D97-AF65-F5344CB8AC3E}">
        <p14:creationId xmlns:p14="http://schemas.microsoft.com/office/powerpoint/2010/main" val="401961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67" y="1582140"/>
            <a:ext cx="11273600" cy="496826"/>
          </a:xfrm>
        </p:spPr>
        <p:txBody>
          <a:bodyPr/>
          <a:lstStyle/>
          <a:p>
            <a:r>
              <a:rPr lang="en-US" altLang="zh-CN" dirty="0"/>
              <a:t>Tf-idf.txt</a:t>
            </a:r>
            <a:r>
              <a:rPr lang="zh-CN" altLang="en-US" dirty="0"/>
              <a:t>数据如右图所示，</a:t>
            </a:r>
            <a:r>
              <a:rPr lang="zh-CN" altLang="zh-CN" dirty="0"/>
              <a:t>一行表示一个文档，要求将文档转换成向量表示</a:t>
            </a:r>
            <a:endParaRPr lang="zh-CN" altLang="en-US"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sp>
        <p:nvSpPr>
          <p:cNvPr id="9" name="TextBox 8"/>
          <p:cNvSpPr txBox="1"/>
          <p:nvPr/>
        </p:nvSpPr>
        <p:spPr>
          <a:xfrm>
            <a:off x="298581" y="2276669"/>
            <a:ext cx="7175240" cy="3970318"/>
          </a:xfrm>
          <a:prstGeom prst="rect">
            <a:avLst/>
          </a:prstGeom>
          <a:noFill/>
        </p:spPr>
        <p:txBody>
          <a:bodyPr wrap="square" rtlCol="0">
            <a:spAutoFit/>
          </a:bodyPr>
          <a:lstStyle/>
          <a:p>
            <a:r>
              <a:rPr lang="en-US" altLang="zh-CN" b="1" dirty="0"/>
              <a:t>object </a:t>
            </a:r>
            <a:r>
              <a:rPr lang="en-US" altLang="zh-CN" dirty="0"/>
              <a:t>TF_IDF {</a:t>
            </a:r>
            <a:br>
              <a:rPr lang="en-US" altLang="zh-CN" dirty="0"/>
            </a:br>
            <a:r>
              <a:rPr lang="en-US" altLang="zh-CN" dirty="0"/>
              <a:t>  </a:t>
            </a:r>
            <a:r>
              <a:rPr lang="en-US" altLang="zh-CN" b="1" dirty="0" err="1"/>
              <a:t>def</a:t>
            </a:r>
            <a:r>
              <a:rPr lang="en-US" altLang="zh-CN" b="1" dirty="0"/>
              <a:t> </a:t>
            </a:r>
            <a:r>
              <a:rPr lang="en-US" altLang="zh-CN" dirty="0"/>
              <a:t>main(</a:t>
            </a:r>
            <a:r>
              <a:rPr lang="en-US" altLang="zh-CN" dirty="0" err="1"/>
              <a:t>args</a:t>
            </a:r>
            <a:r>
              <a:rPr lang="en-US" altLang="zh-CN" dirty="0"/>
              <a:t>: Array[String]): Unit = {</a:t>
            </a:r>
            <a:br>
              <a:rPr lang="en-US" altLang="zh-CN" dirty="0"/>
            </a:br>
            <a:r>
              <a:rPr lang="en-US" altLang="zh-CN" dirty="0"/>
              <a:t>    </a:t>
            </a:r>
            <a:r>
              <a:rPr lang="en-US" altLang="zh-CN" b="1" dirty="0" err="1"/>
              <a:t>val</a:t>
            </a:r>
            <a:r>
              <a:rPr lang="en-US" altLang="zh-CN" b="1" dirty="0"/>
              <a:t> </a:t>
            </a:r>
            <a:r>
              <a:rPr lang="en-US" altLang="zh-CN" dirty="0" err="1"/>
              <a:t>conf</a:t>
            </a:r>
            <a:r>
              <a:rPr lang="en-US" altLang="zh-CN" dirty="0"/>
              <a:t> = </a:t>
            </a:r>
            <a:r>
              <a:rPr lang="en-US" altLang="zh-CN" b="1" dirty="0"/>
              <a:t>new </a:t>
            </a:r>
            <a:r>
              <a:rPr lang="en-US" altLang="zh-CN" dirty="0" err="1"/>
              <a:t>SparkConf</a:t>
            </a:r>
            <a:r>
              <a:rPr lang="en-US" altLang="zh-CN" dirty="0"/>
              <a:t>().</a:t>
            </a:r>
            <a:r>
              <a:rPr lang="en-US" altLang="zh-CN" dirty="0" err="1"/>
              <a:t>setMaster</a:t>
            </a:r>
            <a:r>
              <a:rPr lang="en-US" altLang="zh-CN" dirty="0"/>
              <a:t>(</a:t>
            </a:r>
            <a:r>
              <a:rPr lang="en-US" altLang="zh-CN" b="1" dirty="0"/>
              <a:t>"local[*]"</a:t>
            </a:r>
            <a:r>
              <a:rPr lang="en-US" altLang="zh-CN" dirty="0"/>
              <a:t>).</a:t>
            </a:r>
            <a:r>
              <a:rPr lang="en-US" altLang="zh-CN" dirty="0" err="1"/>
              <a:t>setAppName</a:t>
            </a:r>
            <a:r>
              <a:rPr lang="en-US" altLang="zh-CN" dirty="0"/>
              <a:t>(</a:t>
            </a:r>
            <a:r>
              <a:rPr lang="en-US" altLang="zh-CN" b="1" dirty="0"/>
              <a:t>"TF_IDF"</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sc</a:t>
            </a:r>
            <a:r>
              <a:rPr lang="en-US" altLang="zh-CN" dirty="0"/>
              <a:t> = </a:t>
            </a:r>
            <a:r>
              <a:rPr lang="en-US" altLang="zh-CN" b="1" dirty="0"/>
              <a:t>new </a:t>
            </a:r>
            <a:r>
              <a:rPr lang="en-US" altLang="zh-CN" dirty="0" err="1"/>
              <a:t>SparkContext</a:t>
            </a:r>
            <a:r>
              <a:rPr lang="en-US" altLang="zh-CN" dirty="0"/>
              <a:t>(</a:t>
            </a:r>
            <a:r>
              <a:rPr lang="en-US" altLang="zh-CN" dirty="0" err="1"/>
              <a:t>conf</a:t>
            </a:r>
            <a:r>
              <a:rPr lang="en-US" altLang="zh-CN" dirty="0"/>
              <a:t>)</a:t>
            </a:r>
            <a:br>
              <a:rPr lang="en-US" altLang="zh-CN" dirty="0"/>
            </a:br>
            <a:r>
              <a:rPr lang="en-US" altLang="zh-CN" dirty="0"/>
              <a:t>    </a:t>
            </a:r>
            <a:r>
              <a:rPr lang="en-US" altLang="zh-CN" dirty="0" err="1"/>
              <a:t>sc.setLogLevel</a:t>
            </a:r>
            <a:r>
              <a:rPr lang="en-US" altLang="zh-CN" dirty="0"/>
              <a:t>(</a:t>
            </a:r>
            <a:r>
              <a:rPr lang="en-US" altLang="zh-CN" b="1" dirty="0"/>
              <a:t>"WARN"</a:t>
            </a:r>
            <a:r>
              <a:rPr lang="en-US" altLang="zh-CN" dirty="0"/>
              <a:t>)</a:t>
            </a:r>
            <a:br>
              <a:rPr lang="en-US" altLang="zh-CN" dirty="0"/>
            </a:br>
            <a:r>
              <a:rPr lang="en-US" altLang="zh-CN" dirty="0"/>
              <a:t>    </a:t>
            </a:r>
            <a:r>
              <a:rPr lang="en-US" altLang="zh-CN" b="1" dirty="0" err="1"/>
              <a:t>val</a:t>
            </a:r>
            <a:r>
              <a:rPr lang="en-US" altLang="zh-CN" b="1" dirty="0"/>
              <a:t> </a:t>
            </a:r>
            <a:r>
              <a:rPr lang="en-US" altLang="zh-CN" dirty="0"/>
              <a:t>documents: RDD[</a:t>
            </a:r>
            <a:r>
              <a:rPr lang="en-US" altLang="zh-CN" dirty="0" err="1"/>
              <a:t>Seq</a:t>
            </a:r>
            <a:r>
              <a:rPr lang="en-US" altLang="zh-CN" dirty="0"/>
              <a:t>[String]] = </a:t>
            </a:r>
            <a:r>
              <a:rPr lang="en-US" altLang="zh-CN" dirty="0" err="1"/>
              <a:t>sc.textFile</a:t>
            </a:r>
            <a:r>
              <a:rPr lang="en-US" altLang="zh-CN" dirty="0"/>
              <a:t>(</a:t>
            </a:r>
            <a:r>
              <a:rPr lang="en-US" altLang="zh-CN" b="1" dirty="0"/>
              <a:t>"</a:t>
            </a:r>
            <a:r>
              <a:rPr lang="en-US" altLang="zh-CN" b="1" dirty="0" err="1"/>
              <a:t>inputdata</a:t>
            </a:r>
            <a:r>
              <a:rPr lang="en-US" altLang="zh-CN" b="1" dirty="0"/>
              <a:t>/tf-idf.txt"</a:t>
            </a:r>
            <a:r>
              <a:rPr lang="en-US" altLang="zh-CN" dirty="0"/>
              <a:t>)</a:t>
            </a:r>
            <a:br>
              <a:rPr lang="en-US" altLang="zh-CN" dirty="0"/>
            </a:br>
            <a:r>
              <a:rPr lang="en-US" altLang="zh-CN" dirty="0"/>
              <a:t>      .map(_.split(</a:t>
            </a:r>
            <a:r>
              <a:rPr lang="en-US" altLang="zh-CN" b="1" dirty="0"/>
              <a:t>" "</a:t>
            </a:r>
            <a:r>
              <a:rPr lang="en-US" altLang="zh-CN" dirty="0"/>
              <a:t>).</a:t>
            </a:r>
            <a:r>
              <a:rPr lang="en-US" altLang="zh-CN" dirty="0" err="1"/>
              <a:t>toSeq</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hashingTF</a:t>
            </a:r>
            <a:r>
              <a:rPr lang="en-US" altLang="zh-CN" dirty="0"/>
              <a:t> = </a:t>
            </a:r>
            <a:r>
              <a:rPr lang="en-US" altLang="zh-CN" b="1" dirty="0"/>
              <a:t>new </a:t>
            </a:r>
            <a:r>
              <a:rPr lang="en-US" altLang="zh-CN" dirty="0" err="1"/>
              <a:t>HashingTF</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tf</a:t>
            </a:r>
            <a:r>
              <a:rPr lang="en-US" altLang="zh-CN" dirty="0"/>
              <a:t>: RDD[Vector] = </a:t>
            </a:r>
            <a:r>
              <a:rPr lang="en-US" altLang="zh-CN" dirty="0" err="1"/>
              <a:t>hashingTF.transform</a:t>
            </a:r>
            <a:r>
              <a:rPr lang="en-US" altLang="zh-CN" dirty="0"/>
              <a:t>(documents).cache()</a:t>
            </a:r>
            <a:br>
              <a:rPr lang="en-US" altLang="zh-CN" dirty="0"/>
            </a:br>
            <a:r>
              <a:rPr lang="en-US" altLang="zh-CN" dirty="0"/>
              <a:t>    </a:t>
            </a:r>
            <a:r>
              <a:rPr lang="en-US" altLang="zh-CN" b="1" dirty="0" err="1"/>
              <a:t>val</a:t>
            </a:r>
            <a:r>
              <a:rPr lang="en-US" altLang="zh-CN" b="1" dirty="0"/>
              <a:t> </a:t>
            </a:r>
            <a:r>
              <a:rPr lang="en-US" altLang="zh-CN" dirty="0" err="1"/>
              <a:t>idf</a:t>
            </a:r>
            <a:r>
              <a:rPr lang="en-US" altLang="zh-CN" dirty="0"/>
              <a:t> = </a:t>
            </a:r>
            <a:r>
              <a:rPr lang="en-US" altLang="zh-CN" b="1" dirty="0"/>
              <a:t>new </a:t>
            </a:r>
            <a:r>
              <a:rPr lang="en-US" altLang="zh-CN" dirty="0"/>
              <a:t>IDF().fit(</a:t>
            </a:r>
            <a:r>
              <a:rPr lang="en-US" altLang="zh-CN" dirty="0" err="1"/>
              <a:t>tf</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tfidf</a:t>
            </a:r>
            <a:r>
              <a:rPr lang="en-US" altLang="zh-CN" dirty="0"/>
              <a:t>: RDD[Vector] = </a:t>
            </a:r>
            <a:r>
              <a:rPr lang="en-US" altLang="zh-CN" dirty="0" err="1"/>
              <a:t>idf.transform</a:t>
            </a:r>
            <a:r>
              <a:rPr lang="en-US" altLang="zh-CN" dirty="0"/>
              <a:t>(</a:t>
            </a:r>
            <a:r>
              <a:rPr lang="en-US" altLang="zh-CN" dirty="0" err="1"/>
              <a:t>tf</a:t>
            </a:r>
            <a:r>
              <a:rPr lang="en-US" altLang="zh-CN" dirty="0"/>
              <a:t>)</a:t>
            </a:r>
            <a:br>
              <a:rPr lang="en-US" altLang="zh-CN" dirty="0"/>
            </a:br>
            <a:r>
              <a:rPr lang="en-US" altLang="zh-CN" dirty="0"/>
              <a:t>    </a:t>
            </a:r>
            <a:r>
              <a:rPr lang="en-US" altLang="zh-CN" dirty="0" err="1"/>
              <a:t>tfidf.collect.foreach</a:t>
            </a:r>
            <a:r>
              <a:rPr lang="en-US" altLang="zh-CN" dirty="0"/>
              <a:t>(</a:t>
            </a:r>
            <a:r>
              <a:rPr lang="en-US" altLang="zh-CN" i="1" dirty="0" err="1"/>
              <a:t>println</a:t>
            </a:r>
            <a:r>
              <a:rPr lang="en-US" altLang="zh-CN" dirty="0"/>
              <a:t>)</a:t>
            </a:r>
            <a:br>
              <a:rPr lang="en-US" altLang="zh-CN" dirty="0"/>
            </a:br>
            <a:r>
              <a:rPr lang="en-US" altLang="zh-CN" dirty="0"/>
              <a:t>  }</a:t>
            </a:r>
            <a:br>
              <a:rPr lang="en-US" altLang="zh-CN" dirty="0"/>
            </a:br>
            <a:r>
              <a:rPr lang="en-US" altLang="zh-CN" dirty="0"/>
              <a:t>}</a:t>
            </a:r>
            <a:endParaRPr lang="zh-CN" altLang="en-US" dirty="0"/>
          </a:p>
        </p:txBody>
      </p:sp>
      <p:sp>
        <p:nvSpPr>
          <p:cNvPr id="10" name="TextBox 9"/>
          <p:cNvSpPr txBox="1"/>
          <p:nvPr/>
        </p:nvSpPr>
        <p:spPr>
          <a:xfrm>
            <a:off x="8014996" y="2276669"/>
            <a:ext cx="3788228" cy="3139321"/>
          </a:xfrm>
          <a:prstGeom prst="rect">
            <a:avLst/>
          </a:prstGeom>
          <a:noFill/>
        </p:spPr>
        <p:txBody>
          <a:bodyPr wrap="square" rtlCol="0">
            <a:spAutoFit/>
          </a:bodyPr>
          <a:lstStyle/>
          <a:p>
            <a:r>
              <a:rPr lang="en-US" altLang="zh-CN" b="1" dirty="0"/>
              <a:t>import </a:t>
            </a:r>
            <a:r>
              <a:rPr lang="en-US" altLang="zh-CN" dirty="0" err="1"/>
              <a:t>org.apache.spark.rdd.RDD</a:t>
            </a:r>
            <a:r>
              <a:rPr lang="en-US" altLang="zh-CN" dirty="0"/>
              <a:t/>
            </a:r>
            <a:br>
              <a:rPr lang="en-US" altLang="zh-CN" dirty="0"/>
            </a:br>
            <a:r>
              <a:rPr lang="en-US" altLang="zh-CN" b="1" dirty="0"/>
              <a:t>import </a:t>
            </a:r>
            <a:r>
              <a:rPr lang="en-US" altLang="zh-CN" dirty="0" err="1"/>
              <a:t>org.apache.spark</a:t>
            </a:r>
            <a:r>
              <a:rPr lang="en-US" altLang="zh-CN" dirty="0"/>
              <a:t>.{ </a:t>
            </a:r>
            <a:r>
              <a:rPr lang="en-US" altLang="zh-CN" dirty="0" err="1"/>
              <a:t>SparkConf</a:t>
            </a:r>
            <a:r>
              <a:rPr lang="en-US" altLang="zh-CN" dirty="0"/>
              <a:t>, </a:t>
            </a:r>
            <a:r>
              <a:rPr lang="en-US" altLang="zh-CN" dirty="0" err="1"/>
              <a:t>SparkContext</a:t>
            </a:r>
            <a:r>
              <a:rPr lang="en-US" altLang="zh-CN" dirty="0"/>
              <a:t> }</a:t>
            </a:r>
            <a:br>
              <a:rPr lang="en-US" altLang="zh-CN" dirty="0"/>
            </a:br>
            <a:r>
              <a:rPr lang="en-US" altLang="zh-CN" b="1" dirty="0"/>
              <a:t>import </a:t>
            </a:r>
            <a:r>
              <a:rPr lang="en-US" altLang="zh-CN" dirty="0" err="1"/>
              <a:t>org.apache.spark.SparkContext</a:t>
            </a:r>
            <a:r>
              <a:rPr lang="en-US" altLang="zh-CN" dirty="0"/>
              <a:t/>
            </a:r>
            <a:br>
              <a:rPr lang="en-US" altLang="zh-CN" dirty="0"/>
            </a:br>
            <a:r>
              <a:rPr lang="en-US" altLang="zh-CN" b="1" dirty="0"/>
              <a:t>import </a:t>
            </a:r>
            <a:r>
              <a:rPr lang="en-US" altLang="zh-CN" dirty="0" err="1"/>
              <a:t>org.apache.spark.mllib.feature.HashingTF</a:t>
            </a:r>
            <a:r>
              <a:rPr lang="en-US" altLang="zh-CN" dirty="0"/>
              <a:t/>
            </a:r>
            <a:br>
              <a:rPr lang="en-US" altLang="zh-CN" dirty="0"/>
            </a:br>
            <a:r>
              <a:rPr lang="en-US" altLang="zh-CN" b="1" dirty="0"/>
              <a:t>import </a:t>
            </a:r>
            <a:r>
              <a:rPr lang="en-US" altLang="zh-CN" dirty="0" err="1"/>
              <a:t>org.apache.spark.mllib.linalg.Vector</a:t>
            </a:r>
            <a:r>
              <a:rPr lang="en-US" altLang="zh-CN" dirty="0"/>
              <a:t/>
            </a:r>
            <a:br>
              <a:rPr lang="en-US" altLang="zh-CN" dirty="0"/>
            </a:br>
            <a:r>
              <a:rPr lang="en-US" altLang="zh-CN" b="1" dirty="0"/>
              <a:t>import </a:t>
            </a:r>
            <a:r>
              <a:rPr lang="en-US" altLang="zh-CN" dirty="0" err="1"/>
              <a:t>org.apache.spark.mllib.feature.IDF</a:t>
            </a:r>
            <a:endParaRPr lang="zh-CN" altLang="en-US" dirty="0"/>
          </a:p>
        </p:txBody>
      </p:sp>
    </p:spTree>
    <p:extLst>
      <p:ext uri="{BB962C8B-B14F-4D97-AF65-F5344CB8AC3E}">
        <p14:creationId xmlns:p14="http://schemas.microsoft.com/office/powerpoint/2010/main" val="77575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46" y="3897669"/>
            <a:ext cx="11271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51" y="1727234"/>
            <a:ext cx="5364163"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9746" y="1212980"/>
            <a:ext cx="1800493" cy="369332"/>
          </a:xfrm>
          <a:prstGeom prst="rect">
            <a:avLst/>
          </a:prstGeom>
          <a:noFill/>
        </p:spPr>
        <p:txBody>
          <a:bodyPr wrap="none" rtlCol="0">
            <a:spAutoFit/>
          </a:bodyPr>
          <a:lstStyle/>
          <a:p>
            <a:r>
              <a:rPr lang="zh-CN" altLang="en-US" dirty="0" smtClean="0"/>
              <a:t>程序执行的结果</a:t>
            </a:r>
            <a:endParaRPr lang="zh-CN" altLang="en-US" dirty="0"/>
          </a:p>
        </p:txBody>
      </p:sp>
    </p:spTree>
    <p:extLst>
      <p:ext uri="{BB962C8B-B14F-4D97-AF65-F5344CB8AC3E}">
        <p14:creationId xmlns:p14="http://schemas.microsoft.com/office/powerpoint/2010/main" val="401844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Word2Vec</a:t>
            </a:r>
            <a:r>
              <a:rPr lang="zh-CN" altLang="en-US" b="1" dirty="0"/>
              <a:t>：</a:t>
            </a:r>
            <a:r>
              <a:rPr lang="en-US" altLang="zh-CN" dirty="0"/>
              <a:t>Word2Vec</a:t>
            </a:r>
            <a:r>
              <a:rPr lang="zh-CN" altLang="zh-CN" dirty="0"/>
              <a:t>是</a:t>
            </a:r>
            <a:r>
              <a:rPr lang="en-US" altLang="zh-CN" dirty="0"/>
              <a:t>NLP</a:t>
            </a:r>
            <a:r>
              <a:rPr lang="zh-CN" altLang="zh-CN" dirty="0"/>
              <a:t>领域的重要算法，它的功能是将每个</a:t>
            </a:r>
            <a:r>
              <a:rPr lang="en-US" altLang="zh-CN" dirty="0"/>
              <a:t>word</a:t>
            </a:r>
            <a:r>
              <a:rPr lang="zh-CN" altLang="zh-CN" dirty="0"/>
              <a:t>用</a:t>
            </a:r>
            <a:r>
              <a:rPr lang="en-US" altLang="zh-CN" dirty="0"/>
              <a:t>K</a:t>
            </a:r>
            <a:r>
              <a:rPr lang="zh-CN" altLang="zh-CN" dirty="0"/>
              <a:t>维的稠密向量来表达，训练集是语料库，不含标点，以空格断句。通过训练将每个词映射成</a:t>
            </a:r>
            <a:r>
              <a:rPr lang="en-US" altLang="zh-CN" dirty="0"/>
              <a:t>K</a:t>
            </a:r>
            <a:r>
              <a:rPr lang="zh-CN" altLang="zh-CN" dirty="0"/>
              <a:t>维实数向量</a:t>
            </a:r>
            <a:r>
              <a:rPr lang="en-US" altLang="zh-CN" dirty="0"/>
              <a:t>(K</a:t>
            </a:r>
            <a:r>
              <a:rPr lang="zh-CN" altLang="zh-CN" dirty="0"/>
              <a:t>一般为模型中的超参数</a:t>
            </a:r>
            <a:r>
              <a:rPr lang="en-US" altLang="zh-CN" dirty="0"/>
              <a:t>)</a:t>
            </a:r>
            <a:r>
              <a:rPr lang="zh-CN" altLang="zh-CN" dirty="0"/>
              <a:t>，通过词之间的距离</a:t>
            </a:r>
            <a:r>
              <a:rPr lang="en-US" altLang="zh-CN" dirty="0"/>
              <a:t>(</a:t>
            </a:r>
            <a:r>
              <a:rPr lang="zh-CN" altLang="zh-CN" dirty="0"/>
              <a:t>比如余弦相似度、欧氏距离等</a:t>
            </a:r>
            <a:r>
              <a:rPr lang="en-US" altLang="zh-CN" dirty="0"/>
              <a:t>)</a:t>
            </a:r>
            <a:r>
              <a:rPr lang="zh-CN" altLang="zh-CN" dirty="0"/>
              <a:t>来判断它们之间的语义相似度。每一个文档都表示为一个单词序列，所以一个含有</a:t>
            </a:r>
            <a:r>
              <a:rPr lang="en-US" altLang="zh-CN" dirty="0"/>
              <a:t>M</a:t>
            </a:r>
            <a:r>
              <a:rPr lang="zh-CN" altLang="zh-CN" dirty="0"/>
              <a:t>个单词的文档由</a:t>
            </a:r>
            <a:r>
              <a:rPr lang="en-US" altLang="zh-CN" dirty="0"/>
              <a:t>M</a:t>
            </a:r>
            <a:r>
              <a:rPr lang="zh-CN" altLang="zh-CN" dirty="0"/>
              <a:t>个</a:t>
            </a:r>
            <a:r>
              <a:rPr lang="en-US" altLang="zh-CN" dirty="0"/>
              <a:t>K</a:t>
            </a:r>
            <a:r>
              <a:rPr lang="zh-CN" altLang="zh-CN" dirty="0"/>
              <a:t>维向量组成。</a:t>
            </a:r>
            <a:r>
              <a:rPr lang="en-US" altLang="zh-CN" dirty="0"/>
              <a:t>mllib.feature</a:t>
            </a:r>
            <a:r>
              <a:rPr lang="zh-CN" altLang="zh-CN" dirty="0"/>
              <a:t>中有</a:t>
            </a:r>
            <a:r>
              <a:rPr lang="en-US" altLang="zh-CN" dirty="0"/>
              <a:t>Word2Vec</a:t>
            </a:r>
            <a:r>
              <a:rPr lang="zh-CN" altLang="zh-CN" dirty="0"/>
              <a:t>算法包，输入数据为</a:t>
            </a:r>
            <a:r>
              <a:rPr lang="en-US" altLang="zh-CN" dirty="0"/>
              <a:t>String</a:t>
            </a:r>
            <a:r>
              <a:rPr lang="zh-CN" altLang="zh-CN" dirty="0"/>
              <a:t>类型的</a:t>
            </a:r>
            <a:r>
              <a:rPr lang="en-US" altLang="zh-CN" dirty="0" err="1"/>
              <a:t>Iterable</a:t>
            </a:r>
            <a:r>
              <a:rPr lang="zh-CN" altLang="zh-CN" dirty="0"/>
              <a:t>，其他与</a:t>
            </a:r>
            <a:r>
              <a:rPr lang="en-US" altLang="zh-CN" dirty="0"/>
              <a:t>TF-IDF</a:t>
            </a:r>
            <a:r>
              <a:rPr lang="zh-CN" altLang="zh-CN" dirty="0"/>
              <a:t>相似。</a:t>
            </a:r>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5162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 xmlns:a16="http://schemas.microsoft.com/office/drawing/2014/main" id="{0655586B-F6B4-426E-80D1-04ADB3C76375}"/>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 xmlns:a16="http://schemas.microsoft.com/office/drawing/2014/main" id="{E878D2EE-7AD5-42B3-80C8-BF594574CC4F}"/>
              </a:ext>
            </a:extLst>
          </p:cNvPr>
          <p:cNvSpPr>
            <a:spLocks noChangeShapeType="1"/>
          </p:cNvSpPr>
          <p:nvPr/>
        </p:nvSpPr>
        <p:spPr bwMode="auto">
          <a:xfrm>
            <a:off x="2649786" y="27906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以</a:t>
            </a:r>
            <a:r>
              <a:rPr lang="en-US" altLang="zh-CN" sz="2200" dirty="0">
                <a:latin typeface="微软雅黑" pitchFamily="34" charset="-122"/>
                <a:ea typeface="微软雅黑" pitchFamily="34" charset="-122"/>
              </a:rPr>
              <a:t>Logistic</a:t>
            </a:r>
            <a:r>
              <a:rPr lang="zh-CN" altLang="en-US" sz="2200" dirty="0">
                <a:latin typeface="微软雅黑" pitchFamily="34" charset="-122"/>
                <a:ea typeface="微软雅黑" pitchFamily="34" charset="-122"/>
              </a:rPr>
              <a:t>实现用户分类</a:t>
            </a:r>
          </a:p>
        </p:txBody>
      </p:sp>
      <p:sp>
        <p:nvSpPr>
          <p:cNvPr id="4" name="标题 3">
            <a:extLst>
              <a:ext uri="{FF2B5EF4-FFF2-40B4-BE49-F238E27FC236}">
                <a16:creationId xmlns=""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 xmlns:a16="http://schemas.microsoft.com/office/drawing/2014/main" id="{4997871B-E7BB-4D54-93A1-FFDCB109D603}"/>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了解</a:t>
            </a:r>
            <a:r>
              <a:rPr lang="en-US" altLang="zh-CN" sz="2200" dirty="0" err="1">
                <a:solidFill>
                  <a:schemeClr val="bg1"/>
                </a:solidFill>
                <a:latin typeface="微软雅黑" pitchFamily="34" charset="-122"/>
                <a:ea typeface="微软雅黑" pitchFamily="34" charset="-122"/>
                <a:sym typeface="微软雅黑" pitchFamily="34" charset="-122"/>
              </a:rPr>
              <a:t>Mllib</a:t>
            </a:r>
            <a:r>
              <a:rPr lang="zh-CN" altLang="en-US" sz="2200" dirty="0">
                <a:solidFill>
                  <a:schemeClr val="bg1"/>
                </a:solidFill>
                <a:latin typeface="微软雅黑" pitchFamily="34" charset="-122"/>
                <a:ea typeface="微软雅黑" pitchFamily="34" charset="-122"/>
                <a:sym typeface="微软雅黑" pitchFamily="34" charset="-122"/>
              </a:rPr>
              <a:t>算法库</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2866054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464749"/>
          </a:xfrm>
        </p:spPr>
        <p:txBody>
          <a:bodyPr/>
          <a:lstStyle/>
          <a:p>
            <a:r>
              <a:rPr lang="zh-CN" altLang="zh-CN" dirty="0"/>
              <a:t>对</a:t>
            </a:r>
            <a:r>
              <a:rPr lang="en-US" altLang="zh-CN" dirty="0"/>
              <a:t>w2v</a:t>
            </a:r>
            <a:r>
              <a:rPr lang="zh-CN" altLang="en-US" dirty="0"/>
              <a:t>数据</a:t>
            </a:r>
            <a:r>
              <a:rPr lang="zh-CN" altLang="zh-CN" dirty="0"/>
              <a:t>进行转换</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sp>
        <p:nvSpPr>
          <p:cNvPr id="6" name="TextBox 5"/>
          <p:cNvSpPr txBox="1"/>
          <p:nvPr/>
        </p:nvSpPr>
        <p:spPr>
          <a:xfrm>
            <a:off x="3881535" y="1007706"/>
            <a:ext cx="7044612" cy="5355312"/>
          </a:xfrm>
          <a:prstGeom prst="rect">
            <a:avLst/>
          </a:prstGeom>
          <a:noFill/>
        </p:spPr>
        <p:txBody>
          <a:bodyPr wrap="square" rtlCol="0">
            <a:spAutoFit/>
          </a:bodyPr>
          <a:lstStyle/>
          <a:p>
            <a:r>
              <a:rPr lang="en-US" altLang="zh-CN" b="1" dirty="0"/>
              <a:t>import </a:t>
            </a:r>
            <a:r>
              <a:rPr lang="en-US" altLang="zh-CN" dirty="0" err="1"/>
              <a:t>org.apache.spark</a:t>
            </a:r>
            <a:r>
              <a:rPr lang="en-US" altLang="zh-CN" dirty="0"/>
              <a:t>._</a:t>
            </a:r>
            <a:br>
              <a:rPr lang="en-US" altLang="zh-CN" dirty="0"/>
            </a:br>
            <a:r>
              <a:rPr lang="en-US" altLang="zh-CN" b="1" dirty="0"/>
              <a:t>import </a:t>
            </a:r>
            <a:r>
              <a:rPr lang="en-US" altLang="zh-CN" dirty="0"/>
              <a:t>org.apache.spark.mllib.feature.Word2Vec</a:t>
            </a:r>
            <a:br>
              <a:rPr lang="en-US" altLang="zh-CN" dirty="0"/>
            </a:br>
            <a:r>
              <a:rPr lang="en-US" altLang="zh-CN" b="1" dirty="0"/>
              <a:t>object </a:t>
            </a:r>
            <a:r>
              <a:rPr lang="en-US" altLang="zh-CN" dirty="0"/>
              <a:t>Word2Vec {</a:t>
            </a:r>
            <a:br>
              <a:rPr lang="en-US" altLang="zh-CN" dirty="0"/>
            </a:br>
            <a:r>
              <a:rPr lang="en-US" altLang="zh-CN" dirty="0"/>
              <a:t>  </a:t>
            </a:r>
            <a:r>
              <a:rPr lang="en-US" altLang="zh-CN" b="1" dirty="0" err="1"/>
              <a:t>def</a:t>
            </a:r>
            <a:r>
              <a:rPr lang="en-US" altLang="zh-CN" b="1" dirty="0"/>
              <a:t> </a:t>
            </a:r>
            <a:r>
              <a:rPr lang="en-US" altLang="zh-CN" dirty="0"/>
              <a:t>main(</a:t>
            </a:r>
            <a:r>
              <a:rPr lang="en-US" altLang="zh-CN" dirty="0" err="1"/>
              <a:t>args</a:t>
            </a:r>
            <a:r>
              <a:rPr lang="en-US" altLang="zh-CN" dirty="0"/>
              <a:t>: Array[String]): Unit = {</a:t>
            </a:r>
            <a:br>
              <a:rPr lang="en-US" altLang="zh-CN" dirty="0"/>
            </a:br>
            <a:r>
              <a:rPr lang="en-US" altLang="zh-CN" dirty="0"/>
              <a:t>    </a:t>
            </a:r>
            <a:r>
              <a:rPr lang="en-US" altLang="zh-CN" b="1" dirty="0" err="1"/>
              <a:t>val</a:t>
            </a:r>
            <a:r>
              <a:rPr lang="en-US" altLang="zh-CN" b="1" dirty="0"/>
              <a:t> </a:t>
            </a:r>
            <a:r>
              <a:rPr lang="en-US" altLang="zh-CN" dirty="0" err="1"/>
              <a:t>conf</a:t>
            </a:r>
            <a:r>
              <a:rPr lang="en-US" altLang="zh-CN" dirty="0"/>
              <a:t> = </a:t>
            </a:r>
            <a:r>
              <a:rPr lang="en-US" altLang="zh-CN" b="1" dirty="0"/>
              <a:t>new </a:t>
            </a:r>
            <a:r>
              <a:rPr lang="en-US" altLang="zh-CN" dirty="0" err="1"/>
              <a:t>SparkConf</a:t>
            </a:r>
            <a:r>
              <a:rPr lang="en-US" altLang="zh-CN" dirty="0"/>
              <a:t>()</a:t>
            </a:r>
            <a:br>
              <a:rPr lang="en-US" altLang="zh-CN" dirty="0"/>
            </a:br>
            <a:r>
              <a:rPr lang="en-US" altLang="zh-CN" dirty="0"/>
              <a:t>      .</a:t>
            </a:r>
            <a:r>
              <a:rPr lang="en-US" altLang="zh-CN" dirty="0" err="1"/>
              <a:t>setMaster</a:t>
            </a:r>
            <a:r>
              <a:rPr lang="en-US" altLang="zh-CN" dirty="0"/>
              <a:t>(</a:t>
            </a:r>
            <a:r>
              <a:rPr lang="en-US" altLang="zh-CN" b="1" dirty="0"/>
              <a:t>"local[*]"</a:t>
            </a:r>
            <a:r>
              <a:rPr lang="en-US" altLang="zh-CN" dirty="0"/>
              <a:t>)</a:t>
            </a:r>
            <a:br>
              <a:rPr lang="en-US" altLang="zh-CN" dirty="0"/>
            </a:br>
            <a:r>
              <a:rPr lang="en-US" altLang="zh-CN" dirty="0"/>
              <a:t>      .</a:t>
            </a:r>
            <a:r>
              <a:rPr lang="en-US" altLang="zh-CN" dirty="0" err="1"/>
              <a:t>setAppName</a:t>
            </a:r>
            <a:r>
              <a:rPr lang="en-US" altLang="zh-CN" dirty="0"/>
              <a:t>(</a:t>
            </a:r>
            <a:r>
              <a:rPr lang="en-US" altLang="zh-CN" b="1" dirty="0"/>
              <a:t>"TF_IDF"</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sc</a:t>
            </a:r>
            <a:r>
              <a:rPr lang="en-US" altLang="zh-CN" dirty="0"/>
              <a:t> = </a:t>
            </a:r>
            <a:r>
              <a:rPr lang="en-US" altLang="zh-CN" b="1" dirty="0"/>
              <a:t>new </a:t>
            </a:r>
            <a:r>
              <a:rPr lang="en-US" altLang="zh-CN" dirty="0" err="1"/>
              <a:t>SparkContext</a:t>
            </a:r>
            <a:r>
              <a:rPr lang="en-US" altLang="zh-CN" dirty="0"/>
              <a:t>(</a:t>
            </a:r>
            <a:r>
              <a:rPr lang="en-US" altLang="zh-CN" dirty="0" err="1"/>
              <a:t>conf</a:t>
            </a:r>
            <a:r>
              <a:rPr lang="en-US" altLang="zh-CN" dirty="0"/>
              <a:t>)</a:t>
            </a:r>
            <a:br>
              <a:rPr lang="en-US" altLang="zh-CN" dirty="0"/>
            </a:br>
            <a:r>
              <a:rPr lang="en-US" altLang="zh-CN" dirty="0"/>
              <a:t>    </a:t>
            </a:r>
            <a:r>
              <a:rPr lang="en-US" altLang="zh-CN" dirty="0" err="1"/>
              <a:t>sc.setLogLevel</a:t>
            </a:r>
            <a:r>
              <a:rPr lang="en-US" altLang="zh-CN" dirty="0"/>
              <a:t>(</a:t>
            </a:r>
            <a:r>
              <a:rPr lang="en-US" altLang="zh-CN" b="1" dirty="0"/>
              <a:t>"WARN"</a:t>
            </a:r>
            <a:r>
              <a:rPr lang="en-US" altLang="zh-CN" dirty="0"/>
              <a:t>)</a:t>
            </a:r>
            <a:br>
              <a:rPr lang="en-US" altLang="zh-CN" dirty="0"/>
            </a:br>
            <a:r>
              <a:rPr lang="en-US" altLang="zh-CN" dirty="0"/>
              <a:t>    </a:t>
            </a:r>
            <a:r>
              <a:rPr lang="en-US" altLang="zh-CN" b="1" dirty="0" err="1"/>
              <a:t>val</a:t>
            </a:r>
            <a:r>
              <a:rPr lang="en-US" altLang="zh-CN" b="1" dirty="0"/>
              <a:t> </a:t>
            </a:r>
            <a:r>
              <a:rPr lang="en-US" altLang="zh-CN" dirty="0"/>
              <a:t>input = </a:t>
            </a:r>
            <a:r>
              <a:rPr lang="en-US" altLang="zh-CN" dirty="0" err="1"/>
              <a:t>sc.textFile</a:t>
            </a:r>
            <a:r>
              <a:rPr lang="en-US" altLang="zh-CN" dirty="0"/>
              <a:t>(</a:t>
            </a:r>
            <a:r>
              <a:rPr lang="en-US" altLang="zh-CN" b="1" dirty="0"/>
              <a:t>"</a:t>
            </a:r>
            <a:r>
              <a:rPr lang="en-US" altLang="zh-CN" b="1" dirty="0" err="1"/>
              <a:t>inputdata</a:t>
            </a:r>
            <a:r>
              <a:rPr lang="en-US" altLang="zh-CN" b="1" dirty="0"/>
              <a:t>/w2v"</a:t>
            </a:r>
            <a:r>
              <a:rPr lang="en-US" altLang="zh-CN" dirty="0"/>
              <a:t>).map(line =&gt;</a:t>
            </a:r>
            <a:r>
              <a:rPr lang="en-US" altLang="zh-CN" dirty="0" err="1"/>
              <a:t>line.split</a:t>
            </a:r>
            <a:r>
              <a:rPr lang="en-US" altLang="zh-CN" dirty="0"/>
              <a:t>(</a:t>
            </a:r>
            <a:r>
              <a:rPr lang="en-US" altLang="zh-CN" b="1" dirty="0"/>
              <a:t>" "</a:t>
            </a:r>
            <a:r>
              <a:rPr lang="en-US" altLang="zh-CN" dirty="0"/>
              <a:t>).</a:t>
            </a:r>
            <a:r>
              <a:rPr lang="en-US" altLang="zh-CN" dirty="0" err="1"/>
              <a:t>toSeq</a:t>
            </a:r>
            <a:r>
              <a:rPr lang="en-US" altLang="zh-CN" dirty="0"/>
              <a:t>)</a:t>
            </a:r>
            <a:br>
              <a:rPr lang="en-US" altLang="zh-CN" dirty="0"/>
            </a:br>
            <a:r>
              <a:rPr lang="en-US" altLang="zh-CN" dirty="0"/>
              <a:t>    </a:t>
            </a:r>
            <a:r>
              <a:rPr lang="en-US" altLang="zh-CN" b="1" dirty="0" err="1"/>
              <a:t>val</a:t>
            </a:r>
            <a:r>
              <a:rPr lang="en-US" altLang="zh-CN" b="1" dirty="0"/>
              <a:t> </a:t>
            </a:r>
            <a:r>
              <a:rPr lang="en-US" altLang="zh-CN" dirty="0"/>
              <a:t>word2vec = </a:t>
            </a:r>
            <a:r>
              <a:rPr lang="en-US" altLang="zh-CN" b="1" dirty="0"/>
              <a:t>new </a:t>
            </a:r>
            <a:r>
              <a:rPr lang="en-US" altLang="zh-CN" dirty="0"/>
              <a:t>Word2Vec()</a:t>
            </a:r>
            <a:br>
              <a:rPr lang="en-US" altLang="zh-CN" dirty="0"/>
            </a:br>
            <a:r>
              <a:rPr lang="en-US" altLang="zh-CN" dirty="0"/>
              <a:t>    </a:t>
            </a:r>
            <a:r>
              <a:rPr lang="en-US" altLang="zh-CN" b="1" dirty="0" err="1"/>
              <a:t>val</a:t>
            </a:r>
            <a:r>
              <a:rPr lang="en-US" altLang="zh-CN" b="1" dirty="0"/>
              <a:t> </a:t>
            </a:r>
            <a:r>
              <a:rPr lang="en-US" altLang="zh-CN" dirty="0"/>
              <a:t>model = word2vec.fit(input)</a:t>
            </a:r>
            <a:br>
              <a:rPr lang="en-US" altLang="zh-CN" dirty="0"/>
            </a:br>
            <a:r>
              <a:rPr lang="en-US" altLang="zh-CN" dirty="0"/>
              <a:t>    </a:t>
            </a:r>
            <a:r>
              <a:rPr lang="en-US" altLang="zh-CN" i="1" dirty="0"/>
              <a:t>//</a:t>
            </a:r>
            <a:r>
              <a:rPr lang="zh-CN" altLang="en-US" i="1" dirty="0"/>
              <a:t>寻找与“</a:t>
            </a:r>
            <a:r>
              <a:rPr lang="en-US" altLang="zh-CN" i="1" dirty="0"/>
              <a:t>I”</a:t>
            </a:r>
            <a:r>
              <a:rPr lang="zh-CN" altLang="en-US" i="1" dirty="0"/>
              <a:t>语义相同的 </a:t>
            </a:r>
            <a:r>
              <a:rPr lang="en-US" altLang="zh-CN" i="1" dirty="0"/>
              <a:t>10 </a:t>
            </a:r>
            <a:r>
              <a:rPr lang="zh-CN" altLang="en-US" i="1" dirty="0"/>
              <a:t>个词，输出与“</a:t>
            </a:r>
            <a:r>
              <a:rPr lang="en-US" altLang="zh-CN" i="1" dirty="0"/>
              <a:t>I”</a:t>
            </a:r>
            <a:r>
              <a:rPr lang="zh-CN" altLang="en-US" i="1" dirty="0"/>
              <a:t>相似的词以及相似度</a:t>
            </a:r>
            <a:br>
              <a:rPr lang="zh-CN" altLang="en-US" i="1" dirty="0"/>
            </a:br>
            <a:r>
              <a:rPr lang="zh-CN" altLang="en-US" i="1" dirty="0"/>
              <a:t>    </a:t>
            </a:r>
            <a:r>
              <a:rPr lang="en-US" altLang="zh-CN" b="1" dirty="0" err="1"/>
              <a:t>val</a:t>
            </a:r>
            <a:r>
              <a:rPr lang="en-US" altLang="zh-CN" b="1" dirty="0"/>
              <a:t> </a:t>
            </a:r>
            <a:r>
              <a:rPr lang="en-US" altLang="zh-CN" dirty="0"/>
              <a:t>synonyms = </a:t>
            </a:r>
            <a:r>
              <a:rPr lang="en-US" altLang="zh-CN" dirty="0" err="1"/>
              <a:t>model.findSynonyms</a:t>
            </a:r>
            <a:r>
              <a:rPr lang="en-US" altLang="zh-CN" dirty="0"/>
              <a:t>(</a:t>
            </a:r>
            <a:r>
              <a:rPr lang="en-US" altLang="zh-CN" b="1" dirty="0"/>
              <a:t>"I"</a:t>
            </a:r>
            <a:r>
              <a:rPr lang="en-US" altLang="zh-CN" dirty="0"/>
              <a:t>,10)</a:t>
            </a:r>
            <a:br>
              <a:rPr lang="en-US" altLang="zh-CN" dirty="0"/>
            </a:br>
            <a:r>
              <a:rPr lang="en-US" altLang="zh-CN" dirty="0"/>
              <a:t>    </a:t>
            </a:r>
            <a:r>
              <a:rPr lang="en-US" altLang="zh-CN" b="1" dirty="0"/>
              <a:t>for</a:t>
            </a:r>
            <a:r>
              <a:rPr lang="en-US" altLang="zh-CN" dirty="0"/>
              <a:t>((synonym, </a:t>
            </a:r>
            <a:r>
              <a:rPr lang="en-US" altLang="zh-CN" dirty="0" err="1"/>
              <a:t>cosineSimilarity</a:t>
            </a:r>
            <a:r>
              <a:rPr lang="en-US" altLang="zh-CN" dirty="0"/>
              <a:t>) &lt;- synonyms) {</a:t>
            </a:r>
            <a:br>
              <a:rPr lang="en-US" altLang="zh-CN" dirty="0"/>
            </a:br>
            <a:r>
              <a:rPr lang="en-US" altLang="zh-CN" dirty="0"/>
              <a:t>      </a:t>
            </a:r>
            <a:r>
              <a:rPr lang="en-US" altLang="zh-CN" i="1" dirty="0" err="1"/>
              <a:t>println</a:t>
            </a:r>
            <a:r>
              <a:rPr lang="en-US" altLang="zh-CN" dirty="0"/>
              <a:t>(</a:t>
            </a:r>
            <a:r>
              <a:rPr lang="en-US" altLang="zh-CN" b="1" dirty="0" err="1"/>
              <a:t>s"$</a:t>
            </a:r>
            <a:r>
              <a:rPr lang="en-US" altLang="zh-CN" dirty="0" err="1"/>
              <a:t>synonym</a:t>
            </a:r>
            <a:r>
              <a:rPr lang="en-US" altLang="zh-CN" dirty="0"/>
              <a:t> </a:t>
            </a:r>
            <a:r>
              <a:rPr lang="en-US" altLang="zh-CN" b="1" dirty="0"/>
              <a:t>$</a:t>
            </a:r>
            <a:r>
              <a:rPr lang="en-US" altLang="zh-CN" dirty="0" err="1"/>
              <a:t>cosineSimilarity</a:t>
            </a:r>
            <a:r>
              <a:rPr lang="en-US" altLang="zh-CN" b="1" dirty="0"/>
              <a:t>"</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endParaRPr lang="zh-CN" altLang="en-US" dirty="0"/>
          </a:p>
        </p:txBody>
      </p:sp>
    </p:spTree>
    <p:extLst>
      <p:ext uri="{BB962C8B-B14F-4D97-AF65-F5344CB8AC3E}">
        <p14:creationId xmlns:p14="http://schemas.microsoft.com/office/powerpoint/2010/main" val="406029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70" y="1946274"/>
            <a:ext cx="4914900" cy="29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01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7" y="1237950"/>
            <a:ext cx="11107601" cy="1396905"/>
          </a:xfrm>
        </p:spPr>
        <p:txBody>
          <a:bodyPr/>
          <a:lstStyle/>
          <a:p>
            <a:r>
              <a:rPr lang="zh-CN" altLang="zh-CN" b="1" dirty="0"/>
              <a:t>统计：</a:t>
            </a:r>
            <a:r>
              <a:rPr lang="zh-CN" altLang="zh-CN" dirty="0"/>
              <a:t>最大值、最小值、平均值、方差和相似度</a:t>
            </a:r>
            <a:endParaRPr lang="en-US" altLang="zh-CN" dirty="0"/>
          </a:p>
          <a:p>
            <a:pPr marL="0" indent="0">
              <a:buNone/>
            </a:pPr>
            <a:r>
              <a:rPr lang="en-US" altLang="zh-CN" dirty="0"/>
              <a:t>MLlib</a:t>
            </a:r>
            <a:r>
              <a:rPr lang="zh-CN" altLang="zh-CN" dirty="0"/>
              <a:t>通过</a:t>
            </a:r>
            <a:r>
              <a:rPr lang="en-US" altLang="zh-CN" dirty="0" err="1"/>
              <a:t>mllib.stat.Statistics</a:t>
            </a:r>
            <a:r>
              <a:rPr lang="zh-CN" altLang="zh-CN" dirty="0"/>
              <a:t>类中的方法提供了几种广泛使用的统计函数，这些函数可以直接在</a:t>
            </a:r>
            <a:r>
              <a:rPr lang="en-US" altLang="zh-CN" dirty="0"/>
              <a:t>RDD</a:t>
            </a:r>
            <a:r>
              <a:rPr lang="zh-CN" altLang="zh-CN" dirty="0"/>
              <a:t>上使用</a:t>
            </a:r>
            <a:r>
              <a:rPr lang="zh-CN" altLang="en-US" dirty="0"/>
              <a:t>，如表所示</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8" y="992317"/>
            <a:ext cx="11107601" cy="426469"/>
          </a:xfrm>
        </p:spPr>
        <p:txBody>
          <a:bodyPr/>
          <a:lstStyle/>
          <a:p>
            <a:pPr marL="457200" indent="-457200">
              <a:buFont typeface="+mj-lt"/>
              <a:buAutoNum type="arabicPeriod" startAt="5"/>
            </a:pPr>
            <a:r>
              <a:rPr lang="zh-CN" altLang="en-US" b="1" dirty="0"/>
              <a:t>算法与算法包</a:t>
            </a:r>
          </a:p>
        </p:txBody>
      </p:sp>
      <p:graphicFrame>
        <p:nvGraphicFramePr>
          <p:cNvPr id="5" name="表格 4"/>
          <p:cNvGraphicFramePr>
            <a:graphicFrameLocks noGrp="1"/>
          </p:cNvGraphicFramePr>
          <p:nvPr>
            <p:extLst>
              <p:ext uri="{D42A27DB-BD31-4B8C-83A1-F6EECF244321}">
                <p14:modId xmlns:p14="http://schemas.microsoft.com/office/powerpoint/2010/main" val="1450286340"/>
              </p:ext>
            </p:extLst>
          </p:nvPr>
        </p:nvGraphicFramePr>
        <p:xfrm>
          <a:off x="1843565" y="2394958"/>
          <a:ext cx="10040645" cy="3583106"/>
        </p:xfrm>
        <a:graphic>
          <a:graphicData uri="http://schemas.openxmlformats.org/drawingml/2006/table">
            <a:tbl>
              <a:tblPr firstRow="1" firstCol="1" bandRow="1">
                <a:tableStyleId>{5C22544A-7EE6-4342-B048-85BDC9FD1C3A}</a:tableStyleId>
              </a:tblPr>
              <a:tblGrid>
                <a:gridCol w="4898985">
                  <a:extLst>
                    <a:ext uri="{9D8B030D-6E8A-4147-A177-3AD203B41FA5}">
                      <a16:colId xmlns="" xmlns:a16="http://schemas.microsoft.com/office/drawing/2014/main" val="2547999656"/>
                    </a:ext>
                  </a:extLst>
                </a:gridCol>
                <a:gridCol w="5141660">
                  <a:extLst>
                    <a:ext uri="{9D8B030D-6E8A-4147-A177-3AD203B41FA5}">
                      <a16:colId xmlns="" xmlns:a16="http://schemas.microsoft.com/office/drawing/2014/main" val="2896863993"/>
                    </a:ext>
                  </a:extLst>
                </a:gridCol>
              </a:tblGrid>
              <a:tr h="432000">
                <a:tc>
                  <a:txBody>
                    <a:bodyPr/>
                    <a:lstStyle/>
                    <a:p>
                      <a:pPr algn="just">
                        <a:spcAft>
                          <a:spcPts val="0"/>
                        </a:spcAft>
                      </a:pPr>
                      <a:r>
                        <a:rPr lang="zh-CN" sz="1800" kern="100" baseline="0" dirty="0">
                          <a:solidFill>
                            <a:schemeClr val="tx1"/>
                          </a:solidFill>
                          <a:effectLst/>
                          <a:latin typeface="微软雅黑" panose="020B0503020204020204" pitchFamily="34" charset="-122"/>
                          <a:ea typeface="微软雅黑" panose="020B0503020204020204" pitchFamily="34" charset="-122"/>
                        </a:rPr>
                        <a:t>方法</a:t>
                      </a:r>
                      <a:endParaRPr lang="zh-CN" sz="1800" kern="100"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dirty="0">
                          <a:solidFill>
                            <a:schemeClr val="tx1"/>
                          </a:solidFill>
                          <a:effectLst/>
                          <a:latin typeface="微软雅黑" panose="020B0503020204020204" pitchFamily="34" charset="-122"/>
                          <a:ea typeface="微软雅黑" panose="020B0503020204020204" pitchFamily="34" charset="-122"/>
                        </a:rPr>
                        <a:t>描述</a:t>
                      </a:r>
                      <a:endParaRPr lang="zh-CN" sz="1800" kern="100"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63387021"/>
                  </a:ext>
                </a:extLst>
              </a:tr>
              <a:tr h="432000">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max/min</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最大值</a:t>
                      </a:r>
                      <a:r>
                        <a:rPr lang="en-US" sz="1800" kern="100" baseline="0">
                          <a:effectLst/>
                          <a:latin typeface="微软雅黑" panose="020B0503020204020204" pitchFamily="34" charset="-122"/>
                          <a:ea typeface="微软雅黑" panose="020B0503020204020204" pitchFamily="34" charset="-122"/>
                        </a:rPr>
                        <a:t>/</a:t>
                      </a:r>
                      <a:r>
                        <a:rPr lang="zh-CN" sz="1800" kern="100" baseline="0">
                          <a:effectLst/>
                          <a:latin typeface="微软雅黑" panose="020B0503020204020204" pitchFamily="34" charset="-122"/>
                          <a:ea typeface="微软雅黑" panose="020B0503020204020204" pitchFamily="34" charset="-122"/>
                        </a:rPr>
                        <a:t>最小值</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2117988379"/>
                  </a:ext>
                </a:extLst>
              </a:tr>
              <a:tr h="432000">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mean</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均值</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3432575778"/>
                  </a:ext>
                </a:extLst>
              </a:tr>
              <a:tr h="325826">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variance</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方差</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3988379540"/>
                  </a:ext>
                </a:extLst>
              </a:tr>
              <a:tr h="432000">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normL1/normL2</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en-US" sz="1800" kern="100" baseline="0" dirty="0">
                          <a:effectLst/>
                          <a:latin typeface="微软雅黑" panose="020B0503020204020204" pitchFamily="34" charset="-122"/>
                          <a:ea typeface="微软雅黑" panose="020B0503020204020204" pitchFamily="34" charset="-122"/>
                        </a:rPr>
                        <a:t>L1</a:t>
                      </a:r>
                      <a:r>
                        <a:rPr lang="zh-CN" sz="1800" kern="100" baseline="0" dirty="0">
                          <a:effectLst/>
                          <a:latin typeface="微软雅黑" panose="020B0503020204020204" pitchFamily="34" charset="-122"/>
                          <a:ea typeface="微软雅黑" panose="020B0503020204020204" pitchFamily="34" charset="-122"/>
                        </a:rPr>
                        <a:t>范数</a:t>
                      </a:r>
                      <a:r>
                        <a:rPr lang="en-US" sz="1800" kern="100" baseline="0" dirty="0">
                          <a:effectLst/>
                          <a:latin typeface="微软雅黑" panose="020B0503020204020204" pitchFamily="34" charset="-122"/>
                          <a:ea typeface="微软雅黑" panose="020B0503020204020204" pitchFamily="34" charset="-122"/>
                        </a:rPr>
                        <a:t>/L2</a:t>
                      </a:r>
                      <a:r>
                        <a:rPr lang="zh-CN" sz="1800" kern="100" baseline="0" dirty="0">
                          <a:effectLst/>
                          <a:latin typeface="微软雅黑" panose="020B0503020204020204" pitchFamily="34" charset="-122"/>
                          <a:ea typeface="微软雅黑" panose="020B0503020204020204" pitchFamily="34" charset="-122"/>
                        </a:rPr>
                        <a:t>范数</a:t>
                      </a:r>
                      <a:endParaRPr lang="zh-CN" sz="180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1069262752"/>
                  </a:ext>
                </a:extLst>
              </a:tr>
              <a:tr h="432000">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Statistics.corr(rdd,method)</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相关系数，</a:t>
                      </a:r>
                      <a:r>
                        <a:rPr lang="en-US" sz="1800" kern="100" baseline="0">
                          <a:effectLst/>
                          <a:latin typeface="微软雅黑" panose="020B0503020204020204" pitchFamily="34" charset="-122"/>
                          <a:ea typeface="微软雅黑" panose="020B0503020204020204" pitchFamily="34" charset="-122"/>
                        </a:rPr>
                        <a:t>method</a:t>
                      </a:r>
                      <a:r>
                        <a:rPr lang="zh-CN" sz="1800" kern="100" baseline="0">
                          <a:effectLst/>
                          <a:latin typeface="微软雅黑" panose="020B0503020204020204" pitchFamily="34" charset="-122"/>
                          <a:ea typeface="微软雅黑" panose="020B0503020204020204" pitchFamily="34" charset="-122"/>
                        </a:rPr>
                        <a:t>可选</a:t>
                      </a:r>
                      <a:r>
                        <a:rPr lang="en-US" sz="1800" kern="100" baseline="0">
                          <a:effectLst/>
                          <a:latin typeface="微软雅黑" panose="020B0503020204020204" pitchFamily="34" charset="-122"/>
                          <a:ea typeface="微软雅黑" panose="020B0503020204020204" pitchFamily="34" charset="-122"/>
                        </a:rPr>
                        <a:t>pearson(</a:t>
                      </a:r>
                      <a:r>
                        <a:rPr lang="zh-CN" sz="1800" kern="100" baseline="0">
                          <a:effectLst/>
                          <a:latin typeface="微软雅黑" panose="020B0503020204020204" pitchFamily="34" charset="-122"/>
                          <a:ea typeface="微软雅黑" panose="020B0503020204020204" pitchFamily="34" charset="-122"/>
                        </a:rPr>
                        <a:t>皮尔森相关</a:t>
                      </a:r>
                      <a:r>
                        <a:rPr lang="en-US" sz="1800" kern="100" baseline="0">
                          <a:effectLst/>
                          <a:latin typeface="微软雅黑" panose="020B0503020204020204" pitchFamily="34" charset="-122"/>
                          <a:ea typeface="微软雅黑" panose="020B0503020204020204" pitchFamily="34" charset="-122"/>
                        </a:rPr>
                        <a:t>)</a:t>
                      </a:r>
                      <a:r>
                        <a:rPr lang="zh-CN" sz="1800" kern="100" baseline="0">
                          <a:effectLst/>
                          <a:latin typeface="微软雅黑" panose="020B0503020204020204" pitchFamily="34" charset="-122"/>
                          <a:ea typeface="微软雅黑" panose="020B0503020204020204" pitchFamily="34" charset="-122"/>
                        </a:rPr>
                        <a:t>或</a:t>
                      </a:r>
                      <a:r>
                        <a:rPr lang="en-US" sz="1800" kern="100" baseline="0">
                          <a:effectLst/>
                          <a:latin typeface="微软雅黑" panose="020B0503020204020204" pitchFamily="34" charset="-122"/>
                          <a:ea typeface="微软雅黑" panose="020B0503020204020204" pitchFamily="34" charset="-122"/>
                        </a:rPr>
                        <a:t>spearman</a:t>
                      </a:r>
                      <a:r>
                        <a:rPr lang="zh-CN" sz="1800" kern="100" baseline="0">
                          <a:effectLst/>
                          <a:latin typeface="微软雅黑" panose="020B0503020204020204" pitchFamily="34" charset="-122"/>
                          <a:ea typeface="微软雅黑" panose="020B0503020204020204" pitchFamily="34" charset="-122"/>
                        </a:rPr>
                        <a:t>（斯皮尔曼相关）</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850327415"/>
                  </a:ext>
                </a:extLst>
              </a:tr>
              <a:tr h="432000">
                <a:tc>
                  <a:txBody>
                    <a:bodyPr/>
                    <a:lstStyle/>
                    <a:p>
                      <a:pPr algn="just">
                        <a:spcAft>
                          <a:spcPts val="0"/>
                        </a:spcAft>
                      </a:pPr>
                      <a:r>
                        <a:rPr lang="en-US" sz="1800" b="0" kern="100" baseline="0">
                          <a:solidFill>
                            <a:schemeClr val="tx1"/>
                          </a:solidFill>
                          <a:effectLst/>
                          <a:latin typeface="微软雅黑" panose="020B0503020204020204" pitchFamily="34" charset="-122"/>
                          <a:ea typeface="微软雅黑" panose="020B0503020204020204" pitchFamily="34" charset="-122"/>
                        </a:rPr>
                        <a:t>Statistics.corr(rdd1,rdd2, method)</a:t>
                      </a:r>
                      <a:endParaRPr lang="zh-CN" sz="1800" b="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zh-CN" sz="1800" kern="100" baseline="0">
                          <a:effectLst/>
                          <a:latin typeface="微软雅黑" panose="020B0503020204020204" pitchFamily="34" charset="-122"/>
                          <a:ea typeface="微软雅黑" panose="020B0503020204020204" pitchFamily="34" charset="-122"/>
                        </a:rPr>
                        <a:t>计算两个由浮点值组成</a:t>
                      </a:r>
                      <a:r>
                        <a:rPr lang="en-US" sz="1800" kern="100" baseline="0">
                          <a:effectLst/>
                          <a:latin typeface="微软雅黑" panose="020B0503020204020204" pitchFamily="34" charset="-122"/>
                          <a:ea typeface="微软雅黑" panose="020B0503020204020204" pitchFamily="34" charset="-122"/>
                        </a:rPr>
                        <a:t>RDD</a:t>
                      </a:r>
                      <a:r>
                        <a:rPr lang="zh-CN" sz="1800" kern="100" baseline="0">
                          <a:effectLst/>
                          <a:latin typeface="微软雅黑" panose="020B0503020204020204" pitchFamily="34" charset="-122"/>
                          <a:ea typeface="微软雅黑" panose="020B0503020204020204" pitchFamily="34" charset="-122"/>
                        </a:rPr>
                        <a:t>的相关矩阵，使用</a:t>
                      </a:r>
                      <a:r>
                        <a:rPr lang="en-US" sz="1800" kern="100" baseline="0">
                          <a:effectLst/>
                          <a:latin typeface="微软雅黑" panose="020B0503020204020204" pitchFamily="34" charset="-122"/>
                          <a:ea typeface="微软雅黑" panose="020B0503020204020204" pitchFamily="34" charset="-122"/>
                        </a:rPr>
                        <a:t>pearson</a:t>
                      </a:r>
                      <a:r>
                        <a:rPr lang="zh-CN" sz="1800" kern="100" baseline="0">
                          <a:effectLst/>
                          <a:latin typeface="微软雅黑" panose="020B0503020204020204" pitchFamily="34" charset="-122"/>
                          <a:ea typeface="微软雅黑" panose="020B0503020204020204" pitchFamily="34" charset="-122"/>
                        </a:rPr>
                        <a:t>或</a:t>
                      </a:r>
                      <a:r>
                        <a:rPr lang="en-US" sz="1800" kern="100" baseline="0">
                          <a:effectLst/>
                          <a:latin typeface="微软雅黑" panose="020B0503020204020204" pitchFamily="34" charset="-122"/>
                          <a:ea typeface="微软雅黑" panose="020B0503020204020204" pitchFamily="34" charset="-122"/>
                        </a:rPr>
                        <a:t>spearman</a:t>
                      </a:r>
                      <a:r>
                        <a:rPr lang="zh-CN" sz="1800" kern="100" baseline="0">
                          <a:effectLst/>
                          <a:latin typeface="微软雅黑" panose="020B0503020204020204" pitchFamily="34" charset="-122"/>
                          <a:ea typeface="微软雅黑" panose="020B0503020204020204" pitchFamily="34" charset="-122"/>
                        </a:rPr>
                        <a:t>中的一种方法</a:t>
                      </a:r>
                      <a:endParaRPr lang="zh-CN" sz="180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1459214433"/>
                  </a:ext>
                </a:extLst>
              </a:tr>
              <a:tr h="432000">
                <a:tc>
                  <a:txBody>
                    <a:bodyPr/>
                    <a:lstStyle/>
                    <a:p>
                      <a:pPr algn="just">
                        <a:spcAft>
                          <a:spcPts val="0"/>
                        </a:spcAft>
                      </a:pPr>
                      <a:r>
                        <a:rPr lang="en-US" sz="1800" b="0" kern="100" baseline="0" dirty="0" err="1">
                          <a:solidFill>
                            <a:schemeClr val="tx1"/>
                          </a:solidFill>
                          <a:effectLst/>
                          <a:latin typeface="微软雅黑" panose="020B0503020204020204" pitchFamily="34" charset="-122"/>
                          <a:ea typeface="微软雅黑" panose="020B0503020204020204" pitchFamily="34" charset="-122"/>
                        </a:rPr>
                        <a:t>Statistics.chiSqTest</a:t>
                      </a:r>
                      <a:r>
                        <a:rPr lang="zh-CN" sz="1800" b="0" kern="100" baseline="0" dirty="0">
                          <a:solidFill>
                            <a:schemeClr val="tx1"/>
                          </a:solidFill>
                          <a:effectLst/>
                          <a:latin typeface="微软雅黑" panose="020B0503020204020204" pitchFamily="34" charset="-122"/>
                          <a:ea typeface="微软雅黑" panose="020B0503020204020204" pitchFamily="34" charset="-122"/>
                        </a:rPr>
                        <a:t>（</a:t>
                      </a:r>
                      <a:r>
                        <a:rPr lang="en-US" sz="1800" b="0" kern="100" baseline="0" dirty="0" err="1">
                          <a:solidFill>
                            <a:schemeClr val="tx1"/>
                          </a:solidFill>
                          <a:effectLst/>
                          <a:latin typeface="微软雅黑" panose="020B0503020204020204" pitchFamily="34" charset="-122"/>
                          <a:ea typeface="微软雅黑" panose="020B0503020204020204" pitchFamily="34" charset="-122"/>
                        </a:rPr>
                        <a:t>rdd</a:t>
                      </a:r>
                      <a:r>
                        <a:rPr lang="zh-CN" sz="1800" b="0" kern="100" baseline="0" dirty="0">
                          <a:solidFill>
                            <a:schemeClr val="tx1"/>
                          </a:solidFill>
                          <a:effectLst/>
                          <a:latin typeface="微软雅黑" panose="020B0503020204020204" pitchFamily="34" charset="-122"/>
                          <a:ea typeface="微软雅黑" panose="020B0503020204020204" pitchFamily="34" charset="-122"/>
                        </a:rPr>
                        <a:t>）</a:t>
                      </a:r>
                      <a:endParaRPr lang="zh-CN" sz="1800" b="0" kern="100"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tc>
                  <a:txBody>
                    <a:bodyPr/>
                    <a:lstStyle/>
                    <a:p>
                      <a:pPr algn="just">
                        <a:spcAft>
                          <a:spcPts val="0"/>
                        </a:spcAft>
                      </a:pPr>
                      <a:r>
                        <a:rPr lang="en-US" sz="1800" kern="100" baseline="0" dirty="0" err="1">
                          <a:effectLst/>
                          <a:latin typeface="微软雅黑" panose="020B0503020204020204" pitchFamily="34" charset="-122"/>
                          <a:ea typeface="微软雅黑" panose="020B0503020204020204" pitchFamily="34" charset="-122"/>
                        </a:rPr>
                        <a:t>LabeledPoint</a:t>
                      </a:r>
                      <a:r>
                        <a:rPr lang="zh-CN" sz="1800" kern="100" baseline="0" dirty="0">
                          <a:effectLst/>
                          <a:latin typeface="微软雅黑" panose="020B0503020204020204" pitchFamily="34" charset="-122"/>
                          <a:ea typeface="微软雅黑" panose="020B0503020204020204" pitchFamily="34" charset="-122"/>
                        </a:rPr>
                        <a:t>对象的</a:t>
                      </a:r>
                      <a:r>
                        <a:rPr lang="en-US" sz="1800" kern="100" baseline="0" dirty="0">
                          <a:effectLst/>
                          <a:latin typeface="微软雅黑" panose="020B0503020204020204" pitchFamily="34" charset="-122"/>
                          <a:ea typeface="微软雅黑" panose="020B0503020204020204" pitchFamily="34" charset="-122"/>
                        </a:rPr>
                        <a:t>RDD</a:t>
                      </a:r>
                      <a:r>
                        <a:rPr lang="zh-CN" sz="1800" kern="100" baseline="0" dirty="0">
                          <a:effectLst/>
                          <a:latin typeface="微软雅黑" panose="020B0503020204020204" pitchFamily="34" charset="-122"/>
                          <a:ea typeface="微软雅黑" panose="020B0503020204020204" pitchFamily="34" charset="-122"/>
                        </a:rPr>
                        <a:t>的独立性检验</a:t>
                      </a:r>
                      <a:endParaRPr lang="zh-CN" sz="180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3233" marR="33233" marT="0" marB="0" anchor="ctr"/>
                </a:tc>
                <a:extLst>
                  <a:ext uri="{0D108BD9-81ED-4DB2-BD59-A6C34878D82A}">
                    <a16:rowId xmlns="" xmlns:a16="http://schemas.microsoft.com/office/drawing/2014/main" val="3697826966"/>
                  </a:ext>
                </a:extLst>
              </a:tr>
            </a:tbl>
          </a:graphicData>
        </a:graphic>
      </p:graphicFrame>
    </p:spTree>
    <p:extLst>
      <p:ext uri="{BB962C8B-B14F-4D97-AF65-F5344CB8AC3E}">
        <p14:creationId xmlns:p14="http://schemas.microsoft.com/office/powerpoint/2010/main" val="402263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89738" y="1134955"/>
            <a:ext cx="5790550" cy="494010"/>
          </a:xfrm>
        </p:spPr>
        <p:txBody>
          <a:bodyPr/>
          <a:lstStyle/>
          <a:p>
            <a:r>
              <a:rPr lang="zh-CN" altLang="en-US" dirty="0"/>
              <a:t>对如右图所示的数据</a:t>
            </a:r>
            <a:r>
              <a:rPr lang="zh-CN" altLang="zh-CN" dirty="0"/>
              <a:t>统计平均值、方差、相关系数</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sp>
        <p:nvSpPr>
          <p:cNvPr id="7" name="TextBox 6"/>
          <p:cNvSpPr txBox="1"/>
          <p:nvPr/>
        </p:nvSpPr>
        <p:spPr>
          <a:xfrm>
            <a:off x="6774024" y="1259633"/>
            <a:ext cx="2967135" cy="369332"/>
          </a:xfrm>
          <a:prstGeom prst="rect">
            <a:avLst/>
          </a:prstGeom>
          <a:noFill/>
        </p:spPr>
        <p:txBody>
          <a:bodyPr wrap="square" rtlCol="0">
            <a:spAutoFit/>
          </a:bodyPr>
          <a:lstStyle/>
          <a:p>
            <a:endParaRPr lang="zh-CN" altLang="en-US" dirty="0"/>
          </a:p>
        </p:txBody>
      </p:sp>
      <p:sp>
        <p:nvSpPr>
          <p:cNvPr id="8" name="TextBox 7"/>
          <p:cNvSpPr txBox="1"/>
          <p:nvPr/>
        </p:nvSpPr>
        <p:spPr>
          <a:xfrm>
            <a:off x="681135" y="1548882"/>
            <a:ext cx="9843796" cy="5909310"/>
          </a:xfrm>
          <a:prstGeom prst="rect">
            <a:avLst/>
          </a:prstGeom>
          <a:noFill/>
        </p:spPr>
        <p:txBody>
          <a:bodyPr wrap="square" rtlCol="0">
            <a:spAutoFit/>
          </a:bodyPr>
          <a:lstStyle/>
          <a:p>
            <a:r>
              <a:rPr lang="en-US" altLang="zh-CN" b="1" dirty="0"/>
              <a:t>import </a:t>
            </a:r>
            <a:r>
              <a:rPr lang="en-US" altLang="zh-CN" dirty="0" err="1"/>
              <a:t>org.apache.spark.mllib.linalg.Vectors</a:t>
            </a:r>
            <a:r>
              <a:rPr lang="en-US" altLang="zh-CN" dirty="0"/>
              <a:t/>
            </a:r>
            <a:br>
              <a:rPr lang="en-US" altLang="zh-CN" dirty="0"/>
            </a:br>
            <a:r>
              <a:rPr lang="en-US" altLang="zh-CN" b="1" dirty="0"/>
              <a:t>import </a:t>
            </a:r>
            <a:r>
              <a:rPr lang="en-US" altLang="zh-CN" dirty="0" err="1"/>
              <a:t>org.apache.spark.mllib.stat.Statistics</a:t>
            </a:r>
            <a:r>
              <a:rPr lang="en-US" altLang="zh-CN" dirty="0"/>
              <a:t/>
            </a:r>
            <a:br>
              <a:rPr lang="en-US" altLang="zh-CN" dirty="0"/>
            </a:br>
            <a:r>
              <a:rPr lang="en-US" altLang="zh-CN" b="1" dirty="0"/>
              <a:t>import </a:t>
            </a:r>
            <a:r>
              <a:rPr lang="en-US" altLang="zh-CN" dirty="0" err="1"/>
              <a:t>org.apache.spark</a:t>
            </a:r>
            <a:r>
              <a:rPr lang="en-US" altLang="zh-CN" dirty="0"/>
              <a:t>.{</a:t>
            </a:r>
            <a:r>
              <a:rPr lang="en-US" altLang="zh-CN" dirty="0" err="1"/>
              <a:t>SparkConf</a:t>
            </a:r>
            <a:r>
              <a:rPr lang="en-US" altLang="zh-CN" dirty="0"/>
              <a:t>, </a:t>
            </a:r>
            <a:r>
              <a:rPr lang="en-US" altLang="zh-CN" dirty="0" err="1"/>
              <a:t>SparkContext</a:t>
            </a:r>
            <a:r>
              <a:rPr lang="en-US" altLang="zh-CN" dirty="0"/>
              <a:t>}</a:t>
            </a:r>
            <a:br>
              <a:rPr lang="en-US" altLang="zh-CN" dirty="0"/>
            </a:br>
            <a:r>
              <a:rPr lang="en-US" altLang="zh-CN" dirty="0"/>
              <a:t/>
            </a:r>
            <a:br>
              <a:rPr lang="en-US" altLang="zh-CN" dirty="0"/>
            </a:br>
            <a:r>
              <a:rPr lang="en-US" altLang="zh-CN" b="1" dirty="0"/>
              <a:t>object </a:t>
            </a:r>
            <a:r>
              <a:rPr lang="en-US" altLang="zh-CN" dirty="0" err="1"/>
              <a:t>StatisticsTest</a:t>
            </a:r>
            <a:r>
              <a:rPr lang="en-US" altLang="zh-CN" dirty="0"/>
              <a:t> {</a:t>
            </a:r>
            <a:br>
              <a:rPr lang="en-US" altLang="zh-CN" dirty="0"/>
            </a:br>
            <a:r>
              <a:rPr lang="en-US" altLang="zh-CN" dirty="0"/>
              <a:t>  </a:t>
            </a:r>
            <a:r>
              <a:rPr lang="en-US" altLang="zh-CN" b="1" dirty="0" err="1"/>
              <a:t>def</a:t>
            </a:r>
            <a:r>
              <a:rPr lang="en-US" altLang="zh-CN" b="1" dirty="0"/>
              <a:t> </a:t>
            </a:r>
            <a:r>
              <a:rPr lang="en-US" altLang="zh-CN" dirty="0"/>
              <a:t>main(</a:t>
            </a:r>
            <a:r>
              <a:rPr lang="en-US" altLang="zh-CN" dirty="0" err="1"/>
              <a:t>args</a:t>
            </a:r>
            <a:r>
              <a:rPr lang="en-US" altLang="zh-CN" dirty="0"/>
              <a:t>: Array[String]): Unit = {</a:t>
            </a:r>
            <a:br>
              <a:rPr lang="en-US" altLang="zh-CN" dirty="0"/>
            </a:br>
            <a:r>
              <a:rPr lang="en-US" altLang="zh-CN" dirty="0"/>
              <a:t>    </a:t>
            </a:r>
            <a:r>
              <a:rPr lang="en-US" altLang="zh-CN" b="1" dirty="0" err="1"/>
              <a:t>val</a:t>
            </a:r>
            <a:r>
              <a:rPr lang="en-US" altLang="zh-CN" b="1" dirty="0"/>
              <a:t> </a:t>
            </a:r>
            <a:r>
              <a:rPr lang="en-US" altLang="zh-CN" dirty="0" err="1"/>
              <a:t>conf</a:t>
            </a:r>
            <a:r>
              <a:rPr lang="en-US" altLang="zh-CN" dirty="0"/>
              <a:t> = </a:t>
            </a:r>
            <a:r>
              <a:rPr lang="en-US" altLang="zh-CN" b="1" dirty="0"/>
              <a:t>new </a:t>
            </a:r>
            <a:r>
              <a:rPr lang="en-US" altLang="zh-CN" dirty="0" err="1"/>
              <a:t>SparkConf</a:t>
            </a:r>
            <a:r>
              <a:rPr lang="en-US" altLang="zh-CN" dirty="0"/>
              <a:t>().</a:t>
            </a:r>
            <a:r>
              <a:rPr lang="en-US" altLang="zh-CN" dirty="0" err="1"/>
              <a:t>setMaster</a:t>
            </a:r>
            <a:r>
              <a:rPr lang="en-US" altLang="zh-CN" dirty="0"/>
              <a:t>(</a:t>
            </a:r>
            <a:r>
              <a:rPr lang="en-US" altLang="zh-CN" b="1" dirty="0"/>
              <a:t>"local[*]"</a:t>
            </a:r>
            <a:r>
              <a:rPr lang="en-US" altLang="zh-CN" dirty="0"/>
              <a:t>).</a:t>
            </a:r>
            <a:r>
              <a:rPr lang="en-US" altLang="zh-CN" dirty="0" err="1"/>
              <a:t>setAppName</a:t>
            </a:r>
            <a:r>
              <a:rPr lang="en-US" altLang="zh-CN" dirty="0"/>
              <a:t>(</a:t>
            </a:r>
            <a:r>
              <a:rPr lang="en-US" altLang="zh-CN" b="1" dirty="0"/>
              <a:t>"Statistics"</a:t>
            </a:r>
            <a:r>
              <a:rPr lang="en-US" altLang="zh-CN" dirty="0"/>
              <a:t>)</a:t>
            </a:r>
            <a:br>
              <a:rPr lang="en-US" altLang="zh-CN" dirty="0"/>
            </a:br>
            <a:r>
              <a:rPr lang="en-US" altLang="zh-CN" dirty="0"/>
              <a:t>    </a:t>
            </a:r>
            <a:r>
              <a:rPr lang="en-US" altLang="zh-CN" b="1" dirty="0" err="1"/>
              <a:t>val</a:t>
            </a:r>
            <a:r>
              <a:rPr lang="en-US" altLang="zh-CN" b="1" dirty="0"/>
              <a:t> </a:t>
            </a:r>
            <a:r>
              <a:rPr lang="en-US" altLang="zh-CN" dirty="0" err="1"/>
              <a:t>sc</a:t>
            </a:r>
            <a:r>
              <a:rPr lang="en-US" altLang="zh-CN" dirty="0"/>
              <a:t> = </a:t>
            </a:r>
            <a:r>
              <a:rPr lang="en-US" altLang="zh-CN" b="1" dirty="0"/>
              <a:t>new </a:t>
            </a:r>
            <a:r>
              <a:rPr lang="en-US" altLang="zh-CN" dirty="0" err="1"/>
              <a:t>SparkContext</a:t>
            </a:r>
            <a:r>
              <a:rPr lang="en-US" altLang="zh-CN" dirty="0"/>
              <a:t>(</a:t>
            </a:r>
            <a:r>
              <a:rPr lang="en-US" altLang="zh-CN" dirty="0" err="1"/>
              <a:t>conf</a:t>
            </a:r>
            <a:r>
              <a:rPr lang="en-US" altLang="zh-CN" dirty="0"/>
              <a:t>)</a:t>
            </a:r>
            <a:br>
              <a:rPr lang="en-US" altLang="zh-CN" dirty="0"/>
            </a:br>
            <a:r>
              <a:rPr lang="en-US" altLang="zh-CN" dirty="0"/>
              <a:t>    </a:t>
            </a:r>
            <a:r>
              <a:rPr lang="en-US" altLang="zh-CN" dirty="0" err="1"/>
              <a:t>sc.setLogLevel</a:t>
            </a:r>
            <a:r>
              <a:rPr lang="en-US" altLang="zh-CN" dirty="0"/>
              <a:t>(</a:t>
            </a:r>
            <a:r>
              <a:rPr lang="en-US" altLang="zh-CN" b="1" dirty="0"/>
              <a:t>"WARN"</a:t>
            </a:r>
            <a:r>
              <a:rPr lang="en-US" altLang="zh-CN" dirty="0"/>
              <a:t>)</a:t>
            </a:r>
            <a:br>
              <a:rPr lang="en-US" altLang="zh-CN" dirty="0"/>
            </a:br>
            <a:r>
              <a:rPr lang="en-US" altLang="zh-CN" dirty="0"/>
              <a:t>    </a:t>
            </a:r>
            <a:r>
              <a:rPr lang="en-US" altLang="zh-CN" b="1" dirty="0" err="1"/>
              <a:t>val</a:t>
            </a:r>
            <a:r>
              <a:rPr lang="en-US" altLang="zh-CN" b="1" dirty="0"/>
              <a:t> </a:t>
            </a:r>
            <a:r>
              <a:rPr lang="en-US" altLang="zh-CN" dirty="0"/>
              <a:t>data = </a:t>
            </a:r>
            <a:r>
              <a:rPr lang="en-US" altLang="zh-CN" dirty="0" err="1"/>
              <a:t>sc.textFile</a:t>
            </a:r>
            <a:r>
              <a:rPr lang="en-US" altLang="zh-CN" dirty="0"/>
              <a:t>(</a:t>
            </a:r>
            <a:r>
              <a:rPr lang="en-US" altLang="zh-CN" b="1" dirty="0"/>
              <a:t>"</a:t>
            </a:r>
            <a:r>
              <a:rPr lang="en-US" altLang="zh-CN" b="1" dirty="0" err="1"/>
              <a:t>inputdata</a:t>
            </a:r>
            <a:r>
              <a:rPr lang="en-US" altLang="zh-CN" b="1" dirty="0"/>
              <a:t>/stat.txt"</a:t>
            </a:r>
            <a:r>
              <a:rPr lang="en-US" altLang="zh-CN" dirty="0"/>
              <a:t>).map(_.split(</a:t>
            </a:r>
            <a:r>
              <a:rPr lang="en-US" altLang="zh-CN" b="1" dirty="0"/>
              <a:t>" "</a:t>
            </a:r>
            <a:r>
              <a:rPr lang="en-US" altLang="zh-CN" dirty="0"/>
              <a:t>)).map(f=&gt;</a:t>
            </a:r>
            <a:r>
              <a:rPr lang="en-US" altLang="zh-CN" dirty="0" err="1"/>
              <a:t>f.map</a:t>
            </a:r>
            <a:r>
              <a:rPr lang="en-US" altLang="zh-CN" dirty="0"/>
              <a:t>(f=&gt;</a:t>
            </a:r>
            <a:r>
              <a:rPr lang="en-US" altLang="zh-CN" dirty="0" err="1"/>
              <a:t>f.toDouble</a:t>
            </a:r>
            <a:r>
              <a:rPr lang="en-US" altLang="zh-CN" dirty="0"/>
              <a:t>))</a:t>
            </a:r>
            <a:br>
              <a:rPr lang="en-US" altLang="zh-CN" dirty="0"/>
            </a:br>
            <a:r>
              <a:rPr lang="en-US" altLang="zh-CN" dirty="0"/>
              <a:t>    </a:t>
            </a:r>
            <a:r>
              <a:rPr lang="en-US" altLang="zh-CN" b="1" dirty="0" err="1"/>
              <a:t>val</a:t>
            </a:r>
            <a:r>
              <a:rPr lang="en-US" altLang="zh-CN" b="1" dirty="0"/>
              <a:t> </a:t>
            </a:r>
            <a:r>
              <a:rPr lang="en-US" altLang="zh-CN" dirty="0"/>
              <a:t>data1 = </a:t>
            </a:r>
            <a:r>
              <a:rPr lang="en-US" altLang="zh-CN" dirty="0" err="1"/>
              <a:t>data.map</a:t>
            </a:r>
            <a:r>
              <a:rPr lang="en-US" altLang="zh-CN" dirty="0"/>
              <a:t>(f=&gt;</a:t>
            </a:r>
            <a:r>
              <a:rPr lang="en-US" altLang="zh-CN" dirty="0" err="1"/>
              <a:t>Vectors.</a:t>
            </a:r>
            <a:r>
              <a:rPr lang="en-US" altLang="zh-CN" i="1" dirty="0" err="1"/>
              <a:t>dense</a:t>
            </a:r>
            <a:r>
              <a:rPr lang="en-US" altLang="zh-CN" dirty="0"/>
              <a:t>(f))</a:t>
            </a:r>
            <a:br>
              <a:rPr lang="en-US" altLang="zh-CN" dirty="0"/>
            </a:br>
            <a:r>
              <a:rPr lang="en-US" altLang="zh-CN" dirty="0"/>
              <a:t>    </a:t>
            </a:r>
            <a:r>
              <a:rPr lang="en-US" altLang="zh-CN" b="1" dirty="0" err="1"/>
              <a:t>val</a:t>
            </a:r>
            <a:r>
              <a:rPr lang="en-US" altLang="zh-CN" b="1" dirty="0"/>
              <a:t> </a:t>
            </a:r>
            <a:r>
              <a:rPr lang="en-US" altLang="zh-CN" dirty="0"/>
              <a:t>stat1 = </a:t>
            </a:r>
            <a:r>
              <a:rPr lang="en-US" altLang="zh-CN" dirty="0" err="1"/>
              <a:t>Statistics.</a:t>
            </a:r>
            <a:r>
              <a:rPr lang="en-US" altLang="zh-CN" i="1" dirty="0" err="1"/>
              <a:t>colStats</a:t>
            </a:r>
            <a:r>
              <a:rPr lang="en-US" altLang="zh-CN" dirty="0"/>
              <a:t>(data1)</a:t>
            </a:r>
            <a:br>
              <a:rPr lang="en-US" altLang="zh-CN" dirty="0"/>
            </a:br>
            <a:r>
              <a:rPr lang="en-US" altLang="zh-CN" dirty="0"/>
              <a:t>    </a:t>
            </a:r>
            <a:r>
              <a:rPr lang="en-US" altLang="zh-CN" i="1" dirty="0" err="1"/>
              <a:t>println</a:t>
            </a:r>
            <a:r>
              <a:rPr lang="en-US" altLang="zh-CN" dirty="0"/>
              <a:t>(stat1.max)  </a:t>
            </a:r>
            <a:r>
              <a:rPr lang="en-US" altLang="zh-CN" i="1" dirty="0"/>
              <a:t>//</a:t>
            </a:r>
            <a:r>
              <a:rPr lang="zh-CN" altLang="en-US" i="1" dirty="0"/>
              <a:t>最大值</a:t>
            </a:r>
            <a:br>
              <a:rPr lang="zh-CN" altLang="en-US" i="1" dirty="0"/>
            </a:br>
            <a:r>
              <a:rPr lang="zh-CN" altLang="en-US" i="1" dirty="0"/>
              <a:t>    </a:t>
            </a:r>
            <a:r>
              <a:rPr lang="en-US" altLang="zh-CN" i="1" dirty="0" err="1"/>
              <a:t>println</a:t>
            </a:r>
            <a:r>
              <a:rPr lang="en-US" altLang="zh-CN" dirty="0"/>
              <a:t>(stat1.min)  </a:t>
            </a:r>
            <a:r>
              <a:rPr lang="en-US" altLang="zh-CN" i="1" dirty="0"/>
              <a:t>//</a:t>
            </a:r>
            <a:r>
              <a:rPr lang="zh-CN" altLang="en-US" i="1" dirty="0"/>
              <a:t>最小值</a:t>
            </a:r>
            <a:br>
              <a:rPr lang="zh-CN" altLang="en-US" i="1" dirty="0"/>
            </a:br>
            <a:r>
              <a:rPr lang="zh-CN" altLang="en-US" i="1" dirty="0"/>
              <a:t>    </a:t>
            </a:r>
            <a:r>
              <a:rPr lang="en-US" altLang="zh-CN" i="1" dirty="0" err="1"/>
              <a:t>println</a:t>
            </a:r>
            <a:r>
              <a:rPr lang="en-US" altLang="zh-CN" dirty="0"/>
              <a:t>(stat1.mean) </a:t>
            </a:r>
            <a:r>
              <a:rPr lang="en-US" altLang="zh-CN" i="1" dirty="0"/>
              <a:t>//</a:t>
            </a:r>
            <a:r>
              <a:rPr lang="zh-CN" altLang="en-US" i="1" dirty="0"/>
              <a:t>均值</a:t>
            </a:r>
            <a:br>
              <a:rPr lang="zh-CN" altLang="en-US" i="1" dirty="0"/>
            </a:br>
            <a:r>
              <a:rPr lang="zh-CN" altLang="en-US" i="1" dirty="0"/>
              <a:t>    </a:t>
            </a:r>
            <a:r>
              <a:rPr lang="en-US" altLang="zh-CN" i="1" dirty="0" err="1"/>
              <a:t>println</a:t>
            </a:r>
            <a:r>
              <a:rPr lang="en-US" altLang="zh-CN" dirty="0"/>
              <a:t>(stat1.variance) </a:t>
            </a:r>
            <a:r>
              <a:rPr lang="en-US" altLang="zh-CN" i="1" dirty="0"/>
              <a:t>//</a:t>
            </a:r>
            <a:r>
              <a:rPr lang="zh-CN" altLang="en-US" i="1" dirty="0"/>
              <a:t>方差</a:t>
            </a:r>
            <a:br>
              <a:rPr lang="zh-CN" altLang="en-US" i="1" dirty="0"/>
            </a:br>
            <a:r>
              <a:rPr lang="zh-CN" altLang="en-US" i="1" dirty="0"/>
              <a:t>    </a:t>
            </a:r>
            <a:r>
              <a:rPr lang="en-US" altLang="zh-CN" i="1" dirty="0"/>
              <a:t>//</a:t>
            </a:r>
            <a:r>
              <a:rPr lang="en-US" altLang="zh-CN" i="1" dirty="0" err="1"/>
              <a:t>val</a:t>
            </a:r>
            <a:r>
              <a:rPr lang="en-US" altLang="zh-CN" i="1" dirty="0"/>
              <a:t> corr1=</a:t>
            </a:r>
            <a:r>
              <a:rPr lang="en-US" altLang="zh-CN" i="1" dirty="0" err="1"/>
              <a:t>Statistics.corr</a:t>
            </a:r>
            <a:r>
              <a:rPr lang="en-US" altLang="zh-CN" i="1" dirty="0"/>
              <a:t>(data1,"pearson")</a:t>
            </a:r>
            <a:br>
              <a:rPr lang="en-US" altLang="zh-CN" i="1" dirty="0"/>
            </a:br>
            <a:r>
              <a:rPr lang="en-US" altLang="zh-CN" i="1" dirty="0"/>
              <a:t>    //</a:t>
            </a:r>
            <a:r>
              <a:rPr lang="en-US" altLang="zh-CN" i="1" dirty="0" err="1"/>
              <a:t>println</a:t>
            </a:r>
            <a:r>
              <a:rPr lang="en-US" altLang="zh-CN" i="1" dirty="0"/>
              <a:t>(corr1)</a:t>
            </a:r>
            <a:br>
              <a:rPr lang="en-US" altLang="zh-CN" i="1" dirty="0"/>
            </a:br>
            <a:r>
              <a:rPr lang="en-US" altLang="zh-CN" i="1" dirty="0"/>
              <a:t>  </a:t>
            </a:r>
            <a:r>
              <a:rPr lang="en-US" altLang="zh-CN" dirty="0"/>
              <a:t>}</a:t>
            </a:r>
            <a:br>
              <a:rPr lang="en-US" altLang="zh-CN" dirty="0"/>
            </a:br>
            <a:r>
              <a:rPr lang="en-US" altLang="zh-CN" dirty="0"/>
              <a:t>}</a:t>
            </a:r>
            <a:br>
              <a:rPr lang="en-US" altLang="zh-CN" dirty="0"/>
            </a:br>
            <a:endParaRPr lang="zh-CN" altLang="en-US" dirty="0"/>
          </a:p>
        </p:txBody>
      </p:sp>
    </p:spTree>
    <p:extLst>
      <p:ext uri="{BB962C8B-B14F-4D97-AF65-F5344CB8AC3E}">
        <p14:creationId xmlns:p14="http://schemas.microsoft.com/office/powerpoint/2010/main" val="264813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88" y="1115786"/>
            <a:ext cx="5334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08" y="3572847"/>
            <a:ext cx="90836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03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9"/>
            <a:ext cx="11107601" cy="1986908"/>
          </a:xfrm>
        </p:spPr>
        <p:txBody>
          <a:bodyPr/>
          <a:lstStyle/>
          <a:p>
            <a:r>
              <a:rPr lang="zh-CN" altLang="zh-CN" b="1" dirty="0"/>
              <a:t>数据规范化（标准化）</a:t>
            </a:r>
            <a:r>
              <a:rPr lang="zh-CN" altLang="en-US" b="1" dirty="0"/>
              <a:t>：</a:t>
            </a:r>
            <a:r>
              <a:rPr lang="zh-CN" altLang="zh-CN" dirty="0"/>
              <a:t>正则化操作可以使输入数据标准化并提高后期学习算法的效果。</a:t>
            </a:r>
            <a:r>
              <a:rPr lang="en-US" altLang="zh-CN" dirty="0"/>
              <a:t>Spark1.6.3</a:t>
            </a:r>
            <a:r>
              <a:rPr lang="zh-CN" altLang="zh-CN" dirty="0"/>
              <a:t>已经提供了</a:t>
            </a:r>
            <a:r>
              <a:rPr lang="en-US" altLang="zh-CN" dirty="0"/>
              <a:t>3</a:t>
            </a:r>
            <a:r>
              <a:rPr lang="zh-CN" altLang="zh-CN" dirty="0"/>
              <a:t>种数据规范化的方法，</a:t>
            </a:r>
            <a:r>
              <a:rPr lang="en-US" altLang="zh-CN" dirty="0"/>
              <a:t>Normalizer</a:t>
            </a:r>
            <a:r>
              <a:rPr lang="zh-CN" altLang="zh-CN" dirty="0"/>
              <a:t>、</a:t>
            </a:r>
            <a:r>
              <a:rPr lang="en-US" altLang="zh-CN" dirty="0" err="1"/>
              <a:t>StandardScaler</a:t>
            </a:r>
            <a:r>
              <a:rPr lang="zh-CN" altLang="zh-CN" dirty="0"/>
              <a:t>和</a:t>
            </a:r>
            <a:r>
              <a:rPr lang="en-US" altLang="zh-CN" dirty="0" err="1"/>
              <a:t>MinMaxScaler</a:t>
            </a:r>
            <a:endParaRPr lang="en-US" altLang="zh-CN" dirty="0"/>
          </a:p>
          <a:p>
            <a:r>
              <a:rPr lang="en-US" altLang="zh-CN" dirty="0"/>
              <a:t>Normalizer</a:t>
            </a:r>
            <a:r>
              <a:rPr lang="zh-CN" altLang="zh-CN" dirty="0"/>
              <a:t>、</a:t>
            </a:r>
            <a:r>
              <a:rPr lang="en-US" altLang="zh-CN" dirty="0" err="1"/>
              <a:t>StandardScaler</a:t>
            </a:r>
            <a:r>
              <a:rPr lang="zh-CN" altLang="zh-CN" dirty="0"/>
              <a:t>和</a:t>
            </a:r>
            <a:r>
              <a:rPr lang="en-US" altLang="zh-CN" dirty="0" err="1"/>
              <a:t>MinMaxScaler</a:t>
            </a:r>
            <a:r>
              <a:rPr lang="zh-CN" altLang="zh-CN" dirty="0"/>
              <a:t>处理的都是</a:t>
            </a:r>
            <a:r>
              <a:rPr lang="en-US" altLang="zh-CN" dirty="0"/>
              <a:t>Vector</a:t>
            </a:r>
            <a:r>
              <a:rPr lang="zh-CN" altLang="zh-CN" dirty="0"/>
              <a:t>类型的数据，所以先将数据转换成</a:t>
            </a:r>
            <a:r>
              <a:rPr lang="en-US" altLang="zh-CN" dirty="0"/>
              <a:t>Vector</a:t>
            </a:r>
            <a:r>
              <a:rPr lang="zh-CN" altLang="zh-CN" dirty="0"/>
              <a:t>类型，并且调用</a:t>
            </a:r>
            <a:r>
              <a:rPr lang="en-US" altLang="zh-CN" dirty="0"/>
              <a:t>ml</a:t>
            </a:r>
            <a:r>
              <a:rPr lang="zh-CN" altLang="zh-CN" dirty="0"/>
              <a:t>的类需要将数据也转化成</a:t>
            </a:r>
            <a:r>
              <a:rPr lang="en-US" altLang="zh-CN" dirty="0" err="1"/>
              <a:t>DataFrame</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spTree>
    <p:extLst>
      <p:ext uri="{BB962C8B-B14F-4D97-AF65-F5344CB8AC3E}">
        <p14:creationId xmlns:p14="http://schemas.microsoft.com/office/powerpoint/2010/main" val="3742856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Normalizer</a:t>
            </a:r>
            <a:r>
              <a:rPr lang="zh-CN" altLang="zh-CN" b="1" dirty="0"/>
              <a:t>规范化</a:t>
            </a:r>
            <a:r>
              <a:rPr lang="zh-CN" altLang="en-US" b="1" dirty="0"/>
              <a:t>：</a:t>
            </a:r>
            <a:r>
              <a:rPr lang="en-US" altLang="zh-CN" dirty="0"/>
              <a:t>Normalizer</a:t>
            </a:r>
            <a:r>
              <a:rPr lang="zh-CN" altLang="zh-CN" dirty="0"/>
              <a:t>是一个转换器，它可以将多行向量输入转化为统一的形式。</a:t>
            </a:r>
            <a:r>
              <a:rPr lang="en-US" altLang="zh-CN" dirty="0"/>
              <a:t>Normalizer</a:t>
            </a:r>
            <a:r>
              <a:rPr lang="zh-CN" altLang="zh-CN" dirty="0"/>
              <a:t>的作用范围是每一行，使每一个行向量的范数变换为一个单位范数。参数为</a:t>
            </a:r>
            <a:r>
              <a:rPr lang="en-US" altLang="zh-CN" dirty="0"/>
              <a:t>p</a:t>
            </a:r>
            <a:r>
              <a:rPr lang="zh-CN" altLang="zh-CN" dirty="0"/>
              <a:t>（默认值：</a:t>
            </a:r>
            <a:r>
              <a:rPr lang="en-US" altLang="zh-CN" dirty="0"/>
              <a:t>2</a:t>
            </a:r>
            <a:r>
              <a:rPr lang="zh-CN" altLang="zh-CN" dirty="0"/>
              <a:t>）来指定正则化中使用的</a:t>
            </a:r>
            <a:r>
              <a:rPr lang="en-US" altLang="zh-CN" dirty="0"/>
              <a:t>p-norm</a:t>
            </a:r>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sp>
        <p:nvSpPr>
          <p:cNvPr id="7" name="TextBox 6"/>
          <p:cNvSpPr txBox="1"/>
          <p:nvPr/>
        </p:nvSpPr>
        <p:spPr>
          <a:xfrm>
            <a:off x="2062480" y="3068320"/>
            <a:ext cx="9875520" cy="2862322"/>
          </a:xfrm>
          <a:prstGeom prst="rect">
            <a:avLst/>
          </a:prstGeom>
          <a:noFill/>
        </p:spPr>
        <p:txBody>
          <a:bodyPr wrap="square" rtlCol="0">
            <a:spAutoFit/>
          </a:bodyPr>
          <a:lstStyle/>
          <a:p>
            <a:r>
              <a:rPr lang="en-US" altLang="zh-CN" b="1" dirty="0" err="1"/>
              <a:t>val</a:t>
            </a:r>
            <a:r>
              <a:rPr lang="en-US" altLang="zh-CN" b="1" dirty="0"/>
              <a:t> </a:t>
            </a:r>
            <a:r>
              <a:rPr lang="en-US" altLang="zh-CN" dirty="0" err="1"/>
              <a:t>dataFrame</a:t>
            </a:r>
            <a:r>
              <a:rPr lang="en-US" altLang="zh-CN" dirty="0"/>
              <a:t> = </a:t>
            </a:r>
            <a:r>
              <a:rPr lang="en-US" altLang="zh-CN" dirty="0" err="1"/>
              <a:t>sqlContext.createDataFrame</a:t>
            </a:r>
            <a:r>
              <a:rPr lang="en-US" altLang="zh-CN" dirty="0"/>
              <a:t>(</a:t>
            </a:r>
            <a:r>
              <a:rPr lang="en-US" altLang="zh-CN" i="1" dirty="0" err="1"/>
              <a:t>Seq</a:t>
            </a:r>
            <a:r>
              <a:rPr lang="en-US" altLang="zh-CN" dirty="0"/>
              <a:t>(</a:t>
            </a:r>
            <a:br>
              <a:rPr lang="en-US" altLang="zh-CN" dirty="0"/>
            </a:br>
            <a:r>
              <a:rPr lang="en-US" altLang="zh-CN" dirty="0"/>
              <a:t>  (0,Vectors.</a:t>
            </a:r>
            <a:r>
              <a:rPr lang="en-US" altLang="zh-CN" i="1" dirty="0"/>
              <a:t>dense</a:t>
            </a:r>
            <a:r>
              <a:rPr lang="en-US" altLang="zh-CN" dirty="0"/>
              <a:t>(1.0, 0.5, -1.0)),</a:t>
            </a:r>
            <a:br>
              <a:rPr lang="en-US" altLang="zh-CN" dirty="0"/>
            </a:br>
            <a:r>
              <a:rPr lang="en-US" altLang="zh-CN" dirty="0"/>
              <a:t>  (1, </a:t>
            </a:r>
            <a:r>
              <a:rPr lang="en-US" altLang="zh-CN" dirty="0" err="1"/>
              <a:t>Vectors.</a:t>
            </a:r>
            <a:r>
              <a:rPr lang="en-US" altLang="zh-CN" i="1" dirty="0" err="1"/>
              <a:t>dense</a:t>
            </a:r>
            <a:r>
              <a:rPr lang="en-US" altLang="zh-CN" dirty="0"/>
              <a:t>(2.0, 1.0, 1.0)),</a:t>
            </a:r>
            <a:br>
              <a:rPr lang="en-US" altLang="zh-CN" dirty="0"/>
            </a:br>
            <a:r>
              <a:rPr lang="en-US" altLang="zh-CN" dirty="0"/>
              <a:t>  (2, </a:t>
            </a:r>
            <a:r>
              <a:rPr lang="en-US" altLang="zh-CN" dirty="0" err="1"/>
              <a:t>Vectors.</a:t>
            </a:r>
            <a:r>
              <a:rPr lang="en-US" altLang="zh-CN" i="1" dirty="0" err="1"/>
              <a:t>dense</a:t>
            </a:r>
            <a:r>
              <a:rPr lang="en-US" altLang="zh-CN" dirty="0"/>
              <a:t>(4.0, 10.0, 2.0))</a:t>
            </a:r>
            <a:br>
              <a:rPr lang="en-US" altLang="zh-CN" dirty="0"/>
            </a:br>
            <a:r>
              <a:rPr lang="en-US" altLang="zh-CN" dirty="0"/>
              <a:t>)).</a:t>
            </a:r>
            <a:r>
              <a:rPr lang="en-US" altLang="zh-CN" dirty="0" err="1"/>
              <a:t>toDF</a:t>
            </a:r>
            <a:r>
              <a:rPr lang="en-US" altLang="zh-CN" dirty="0"/>
              <a:t>(</a:t>
            </a:r>
            <a:r>
              <a:rPr lang="en-US" altLang="zh-CN" b="1" dirty="0"/>
              <a:t>"id"</a:t>
            </a:r>
            <a:r>
              <a:rPr lang="en-US" altLang="zh-CN" dirty="0"/>
              <a:t>, </a:t>
            </a:r>
            <a:r>
              <a:rPr lang="en-US" altLang="zh-CN" b="1" dirty="0"/>
              <a:t>"features"</a:t>
            </a:r>
            <a:r>
              <a:rPr lang="en-US" altLang="zh-CN" dirty="0"/>
              <a:t>)</a:t>
            </a:r>
            <a:br>
              <a:rPr lang="en-US" altLang="zh-CN" dirty="0"/>
            </a:br>
            <a:r>
              <a:rPr lang="en-US" altLang="zh-CN" dirty="0" err="1"/>
              <a:t>dataFrame.show</a:t>
            </a:r>
            <a:r>
              <a:rPr lang="en-US" altLang="zh-CN" dirty="0"/>
              <a:t>()</a:t>
            </a:r>
            <a:br>
              <a:rPr lang="en-US" altLang="zh-CN" dirty="0"/>
            </a:br>
            <a:r>
              <a:rPr lang="en-US" altLang="zh-CN" i="1" dirty="0"/>
              <a:t>// Normalizer </a:t>
            </a:r>
            <a:r>
              <a:rPr lang="zh-CN" altLang="en-US" i="1" dirty="0"/>
              <a:t>规范化</a:t>
            </a:r>
            <a:br>
              <a:rPr lang="zh-CN" altLang="en-US" i="1" dirty="0"/>
            </a:br>
            <a:r>
              <a:rPr lang="en-US" altLang="zh-CN" b="1" dirty="0" err="1"/>
              <a:t>val</a:t>
            </a:r>
            <a:r>
              <a:rPr lang="en-US" altLang="zh-CN" b="1" dirty="0"/>
              <a:t> </a:t>
            </a:r>
            <a:r>
              <a:rPr lang="en-US" altLang="zh-CN" dirty="0"/>
              <a:t>normalizer = </a:t>
            </a:r>
            <a:r>
              <a:rPr lang="en-US" altLang="zh-CN" b="1" dirty="0"/>
              <a:t>new </a:t>
            </a:r>
            <a:r>
              <a:rPr lang="en-US" altLang="zh-CN" dirty="0"/>
              <a:t>Normalizer().</a:t>
            </a:r>
            <a:r>
              <a:rPr lang="en-US" altLang="zh-CN" dirty="0" err="1"/>
              <a:t>setInputCol</a:t>
            </a:r>
            <a:r>
              <a:rPr lang="en-US" altLang="zh-CN" dirty="0"/>
              <a:t>(</a:t>
            </a:r>
            <a:r>
              <a:rPr lang="en-US" altLang="zh-CN" b="1" dirty="0"/>
              <a:t>"features"</a:t>
            </a:r>
            <a:r>
              <a:rPr lang="en-US" altLang="zh-CN" dirty="0"/>
              <a:t>).</a:t>
            </a:r>
            <a:r>
              <a:rPr lang="en-US" altLang="zh-CN" dirty="0" err="1"/>
              <a:t>setOutputCol</a:t>
            </a:r>
            <a:r>
              <a:rPr lang="en-US" altLang="zh-CN" dirty="0"/>
              <a:t>(</a:t>
            </a:r>
            <a:r>
              <a:rPr lang="en-US" altLang="zh-CN" b="1" dirty="0"/>
              <a:t>"</a:t>
            </a:r>
            <a:r>
              <a:rPr lang="en-US" altLang="zh-CN" b="1" dirty="0" err="1"/>
              <a:t>normFeatures</a:t>
            </a:r>
            <a:r>
              <a:rPr lang="en-US" altLang="zh-CN" b="1" dirty="0"/>
              <a:t>"</a:t>
            </a:r>
            <a:r>
              <a:rPr lang="en-US" altLang="zh-CN" dirty="0"/>
              <a:t>).</a:t>
            </a:r>
            <a:r>
              <a:rPr lang="en-US" altLang="zh-CN" dirty="0" err="1"/>
              <a:t>setP</a:t>
            </a:r>
            <a:r>
              <a:rPr lang="en-US" altLang="zh-CN" dirty="0"/>
              <a:t>(1.0)</a:t>
            </a:r>
            <a:br>
              <a:rPr lang="en-US" altLang="zh-CN" dirty="0"/>
            </a:br>
            <a:r>
              <a:rPr lang="en-US" altLang="zh-CN" b="1" dirty="0" err="1"/>
              <a:t>val</a:t>
            </a:r>
            <a:r>
              <a:rPr lang="en-US" altLang="zh-CN" b="1" dirty="0"/>
              <a:t> </a:t>
            </a:r>
            <a:r>
              <a:rPr lang="en-US" altLang="zh-CN" dirty="0" err="1"/>
              <a:t>normData_trans</a:t>
            </a:r>
            <a:r>
              <a:rPr lang="en-US" altLang="zh-CN" dirty="0"/>
              <a:t> = </a:t>
            </a:r>
            <a:r>
              <a:rPr lang="en-US" altLang="zh-CN" dirty="0" err="1"/>
              <a:t>normalizer.transform</a:t>
            </a:r>
            <a:r>
              <a:rPr lang="en-US" altLang="zh-CN" dirty="0"/>
              <a:t>(</a:t>
            </a:r>
            <a:r>
              <a:rPr lang="en-US" altLang="zh-CN" dirty="0" err="1"/>
              <a:t>dataFrame</a:t>
            </a:r>
            <a:r>
              <a:rPr lang="en-US" altLang="zh-CN" dirty="0"/>
              <a:t>)</a:t>
            </a:r>
            <a:br>
              <a:rPr lang="en-US" altLang="zh-CN" dirty="0"/>
            </a:br>
            <a:r>
              <a:rPr lang="en-US" altLang="zh-CN" dirty="0" err="1"/>
              <a:t>normData_trans.show</a:t>
            </a:r>
            <a:r>
              <a:rPr lang="en-US" altLang="zh-CN" dirty="0"/>
              <a:t>()</a:t>
            </a:r>
            <a:endParaRPr lang="zh-CN" altLang="en-US" dirty="0"/>
          </a:p>
        </p:txBody>
      </p:sp>
    </p:spTree>
    <p:extLst>
      <p:ext uri="{BB962C8B-B14F-4D97-AF65-F5344CB8AC3E}">
        <p14:creationId xmlns:p14="http://schemas.microsoft.com/office/powerpoint/2010/main" val="296824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65" y="914400"/>
            <a:ext cx="8896350" cy="532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700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40" y="984250"/>
            <a:ext cx="276701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223" y="1182687"/>
            <a:ext cx="4130675"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790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423406"/>
            <a:ext cx="11107601" cy="2411747"/>
          </a:xfrm>
        </p:spPr>
        <p:txBody>
          <a:bodyPr/>
          <a:lstStyle/>
          <a:p>
            <a:r>
              <a:rPr lang="en-US" altLang="zh-CN" dirty="0" err="1"/>
              <a:t>StandardScaler</a:t>
            </a:r>
            <a:r>
              <a:rPr lang="zh-CN" altLang="zh-CN" dirty="0"/>
              <a:t>规范化</a:t>
            </a:r>
            <a:r>
              <a:rPr lang="zh-CN" altLang="en-US" dirty="0"/>
              <a:t>：</a:t>
            </a:r>
            <a:r>
              <a:rPr lang="en-US" altLang="zh-CN" dirty="0" err="1"/>
              <a:t>StandardScaler</a:t>
            </a:r>
            <a:r>
              <a:rPr lang="zh-CN" altLang="zh-CN" dirty="0"/>
              <a:t>处理的对象是每一列，也就是每一维特征，将特征标准化为单位标准差或是</a:t>
            </a:r>
            <a:r>
              <a:rPr lang="en-US" altLang="zh-CN" dirty="0"/>
              <a:t>0</a:t>
            </a:r>
            <a:r>
              <a:rPr lang="zh-CN" altLang="zh-CN" dirty="0"/>
              <a:t>均值，或是</a:t>
            </a:r>
            <a:r>
              <a:rPr lang="en-US" altLang="zh-CN" dirty="0"/>
              <a:t>0</a:t>
            </a:r>
            <a:r>
              <a:rPr lang="zh-CN" altLang="zh-CN" dirty="0"/>
              <a:t>均值单位标准差。主要参数有两个</a:t>
            </a:r>
            <a:endParaRPr lang="en-US" altLang="zh-CN" dirty="0"/>
          </a:p>
          <a:p>
            <a:pPr marL="720000">
              <a:buFont typeface="Wingdings" panose="05000000000000000000" pitchFamily="2" charset="2"/>
              <a:buChar char="l"/>
            </a:pPr>
            <a:r>
              <a:rPr lang="en-US" altLang="zh-CN" dirty="0" err="1"/>
              <a:t>withStd</a:t>
            </a:r>
            <a:r>
              <a:rPr lang="zh-CN" altLang="zh-CN" dirty="0"/>
              <a:t>：</a:t>
            </a:r>
            <a:r>
              <a:rPr lang="en-US" altLang="zh-CN" dirty="0"/>
              <a:t>true</a:t>
            </a:r>
            <a:r>
              <a:rPr lang="zh-CN" altLang="zh-CN" dirty="0"/>
              <a:t>或者</a:t>
            </a:r>
            <a:r>
              <a:rPr lang="en-US" altLang="zh-CN" dirty="0"/>
              <a:t>false</a:t>
            </a:r>
            <a:r>
              <a:rPr lang="zh-CN" altLang="zh-CN" dirty="0"/>
              <a:t>，默认为</a:t>
            </a:r>
            <a:r>
              <a:rPr lang="en-US" altLang="zh-CN" dirty="0"/>
              <a:t>true</a:t>
            </a:r>
            <a:r>
              <a:rPr lang="zh-CN" altLang="zh-CN" dirty="0"/>
              <a:t>。表示是否将数据标准化到单位标准差。</a:t>
            </a:r>
          </a:p>
          <a:p>
            <a:pPr marL="720000">
              <a:buFont typeface="Wingdings" panose="05000000000000000000" pitchFamily="2" charset="2"/>
              <a:buChar char="l"/>
            </a:pPr>
            <a:r>
              <a:rPr lang="en-US" altLang="zh-CN" dirty="0" err="1"/>
              <a:t>withMean</a:t>
            </a:r>
            <a:r>
              <a:rPr lang="zh-CN" altLang="zh-CN" dirty="0"/>
              <a:t>：</a:t>
            </a:r>
            <a:r>
              <a:rPr lang="en-US" altLang="zh-CN" dirty="0"/>
              <a:t>true</a:t>
            </a:r>
            <a:r>
              <a:rPr lang="zh-CN" altLang="zh-CN" dirty="0"/>
              <a:t>或者</a:t>
            </a:r>
            <a:r>
              <a:rPr lang="en-US" altLang="zh-CN" dirty="0"/>
              <a:t>false</a:t>
            </a:r>
            <a:r>
              <a:rPr lang="zh-CN" altLang="zh-CN" dirty="0"/>
              <a:t>，默认为</a:t>
            </a:r>
            <a:r>
              <a:rPr lang="en-US" altLang="zh-CN" dirty="0"/>
              <a:t>false</a:t>
            </a:r>
            <a:r>
              <a:rPr lang="zh-CN" altLang="zh-CN" dirty="0"/>
              <a:t>，表示是否变换为</a:t>
            </a:r>
            <a:r>
              <a:rPr lang="en-US" altLang="zh-CN" dirty="0"/>
              <a:t>0</a:t>
            </a:r>
            <a:r>
              <a:rPr lang="zh-CN" altLang="zh-CN" dirty="0"/>
              <a:t>均值。此种方法将产出一个稠密输出，所以不适用于稀疏输入。</a:t>
            </a:r>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8" y="996937"/>
            <a:ext cx="11107601" cy="426469"/>
          </a:xfrm>
        </p:spPr>
        <p:txBody>
          <a:bodyPr/>
          <a:lstStyle/>
          <a:p>
            <a:pPr marL="457200" indent="-457200">
              <a:buFont typeface="+mj-lt"/>
              <a:buAutoNum type="arabicPeriod" startAt="5"/>
            </a:pPr>
            <a:r>
              <a:rPr lang="zh-CN" altLang="en-US" b="1" dirty="0"/>
              <a:t>算法与算法包</a:t>
            </a:r>
          </a:p>
        </p:txBody>
      </p:sp>
      <p:sp>
        <p:nvSpPr>
          <p:cNvPr id="5" name="TextBox 4"/>
          <p:cNvSpPr txBox="1"/>
          <p:nvPr/>
        </p:nvSpPr>
        <p:spPr>
          <a:xfrm>
            <a:off x="1666240" y="3948886"/>
            <a:ext cx="7142480" cy="1754326"/>
          </a:xfrm>
          <a:prstGeom prst="rect">
            <a:avLst/>
          </a:prstGeom>
          <a:noFill/>
        </p:spPr>
        <p:txBody>
          <a:bodyPr wrap="square" rtlCol="0">
            <a:spAutoFit/>
          </a:bodyPr>
          <a:lstStyle/>
          <a:p>
            <a:r>
              <a:rPr lang="en-US" altLang="zh-CN" b="1" dirty="0" err="1"/>
              <a:t>val</a:t>
            </a:r>
            <a:r>
              <a:rPr lang="en-US" altLang="zh-CN" b="1" dirty="0"/>
              <a:t> </a:t>
            </a:r>
            <a:r>
              <a:rPr lang="en-US" altLang="zh-CN" dirty="0"/>
              <a:t>scaler1 = </a:t>
            </a:r>
            <a:r>
              <a:rPr lang="en-US" altLang="zh-CN" b="1" dirty="0"/>
              <a:t>new </a:t>
            </a:r>
            <a:r>
              <a:rPr lang="en-US" altLang="zh-CN" dirty="0" err="1"/>
              <a:t>StandardScaler</a:t>
            </a:r>
            <a:r>
              <a:rPr lang="en-US" altLang="zh-CN" dirty="0"/>
              <a:t>().</a:t>
            </a:r>
            <a:r>
              <a:rPr lang="en-US" altLang="zh-CN" dirty="0" err="1"/>
              <a:t>setInputCol</a:t>
            </a:r>
            <a:r>
              <a:rPr lang="en-US" altLang="zh-CN" dirty="0"/>
              <a:t>(</a:t>
            </a:r>
            <a:r>
              <a:rPr lang="en-US" altLang="zh-CN" b="1" dirty="0"/>
              <a:t>"features"</a:t>
            </a:r>
            <a:r>
              <a:rPr lang="en-US" altLang="zh-CN" dirty="0"/>
              <a:t>).</a:t>
            </a:r>
            <a:r>
              <a:rPr lang="en-US" altLang="zh-CN" dirty="0" err="1"/>
              <a:t>setOutputCol</a:t>
            </a:r>
            <a:r>
              <a:rPr lang="en-US" altLang="zh-CN" dirty="0"/>
              <a:t>(</a:t>
            </a:r>
            <a:r>
              <a:rPr lang="en-US" altLang="zh-CN" b="1" dirty="0"/>
              <a:t>"</a:t>
            </a:r>
            <a:r>
              <a:rPr lang="en-US" altLang="zh-CN" b="1" dirty="0" err="1"/>
              <a:t>scaledFeatures</a:t>
            </a:r>
            <a:r>
              <a:rPr lang="en-US" altLang="zh-CN" b="1" dirty="0"/>
              <a:t>"</a:t>
            </a:r>
            <a:r>
              <a:rPr lang="en-US" altLang="zh-CN" dirty="0"/>
              <a:t>).</a:t>
            </a:r>
            <a:r>
              <a:rPr lang="en-US" altLang="zh-CN" dirty="0" err="1"/>
              <a:t>setWithStd</a:t>
            </a:r>
            <a:r>
              <a:rPr lang="en-US" altLang="zh-CN" dirty="0"/>
              <a:t>(</a:t>
            </a:r>
            <a:r>
              <a:rPr lang="en-US" altLang="zh-CN" b="1" dirty="0"/>
              <a:t>true</a:t>
            </a:r>
            <a:r>
              <a:rPr lang="en-US" altLang="zh-CN" dirty="0"/>
              <a:t>).</a:t>
            </a:r>
            <a:r>
              <a:rPr lang="en-US" altLang="zh-CN" dirty="0" err="1"/>
              <a:t>setWithMean</a:t>
            </a:r>
            <a:r>
              <a:rPr lang="en-US" altLang="zh-CN" dirty="0"/>
              <a:t>(</a:t>
            </a:r>
            <a:r>
              <a:rPr lang="en-US" altLang="zh-CN" b="1" dirty="0"/>
              <a:t>false</a:t>
            </a:r>
            <a:r>
              <a:rPr lang="en-US" altLang="zh-CN" dirty="0"/>
              <a:t>)</a:t>
            </a:r>
            <a:br>
              <a:rPr lang="en-US" altLang="zh-CN" dirty="0"/>
            </a:br>
            <a:r>
              <a:rPr lang="en-US" altLang="zh-CN" b="1" dirty="0" err="1"/>
              <a:t>val</a:t>
            </a:r>
            <a:r>
              <a:rPr lang="en-US" altLang="zh-CN" b="1" dirty="0"/>
              <a:t> </a:t>
            </a:r>
            <a:r>
              <a:rPr lang="en-US" altLang="zh-CN" dirty="0"/>
              <a:t>scalerModel1 = scaler1.fit(</a:t>
            </a:r>
            <a:r>
              <a:rPr lang="en-US" altLang="zh-CN" dirty="0" err="1"/>
              <a:t>dataFrame</a:t>
            </a:r>
            <a:r>
              <a:rPr lang="en-US" altLang="zh-CN" dirty="0"/>
              <a:t>)</a:t>
            </a:r>
            <a:br>
              <a:rPr lang="en-US" altLang="zh-CN" dirty="0"/>
            </a:br>
            <a:r>
              <a:rPr lang="en-US" altLang="zh-CN" b="1" dirty="0" err="1"/>
              <a:t>val</a:t>
            </a:r>
            <a:r>
              <a:rPr lang="en-US" altLang="zh-CN" b="1" dirty="0"/>
              <a:t> </a:t>
            </a:r>
            <a:r>
              <a:rPr lang="en-US" altLang="zh-CN" dirty="0"/>
              <a:t>scaledData1 = scalerModel1.transform(</a:t>
            </a:r>
            <a:r>
              <a:rPr lang="en-US" altLang="zh-CN" dirty="0" err="1"/>
              <a:t>dataFrame</a:t>
            </a:r>
            <a:r>
              <a:rPr lang="en-US" altLang="zh-CN" dirty="0"/>
              <a:t>)</a:t>
            </a:r>
            <a:br>
              <a:rPr lang="en-US" altLang="zh-CN" dirty="0"/>
            </a:br>
            <a:r>
              <a:rPr lang="en-US" altLang="zh-CN" dirty="0"/>
              <a:t>scaledData1.show(</a:t>
            </a:r>
            <a:r>
              <a:rPr lang="en-US" altLang="zh-CN" b="1" dirty="0"/>
              <a:t>false</a:t>
            </a:r>
            <a:r>
              <a:rPr lang="en-US" altLang="zh-CN" dirty="0"/>
              <a:t>)</a:t>
            </a:r>
            <a:endParaRPr lang="zh-CN" altLang="en-US" dirty="0"/>
          </a:p>
        </p:txBody>
      </p:sp>
    </p:spTree>
    <p:extLst>
      <p:ext uri="{BB962C8B-B14F-4D97-AF65-F5344CB8AC3E}">
        <p14:creationId xmlns:p14="http://schemas.microsoft.com/office/powerpoint/2010/main" val="216563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p:txBody>
          <a:bodyPr/>
          <a:lstStyle/>
          <a:p>
            <a:pPr marL="0" indent="0">
              <a:buNone/>
            </a:pPr>
            <a:r>
              <a:rPr lang="zh-CN" altLang="en-US" dirty="0"/>
              <a:t>     机器学习就是让机器能像人一样有学习、理解、认识的能力。试想，如果 计算机能够对大量的癌症治疗记录进行归纳和总结，并能够给医生提出适当的建议，对于 病人的康复将有重大意义。 机器学习是一门人工智能的科学，该领域的主要研究对象是人工智能，特别是如何在 经验学习中改善具体算法的性能。机器学习的过程就是通过计算机使算法模型利用输入数 据的规律或以往经验进行学习，并对模型进行评估，评估的性能如果达到要求就拿这个模 型来测试其他的数据，如果达不到要求就要调整算法来重新建立模型，再次进行评估，如 此循环往复，最终获得满意的经验来处理其他的数据。 </a:t>
            </a:r>
            <a:r>
              <a:rPr lang="zh-CN" altLang="en-US" dirty="0" smtClean="0"/>
              <a:t>机</a:t>
            </a:r>
            <a:r>
              <a:rPr lang="zh-CN" altLang="en-US" dirty="0"/>
              <a:t>器学习可以分为监督学习、非监督学习、半监督学习 </a:t>
            </a:r>
            <a:r>
              <a:rPr lang="en-US" altLang="zh-CN" dirty="0"/>
              <a:t>3 </a:t>
            </a:r>
            <a:r>
              <a:rPr lang="zh-CN" altLang="en-US" dirty="0"/>
              <a:t>种。监督学习就是给出的</a:t>
            </a:r>
            <a:r>
              <a:rPr lang="zh-CN" altLang="en-US" dirty="0" smtClean="0"/>
              <a:t>训练</a:t>
            </a:r>
            <a:r>
              <a:rPr lang="zh-CN" altLang="en-US" dirty="0"/>
              <a:t>数据集是有标签的，已经能够确定所给数据集的类别。半监督学习针对的问题是数据量 超级大但是标签数据很少或者标签数据不易获取的情况。无监督学习与监督学习相反，</a:t>
            </a:r>
            <a:r>
              <a:rPr lang="zh-CN" altLang="en-US" dirty="0" smtClean="0"/>
              <a:t>训练</a:t>
            </a:r>
            <a:r>
              <a:rPr lang="zh-CN" altLang="en-US" dirty="0"/>
              <a:t>数据完全没有标签，只能依靠数据间的相似性分类，例如广泛使用的 </a:t>
            </a:r>
            <a:r>
              <a:rPr lang="en-US" altLang="zh-CN" dirty="0" err="1"/>
              <a:t>KMeans</a:t>
            </a:r>
            <a:r>
              <a:rPr lang="en-US" altLang="zh-CN" dirty="0"/>
              <a:t> </a:t>
            </a:r>
            <a:r>
              <a:rPr lang="zh-CN" altLang="en-US" dirty="0"/>
              <a:t>算法</a:t>
            </a:r>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kumimoji="0" lang="zh-CN" altLang="en-US" dirty="0">
                <a:solidFill>
                  <a:schemeClr val="tx1"/>
                </a:solidFill>
              </a:rPr>
              <a:t>了解</a:t>
            </a:r>
            <a:r>
              <a:rPr kumimoji="0" lang="en-US" altLang="zh-CN" dirty="0">
                <a:solidFill>
                  <a:schemeClr val="tx1"/>
                </a:solidFill>
              </a:rPr>
              <a:t>MLlib</a:t>
            </a:r>
            <a:r>
              <a:rPr kumimoji="0" lang="zh-CN" altLang="en-US" dirty="0">
                <a:solidFill>
                  <a:schemeClr val="tx1"/>
                </a:solidFill>
              </a:rPr>
              <a:t>算法库</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机器学习概念</a:t>
            </a:r>
            <a:endParaRPr kumimoji="0" lang="en-US" altLang="zh-CN" b="0" dirty="0">
              <a:solidFill>
                <a:srgbClr val="000000"/>
              </a:solidFill>
            </a:endParaRPr>
          </a:p>
        </p:txBody>
      </p:sp>
    </p:spTree>
    <p:extLst>
      <p:ext uri="{BB962C8B-B14F-4D97-AF65-F5344CB8AC3E}">
        <p14:creationId xmlns:p14="http://schemas.microsoft.com/office/powerpoint/2010/main" val="356092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95" y="1229359"/>
            <a:ext cx="7943850" cy="471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70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651181"/>
          </a:xfrm>
        </p:spPr>
        <p:txBody>
          <a:bodyPr/>
          <a:lstStyle/>
          <a:p>
            <a:r>
              <a:rPr lang="en-US" altLang="zh-CN" dirty="0" err="1"/>
              <a:t>StandardScaler</a:t>
            </a:r>
            <a:r>
              <a:rPr lang="zh-CN" altLang="zh-CN" dirty="0"/>
              <a:t>需要对数据进行建模，获取每一维的均值和标准差，来缩放每一维特征</a:t>
            </a:r>
            <a:r>
              <a:rPr lang="zh-CN" altLang="en-US" dirty="0"/>
              <a:t>，如图所示</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541587"/>
            <a:ext cx="2468563"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740" y="2541586"/>
            <a:ext cx="8101013"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724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5042" y="1439586"/>
            <a:ext cx="11107601" cy="4369231"/>
          </a:xfrm>
        </p:spPr>
        <p:txBody>
          <a:bodyPr/>
          <a:lstStyle/>
          <a:p>
            <a:r>
              <a:rPr lang="en-US" altLang="zh-CN" b="1" dirty="0" err="1"/>
              <a:t>MinMaxScaler</a:t>
            </a:r>
            <a:r>
              <a:rPr lang="zh-CN" altLang="zh-CN" b="1" dirty="0"/>
              <a:t>规范化</a:t>
            </a:r>
            <a:r>
              <a:rPr lang="zh-CN" altLang="en-US" b="1" dirty="0"/>
              <a:t>：</a:t>
            </a:r>
            <a:r>
              <a:rPr lang="zh-CN" altLang="zh-CN" dirty="0"/>
              <a:t>常用的最大</a:t>
            </a:r>
            <a:r>
              <a:rPr lang="en-US" altLang="zh-CN" dirty="0"/>
              <a:t>-</a:t>
            </a:r>
            <a:r>
              <a:rPr lang="zh-CN" altLang="zh-CN" dirty="0"/>
              <a:t>最小值标准化，</a:t>
            </a:r>
            <a:r>
              <a:rPr lang="en-US" altLang="zh-CN" dirty="0" err="1"/>
              <a:t>MinMaxScaler</a:t>
            </a:r>
            <a:r>
              <a:rPr lang="zh-CN" altLang="zh-CN" dirty="0"/>
              <a:t>同样是针对每一列（即每一维特征）进行处理。将每一维特征线性地映射到指定的区间，通常是</a:t>
            </a:r>
            <a:r>
              <a:rPr lang="en-US" altLang="zh-CN" dirty="0"/>
              <a:t>[0,1]</a:t>
            </a:r>
            <a:r>
              <a:rPr lang="zh-CN" altLang="zh-CN" dirty="0"/>
              <a:t>。它也有两个参数可以设置。</a:t>
            </a:r>
            <a:endParaRPr lang="en-US" altLang="zh-CN" dirty="0"/>
          </a:p>
          <a:p>
            <a:pPr marL="720000">
              <a:buFont typeface="Wingdings" panose="05000000000000000000" pitchFamily="2" charset="2"/>
              <a:buChar char="l"/>
            </a:pPr>
            <a:r>
              <a:rPr lang="en-US" altLang="zh-CN" b="1" dirty="0"/>
              <a:t>min</a:t>
            </a:r>
            <a:r>
              <a:rPr lang="zh-CN" altLang="zh-CN" b="1" dirty="0"/>
              <a:t>：</a:t>
            </a:r>
            <a:r>
              <a:rPr lang="zh-CN" altLang="zh-CN" dirty="0"/>
              <a:t>默认为</a:t>
            </a:r>
            <a:r>
              <a:rPr lang="en-US" altLang="zh-CN" dirty="0"/>
              <a:t>0</a:t>
            </a:r>
            <a:r>
              <a:rPr lang="zh-CN" altLang="zh-CN" dirty="0"/>
              <a:t>，指定区间的下限。</a:t>
            </a:r>
          </a:p>
          <a:p>
            <a:pPr marL="720000">
              <a:buFont typeface="Wingdings" panose="05000000000000000000" pitchFamily="2" charset="2"/>
              <a:buChar char="l"/>
            </a:pPr>
            <a:r>
              <a:rPr lang="en-US" altLang="zh-CN" b="1" dirty="0"/>
              <a:t>max</a:t>
            </a:r>
            <a:r>
              <a:rPr lang="zh-CN" altLang="zh-CN" b="1" dirty="0"/>
              <a:t>：</a:t>
            </a:r>
            <a:r>
              <a:rPr lang="zh-CN" altLang="zh-CN" dirty="0"/>
              <a:t>默认为</a:t>
            </a:r>
            <a:r>
              <a:rPr lang="en-US" altLang="zh-CN" dirty="0"/>
              <a:t>1</a:t>
            </a:r>
            <a:r>
              <a:rPr lang="zh-CN" altLang="zh-CN" dirty="0"/>
              <a:t>，指定区间的上限。</a:t>
            </a:r>
          </a:p>
          <a:p>
            <a:pPr>
              <a:buFont typeface="Wingdings" panose="05000000000000000000" pitchFamily="2" charset="2"/>
              <a:buChar char="l"/>
            </a:pPr>
            <a:endParaRPr lang="zh-CN" altLang="zh-CN" dirty="0"/>
          </a:p>
          <a:p>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8" y="1013117"/>
            <a:ext cx="11107601" cy="426469"/>
          </a:xfrm>
        </p:spPr>
        <p:txBody>
          <a:bodyPr/>
          <a:lstStyle/>
          <a:p>
            <a:pPr marL="457200" indent="-457200">
              <a:buFont typeface="+mj-lt"/>
              <a:buAutoNum type="arabicPeriod" startAt="5"/>
            </a:pPr>
            <a:r>
              <a:rPr lang="zh-CN" altLang="en-US" b="1" dirty="0"/>
              <a:t>算法与算法包</a:t>
            </a:r>
          </a:p>
        </p:txBody>
      </p:sp>
      <p:sp>
        <p:nvSpPr>
          <p:cNvPr id="6" name="TextBox 5"/>
          <p:cNvSpPr txBox="1"/>
          <p:nvPr/>
        </p:nvSpPr>
        <p:spPr>
          <a:xfrm>
            <a:off x="1005840" y="3576320"/>
            <a:ext cx="8402320" cy="1477328"/>
          </a:xfrm>
          <a:prstGeom prst="rect">
            <a:avLst/>
          </a:prstGeom>
          <a:noFill/>
        </p:spPr>
        <p:txBody>
          <a:bodyPr wrap="square" rtlCol="0">
            <a:spAutoFit/>
          </a:bodyPr>
          <a:lstStyle/>
          <a:p>
            <a:r>
              <a:rPr lang="en-US" altLang="zh-CN" i="1" dirty="0"/>
              <a:t>// </a:t>
            </a:r>
            <a:r>
              <a:rPr lang="en-US" altLang="zh-CN" i="1" dirty="0" err="1"/>
              <a:t>MinMaxScaler</a:t>
            </a:r>
            <a:r>
              <a:rPr lang="en-US" altLang="zh-CN" i="1" dirty="0"/>
              <a:t> </a:t>
            </a:r>
            <a:r>
              <a:rPr lang="zh-CN" altLang="en-US" i="1" dirty="0"/>
              <a:t>示例</a:t>
            </a:r>
            <a:br>
              <a:rPr lang="zh-CN" altLang="en-US" i="1" dirty="0"/>
            </a:br>
            <a:r>
              <a:rPr lang="en-US" altLang="zh-CN" b="1" dirty="0" err="1"/>
              <a:t>val</a:t>
            </a:r>
            <a:r>
              <a:rPr lang="en-US" altLang="zh-CN" b="1" dirty="0"/>
              <a:t> </a:t>
            </a:r>
            <a:r>
              <a:rPr lang="en-US" altLang="zh-CN" dirty="0" err="1"/>
              <a:t>scaler</a:t>
            </a:r>
            <a:r>
              <a:rPr lang="en-US" altLang="zh-CN" dirty="0"/>
              <a:t> = </a:t>
            </a:r>
            <a:r>
              <a:rPr lang="en-US" altLang="zh-CN" b="1" dirty="0"/>
              <a:t>new </a:t>
            </a:r>
            <a:r>
              <a:rPr lang="en-US" altLang="zh-CN" dirty="0" err="1"/>
              <a:t>MinMaxScaler</a:t>
            </a:r>
            <a:r>
              <a:rPr lang="en-US" altLang="zh-CN" dirty="0"/>
              <a:t>().</a:t>
            </a:r>
            <a:r>
              <a:rPr lang="en-US" altLang="zh-CN" dirty="0" err="1"/>
              <a:t>setInputCol</a:t>
            </a:r>
            <a:r>
              <a:rPr lang="en-US" altLang="zh-CN" dirty="0"/>
              <a:t>(</a:t>
            </a:r>
            <a:r>
              <a:rPr lang="en-US" altLang="zh-CN" b="1" dirty="0"/>
              <a:t>"features"</a:t>
            </a:r>
            <a:r>
              <a:rPr lang="en-US" altLang="zh-CN" dirty="0"/>
              <a:t>).</a:t>
            </a:r>
            <a:r>
              <a:rPr lang="en-US" altLang="zh-CN" dirty="0" err="1"/>
              <a:t>setOutputCol</a:t>
            </a:r>
            <a:r>
              <a:rPr lang="en-US" altLang="zh-CN" dirty="0"/>
              <a:t>(</a:t>
            </a:r>
            <a:r>
              <a:rPr lang="en-US" altLang="zh-CN" b="1" dirty="0"/>
              <a:t>"</a:t>
            </a:r>
            <a:r>
              <a:rPr lang="en-US" altLang="zh-CN" b="1" dirty="0" err="1"/>
              <a:t>scaledFeatures</a:t>
            </a:r>
            <a:r>
              <a:rPr lang="en-US" altLang="zh-CN" b="1" dirty="0"/>
              <a:t>"</a:t>
            </a:r>
            <a:r>
              <a:rPr lang="en-US" altLang="zh-CN" dirty="0"/>
              <a:t>)</a:t>
            </a:r>
            <a:br>
              <a:rPr lang="en-US" altLang="zh-CN" dirty="0"/>
            </a:br>
            <a:r>
              <a:rPr lang="en-US" altLang="zh-CN" b="1" dirty="0" err="1"/>
              <a:t>val</a:t>
            </a:r>
            <a:r>
              <a:rPr lang="en-US" altLang="zh-CN" b="1" dirty="0"/>
              <a:t> </a:t>
            </a:r>
            <a:r>
              <a:rPr lang="en-US" altLang="zh-CN" dirty="0" err="1"/>
              <a:t>scalerModel</a:t>
            </a:r>
            <a:r>
              <a:rPr lang="en-US" altLang="zh-CN" dirty="0"/>
              <a:t> = </a:t>
            </a:r>
            <a:r>
              <a:rPr lang="en-US" altLang="zh-CN" dirty="0" err="1"/>
              <a:t>scaler.fit</a:t>
            </a:r>
            <a:r>
              <a:rPr lang="en-US" altLang="zh-CN" dirty="0"/>
              <a:t>(</a:t>
            </a:r>
            <a:r>
              <a:rPr lang="en-US" altLang="zh-CN" dirty="0" err="1"/>
              <a:t>dataFrame</a:t>
            </a:r>
            <a:r>
              <a:rPr lang="en-US" altLang="zh-CN" dirty="0"/>
              <a:t>)</a:t>
            </a:r>
            <a:br>
              <a:rPr lang="en-US" altLang="zh-CN" dirty="0"/>
            </a:br>
            <a:r>
              <a:rPr lang="en-US" altLang="zh-CN" b="1" dirty="0" err="1"/>
              <a:t>val</a:t>
            </a:r>
            <a:r>
              <a:rPr lang="en-US" altLang="zh-CN" b="1" dirty="0"/>
              <a:t> </a:t>
            </a:r>
            <a:r>
              <a:rPr lang="en-US" altLang="zh-CN" dirty="0" err="1"/>
              <a:t>scaledData</a:t>
            </a:r>
            <a:r>
              <a:rPr lang="en-US" altLang="zh-CN" dirty="0"/>
              <a:t> = </a:t>
            </a:r>
            <a:r>
              <a:rPr lang="en-US" altLang="zh-CN" dirty="0" err="1"/>
              <a:t>scalerModel.transform</a:t>
            </a:r>
            <a:r>
              <a:rPr lang="en-US" altLang="zh-CN" dirty="0"/>
              <a:t>(</a:t>
            </a:r>
            <a:r>
              <a:rPr lang="en-US" altLang="zh-CN" dirty="0" err="1"/>
              <a:t>dataFrame</a:t>
            </a:r>
            <a:r>
              <a:rPr lang="en-US" altLang="zh-CN" dirty="0"/>
              <a:t>)</a:t>
            </a:r>
            <a:br>
              <a:rPr lang="en-US" altLang="zh-CN" dirty="0"/>
            </a:br>
            <a:r>
              <a:rPr lang="en-US" altLang="zh-CN" dirty="0" err="1"/>
              <a:t>scaledData.show</a:t>
            </a:r>
            <a:r>
              <a:rPr lang="en-US" altLang="zh-CN" dirty="0"/>
              <a:t>(</a:t>
            </a:r>
            <a:r>
              <a:rPr lang="en-US" altLang="zh-CN" b="1" dirty="0"/>
              <a:t>false</a:t>
            </a:r>
            <a:r>
              <a:rPr lang="en-US" altLang="zh-CN" dirty="0"/>
              <a:t>)</a:t>
            </a:r>
            <a:endParaRPr lang="zh-CN" altLang="en-US" dirty="0"/>
          </a:p>
        </p:txBody>
      </p:sp>
    </p:spTree>
    <p:extLst>
      <p:ext uri="{BB962C8B-B14F-4D97-AF65-F5344CB8AC3E}">
        <p14:creationId xmlns:p14="http://schemas.microsoft.com/office/powerpoint/2010/main" val="25725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107440"/>
            <a:ext cx="10077450" cy="4912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67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60" y="1564640"/>
            <a:ext cx="2514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20" y="1495583"/>
            <a:ext cx="7620000"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15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回归</a:t>
            </a:r>
            <a:r>
              <a:rPr lang="zh-CN" altLang="en-US" b="1" dirty="0"/>
              <a:t>：</a:t>
            </a:r>
            <a:r>
              <a:rPr lang="zh-CN" altLang="zh-CN" dirty="0"/>
              <a:t>回归指研究一组随机变量</a:t>
            </a:r>
            <a:r>
              <a:rPr lang="en-US" altLang="zh-CN" dirty="0"/>
              <a:t>(Y1</a:t>
            </a:r>
            <a:r>
              <a:rPr lang="zh-CN" altLang="zh-CN" dirty="0"/>
              <a:t>，</a:t>
            </a:r>
            <a:r>
              <a:rPr lang="en-US" altLang="zh-CN" dirty="0"/>
              <a:t>Y2</a:t>
            </a:r>
            <a:r>
              <a:rPr lang="zh-CN" altLang="zh-CN" dirty="0"/>
              <a:t>，</a:t>
            </a:r>
            <a:r>
              <a:rPr lang="en-US" altLang="zh-CN" dirty="0"/>
              <a:t>…</a:t>
            </a:r>
            <a:r>
              <a:rPr lang="zh-CN" altLang="zh-CN" dirty="0"/>
              <a:t>，</a:t>
            </a:r>
            <a:r>
              <a:rPr lang="en-US" altLang="zh-CN" dirty="0"/>
              <a:t>Yi)</a:t>
            </a:r>
            <a:r>
              <a:rPr lang="zh-CN" altLang="zh-CN" dirty="0"/>
              <a:t>和另一组</a:t>
            </a:r>
            <a:r>
              <a:rPr lang="en-US" altLang="zh-CN" dirty="0"/>
              <a:t>(X1</a:t>
            </a:r>
            <a:r>
              <a:rPr lang="zh-CN" altLang="zh-CN" dirty="0"/>
              <a:t>，</a:t>
            </a:r>
            <a:r>
              <a:rPr lang="en-US" altLang="zh-CN" dirty="0"/>
              <a:t>X2</a:t>
            </a:r>
            <a:r>
              <a:rPr lang="zh-CN" altLang="zh-CN" dirty="0"/>
              <a:t>，</a:t>
            </a:r>
            <a:r>
              <a:rPr lang="en-US" altLang="zh-CN" dirty="0"/>
              <a:t>…</a:t>
            </a:r>
            <a:r>
              <a:rPr lang="zh-CN" altLang="zh-CN" dirty="0"/>
              <a:t>，</a:t>
            </a:r>
            <a:r>
              <a:rPr lang="en-US" altLang="zh-CN" dirty="0" err="1"/>
              <a:t>Xk</a:t>
            </a:r>
            <a:r>
              <a:rPr lang="en-US" altLang="zh-CN" dirty="0"/>
              <a:t>)</a:t>
            </a:r>
            <a:r>
              <a:rPr lang="zh-CN" altLang="zh-CN" dirty="0"/>
              <a:t>变量之间关系的统计分析方法，又称多重回归分析。通常前者是因变量，后者是自变量。回归是一种监督学习算法，利用已知标签或结果的训练数据来训练模型、预测结果。有监督学习的算法要求输入数据要使用</a:t>
            </a:r>
            <a:r>
              <a:rPr lang="en-US" altLang="zh-CN" dirty="0" err="1"/>
              <a:t>LabeledPoint</a:t>
            </a:r>
            <a:r>
              <a:rPr lang="zh-CN" altLang="zh-CN" dirty="0"/>
              <a:t>类型，其中包含一个</a:t>
            </a:r>
            <a:r>
              <a:rPr lang="en-US" altLang="zh-CN" dirty="0"/>
              <a:t>label</a:t>
            </a:r>
            <a:r>
              <a:rPr lang="zh-CN" altLang="zh-CN" dirty="0"/>
              <a:t>和一个数据特征向量。</a:t>
            </a:r>
            <a:endParaRPr lang="en-US" altLang="zh-CN" dirty="0"/>
          </a:p>
          <a:p>
            <a:pPr marL="720000">
              <a:buFont typeface="Wingdings" panose="05000000000000000000" pitchFamily="2" charset="2"/>
              <a:buChar char="l"/>
            </a:pPr>
            <a:r>
              <a:rPr lang="zh-CN" altLang="zh-CN" b="1" dirty="0"/>
              <a:t>线性回归</a:t>
            </a:r>
            <a:r>
              <a:rPr lang="zh-CN" altLang="en-US" b="1" dirty="0"/>
              <a:t>：</a:t>
            </a:r>
            <a:r>
              <a:rPr lang="zh-CN" altLang="zh-CN" dirty="0"/>
              <a:t>线性回归是最常用的方法之一，通过一组线性组合来预测输出值。</a:t>
            </a:r>
            <a:r>
              <a:rPr lang="en-US" altLang="zh-CN" dirty="0"/>
              <a:t>MLlib</a:t>
            </a:r>
            <a:r>
              <a:rPr lang="zh-CN" altLang="zh-CN" dirty="0"/>
              <a:t>中用于线性回归算法的包主要有</a:t>
            </a:r>
            <a:r>
              <a:rPr lang="en-US" altLang="zh-CN" dirty="0" err="1" smtClean="0"/>
              <a:t>LinearRegressionWithSGD</a:t>
            </a:r>
            <a:r>
              <a:rPr lang="en-US" altLang="zh-CN" dirty="0" smtClean="0"/>
              <a:t>(</a:t>
            </a:r>
            <a:r>
              <a:rPr lang="zh-CN" altLang="en-US" dirty="0" smtClean="0"/>
              <a:t>线性回归梯度下降</a:t>
            </a:r>
            <a:r>
              <a:rPr lang="en-US" altLang="zh-CN" dirty="0" smtClean="0"/>
              <a:t>)</a:t>
            </a:r>
            <a:r>
              <a:rPr lang="zh-CN" altLang="zh-CN" dirty="0" smtClean="0"/>
              <a:t>、</a:t>
            </a:r>
            <a:r>
              <a:rPr lang="en-US" altLang="zh-CN" dirty="0" err="1" smtClean="0"/>
              <a:t>RidgeRegressionWithSGD</a:t>
            </a:r>
            <a:r>
              <a:rPr lang="en-US" altLang="zh-CN" dirty="0" smtClean="0"/>
              <a:t>(</a:t>
            </a:r>
            <a:r>
              <a:rPr lang="zh-CN" altLang="en-US" dirty="0" smtClean="0"/>
              <a:t>岭回归梯度下降</a:t>
            </a:r>
            <a:r>
              <a:rPr lang="en-US" altLang="zh-CN" dirty="0" smtClean="0"/>
              <a:t>)</a:t>
            </a:r>
            <a:r>
              <a:rPr lang="zh-CN" altLang="zh-CN" dirty="0" smtClean="0"/>
              <a:t>和</a:t>
            </a:r>
            <a:r>
              <a:rPr lang="en-US" altLang="zh-CN" dirty="0" err="1"/>
              <a:t>LassoWithSGD</a:t>
            </a:r>
            <a:r>
              <a:rPr lang="zh-CN" altLang="zh-CN" dirty="0"/>
              <a:t>，这几种方法都是采用随机梯度下降法求解回归方程的</a:t>
            </a:r>
          </a:p>
          <a:p>
            <a:pPr marL="720000">
              <a:buFont typeface="Wingdings" panose="05000000000000000000" pitchFamily="2" charset="2"/>
              <a:buChar char="l"/>
            </a:pPr>
            <a:r>
              <a:rPr lang="zh-CN" altLang="en-US" b="1" dirty="0"/>
              <a:t>逻辑回归：</a:t>
            </a:r>
            <a:r>
              <a:rPr lang="zh-CN" altLang="zh-CN" dirty="0"/>
              <a:t>逻辑回归是一种二分类的回归算法，预测的值为新点属于哪个类的概率，对于概率大于等于阈值的分到一个类，小于阈值的分到另一个类。</a:t>
            </a:r>
          </a:p>
          <a:p>
            <a:pPr>
              <a:buFont typeface="Wingdings" panose="05000000000000000000" pitchFamily="2" charset="2"/>
              <a:buChar char="l"/>
            </a:pPr>
            <a:endParaRPr lang="zh-CN" altLang="zh-CN" dirty="0"/>
          </a:p>
          <a:p>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spTree>
    <p:extLst>
      <p:ext uri="{BB962C8B-B14F-4D97-AF65-F5344CB8AC3E}">
        <p14:creationId xmlns:p14="http://schemas.microsoft.com/office/powerpoint/2010/main" val="416654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1379149"/>
          </a:xfrm>
        </p:spPr>
        <p:txBody>
          <a:bodyPr/>
          <a:lstStyle/>
          <a:p>
            <a:r>
              <a:rPr lang="zh-CN" altLang="zh-CN" dirty="0"/>
              <a:t>线性回归的算法调用</a:t>
            </a:r>
            <a:r>
              <a:rPr lang="zh-CN" altLang="en-US" dirty="0"/>
              <a:t>如图所示，</a:t>
            </a:r>
            <a:r>
              <a:rPr lang="zh-CN" altLang="zh-CN" dirty="0"/>
              <a:t>数据需要切割并转化为</a:t>
            </a:r>
            <a:r>
              <a:rPr lang="en-US" altLang="zh-CN" dirty="0" err="1"/>
              <a:t>LabeledPoint</a:t>
            </a:r>
            <a:r>
              <a:rPr lang="zh-CN" altLang="zh-CN" dirty="0"/>
              <a:t>类型，设置模型参数后通过</a:t>
            </a:r>
            <a:r>
              <a:rPr lang="en-US" altLang="zh-CN" dirty="0"/>
              <a:t>train</a:t>
            </a:r>
            <a:r>
              <a:rPr lang="zh-CN" altLang="zh-CN" dirty="0"/>
              <a:t>方法训练模型，并用所建模型的</a:t>
            </a:r>
            <a:r>
              <a:rPr lang="en-US" altLang="zh-CN" dirty="0"/>
              <a:t>predict</a:t>
            </a:r>
            <a:r>
              <a:rPr lang="zh-CN" altLang="zh-CN" dirty="0"/>
              <a:t>方法预测。最后添加了模型的存储和加载的方法，这两个方法对于其他类型的模型也一样，除了加载模型所用的算法包不同。</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512328" y="1107727"/>
            <a:ext cx="11107601" cy="426469"/>
          </a:xfrm>
        </p:spPr>
        <p:txBody>
          <a:bodyPr/>
          <a:lstStyle/>
          <a:p>
            <a:pPr marL="457200" indent="-457200">
              <a:buFont typeface="+mj-lt"/>
              <a:buAutoNum type="arabicPeriod" startAt="5"/>
            </a:pPr>
            <a:r>
              <a:rPr lang="zh-CN" altLang="en-US" b="1" dirty="0"/>
              <a:t>算法与算法</a:t>
            </a:r>
            <a:r>
              <a:rPr lang="zh-CN" altLang="en-US" b="1" dirty="0" smtClean="0"/>
              <a:t>包 </a:t>
            </a:r>
            <a:endParaRPr lang="zh-CN" altLang="en-US" b="1" dirty="0"/>
          </a:p>
        </p:txBody>
      </p:sp>
      <p:pic>
        <p:nvPicPr>
          <p:cNvPr id="6" name="图片 5"/>
          <p:cNvPicPr>
            <a:picLocks noChangeAspect="1"/>
          </p:cNvPicPr>
          <p:nvPr/>
        </p:nvPicPr>
        <p:blipFill>
          <a:blip r:embed="rId2"/>
          <a:stretch>
            <a:fillRect/>
          </a:stretch>
        </p:blipFill>
        <p:spPr>
          <a:xfrm>
            <a:off x="2240562" y="2990788"/>
            <a:ext cx="6557210" cy="3062772"/>
          </a:xfrm>
          <a:prstGeom prst="rect">
            <a:avLst/>
          </a:prstGeom>
        </p:spPr>
      </p:pic>
    </p:spTree>
    <p:extLst>
      <p:ext uri="{BB962C8B-B14F-4D97-AF65-F5344CB8AC3E}">
        <p14:creationId xmlns:p14="http://schemas.microsoft.com/office/powerpoint/2010/main" val="902423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在</a:t>
            </a:r>
            <a:r>
              <a:rPr lang="en-US" altLang="zh-CN" dirty="0"/>
              <a:t>MLlib</a:t>
            </a:r>
            <a:r>
              <a:rPr lang="zh-CN" altLang="zh-CN" dirty="0"/>
              <a:t>中，逻辑回归算法的输入值为</a:t>
            </a:r>
            <a:r>
              <a:rPr lang="en-US" altLang="zh-CN" dirty="0" err="1"/>
              <a:t>LabeledPoint</a:t>
            </a:r>
            <a:r>
              <a:rPr lang="zh-CN" altLang="zh-CN" dirty="0"/>
              <a:t>类型。</a:t>
            </a:r>
            <a:r>
              <a:rPr lang="en-US" altLang="zh-CN" dirty="0"/>
              <a:t>MLlib</a:t>
            </a:r>
            <a:r>
              <a:rPr lang="zh-CN" altLang="zh-CN" dirty="0"/>
              <a:t>有两个逻辑回归的算法包，一个是</a:t>
            </a:r>
            <a:r>
              <a:rPr lang="en-US" altLang="zh-CN" dirty="0" err="1"/>
              <a:t>LogisticRegressionWithLBFGS</a:t>
            </a:r>
            <a:r>
              <a:rPr lang="zh-CN" altLang="zh-CN" dirty="0"/>
              <a:t>，一个是</a:t>
            </a:r>
            <a:r>
              <a:rPr lang="en-US" altLang="zh-CN" dirty="0" err="1"/>
              <a:t>LogisticRegressionWithSGB</a:t>
            </a:r>
            <a:r>
              <a:rPr lang="zh-CN" altLang="zh-CN" dirty="0"/>
              <a:t>。</a:t>
            </a:r>
            <a:r>
              <a:rPr lang="en-US" altLang="zh-CN" dirty="0"/>
              <a:t>LBFGS</a:t>
            </a:r>
            <a:r>
              <a:rPr lang="zh-CN" altLang="zh-CN" dirty="0"/>
              <a:t>的效果要好于</a:t>
            </a:r>
            <a:r>
              <a:rPr lang="en-US" altLang="zh-CN" dirty="0"/>
              <a:t>SGB</a:t>
            </a:r>
            <a:r>
              <a:rPr lang="zh-CN" altLang="zh-CN" dirty="0"/>
              <a:t>，但在早期版本不可用。这些类的参数与线性回归的参数完全一样。</a:t>
            </a:r>
          </a:p>
          <a:p>
            <a:r>
              <a:rPr lang="en-US" altLang="zh-CN" dirty="0" err="1"/>
              <a:t>LogisticRegressionWithLBFGS</a:t>
            </a:r>
            <a:r>
              <a:rPr lang="zh-CN" altLang="zh-CN" dirty="0"/>
              <a:t>通过</a:t>
            </a:r>
            <a:r>
              <a:rPr lang="en-US" altLang="zh-CN" dirty="0"/>
              <a:t>train</a:t>
            </a:r>
            <a:r>
              <a:rPr lang="zh-CN" altLang="zh-CN" dirty="0"/>
              <a:t>方法可以得到一个</a:t>
            </a:r>
            <a:r>
              <a:rPr lang="en-US" altLang="zh-CN" dirty="0" err="1"/>
              <a:t>LogisticRegressionModel</a:t>
            </a:r>
            <a:r>
              <a:rPr lang="zh-CN" altLang="zh-CN" dirty="0"/>
              <a:t>，对每个点的预测返回一个</a:t>
            </a:r>
            <a:r>
              <a:rPr lang="en-US" altLang="zh-CN" dirty="0"/>
              <a:t>0-1</a:t>
            </a:r>
            <a:r>
              <a:rPr lang="zh-CN" altLang="zh-CN" dirty="0"/>
              <a:t>的概率，按照默认阈值</a:t>
            </a:r>
            <a:r>
              <a:rPr lang="en-US" altLang="zh-CN" dirty="0"/>
              <a:t>0.5</a:t>
            </a:r>
            <a:r>
              <a:rPr lang="zh-CN" altLang="zh-CN" dirty="0"/>
              <a:t>把该点分配到其中一个类。阈值的设定可以采用</a:t>
            </a:r>
            <a:r>
              <a:rPr lang="en-US" altLang="zh-CN" dirty="0" err="1"/>
              <a:t>setThreshold</a:t>
            </a:r>
            <a:r>
              <a:rPr lang="en-US" altLang="zh-CN" dirty="0"/>
              <a:t>()</a:t>
            </a:r>
            <a:r>
              <a:rPr lang="zh-CN" altLang="zh-CN" dirty="0"/>
              <a:t>方法在定义</a:t>
            </a:r>
            <a:r>
              <a:rPr lang="en-US" altLang="zh-CN" dirty="0" err="1"/>
              <a:t>LogisticRegressionWithLBFGS</a:t>
            </a:r>
            <a:r>
              <a:rPr lang="zh-CN" altLang="zh-CN" dirty="0"/>
              <a:t>时设置，也可以用</a:t>
            </a:r>
            <a:r>
              <a:rPr lang="en-US" altLang="zh-CN" dirty="0" err="1"/>
              <a:t>clearThreshold</a:t>
            </a:r>
            <a:r>
              <a:rPr lang="en-US" altLang="zh-CN" dirty="0"/>
              <a:t>()</a:t>
            </a:r>
            <a:r>
              <a:rPr lang="zh-CN" altLang="zh-CN" dirty="0"/>
              <a:t>方法设置为不分类直接输出概率值。默认阈值设置为</a:t>
            </a:r>
            <a:r>
              <a:rPr lang="en-US" altLang="zh-CN" dirty="0"/>
              <a:t>0.5</a:t>
            </a:r>
            <a:r>
              <a:rPr lang="zh-CN" altLang="zh-CN" dirty="0"/>
              <a:t>，但是在数据不平衡情况下可以调整阈值大小。</a:t>
            </a:r>
          </a:p>
          <a:p>
            <a:pPr marL="0" indent="0">
              <a:buNone/>
            </a:pP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1507913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分类</a:t>
            </a:r>
            <a:r>
              <a:rPr lang="zh-CN" altLang="en-US" b="1" dirty="0"/>
              <a:t>：</a:t>
            </a:r>
            <a:r>
              <a:rPr lang="zh-CN" altLang="zh-CN" dirty="0"/>
              <a:t>分类算法包括支持向量机、朴素贝叶斯、决策树、随机森林以及逻辑回归。分类算法是一种有监督的学习方法，即训练数据有明确类别标签。因此分类会使用</a:t>
            </a:r>
            <a:r>
              <a:rPr lang="en-US" altLang="zh-CN" dirty="0"/>
              <a:t>MLlib</a:t>
            </a:r>
            <a:r>
              <a:rPr lang="zh-CN" altLang="zh-CN" dirty="0"/>
              <a:t>中的</a:t>
            </a:r>
            <a:r>
              <a:rPr lang="en-US" altLang="zh-CN" dirty="0" err="1"/>
              <a:t>LabeledPoint</a:t>
            </a:r>
            <a:r>
              <a:rPr lang="zh-CN" altLang="zh-CN" dirty="0"/>
              <a:t>类作为模型数据类型</a:t>
            </a:r>
            <a:endParaRPr lang="en-US" altLang="zh-CN" dirty="0"/>
          </a:p>
          <a:p>
            <a:pPr marL="720000">
              <a:buFont typeface="Wingdings" panose="05000000000000000000" pitchFamily="2" charset="2"/>
              <a:buChar char="l"/>
            </a:pPr>
            <a:r>
              <a:rPr lang="zh-CN" altLang="zh-CN" dirty="0"/>
              <a:t>朴素贝叶斯</a:t>
            </a:r>
            <a:r>
              <a:rPr lang="en-US" altLang="zh-CN" dirty="0"/>
              <a:t>:</a:t>
            </a:r>
            <a:r>
              <a:rPr lang="zh-CN" altLang="zh-CN" dirty="0"/>
              <a:t>朴素贝叶斯分类是一种十分简单的分类算法，朴素贝叶斯思想：对于给出的特定的</a:t>
            </a:r>
            <a:r>
              <a:rPr lang="en-US" altLang="zh-CN" dirty="0"/>
              <a:t>features</a:t>
            </a:r>
            <a:r>
              <a:rPr lang="zh-CN" altLang="zh-CN" dirty="0"/>
              <a:t>，求解在此项出现条件下各个类别出现的概率，哪个概率最大就属于那个类别。</a:t>
            </a:r>
          </a:p>
          <a:p>
            <a:pPr>
              <a:buFont typeface="Wingdings" panose="05000000000000000000" pitchFamily="2" charset="2"/>
              <a:buChar char="l"/>
            </a:pPr>
            <a:endParaRPr lang="zh-CN" altLang="zh-CN" dirty="0"/>
          </a:p>
          <a:p>
            <a:pPr>
              <a:buFont typeface="Wingdings" panose="05000000000000000000" pitchFamily="2" charset="2"/>
              <a:buChar char="l"/>
            </a:pPr>
            <a:endParaRPr lang="zh-CN" altLang="zh-CN" dirty="0"/>
          </a:p>
          <a:p>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pic>
        <p:nvPicPr>
          <p:cNvPr id="5" name="图片 4"/>
          <p:cNvPicPr>
            <a:picLocks noChangeAspect="1"/>
          </p:cNvPicPr>
          <p:nvPr/>
        </p:nvPicPr>
        <p:blipFill>
          <a:blip r:embed="rId2"/>
          <a:stretch>
            <a:fillRect/>
          </a:stretch>
        </p:blipFill>
        <p:spPr>
          <a:xfrm>
            <a:off x="867703" y="3728265"/>
            <a:ext cx="9119676" cy="2488244"/>
          </a:xfrm>
          <a:prstGeom prst="rect">
            <a:avLst/>
          </a:prstGeom>
        </p:spPr>
      </p:pic>
    </p:spTree>
    <p:extLst>
      <p:ext uri="{BB962C8B-B14F-4D97-AF65-F5344CB8AC3E}">
        <p14:creationId xmlns:p14="http://schemas.microsoft.com/office/powerpoint/2010/main" val="2417633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417317"/>
            <a:ext cx="11107601" cy="4369231"/>
          </a:xfrm>
        </p:spPr>
        <p:txBody>
          <a:bodyPr/>
          <a:lstStyle/>
          <a:p>
            <a:r>
              <a:rPr lang="zh-CN" altLang="en-US" dirty="0"/>
              <a:t>分类算法</a:t>
            </a:r>
            <a:endParaRPr lang="en-US" altLang="zh-CN" dirty="0"/>
          </a:p>
          <a:p>
            <a:pPr marL="720000">
              <a:buFont typeface="Wingdings" panose="05000000000000000000" pitchFamily="2" charset="2"/>
              <a:buChar char="l"/>
            </a:pPr>
            <a:r>
              <a:rPr lang="zh-CN" altLang="en-US" b="1" dirty="0"/>
              <a:t>支持向量机：</a:t>
            </a:r>
            <a:r>
              <a:rPr lang="zh-CN" altLang="zh-CN" dirty="0"/>
              <a:t>支持向量机是一种通过线性或非线性分割平面的二分类方法，有</a:t>
            </a:r>
            <a:r>
              <a:rPr lang="en-US" altLang="zh-CN" dirty="0"/>
              <a:t>0</a:t>
            </a:r>
            <a:r>
              <a:rPr lang="zh-CN" altLang="zh-CN" dirty="0"/>
              <a:t>或</a:t>
            </a:r>
            <a:r>
              <a:rPr lang="en-US" altLang="zh-CN" dirty="0"/>
              <a:t>1</a:t>
            </a:r>
            <a:r>
              <a:rPr lang="zh-CN" altLang="zh-CN" dirty="0"/>
              <a:t>两种标签。在</a:t>
            </a:r>
            <a:r>
              <a:rPr lang="en-US" altLang="zh-CN" dirty="0"/>
              <a:t>MLlib</a:t>
            </a:r>
            <a:r>
              <a:rPr lang="zh-CN" altLang="zh-CN" dirty="0"/>
              <a:t>中调用</a:t>
            </a:r>
            <a:r>
              <a:rPr lang="en-US" altLang="zh-CN" dirty="0" err="1"/>
              <a:t>SVMWithSGD</a:t>
            </a:r>
            <a:r>
              <a:rPr lang="zh-CN" altLang="zh-CN" dirty="0"/>
              <a:t>可以实现算法，位置在</a:t>
            </a:r>
            <a:r>
              <a:rPr lang="en-US" altLang="zh-CN" dirty="0" err="1"/>
              <a:t>mllib.classification.SVMModel</a:t>
            </a:r>
            <a:r>
              <a:rPr lang="zh-CN" altLang="zh-CN" dirty="0"/>
              <a:t>中，模型参数与线性回归差不多，通过</a:t>
            </a:r>
            <a:r>
              <a:rPr lang="en-US" altLang="zh-CN" dirty="0"/>
              <a:t>train</a:t>
            </a:r>
            <a:r>
              <a:rPr lang="zh-CN" altLang="zh-CN" dirty="0"/>
              <a:t>方法可以返回一个</a:t>
            </a:r>
            <a:r>
              <a:rPr lang="en-US" altLang="zh-CN" dirty="0" err="1"/>
              <a:t>SVMModel</a:t>
            </a:r>
            <a:r>
              <a:rPr lang="zh-CN" altLang="zh-CN" dirty="0"/>
              <a:t>模型，该模型同</a:t>
            </a:r>
            <a:r>
              <a:rPr lang="en-US" altLang="zh-CN" dirty="0" err="1"/>
              <a:t>LogisticRegressionModel</a:t>
            </a:r>
            <a:r>
              <a:rPr lang="zh-CN" altLang="zh-CN" dirty="0"/>
              <a:t>模型一样是通过阈值分类的，所以</a:t>
            </a:r>
            <a:r>
              <a:rPr lang="en-US" altLang="zh-CN" dirty="0" err="1"/>
              <a:t>LogisticRegressionModel</a:t>
            </a:r>
            <a:r>
              <a:rPr lang="zh-CN" altLang="zh-CN" dirty="0"/>
              <a:t>设置阈值的方法和清除阈值的方法都对它适用，</a:t>
            </a:r>
            <a:r>
              <a:rPr lang="en-US" altLang="zh-CN" dirty="0" err="1"/>
              <a:t>SVMModel</a:t>
            </a:r>
            <a:r>
              <a:rPr lang="zh-CN" altLang="zh-CN" dirty="0"/>
              <a:t>模型通过</a:t>
            </a:r>
            <a:r>
              <a:rPr lang="en-US" altLang="zh-CN" dirty="0"/>
              <a:t>predict</a:t>
            </a:r>
            <a:r>
              <a:rPr lang="zh-CN" altLang="zh-CN" dirty="0"/>
              <a:t>可以预测点的类别。</a:t>
            </a:r>
          </a:p>
          <a:p>
            <a:pPr marL="720000">
              <a:buFont typeface="Wingdings" panose="05000000000000000000" pitchFamily="2" charset="2"/>
              <a:buChar char="l"/>
            </a:pPr>
            <a:r>
              <a:rPr lang="zh-CN" altLang="en-US" b="1" dirty="0"/>
              <a:t>决策树：</a:t>
            </a:r>
            <a:r>
              <a:rPr lang="zh-CN" altLang="zh-CN" dirty="0"/>
              <a:t>决策树是分类和回归的常用算法，因为它容易处理类别特征，扩展到多分类的问题。</a:t>
            </a:r>
            <a:r>
              <a:rPr lang="en-US" altLang="zh-CN" dirty="0"/>
              <a:t>MLlib</a:t>
            </a:r>
            <a:r>
              <a:rPr lang="zh-CN" altLang="zh-CN" dirty="0"/>
              <a:t>支持二分类和多分类的决策树。决策树以节点树的形式表示，每个节点代表一个向量，向量的不同特征值会使节点有多条指向下个节点的边，最底层的叶子节点为预测的结果，可以是分类的特征也可以是连续的特征。每个节点的选择都是遵循某一种使模型更加优化的算法，例如基于信息增益最大的方法。</a:t>
            </a:r>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8" y="1076836"/>
            <a:ext cx="11107601" cy="426469"/>
          </a:xfrm>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266228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机器学习可以分</a:t>
            </a:r>
            <a:r>
              <a:rPr lang="zh-CN" altLang="en-US" dirty="0" smtClean="0"/>
              <a:t>为以下</a:t>
            </a:r>
            <a:r>
              <a:rPr lang="en-US" altLang="zh-CN" dirty="0" smtClean="0"/>
              <a:t>3</a:t>
            </a:r>
            <a:r>
              <a:rPr lang="zh-CN" altLang="en-US" dirty="0" smtClean="0"/>
              <a:t>种：</a:t>
            </a:r>
            <a:endParaRPr lang="en-US" altLang="zh-CN" dirty="0" smtClean="0"/>
          </a:p>
          <a:p>
            <a:r>
              <a:rPr lang="zh-CN" altLang="en-US" dirty="0" smtClean="0"/>
              <a:t>监</a:t>
            </a:r>
            <a:r>
              <a:rPr lang="zh-CN" altLang="en-US" dirty="0"/>
              <a:t>督学</a:t>
            </a:r>
            <a:r>
              <a:rPr lang="zh-CN" altLang="en-US" dirty="0" smtClean="0"/>
              <a:t>习   </a:t>
            </a:r>
            <a:r>
              <a:rPr lang="en-US" altLang="zh-CN" dirty="0" smtClean="0"/>
              <a:t>----</a:t>
            </a:r>
            <a:r>
              <a:rPr lang="zh-CN" altLang="en-US" dirty="0" smtClean="0"/>
              <a:t>线性回归、神经网络、贝叶斯、逻辑回归</a:t>
            </a:r>
            <a:endParaRPr lang="en-US" altLang="zh-CN" dirty="0" smtClean="0"/>
          </a:p>
          <a:p>
            <a:r>
              <a:rPr lang="zh-CN" altLang="en-US" dirty="0" smtClean="0"/>
              <a:t>非监督学</a:t>
            </a:r>
            <a:r>
              <a:rPr lang="zh-CN" altLang="en-US" dirty="0" smtClean="0"/>
              <a:t>习 </a:t>
            </a:r>
            <a:r>
              <a:rPr lang="en-US" altLang="zh-CN" dirty="0" smtClean="0"/>
              <a:t>---</a:t>
            </a:r>
            <a:r>
              <a:rPr lang="en-US" altLang="zh-CN" dirty="0" err="1" smtClean="0"/>
              <a:t>Kmeans</a:t>
            </a:r>
            <a:r>
              <a:rPr lang="zh-CN" altLang="en-US" dirty="0" smtClean="0"/>
              <a:t>、关联规则</a:t>
            </a:r>
            <a:r>
              <a:rPr lang="en-US" altLang="zh-CN" dirty="0" err="1"/>
              <a:t>Apriori</a:t>
            </a:r>
            <a:r>
              <a:rPr lang="zh-CN" altLang="en-US" dirty="0"/>
              <a:t>算法</a:t>
            </a:r>
            <a:endParaRPr lang="en-US" altLang="zh-CN" dirty="0" smtClean="0"/>
          </a:p>
          <a:p>
            <a:r>
              <a:rPr lang="zh-CN" altLang="en-US" dirty="0" smtClean="0"/>
              <a:t>半</a:t>
            </a:r>
            <a:r>
              <a:rPr lang="zh-CN" altLang="en-US" dirty="0"/>
              <a:t>监督学</a:t>
            </a:r>
            <a:r>
              <a:rPr lang="zh-CN" altLang="en-US" dirty="0" smtClean="0"/>
              <a:t>习</a:t>
            </a:r>
            <a:r>
              <a:rPr lang="en-US" altLang="zh-CN" dirty="0" smtClean="0"/>
              <a:t>    </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err="1"/>
              <a:t>MLlib</a:t>
            </a:r>
            <a:r>
              <a:rPr kumimoji="0" lang="zh-CN" altLang="en-US" dirty="0"/>
              <a:t>算法库</a:t>
            </a:r>
            <a:endParaRPr lang="zh-CN" altLang="en-US" dirty="0"/>
          </a:p>
        </p:txBody>
      </p:sp>
    </p:spTree>
    <p:extLst>
      <p:ext uri="{BB962C8B-B14F-4D97-AF65-F5344CB8AC3E}">
        <p14:creationId xmlns:p14="http://schemas.microsoft.com/office/powerpoint/2010/main" val="222425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聚类</a:t>
            </a:r>
            <a:r>
              <a:rPr lang="zh-CN" altLang="en-US" b="1" dirty="0"/>
              <a:t>：</a:t>
            </a:r>
            <a:r>
              <a:rPr lang="zh-CN" altLang="zh-CN" dirty="0"/>
              <a:t>聚类是一种无监督学习的方法，用于将高度相似的数据分到一类中。 聚类没有类别标签，仅根据数据相似性进行分类，所以通常用于数据探索、异常检测，也用于一般数据的分群。聚类的方法有很多中，计算相似度的方法也有很多，最常使用的还是</a:t>
            </a:r>
            <a:r>
              <a:rPr lang="en-US" altLang="zh-CN" dirty="0" err="1"/>
              <a:t>KMeans</a:t>
            </a:r>
            <a:r>
              <a:rPr lang="zh-CN" altLang="zh-CN" dirty="0"/>
              <a:t>聚类算法。在</a:t>
            </a:r>
            <a:r>
              <a:rPr lang="en-US" altLang="zh-CN" dirty="0"/>
              <a:t>MLlib</a:t>
            </a:r>
            <a:r>
              <a:rPr lang="zh-CN" altLang="zh-CN" dirty="0"/>
              <a:t>中的</a:t>
            </a:r>
            <a:r>
              <a:rPr lang="en-US" altLang="zh-CN" dirty="0" err="1"/>
              <a:t>KMeans</a:t>
            </a:r>
            <a:r>
              <a:rPr lang="zh-CN" altLang="zh-CN" dirty="0"/>
              <a:t>有几个可以优化</a:t>
            </a:r>
            <a:r>
              <a:rPr lang="en-US" altLang="zh-CN" dirty="0" err="1"/>
              <a:t>KMeans</a:t>
            </a:r>
            <a:r>
              <a:rPr lang="zh-CN" altLang="zh-CN" dirty="0"/>
              <a:t>算法的参数</a:t>
            </a:r>
            <a:endParaRPr lang="en-US" altLang="zh-CN" dirty="0"/>
          </a:p>
          <a:p>
            <a:pPr marL="720000">
              <a:buFont typeface="Wingdings" panose="05000000000000000000" pitchFamily="2" charset="2"/>
              <a:buChar char="l"/>
            </a:pPr>
            <a:r>
              <a:rPr lang="en-US" altLang="zh-CN" b="1" dirty="0" err="1"/>
              <a:t>maxIterations</a:t>
            </a:r>
            <a:r>
              <a:rPr lang="zh-CN" altLang="zh-CN" b="1" dirty="0"/>
              <a:t>：</a:t>
            </a:r>
            <a:r>
              <a:rPr lang="zh-CN" altLang="zh-CN" dirty="0"/>
              <a:t>最大循环次数，聚类算法的最大迭代次数，默认</a:t>
            </a:r>
            <a:r>
              <a:rPr lang="en-US" altLang="zh-CN" dirty="0"/>
              <a:t>100</a:t>
            </a:r>
            <a:r>
              <a:rPr lang="zh-CN" altLang="zh-CN" dirty="0"/>
              <a:t>。</a:t>
            </a:r>
            <a:endParaRPr lang="en-US" altLang="zh-CN" dirty="0"/>
          </a:p>
          <a:p>
            <a:pPr marL="720000">
              <a:buFont typeface="Wingdings" panose="05000000000000000000" pitchFamily="2" charset="2"/>
              <a:buChar char="l"/>
            </a:pPr>
            <a:r>
              <a:rPr lang="en-US" altLang="zh-CN" b="1" dirty="0" err="1"/>
              <a:t>nitializationMode</a:t>
            </a:r>
            <a:r>
              <a:rPr lang="zh-CN" altLang="zh-CN" b="1" dirty="0"/>
              <a:t>：</a:t>
            </a:r>
            <a:r>
              <a:rPr lang="zh-CN" altLang="zh-CN" dirty="0"/>
              <a:t>指定初始化聚类中心的方法，“</a:t>
            </a:r>
            <a:r>
              <a:rPr lang="en-US" altLang="zh-CN" dirty="0" err="1"/>
              <a:t>kmeans</a:t>
            </a:r>
            <a:r>
              <a:rPr lang="en-US" altLang="zh-CN" dirty="0"/>
              <a:t>||”</a:t>
            </a:r>
            <a:r>
              <a:rPr lang="zh-CN" altLang="zh-CN" dirty="0"/>
              <a:t>或</a:t>
            </a:r>
            <a:r>
              <a:rPr lang="en-US" altLang="zh-CN" dirty="0"/>
              <a:t>“random”</a:t>
            </a:r>
            <a:r>
              <a:rPr lang="zh-CN" altLang="zh-CN" dirty="0"/>
              <a:t>，</a:t>
            </a:r>
            <a:r>
              <a:rPr lang="en-US" altLang="zh-CN" dirty="0"/>
              <a:t>“</a:t>
            </a:r>
            <a:r>
              <a:rPr lang="en-US" altLang="zh-CN" dirty="0" err="1"/>
              <a:t>kmeans</a:t>
            </a:r>
            <a:r>
              <a:rPr lang="en-US" altLang="zh-CN" dirty="0"/>
              <a:t>||”</a:t>
            </a:r>
            <a:r>
              <a:rPr lang="zh-CN" altLang="zh-CN" dirty="0"/>
              <a:t>选项在选取初始聚类中心时会尽可能地找到</a:t>
            </a:r>
            <a:r>
              <a:rPr lang="en-US" altLang="zh-CN" dirty="0"/>
              <a:t>K</a:t>
            </a:r>
            <a:r>
              <a:rPr lang="zh-CN" altLang="zh-CN" dirty="0"/>
              <a:t>个距离较远的聚类中心，但是代价会更大些。</a:t>
            </a:r>
            <a:endParaRPr lang="en-US" altLang="zh-CN" dirty="0"/>
          </a:p>
          <a:p>
            <a:pPr marL="720000">
              <a:buFont typeface="Wingdings" panose="05000000000000000000" pitchFamily="2" charset="2"/>
              <a:buChar char="l"/>
            </a:pPr>
            <a:r>
              <a:rPr lang="en-US" altLang="zh-CN" b="1" dirty="0"/>
              <a:t>run</a:t>
            </a:r>
            <a:r>
              <a:rPr lang="zh-CN" altLang="zh-CN" b="1" dirty="0"/>
              <a:t>：</a:t>
            </a:r>
            <a:r>
              <a:rPr lang="zh-CN" altLang="zh-CN" dirty="0"/>
              <a:t>算法并发运行的数目，即运行</a:t>
            </a:r>
            <a:r>
              <a:rPr lang="en-US" altLang="zh-CN" dirty="0" err="1"/>
              <a:t>KMeans</a:t>
            </a:r>
            <a:r>
              <a:rPr lang="zh-CN" altLang="zh-CN" dirty="0"/>
              <a:t>的次数，最终的分类结果会综合所有次数的返回结果。</a:t>
            </a:r>
            <a:endParaRPr lang="en-US" altLang="zh-CN" dirty="0"/>
          </a:p>
          <a:p>
            <a:pPr>
              <a:buFont typeface="Wingdings" panose="05000000000000000000" pitchFamily="2" charset="2"/>
              <a:buChar char="l"/>
            </a:pPr>
            <a:endParaRPr lang="zh-CN" altLang="zh-CN" dirty="0"/>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5"/>
            </a:pPr>
            <a:r>
              <a:rPr lang="zh-CN" altLang="en-US" b="1" dirty="0"/>
              <a:t>算法与算法包</a:t>
            </a:r>
          </a:p>
        </p:txBody>
      </p:sp>
    </p:spTree>
    <p:extLst>
      <p:ext uri="{BB962C8B-B14F-4D97-AF65-F5344CB8AC3E}">
        <p14:creationId xmlns:p14="http://schemas.microsoft.com/office/powerpoint/2010/main" val="107818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917511"/>
          </a:xfrm>
        </p:spPr>
        <p:txBody>
          <a:bodyPr/>
          <a:lstStyle/>
          <a:p>
            <a:r>
              <a:rPr lang="zh-CN" altLang="zh-CN" dirty="0"/>
              <a:t>以安装包所带的示例数据</a:t>
            </a:r>
            <a:r>
              <a:rPr lang="en-US" altLang="zh-CN" dirty="0"/>
              <a:t>kmeans_data.txt</a:t>
            </a:r>
            <a:r>
              <a:rPr lang="zh-CN" altLang="zh-CN" dirty="0"/>
              <a:t>作为输入数据上传到</a:t>
            </a:r>
            <a:r>
              <a:rPr lang="en-US" altLang="zh-CN" dirty="0"/>
              <a:t>HDFS</a:t>
            </a:r>
            <a:r>
              <a:rPr lang="zh-CN" altLang="zh-CN" dirty="0"/>
              <a:t>下的</a:t>
            </a:r>
            <a:r>
              <a:rPr lang="en-US" altLang="zh-CN" dirty="0"/>
              <a:t>/user/root</a:t>
            </a:r>
            <a:r>
              <a:rPr lang="zh-CN" altLang="en-US" dirty="0"/>
              <a:t>，实现</a:t>
            </a:r>
            <a:r>
              <a:rPr lang="zh-CN" altLang="zh-CN" dirty="0"/>
              <a:t>实现</a:t>
            </a:r>
            <a:r>
              <a:rPr lang="en-US" altLang="zh-CN" dirty="0" err="1"/>
              <a:t>KMeans</a:t>
            </a:r>
            <a:r>
              <a:rPr lang="zh-CN" altLang="zh-CN" dirty="0"/>
              <a:t>算法</a:t>
            </a:r>
            <a:r>
              <a:rPr lang="zh-CN" altLang="en-US" dirty="0"/>
              <a:t>。</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pic>
        <p:nvPicPr>
          <p:cNvPr id="5" name="图片 4"/>
          <p:cNvPicPr>
            <a:picLocks noChangeAspect="1"/>
          </p:cNvPicPr>
          <p:nvPr/>
        </p:nvPicPr>
        <p:blipFill>
          <a:blip r:embed="rId2"/>
          <a:stretch>
            <a:fillRect/>
          </a:stretch>
        </p:blipFill>
        <p:spPr>
          <a:xfrm>
            <a:off x="721824" y="2672179"/>
            <a:ext cx="7713862" cy="2974019"/>
          </a:xfrm>
          <a:prstGeom prst="rect">
            <a:avLst/>
          </a:prstGeom>
        </p:spPr>
      </p:pic>
    </p:spTree>
    <p:extLst>
      <p:ext uri="{BB962C8B-B14F-4D97-AF65-F5344CB8AC3E}">
        <p14:creationId xmlns:p14="http://schemas.microsoft.com/office/powerpoint/2010/main" val="2119416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聚类结果、聚类中心和模型误差</a:t>
            </a:r>
            <a:r>
              <a:rPr lang="zh-CN" altLang="en-US" dirty="0"/>
              <a:t>如图所示</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pic>
        <p:nvPicPr>
          <p:cNvPr id="5" name="图片 4"/>
          <p:cNvPicPr>
            <a:picLocks noChangeAspect="1"/>
          </p:cNvPicPr>
          <p:nvPr/>
        </p:nvPicPr>
        <p:blipFill>
          <a:blip r:embed="rId2"/>
          <a:stretch>
            <a:fillRect/>
          </a:stretch>
        </p:blipFill>
        <p:spPr>
          <a:xfrm>
            <a:off x="1221480" y="2450932"/>
            <a:ext cx="7723495" cy="2831282"/>
          </a:xfrm>
          <a:prstGeom prst="rect">
            <a:avLst/>
          </a:prstGeom>
        </p:spPr>
      </p:pic>
    </p:spTree>
    <p:extLst>
      <p:ext uri="{BB962C8B-B14F-4D97-AF65-F5344CB8AC3E}">
        <p14:creationId xmlns:p14="http://schemas.microsoft.com/office/powerpoint/2010/main" val="479351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452828"/>
            <a:ext cx="11107601" cy="4369231"/>
          </a:xfrm>
        </p:spPr>
        <p:txBody>
          <a:bodyPr/>
          <a:lstStyle/>
          <a:p>
            <a:r>
              <a:rPr lang="zh-CN" altLang="en-US" dirty="0"/>
              <a:t>关联规则：</a:t>
            </a:r>
            <a:r>
              <a:rPr lang="en-US" altLang="zh-CN" dirty="0"/>
              <a:t>FP</a:t>
            </a:r>
            <a:r>
              <a:rPr lang="zh-CN" altLang="zh-CN" dirty="0"/>
              <a:t>算法作为一个关联规则算法，在推荐方法也得到了应用。</a:t>
            </a:r>
            <a:r>
              <a:rPr lang="en-US" altLang="zh-CN" dirty="0"/>
              <a:t>FP</a:t>
            </a:r>
            <a:r>
              <a:rPr lang="zh-CN" altLang="zh-CN" dirty="0"/>
              <a:t>算法主要通过大量数据的一个购买历史来生成频繁项集，设置支持度筛选出符合支持度的频繁项集，根据频繁项集生成一些规则后通过置信度过滤出最有说服力的规则。通过规则可以完成推荐、分类等工作。</a:t>
            </a:r>
          </a:p>
          <a:p>
            <a:r>
              <a:rPr lang="en-US" altLang="zh-CN" dirty="0" err="1"/>
              <a:t>mllib.fpm.FPGrowth</a:t>
            </a:r>
            <a:r>
              <a:rPr lang="zh-CN" altLang="zh-CN" dirty="0"/>
              <a:t>是</a:t>
            </a:r>
            <a:r>
              <a:rPr lang="en-US" altLang="zh-CN" dirty="0"/>
              <a:t>MLlib</a:t>
            </a:r>
            <a:r>
              <a:rPr lang="zh-CN" altLang="zh-CN" dirty="0"/>
              <a:t>实现</a:t>
            </a:r>
            <a:r>
              <a:rPr lang="en-US" altLang="zh-CN" dirty="0"/>
              <a:t>FP</a:t>
            </a:r>
            <a:r>
              <a:rPr lang="zh-CN" altLang="zh-CN" dirty="0"/>
              <a:t>算法的算法包，通过</a:t>
            </a:r>
            <a:r>
              <a:rPr lang="en-US" altLang="zh-CN" dirty="0"/>
              <a:t>run</a:t>
            </a:r>
            <a:r>
              <a:rPr lang="zh-CN" altLang="zh-CN" dirty="0"/>
              <a:t>方法找出符合支持度的频繁项集，</a:t>
            </a:r>
            <a:r>
              <a:rPr lang="en-US" altLang="zh-CN" dirty="0" err="1"/>
              <a:t>generateAssociationRules</a:t>
            </a:r>
            <a:r>
              <a:rPr lang="zh-CN" altLang="zh-CN" dirty="0"/>
              <a:t>方法找出符合置信度的规则。</a:t>
            </a:r>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9" y="956807"/>
            <a:ext cx="11107601" cy="426469"/>
          </a:xfrm>
        </p:spPr>
        <p:txBody>
          <a:bodyPr/>
          <a:lstStyle/>
          <a:p>
            <a:pPr marL="457200" indent="-457200">
              <a:buClr>
                <a:schemeClr val="tx1"/>
              </a:buClr>
              <a:buFont typeface="+mj-lt"/>
              <a:buAutoNum type="arabicPeriod" startAt="5"/>
            </a:pPr>
            <a:r>
              <a:rPr lang="zh-CN" altLang="en-US" b="1" dirty="0"/>
              <a:t>算法与算法包</a:t>
            </a:r>
          </a:p>
        </p:txBody>
      </p:sp>
      <p:pic>
        <p:nvPicPr>
          <p:cNvPr id="5" name="图片 4"/>
          <p:cNvPicPr>
            <a:picLocks noChangeAspect="1"/>
          </p:cNvPicPr>
          <p:nvPr/>
        </p:nvPicPr>
        <p:blipFill>
          <a:blip r:embed="rId2"/>
          <a:stretch>
            <a:fillRect/>
          </a:stretch>
        </p:blipFill>
        <p:spPr>
          <a:xfrm>
            <a:off x="3030887" y="3637442"/>
            <a:ext cx="5775761" cy="2804777"/>
          </a:xfrm>
          <a:prstGeom prst="rect">
            <a:avLst/>
          </a:prstGeom>
        </p:spPr>
      </p:pic>
    </p:spTree>
    <p:extLst>
      <p:ext uri="{BB962C8B-B14F-4D97-AF65-F5344CB8AC3E}">
        <p14:creationId xmlns:p14="http://schemas.microsoft.com/office/powerpoint/2010/main" val="1194560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320961"/>
            <a:ext cx="11107601" cy="4369231"/>
          </a:xfrm>
        </p:spPr>
        <p:txBody>
          <a:bodyPr/>
          <a:lstStyle/>
          <a:p>
            <a:pPr>
              <a:spcBef>
                <a:spcPts val="0"/>
              </a:spcBef>
            </a:pPr>
            <a:r>
              <a:rPr lang="zh-CN" altLang="zh-CN" dirty="0"/>
              <a:t>目前热门的推荐算法主要是协同过滤算法，协同过滤算法有基于内容和基于用户两个方面，主要是根据用户历史记录和对商品的评分记录，计算用户间的相似性，找出最为相似的用户的购买商品推荐给用户。</a:t>
            </a:r>
          </a:p>
          <a:p>
            <a:pPr>
              <a:spcBef>
                <a:spcPts val="0"/>
              </a:spcBef>
            </a:pPr>
            <a:r>
              <a:rPr lang="en-US" altLang="zh-CN" dirty="0"/>
              <a:t>MLlib</a:t>
            </a:r>
            <a:r>
              <a:rPr lang="zh-CN" altLang="zh-CN" dirty="0"/>
              <a:t>目前有一个实现推荐算法的包为</a:t>
            </a:r>
            <a:r>
              <a:rPr lang="en-US" altLang="zh-CN" dirty="0"/>
              <a:t>ALS</a:t>
            </a:r>
            <a:r>
              <a:rPr lang="zh-CN" altLang="zh-CN" dirty="0"/>
              <a:t>，根据用户对各种产品的交互和评分来推荐新产品，通过最小二乘法来求解模型。</a:t>
            </a:r>
            <a:r>
              <a:rPr lang="en-US" altLang="zh-CN" dirty="0"/>
              <a:t>ALS</a:t>
            </a:r>
            <a:r>
              <a:rPr lang="zh-CN" altLang="zh-CN" dirty="0"/>
              <a:t>在</a:t>
            </a:r>
            <a:r>
              <a:rPr lang="en-US" altLang="zh-CN" dirty="0" err="1"/>
              <a:t>mllib.recommendation.ALS</a:t>
            </a:r>
            <a:r>
              <a:rPr lang="zh-CN" altLang="zh-CN" dirty="0"/>
              <a:t>，要求输入类型为</a:t>
            </a:r>
            <a:r>
              <a:rPr lang="en-US" altLang="zh-CN" dirty="0" err="1"/>
              <a:t>mllib.recommendation.Rating</a:t>
            </a:r>
            <a:r>
              <a:rPr lang="zh-CN" altLang="zh-CN" dirty="0"/>
              <a:t>类型的</a:t>
            </a:r>
            <a:r>
              <a:rPr lang="en-US" altLang="zh-CN" dirty="0"/>
              <a:t>RDD</a:t>
            </a:r>
            <a:r>
              <a:rPr lang="zh-CN" altLang="zh-CN" dirty="0"/>
              <a:t>，通过</a:t>
            </a:r>
            <a:r>
              <a:rPr lang="en-US" altLang="zh-CN" dirty="0"/>
              <a:t>train</a:t>
            </a:r>
            <a:r>
              <a:rPr lang="zh-CN" altLang="zh-CN" dirty="0"/>
              <a:t>训练出来的模型对象为</a:t>
            </a:r>
            <a:r>
              <a:rPr lang="en-US" altLang="zh-CN" dirty="0" err="1"/>
              <a:t>mllib.recommendation.MatrixFactorizationModel</a:t>
            </a:r>
            <a:r>
              <a:rPr lang="zh-CN" altLang="zh-CN" dirty="0"/>
              <a:t>。</a:t>
            </a:r>
            <a:r>
              <a:rPr lang="en-US" altLang="zh-CN" dirty="0"/>
              <a:t>ALS</a:t>
            </a:r>
            <a:r>
              <a:rPr lang="zh-CN" altLang="zh-CN" dirty="0"/>
              <a:t>有显示评分（默认）和隐式反馈（</a:t>
            </a:r>
            <a:r>
              <a:rPr lang="en-US" altLang="zh-CN" dirty="0" err="1"/>
              <a:t>ALS.trainImplicit</a:t>
            </a:r>
            <a:r>
              <a:rPr lang="en-US" altLang="zh-CN" dirty="0"/>
              <a:t>()</a:t>
            </a:r>
            <a:r>
              <a:rPr lang="zh-CN" altLang="zh-CN" dirty="0"/>
              <a:t>），显示评分用户对商品有明确评分，预测结果也是评分，隐式反馈评分是用户和产品的交互置信度，预测结果也是置信度。</a:t>
            </a:r>
            <a:r>
              <a:rPr lang="en-US" altLang="zh-CN" dirty="0"/>
              <a:t>ALS</a:t>
            </a:r>
            <a:r>
              <a:rPr lang="zh-CN" altLang="zh-CN" dirty="0"/>
              <a:t>的模型优化参数有以下几个。</a:t>
            </a:r>
            <a:endParaRPr lang="en-US" altLang="zh-CN" dirty="0"/>
          </a:p>
          <a:p>
            <a:pPr marL="720000">
              <a:spcBef>
                <a:spcPts val="0"/>
              </a:spcBef>
              <a:buFont typeface="Wingdings" panose="05000000000000000000" pitchFamily="2" charset="2"/>
              <a:buChar char="l"/>
            </a:pPr>
            <a:r>
              <a:rPr lang="en-US" altLang="zh-CN" dirty="0"/>
              <a:t>rank</a:t>
            </a:r>
            <a:r>
              <a:rPr lang="zh-CN" altLang="zh-CN" dirty="0"/>
              <a:t>：要使用的特征向量，更大效果更好，但是代价更大，默认为</a:t>
            </a:r>
            <a:r>
              <a:rPr lang="en-US" altLang="zh-CN" dirty="0"/>
              <a:t>10</a:t>
            </a:r>
            <a:r>
              <a:rPr lang="zh-CN" altLang="zh-CN" dirty="0"/>
              <a:t>。</a:t>
            </a:r>
            <a:endParaRPr lang="en-US" altLang="zh-CN" dirty="0"/>
          </a:p>
          <a:p>
            <a:pPr marL="720000">
              <a:spcBef>
                <a:spcPts val="0"/>
              </a:spcBef>
              <a:buFont typeface="Wingdings" panose="05000000000000000000" pitchFamily="2" charset="2"/>
              <a:buChar char="l"/>
            </a:pPr>
            <a:r>
              <a:rPr lang="en-US" altLang="zh-CN" dirty="0"/>
              <a:t>iterations</a:t>
            </a:r>
            <a:r>
              <a:rPr lang="zh-CN" altLang="zh-CN" dirty="0"/>
              <a:t>：要迭代的次数，默认为</a:t>
            </a:r>
            <a:r>
              <a:rPr lang="en-US" altLang="zh-CN" dirty="0"/>
              <a:t>10</a:t>
            </a:r>
            <a:r>
              <a:rPr lang="zh-CN" altLang="zh-CN" dirty="0"/>
              <a:t>。</a:t>
            </a:r>
            <a:endParaRPr lang="en-US" altLang="zh-CN" dirty="0"/>
          </a:p>
          <a:p>
            <a:pPr marL="720000">
              <a:spcBef>
                <a:spcPts val="0"/>
              </a:spcBef>
              <a:buFont typeface="Wingdings" panose="05000000000000000000" pitchFamily="2" charset="2"/>
              <a:buChar char="l"/>
            </a:pPr>
            <a:r>
              <a:rPr lang="en-US" altLang="zh-CN" dirty="0"/>
              <a:t>lambda</a:t>
            </a:r>
            <a:r>
              <a:rPr lang="zh-CN" altLang="zh-CN" dirty="0"/>
              <a:t>：正则化参数，默认</a:t>
            </a:r>
            <a:r>
              <a:rPr lang="en-US" altLang="zh-CN" dirty="0"/>
              <a:t>0.01</a:t>
            </a:r>
            <a:r>
              <a:rPr lang="zh-CN" altLang="zh-CN" dirty="0"/>
              <a:t>。</a:t>
            </a:r>
            <a:endParaRPr lang="en-US" altLang="zh-CN" dirty="0"/>
          </a:p>
          <a:p>
            <a:pPr marL="720000">
              <a:spcBef>
                <a:spcPts val="0"/>
              </a:spcBef>
              <a:buFont typeface="Wingdings" panose="05000000000000000000" pitchFamily="2" charset="2"/>
              <a:buChar char="l"/>
            </a:pPr>
            <a:r>
              <a:rPr lang="en-US" altLang="zh-CN" dirty="0"/>
              <a:t>alpha</a:t>
            </a:r>
            <a:r>
              <a:rPr lang="zh-CN" altLang="zh-CN" dirty="0"/>
              <a:t>：用来在隐式</a:t>
            </a:r>
            <a:r>
              <a:rPr lang="en-US" altLang="zh-CN" dirty="0"/>
              <a:t>ALS</a:t>
            </a:r>
            <a:r>
              <a:rPr lang="zh-CN" altLang="zh-CN" dirty="0"/>
              <a:t>中计算置信度的常量，默认</a:t>
            </a:r>
            <a:r>
              <a:rPr lang="en-US" altLang="zh-CN" dirty="0"/>
              <a:t>1.0</a:t>
            </a:r>
            <a:r>
              <a:rPr lang="zh-CN" altLang="zh-CN" dirty="0"/>
              <a:t>。</a:t>
            </a:r>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9" y="894492"/>
            <a:ext cx="11107601" cy="426469"/>
          </a:xfrm>
        </p:spPr>
        <p:txBody>
          <a:bodyPr/>
          <a:lstStyle/>
          <a:p>
            <a:pPr marL="457200" indent="-457200">
              <a:buClr>
                <a:schemeClr val="tx1"/>
              </a:buClr>
              <a:buFont typeface="+mj-lt"/>
              <a:buAutoNum type="arabicPeriod" startAt="5"/>
            </a:pPr>
            <a:r>
              <a:rPr lang="zh-CN" altLang="en-US" b="1" dirty="0"/>
              <a:t>算法与算法包</a:t>
            </a:r>
          </a:p>
        </p:txBody>
      </p:sp>
    </p:spTree>
    <p:extLst>
      <p:ext uri="{BB962C8B-B14F-4D97-AF65-F5344CB8AC3E}">
        <p14:creationId xmlns:p14="http://schemas.microsoft.com/office/powerpoint/2010/main" val="2013353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864245"/>
          </a:xfrm>
        </p:spPr>
        <p:txBody>
          <a:bodyPr/>
          <a:lstStyle/>
          <a:p>
            <a:r>
              <a:rPr lang="zh-CN" altLang="zh-CN" dirty="0"/>
              <a:t>读取</a:t>
            </a:r>
            <a:r>
              <a:rPr lang="en-US" altLang="zh-CN" dirty="0"/>
              <a:t>ALS</a:t>
            </a:r>
            <a:r>
              <a:rPr lang="zh-CN" altLang="en-US" dirty="0"/>
              <a:t>示例</a:t>
            </a:r>
            <a:r>
              <a:rPr lang="zh-CN" altLang="zh-CN" dirty="0"/>
              <a:t>数据并将数据转化为</a:t>
            </a:r>
            <a:r>
              <a:rPr lang="en-US" altLang="zh-CN" dirty="0"/>
              <a:t>Rating</a:t>
            </a:r>
            <a:r>
              <a:rPr lang="zh-CN" altLang="zh-CN" dirty="0"/>
              <a:t>类型，设置模型参数，通过</a:t>
            </a:r>
            <a:r>
              <a:rPr lang="en-US" altLang="zh-CN" dirty="0" err="1"/>
              <a:t>ALS.train</a:t>
            </a:r>
            <a:r>
              <a:rPr lang="zh-CN" altLang="zh-CN" dirty="0"/>
              <a:t>的方法训练模型，再通过</a:t>
            </a:r>
            <a:r>
              <a:rPr lang="en-US" altLang="zh-CN" dirty="0"/>
              <a:t>predict</a:t>
            </a:r>
            <a:r>
              <a:rPr lang="zh-CN" altLang="zh-CN" dirty="0"/>
              <a:t>预测用户对商品的评分，比较实际值和预测值来计算模型的误差。</a:t>
            </a: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算法与算法包</a:t>
            </a:r>
          </a:p>
        </p:txBody>
      </p:sp>
      <p:pic>
        <p:nvPicPr>
          <p:cNvPr id="5" name="图片 4"/>
          <p:cNvPicPr>
            <a:picLocks noChangeAspect="1"/>
          </p:cNvPicPr>
          <p:nvPr/>
        </p:nvPicPr>
        <p:blipFill>
          <a:blip r:embed="rId2"/>
          <a:stretch>
            <a:fillRect/>
          </a:stretch>
        </p:blipFill>
        <p:spPr>
          <a:xfrm>
            <a:off x="3692624" y="2556707"/>
            <a:ext cx="5631474" cy="4234711"/>
          </a:xfrm>
          <a:prstGeom prst="rect">
            <a:avLst/>
          </a:prstGeom>
        </p:spPr>
      </p:pic>
    </p:spTree>
    <p:extLst>
      <p:ext uri="{BB962C8B-B14F-4D97-AF65-F5344CB8AC3E}">
        <p14:creationId xmlns:p14="http://schemas.microsoft.com/office/powerpoint/2010/main" val="1117256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345690"/>
            <a:ext cx="11107601" cy="1627724"/>
          </a:xfrm>
        </p:spPr>
        <p:txBody>
          <a:bodyPr/>
          <a:lstStyle/>
          <a:p>
            <a:r>
              <a:rPr lang="en-US" altLang="zh-CN" dirty="0"/>
              <a:t>MLlib</a:t>
            </a:r>
            <a:r>
              <a:rPr lang="zh-CN" altLang="zh-CN" dirty="0"/>
              <a:t>也考虑到模型评估的重要性，在</a:t>
            </a:r>
            <a:r>
              <a:rPr lang="en-US" altLang="zh-CN" dirty="0" err="1"/>
              <a:t>mllib.evaluation</a:t>
            </a:r>
            <a:r>
              <a:rPr lang="zh-CN" altLang="zh-CN" dirty="0"/>
              <a:t>包中定义了很多函数，主要分布在</a:t>
            </a:r>
            <a:r>
              <a:rPr lang="en-US" altLang="zh-CN" dirty="0" err="1"/>
              <a:t>BinaryClassificationMetrics</a:t>
            </a:r>
            <a:r>
              <a:rPr lang="zh-CN" altLang="zh-CN" dirty="0"/>
              <a:t>和</a:t>
            </a:r>
            <a:r>
              <a:rPr lang="en-US" altLang="zh-CN" dirty="0" err="1"/>
              <a:t>MulticlassMetrics</a:t>
            </a:r>
            <a:r>
              <a:rPr lang="zh-CN" altLang="zh-CN" dirty="0"/>
              <a:t>等这些类中。使用这些类，可以从（预测，实际值）对组成的</a:t>
            </a:r>
            <a:r>
              <a:rPr lang="en-US" altLang="zh-CN" dirty="0"/>
              <a:t>RDD</a:t>
            </a:r>
            <a:r>
              <a:rPr lang="zh-CN" altLang="zh-CN" dirty="0"/>
              <a:t>上创建一个</a:t>
            </a:r>
            <a:r>
              <a:rPr lang="en-US" altLang="zh-CN" dirty="0"/>
              <a:t>Metrics</a:t>
            </a:r>
            <a:r>
              <a:rPr lang="zh-CN" altLang="zh-CN" dirty="0"/>
              <a:t>对象，计算召回率、准确率、</a:t>
            </a:r>
            <a:r>
              <a:rPr lang="en-US" altLang="zh-CN" dirty="0"/>
              <a:t>F</a:t>
            </a:r>
            <a:r>
              <a:rPr lang="zh-CN" altLang="zh-CN" dirty="0"/>
              <a:t>值、</a:t>
            </a:r>
            <a:r>
              <a:rPr lang="en-US" altLang="zh-CN" dirty="0"/>
              <a:t>ROC</a:t>
            </a:r>
            <a:r>
              <a:rPr lang="zh-CN" altLang="zh-CN" dirty="0"/>
              <a:t>曲线等评价指标。</a:t>
            </a:r>
            <a:r>
              <a:rPr lang="en-US" altLang="zh-CN" dirty="0"/>
              <a:t>Metrics</a:t>
            </a:r>
            <a:r>
              <a:rPr lang="zh-CN" altLang="zh-CN" dirty="0"/>
              <a:t>对应方法</a:t>
            </a:r>
            <a:r>
              <a:rPr lang="zh-CN" altLang="en-US" dirty="0"/>
              <a:t>如表所示</a:t>
            </a:r>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a:xfrm>
            <a:off x="423818" y="980253"/>
            <a:ext cx="11107601" cy="426469"/>
          </a:xfrm>
        </p:spPr>
        <p:txBody>
          <a:bodyPr/>
          <a:lstStyle/>
          <a:p>
            <a:pPr marL="457200" indent="-457200">
              <a:buClr>
                <a:schemeClr val="tx1"/>
              </a:buClr>
              <a:buFont typeface="+mj-lt"/>
              <a:buAutoNum type="arabicPeriod" startAt="6"/>
            </a:pPr>
            <a:r>
              <a:rPr lang="en-US" altLang="zh-CN" b="1" dirty="0"/>
              <a:t>MLlib</a:t>
            </a:r>
            <a:r>
              <a:rPr lang="zh-CN" altLang="en-US" b="1" dirty="0"/>
              <a:t>中的模型评估</a:t>
            </a:r>
          </a:p>
        </p:txBody>
      </p:sp>
      <p:graphicFrame>
        <p:nvGraphicFramePr>
          <p:cNvPr id="5" name="表格 4"/>
          <p:cNvGraphicFramePr>
            <a:graphicFrameLocks noGrp="1"/>
          </p:cNvGraphicFramePr>
          <p:nvPr>
            <p:extLst>
              <p:ext uri="{D42A27DB-BD31-4B8C-83A1-F6EECF244321}">
                <p14:modId xmlns:p14="http://schemas.microsoft.com/office/powerpoint/2010/main" val="1223403494"/>
              </p:ext>
            </p:extLst>
          </p:nvPr>
        </p:nvGraphicFramePr>
        <p:xfrm>
          <a:off x="2130642" y="2672180"/>
          <a:ext cx="9605638" cy="3572640"/>
        </p:xfrm>
        <a:graphic>
          <a:graphicData uri="http://schemas.openxmlformats.org/drawingml/2006/table">
            <a:tbl>
              <a:tblPr firstRow="1" firstCol="1" bandRow="1">
                <a:tableStyleId>{5C22544A-7EE6-4342-B048-85BDC9FD1C3A}</a:tableStyleId>
              </a:tblPr>
              <a:tblGrid>
                <a:gridCol w="5665587">
                  <a:extLst>
                    <a:ext uri="{9D8B030D-6E8A-4147-A177-3AD203B41FA5}">
                      <a16:colId xmlns="" xmlns:a16="http://schemas.microsoft.com/office/drawing/2014/main" val="3276704864"/>
                    </a:ext>
                  </a:extLst>
                </a:gridCol>
                <a:gridCol w="3940051">
                  <a:extLst>
                    <a:ext uri="{9D8B030D-6E8A-4147-A177-3AD203B41FA5}">
                      <a16:colId xmlns="" xmlns:a16="http://schemas.microsoft.com/office/drawing/2014/main" val="1492062055"/>
                    </a:ext>
                  </a:extLst>
                </a:gridCol>
              </a:tblGrid>
              <a:tr h="432000">
                <a:tc>
                  <a:txBody>
                    <a:bodyPr/>
                    <a:lstStyle/>
                    <a:p>
                      <a:pPr algn="just">
                        <a:spcAft>
                          <a:spcPts val="0"/>
                        </a:spcAft>
                      </a:pPr>
                      <a:r>
                        <a:rPr lang="zh-CN" sz="1800" b="1" i="0" kern="100" baseline="0">
                          <a:solidFill>
                            <a:schemeClr val="tx1"/>
                          </a:solidFill>
                          <a:effectLst/>
                          <a:latin typeface="微软雅黑" panose="020B0503020204020204" pitchFamily="34" charset="-122"/>
                          <a:ea typeface="微软雅黑" panose="020B0503020204020204" pitchFamily="34" charset="-122"/>
                        </a:rPr>
                        <a:t>指标</a:t>
                      </a:r>
                      <a:endParaRPr lang="zh-CN" sz="1800" b="1"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zh-CN" sz="1800" b="1" i="0" kern="100" baseline="0" dirty="0">
                          <a:solidFill>
                            <a:schemeClr val="tx1"/>
                          </a:solidFill>
                          <a:effectLst/>
                          <a:latin typeface="微软雅黑" panose="020B0503020204020204" pitchFamily="34" charset="-122"/>
                          <a:ea typeface="微软雅黑" panose="020B0503020204020204" pitchFamily="34" charset="-122"/>
                        </a:rPr>
                        <a:t>方法</a:t>
                      </a:r>
                      <a:endParaRPr lang="zh-CN" sz="1800" b="1" i="0" kern="100"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1886402899"/>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Precision</a:t>
                      </a:r>
                      <a:r>
                        <a:rPr lang="zh-CN" sz="1800" b="0" i="0" kern="100" baseline="0">
                          <a:solidFill>
                            <a:schemeClr val="tx1"/>
                          </a:solidFill>
                          <a:effectLst/>
                          <a:latin typeface="微软雅黑" panose="020B0503020204020204" pitchFamily="34" charset="-122"/>
                          <a:ea typeface="微软雅黑" panose="020B0503020204020204" pitchFamily="34" charset="-122"/>
                        </a:rPr>
                        <a:t>（精确度）</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metrics.precisionByThreshold</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3089766770"/>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Recall</a:t>
                      </a:r>
                      <a:r>
                        <a:rPr lang="zh-CN" sz="1800" b="0" i="0" kern="100" baseline="0">
                          <a:solidFill>
                            <a:schemeClr val="tx1"/>
                          </a:solidFill>
                          <a:effectLst/>
                          <a:latin typeface="微软雅黑" panose="020B0503020204020204" pitchFamily="34" charset="-122"/>
                          <a:ea typeface="微软雅黑" panose="020B0503020204020204" pitchFamily="34" charset="-122"/>
                        </a:rPr>
                        <a:t>（召回率）</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metrics.recallByThreshold</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695877135"/>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F-measure</a:t>
                      </a:r>
                      <a:r>
                        <a:rPr lang="zh-CN" sz="1800" b="0" i="0" kern="100" baseline="0">
                          <a:solidFill>
                            <a:schemeClr val="tx1"/>
                          </a:solidFill>
                          <a:effectLst/>
                          <a:latin typeface="微软雅黑" panose="020B0503020204020204" pitchFamily="34" charset="-122"/>
                          <a:ea typeface="微软雅黑" panose="020B0503020204020204" pitchFamily="34" charset="-122"/>
                        </a:rPr>
                        <a:t>（</a:t>
                      </a:r>
                      <a:r>
                        <a:rPr lang="en-US" sz="1800" b="0" i="0" kern="100" baseline="0">
                          <a:solidFill>
                            <a:schemeClr val="tx1"/>
                          </a:solidFill>
                          <a:effectLst/>
                          <a:latin typeface="微软雅黑" panose="020B0503020204020204" pitchFamily="34" charset="-122"/>
                          <a:ea typeface="微软雅黑" panose="020B0503020204020204" pitchFamily="34" charset="-122"/>
                        </a:rPr>
                        <a:t>F</a:t>
                      </a:r>
                      <a:r>
                        <a:rPr lang="zh-CN" sz="1800" b="0" i="0" kern="100" baseline="0">
                          <a:solidFill>
                            <a:schemeClr val="tx1"/>
                          </a:solidFill>
                          <a:effectLst/>
                          <a:latin typeface="微软雅黑" panose="020B0503020204020204" pitchFamily="34" charset="-122"/>
                          <a:ea typeface="微软雅黑" panose="020B0503020204020204" pitchFamily="34" charset="-122"/>
                        </a:rPr>
                        <a:t>值）</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metrics.fMeasureByThreshold</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3062233816"/>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ROC</a:t>
                      </a:r>
                      <a:r>
                        <a:rPr lang="zh-CN" sz="1800" b="0" i="0" kern="100" baseline="0">
                          <a:solidFill>
                            <a:schemeClr val="tx1"/>
                          </a:solidFill>
                          <a:effectLst/>
                          <a:latin typeface="微软雅黑" panose="020B0503020204020204" pitchFamily="34" charset="-122"/>
                          <a:ea typeface="微软雅黑" panose="020B0503020204020204" pitchFamily="34" charset="-122"/>
                        </a:rPr>
                        <a:t>曲线</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metrics.roc</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346731019"/>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Precision-Recall</a:t>
                      </a:r>
                      <a:r>
                        <a:rPr lang="zh-CN" sz="1800" b="0" i="0" kern="100" baseline="0">
                          <a:solidFill>
                            <a:schemeClr val="tx1"/>
                          </a:solidFill>
                          <a:effectLst/>
                          <a:latin typeface="微软雅黑" panose="020B0503020204020204" pitchFamily="34" charset="-122"/>
                          <a:ea typeface="微软雅黑" panose="020B0503020204020204" pitchFamily="34" charset="-122"/>
                        </a:rPr>
                        <a:t>曲线</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metrics.pr</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2621095442"/>
                  </a:ext>
                </a:extLst>
              </a:tr>
              <a:tr h="432000">
                <a:tc>
                  <a:txBody>
                    <a:bodyPr/>
                    <a:lstStyle/>
                    <a:p>
                      <a:pPr algn="just">
                        <a:spcAft>
                          <a:spcPts val="0"/>
                        </a:spcAft>
                      </a:pPr>
                      <a:r>
                        <a:rPr lang="en-US" sz="1800" b="0" i="0" kern="100" baseline="0">
                          <a:solidFill>
                            <a:schemeClr val="tx1"/>
                          </a:solidFill>
                          <a:effectLst/>
                          <a:latin typeface="微软雅黑" panose="020B0503020204020204" pitchFamily="34" charset="-122"/>
                          <a:ea typeface="微软雅黑" panose="020B0503020204020204" pitchFamily="34" charset="-122"/>
                        </a:rPr>
                        <a:t>Area Under ROC Curve</a:t>
                      </a:r>
                      <a:r>
                        <a:rPr lang="zh-CN" sz="1800" b="0" i="0" kern="100" baseline="0">
                          <a:solidFill>
                            <a:schemeClr val="tx1"/>
                          </a:solidFill>
                          <a:effectLst/>
                          <a:latin typeface="微软雅黑" panose="020B0503020204020204" pitchFamily="34" charset="-122"/>
                          <a:ea typeface="微软雅黑" panose="020B0503020204020204" pitchFamily="34" charset="-122"/>
                        </a:rPr>
                        <a:t>（</a:t>
                      </a:r>
                      <a:r>
                        <a:rPr lang="en-US" sz="1800" b="0" i="0" kern="100" baseline="0">
                          <a:solidFill>
                            <a:schemeClr val="tx1"/>
                          </a:solidFill>
                          <a:effectLst/>
                          <a:latin typeface="微软雅黑" panose="020B0503020204020204" pitchFamily="34" charset="-122"/>
                          <a:ea typeface="微软雅黑" panose="020B0503020204020204" pitchFamily="34" charset="-122"/>
                        </a:rPr>
                        <a:t>ROC</a:t>
                      </a:r>
                      <a:r>
                        <a:rPr lang="zh-CN" sz="1800" b="0" i="0" kern="100" baseline="0">
                          <a:solidFill>
                            <a:schemeClr val="tx1"/>
                          </a:solidFill>
                          <a:effectLst/>
                          <a:latin typeface="微软雅黑" panose="020B0503020204020204" pitchFamily="34" charset="-122"/>
                          <a:ea typeface="微软雅黑" panose="020B0503020204020204" pitchFamily="34" charset="-122"/>
                        </a:rPr>
                        <a:t>曲线下的面积）</a:t>
                      </a:r>
                      <a:endParaRPr lang="zh-CN" sz="1800" b="0" i="0" kern="100" baseline="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a:effectLst/>
                          <a:latin typeface="微软雅黑" panose="020B0503020204020204" pitchFamily="34" charset="-122"/>
                          <a:ea typeface="微软雅黑" panose="020B0503020204020204" pitchFamily="34" charset="-122"/>
                        </a:rPr>
                        <a:t>metrics.areaUnderROC</a:t>
                      </a:r>
                      <a:endParaRPr lang="zh-CN" sz="1800" b="0" i="0" kern="100" baseline="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4152103014"/>
                  </a:ext>
                </a:extLst>
              </a:tr>
              <a:tr h="357161">
                <a:tc>
                  <a:txBody>
                    <a:bodyPr/>
                    <a:lstStyle/>
                    <a:p>
                      <a:pPr algn="just">
                        <a:spcAft>
                          <a:spcPts val="0"/>
                        </a:spcAft>
                      </a:pPr>
                      <a:r>
                        <a:rPr lang="en-US" sz="1800" b="0" i="0" kern="100" baseline="0" dirty="0">
                          <a:solidFill>
                            <a:schemeClr val="tx1"/>
                          </a:solidFill>
                          <a:effectLst/>
                          <a:latin typeface="微软雅黑" panose="020B0503020204020204" pitchFamily="34" charset="-122"/>
                          <a:ea typeface="微软雅黑" panose="020B0503020204020204" pitchFamily="34" charset="-122"/>
                        </a:rPr>
                        <a:t>Area Under Precision-Recall Curve</a:t>
                      </a:r>
                      <a:r>
                        <a:rPr lang="zh-CN" sz="1800" b="0" i="0" kern="100" baseline="0" dirty="0">
                          <a:solidFill>
                            <a:schemeClr val="tx1"/>
                          </a:solidFill>
                          <a:effectLst/>
                          <a:latin typeface="微软雅黑" panose="020B0503020204020204" pitchFamily="34" charset="-122"/>
                          <a:ea typeface="微软雅黑" panose="020B0503020204020204" pitchFamily="34" charset="-122"/>
                        </a:rPr>
                        <a:t>（</a:t>
                      </a:r>
                      <a:r>
                        <a:rPr lang="en-US" sz="1800" b="0" i="0" kern="100" baseline="0" dirty="0">
                          <a:solidFill>
                            <a:schemeClr val="tx1"/>
                          </a:solidFill>
                          <a:effectLst/>
                          <a:latin typeface="微软雅黑" panose="020B0503020204020204" pitchFamily="34" charset="-122"/>
                          <a:ea typeface="微软雅黑" panose="020B0503020204020204" pitchFamily="34" charset="-122"/>
                        </a:rPr>
                        <a:t>Precision-Recall</a:t>
                      </a:r>
                      <a:r>
                        <a:rPr lang="zh-CN" sz="1800" b="0" i="0" kern="100" baseline="0" dirty="0">
                          <a:solidFill>
                            <a:schemeClr val="tx1"/>
                          </a:solidFill>
                          <a:effectLst/>
                          <a:latin typeface="微软雅黑" panose="020B0503020204020204" pitchFamily="34" charset="-122"/>
                          <a:ea typeface="微软雅黑" panose="020B0503020204020204" pitchFamily="34" charset="-122"/>
                        </a:rPr>
                        <a:t>曲线下的面积）</a:t>
                      </a:r>
                      <a:endParaRPr lang="zh-CN" sz="1800" b="0" i="0" kern="100"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tc>
                  <a:txBody>
                    <a:bodyPr/>
                    <a:lstStyle/>
                    <a:p>
                      <a:pPr algn="just">
                        <a:spcAft>
                          <a:spcPts val="0"/>
                        </a:spcAft>
                      </a:pPr>
                      <a:r>
                        <a:rPr lang="en-US" sz="1800" b="0" i="0" kern="100" baseline="0" dirty="0" err="1">
                          <a:effectLst/>
                          <a:latin typeface="微软雅黑" panose="020B0503020204020204" pitchFamily="34" charset="-122"/>
                          <a:ea typeface="微软雅黑" panose="020B0503020204020204" pitchFamily="34" charset="-122"/>
                        </a:rPr>
                        <a:t>metrics.areaUnderPR</a:t>
                      </a:r>
                      <a:endParaRPr lang="zh-CN" sz="1800" b="0" i="0" kern="100" baseline="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4772" marR="34772" marT="0" marB="0" anchor="ctr"/>
                </a:tc>
                <a:extLst>
                  <a:ext uri="{0D108BD9-81ED-4DB2-BD59-A6C34878D82A}">
                    <a16:rowId xmlns="" xmlns:a16="http://schemas.microsoft.com/office/drawing/2014/main" val="1176867726"/>
                  </a:ext>
                </a:extLst>
              </a:tr>
            </a:tbl>
          </a:graphicData>
        </a:graphic>
      </p:graphicFrame>
    </p:spTree>
    <p:extLst>
      <p:ext uri="{BB962C8B-B14F-4D97-AF65-F5344CB8AC3E}">
        <p14:creationId xmlns:p14="http://schemas.microsoft.com/office/powerpoint/2010/main" val="1139726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 xmlns:a16="http://schemas.microsoft.com/office/drawing/2014/main"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a:latin typeface="微软雅黑" panose="020B0503020204020204" pitchFamily="34" charset="-122"/>
                <a:ea typeface="微软雅黑" panose="020B0503020204020204" pitchFamily="34" charset="-122"/>
              </a:rPr>
              <a:t>问题</a:t>
            </a:r>
            <a:r>
              <a:rPr lang="zh-CN" altLang="en-US" sz="1800" kern="1200" dirty="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回归算法</a:t>
            </a:r>
          </a:p>
          <a:p>
            <a:pPr marL="720000">
              <a:buFont typeface="Wingdings" panose="05000000000000000000" pitchFamily="2" charset="2"/>
              <a:buChar char="l"/>
            </a:pPr>
            <a:r>
              <a:rPr lang="zh-CN" altLang="en-US" b="1" dirty="0"/>
              <a:t>线性回归：</a:t>
            </a:r>
            <a:r>
              <a:rPr lang="zh-CN" altLang="zh-CN" dirty="0"/>
              <a:t>根据已有数据拟合曲线，常采用的方法是最小二乘法</a:t>
            </a:r>
            <a:endParaRPr lang="en-US" altLang="zh-CN" dirty="0"/>
          </a:p>
          <a:p>
            <a:pPr marL="720000">
              <a:buFont typeface="Wingdings" panose="05000000000000000000" pitchFamily="2" charset="2"/>
              <a:buChar char="l"/>
            </a:pPr>
            <a:r>
              <a:rPr lang="zh-CN" altLang="en-US" b="1" dirty="0"/>
              <a:t>逻辑回归：</a:t>
            </a:r>
            <a:r>
              <a:rPr lang="zh-CN" altLang="zh-CN" dirty="0"/>
              <a:t>一种与线性回归非常类似的算法，但是线性回归处理的是数值问题，而逻辑回归属于分类算法，预测结果是离散的分类</a:t>
            </a:r>
            <a:endParaRPr lang="en-US" altLang="zh-CN" dirty="0"/>
          </a:p>
          <a:p>
            <a:pPr marL="363600"/>
            <a:r>
              <a:rPr lang="zh-CN" altLang="en-US" b="1" dirty="0"/>
              <a:t>分类算法：</a:t>
            </a:r>
            <a:r>
              <a:rPr lang="zh-CN" altLang="zh-CN" dirty="0"/>
              <a:t>有监督学习的方法。分类算法是通过有类别的训练数据对模型进行训练和评估，再根据评估后的模型对未知类别数据进行分类</a:t>
            </a:r>
            <a:r>
              <a:rPr lang="zh-CN" altLang="en-US" dirty="0"/>
              <a:t>。</a:t>
            </a:r>
            <a:r>
              <a:rPr lang="zh-CN" altLang="zh-CN" dirty="0"/>
              <a:t>主要有</a:t>
            </a:r>
            <a:r>
              <a:rPr lang="en-US" altLang="zh-CN" dirty="0"/>
              <a:t>KNN</a:t>
            </a:r>
            <a:r>
              <a:rPr lang="zh-CN" altLang="zh-CN" dirty="0"/>
              <a:t>算法、朴素贝叶斯算法、</a:t>
            </a:r>
            <a:r>
              <a:rPr lang="en-US" altLang="zh-CN" dirty="0"/>
              <a:t>SVM</a:t>
            </a:r>
            <a:r>
              <a:rPr lang="zh-CN" altLang="zh-CN" dirty="0"/>
              <a:t>支持向量机、逻辑回归、决策树、随机森林等等</a:t>
            </a:r>
            <a:endParaRPr lang="en-US" altLang="zh-CN" dirty="0"/>
          </a:p>
          <a:p>
            <a:pPr marL="778" indent="0">
              <a:buNone/>
            </a:pP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dirty="0"/>
              <a:t>机器学习常用的算法</a:t>
            </a:r>
          </a:p>
        </p:txBody>
      </p:sp>
    </p:spTree>
    <p:extLst>
      <p:ext uri="{BB962C8B-B14F-4D97-AF65-F5344CB8AC3E}">
        <p14:creationId xmlns:p14="http://schemas.microsoft.com/office/powerpoint/2010/main" val="77353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聚类算法：</a:t>
            </a:r>
            <a:r>
              <a:rPr lang="zh-CN" altLang="zh-CN" dirty="0"/>
              <a:t>聚类是一种无监督学习算法，用于将对象分到高度相似的类中。常用的聚类方法有</a:t>
            </a:r>
            <a:r>
              <a:rPr lang="en-US" altLang="zh-CN" dirty="0" err="1"/>
              <a:t>KMeans</a:t>
            </a:r>
            <a:r>
              <a:rPr lang="zh-CN" altLang="zh-CN" dirty="0"/>
              <a:t>聚类、层次聚类，比较少见的有</a:t>
            </a:r>
            <a:r>
              <a:rPr lang="en-US" altLang="zh-CN" dirty="0"/>
              <a:t>SOM</a:t>
            </a:r>
            <a:r>
              <a:rPr lang="zh-CN" altLang="zh-CN" dirty="0"/>
              <a:t>聚类算法、</a:t>
            </a:r>
            <a:r>
              <a:rPr lang="en-US" altLang="zh-CN" dirty="0"/>
              <a:t>FCM</a:t>
            </a:r>
            <a:r>
              <a:rPr lang="zh-CN" altLang="zh-CN" dirty="0"/>
              <a:t>聚类算法，</a:t>
            </a:r>
            <a:r>
              <a:rPr lang="en-US" altLang="zh-CN" dirty="0"/>
              <a:t>FCM</a:t>
            </a:r>
            <a:r>
              <a:rPr lang="zh-CN" altLang="zh-CN" dirty="0"/>
              <a:t>算法是一种以隶属度来确定每个数据点属于某个聚类程度的算法。</a:t>
            </a:r>
            <a:endParaRPr lang="en-US" altLang="zh-CN" dirty="0"/>
          </a:p>
          <a:p>
            <a:r>
              <a:rPr lang="zh-CN" altLang="en-US" b="1" dirty="0"/>
              <a:t>推荐算法：</a:t>
            </a:r>
            <a:r>
              <a:rPr lang="zh-CN" altLang="zh-CN" dirty="0"/>
              <a:t>推荐算法的主要特征就是可以自动向用户推荐他们最感兴趣的东西，从而增加购买率，提升效益。</a:t>
            </a:r>
            <a:endParaRPr lang="en-US" altLang="zh-CN" dirty="0"/>
          </a:p>
          <a:p>
            <a:pPr marL="720000">
              <a:buFont typeface="Wingdings" panose="05000000000000000000" pitchFamily="2" charset="2"/>
              <a:buChar char="l"/>
            </a:pPr>
            <a:r>
              <a:rPr lang="zh-CN" altLang="zh-CN" b="1" dirty="0"/>
              <a:t>协同过滤推荐算法</a:t>
            </a:r>
            <a:r>
              <a:rPr lang="zh-CN" altLang="en-US" b="1" dirty="0"/>
              <a:t>：</a:t>
            </a:r>
            <a:r>
              <a:rPr lang="zh-CN" altLang="zh-CN" dirty="0"/>
              <a:t>有基于用户和基于内容两种</a:t>
            </a:r>
            <a:endParaRPr lang="en-US" altLang="zh-CN" dirty="0"/>
          </a:p>
          <a:p>
            <a:pPr marL="720000">
              <a:buFont typeface="Wingdings" panose="05000000000000000000" pitchFamily="2" charset="2"/>
              <a:buChar char="l"/>
            </a:pPr>
            <a:r>
              <a:rPr lang="zh-CN" altLang="zh-CN" b="1" dirty="0"/>
              <a:t>关联规则的算法</a:t>
            </a:r>
            <a:r>
              <a:rPr lang="zh-CN" altLang="en-US" b="1" dirty="0"/>
              <a:t>：</a:t>
            </a:r>
            <a:r>
              <a:rPr lang="zh-CN" altLang="zh-CN" dirty="0"/>
              <a:t>将满足支持度与置信度的共同购买的商品推荐给买了其中一种或几种的用户</a:t>
            </a:r>
            <a:endParaRPr lang="en-US" altLang="zh-CN" dirty="0"/>
          </a:p>
          <a:p>
            <a:pPr marL="363600"/>
            <a:r>
              <a:rPr lang="zh-CN" altLang="zh-CN" b="1" dirty="0"/>
              <a:t>降维算法</a:t>
            </a:r>
            <a:r>
              <a:rPr lang="zh-CN" altLang="en-US" b="1" dirty="0"/>
              <a:t>：</a:t>
            </a:r>
            <a:r>
              <a:rPr lang="zh-CN" altLang="zh-CN" dirty="0"/>
              <a:t>主要作用是压缩数据与提升机器学习其他算法的效率。通过降维算法，可以将具有几千个特征的数据压缩至若干个特征。降维算法的主要代表是</a:t>
            </a:r>
            <a:r>
              <a:rPr lang="en-US" altLang="zh-CN" dirty="0"/>
              <a:t>PCA</a:t>
            </a:r>
            <a:r>
              <a:rPr lang="zh-CN" altLang="zh-CN" dirty="0"/>
              <a:t>算法</a:t>
            </a:r>
            <a:r>
              <a:rPr lang="en-US" altLang="zh-CN" dirty="0"/>
              <a:t>(</a:t>
            </a:r>
            <a:r>
              <a:rPr lang="zh-CN" altLang="zh-CN" dirty="0"/>
              <a:t>即主成分分析算法</a:t>
            </a:r>
            <a:r>
              <a:rPr lang="en-US" altLang="zh-CN" dirty="0"/>
              <a:t>)</a:t>
            </a:r>
            <a:r>
              <a:rPr lang="zh-CN" altLang="zh-CN" dirty="0"/>
              <a:t>。</a:t>
            </a:r>
          </a:p>
          <a:p>
            <a:pPr marL="363600"/>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dirty="0"/>
              <a:t>机器学习常用算法</a:t>
            </a:r>
          </a:p>
        </p:txBody>
      </p:sp>
    </p:spTree>
    <p:extLst>
      <p:ext uri="{BB962C8B-B14F-4D97-AF65-F5344CB8AC3E}">
        <p14:creationId xmlns:p14="http://schemas.microsoft.com/office/powerpoint/2010/main" val="347089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MLlib</a:t>
            </a:r>
            <a:r>
              <a:rPr lang="zh-CN" altLang="zh-CN" dirty="0"/>
              <a:t>是</a:t>
            </a:r>
            <a:r>
              <a:rPr lang="en-US" altLang="zh-CN" dirty="0"/>
              <a:t>Spark</a:t>
            </a:r>
            <a:r>
              <a:rPr lang="zh-CN" altLang="zh-CN" dirty="0"/>
              <a:t>的机器学习（</a:t>
            </a:r>
            <a:r>
              <a:rPr lang="en-US" altLang="zh-CN" dirty="0"/>
              <a:t>ML</a:t>
            </a:r>
            <a:r>
              <a:rPr lang="zh-CN" altLang="zh-CN" dirty="0"/>
              <a:t>）库，旨在简化机器学习的工程实践工作，并方便扩展到更大规模，同时利用</a:t>
            </a:r>
            <a:r>
              <a:rPr lang="en-US" altLang="zh-CN" dirty="0"/>
              <a:t>Spark</a:t>
            </a:r>
            <a:r>
              <a:rPr lang="zh-CN" altLang="zh-CN" dirty="0"/>
              <a:t>分布式处理来实现模型，处理大数据全量数据的迭代计算。</a:t>
            </a:r>
            <a:r>
              <a:rPr lang="en-US" altLang="zh-CN" dirty="0"/>
              <a:t>MLlib</a:t>
            </a:r>
            <a:r>
              <a:rPr lang="zh-CN" altLang="zh-CN" dirty="0"/>
              <a:t>由一些通用的学习算法和工具组成，包括分类、回归、聚类、协同过滤、降维等，同时还包括底层的优化原语和高层的管道</a:t>
            </a:r>
            <a:r>
              <a:rPr lang="en-US" altLang="zh-CN" dirty="0"/>
              <a:t>API</a:t>
            </a:r>
            <a:r>
              <a:rPr lang="zh-CN" altLang="zh-CN" dirty="0"/>
              <a:t>。具体来说，主要包括以下几方面的内容</a:t>
            </a:r>
          </a:p>
          <a:p>
            <a:pPr marL="720000">
              <a:buFont typeface="Wingdings" panose="05000000000000000000" pitchFamily="2" charset="2"/>
              <a:buChar char="l"/>
            </a:pPr>
            <a:r>
              <a:rPr lang="zh-CN" altLang="zh-CN" dirty="0"/>
              <a:t>算法工具：常用的学习算法，如分类、回归、聚类和协同过滤。</a:t>
            </a:r>
          </a:p>
          <a:p>
            <a:pPr marL="720000">
              <a:buFont typeface="Wingdings" panose="05000000000000000000" pitchFamily="2" charset="2"/>
              <a:buChar char="l"/>
            </a:pPr>
            <a:r>
              <a:rPr lang="zh-CN" altLang="zh-CN" dirty="0"/>
              <a:t>特征化工具：特征提取、转化、降维，和选择工具。</a:t>
            </a:r>
          </a:p>
          <a:p>
            <a:pPr marL="720000">
              <a:buFont typeface="Wingdings" panose="05000000000000000000" pitchFamily="2" charset="2"/>
              <a:buChar char="l"/>
            </a:pPr>
            <a:r>
              <a:rPr lang="zh-CN" altLang="zh-CN" dirty="0"/>
              <a:t>管道</a:t>
            </a:r>
            <a:r>
              <a:rPr lang="en-US" altLang="zh-CN" dirty="0"/>
              <a:t>(Pipeline)</a:t>
            </a:r>
            <a:r>
              <a:rPr lang="zh-CN" altLang="zh-CN" dirty="0"/>
              <a:t>：用于构建、评估和调整机器学习管道的工具。</a:t>
            </a:r>
          </a:p>
          <a:p>
            <a:pPr marL="720000">
              <a:buFont typeface="Wingdings" panose="05000000000000000000" pitchFamily="2" charset="2"/>
              <a:buChar char="l"/>
            </a:pPr>
            <a:r>
              <a:rPr lang="zh-CN" altLang="zh-CN" dirty="0"/>
              <a:t>持久性：保存和加载算法、模型和管道。</a:t>
            </a:r>
          </a:p>
          <a:p>
            <a:pPr marL="720000">
              <a:buFont typeface="Wingdings" panose="05000000000000000000" pitchFamily="2" charset="2"/>
              <a:buChar char="l"/>
            </a:pPr>
            <a:r>
              <a:rPr lang="zh-CN" altLang="zh-CN" dirty="0"/>
              <a:t>实用工具：线性代数、统计、数据处理等工具。</a:t>
            </a:r>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Font typeface="+mj-lt"/>
              <a:buAutoNum type="arabicPeriod" startAt="3"/>
            </a:pPr>
            <a:r>
              <a:rPr lang="en-US" altLang="zh-CN" b="1" dirty="0"/>
              <a:t>MLlib</a:t>
            </a:r>
            <a:r>
              <a:rPr lang="zh-CN" altLang="en-US" b="1" dirty="0"/>
              <a:t>简介</a:t>
            </a:r>
          </a:p>
        </p:txBody>
      </p:sp>
    </p:spTree>
    <p:extLst>
      <p:ext uri="{BB962C8B-B14F-4D97-AF65-F5344CB8AC3E}">
        <p14:creationId xmlns:p14="http://schemas.microsoft.com/office/powerpoint/2010/main" val="408081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Spark MLlib</a:t>
            </a:r>
            <a:r>
              <a:rPr lang="zh-CN" altLang="zh-CN" dirty="0"/>
              <a:t>历史比较长，在</a:t>
            </a:r>
            <a:r>
              <a:rPr lang="en-US" altLang="zh-CN" dirty="0"/>
              <a:t>1.0</a:t>
            </a:r>
            <a:r>
              <a:rPr lang="zh-CN" altLang="zh-CN" dirty="0"/>
              <a:t>以前的版本即已经包含了，提供的算法实现都是基于原始的</a:t>
            </a:r>
            <a:r>
              <a:rPr lang="en-US" altLang="zh-CN" dirty="0"/>
              <a:t>RDD</a:t>
            </a:r>
            <a:r>
              <a:rPr lang="zh-CN" altLang="zh-CN" dirty="0"/>
              <a:t>。主要有以下几个发展过程。</a:t>
            </a:r>
          </a:p>
          <a:p>
            <a:pPr marL="720000">
              <a:buFont typeface="Wingdings" panose="05000000000000000000" pitchFamily="2" charset="2"/>
              <a:buChar char="l"/>
            </a:pPr>
            <a:r>
              <a:rPr lang="en-US" altLang="zh-CN" dirty="0"/>
              <a:t>0.8</a:t>
            </a:r>
            <a:r>
              <a:rPr lang="zh-CN" altLang="zh-CN" dirty="0"/>
              <a:t>版本时，</a:t>
            </a:r>
            <a:r>
              <a:rPr lang="en-US" altLang="zh-CN" dirty="0"/>
              <a:t>MLlib</a:t>
            </a:r>
            <a:r>
              <a:rPr lang="zh-CN" altLang="zh-CN" dirty="0"/>
              <a:t>算法包被加入</a:t>
            </a:r>
            <a:r>
              <a:rPr lang="en-US" altLang="zh-CN" dirty="0"/>
              <a:t>Spark</a:t>
            </a:r>
            <a:r>
              <a:rPr lang="zh-CN" altLang="zh-CN" dirty="0"/>
              <a:t>，但是只支持</a:t>
            </a:r>
            <a:r>
              <a:rPr lang="en-US" altLang="zh-CN" dirty="0"/>
              <a:t>Java</a:t>
            </a:r>
            <a:r>
              <a:rPr lang="zh-CN" altLang="zh-CN" dirty="0"/>
              <a:t>和</a:t>
            </a:r>
            <a:r>
              <a:rPr lang="en-US" altLang="zh-CN" dirty="0"/>
              <a:t>Scala</a:t>
            </a:r>
            <a:r>
              <a:rPr lang="zh-CN" altLang="zh-CN" dirty="0"/>
              <a:t>两种语言。</a:t>
            </a:r>
            <a:endParaRPr lang="en-US" altLang="zh-CN" dirty="0"/>
          </a:p>
          <a:p>
            <a:pPr marL="720000">
              <a:buFont typeface="Wingdings" panose="05000000000000000000" pitchFamily="2" charset="2"/>
              <a:buChar char="l"/>
            </a:pPr>
            <a:r>
              <a:rPr lang="en-US" altLang="zh-CN" dirty="0"/>
              <a:t>1.0</a:t>
            </a:r>
            <a:r>
              <a:rPr lang="zh-CN" altLang="zh-CN" dirty="0"/>
              <a:t>版本时，</a:t>
            </a:r>
            <a:r>
              <a:rPr lang="en-US" altLang="zh-CN" dirty="0"/>
              <a:t>Spark MLlib</a:t>
            </a:r>
            <a:r>
              <a:rPr lang="zh-CN" altLang="zh-CN" dirty="0"/>
              <a:t>才可以支持</a:t>
            </a:r>
            <a:r>
              <a:rPr lang="en-US" altLang="zh-CN" dirty="0"/>
              <a:t>Python</a:t>
            </a:r>
            <a:r>
              <a:rPr lang="zh-CN" altLang="zh-CN" dirty="0"/>
              <a:t>语言。</a:t>
            </a:r>
          </a:p>
          <a:p>
            <a:pPr marL="720000">
              <a:buFont typeface="Wingdings" panose="05000000000000000000" pitchFamily="2" charset="2"/>
              <a:buChar char="l"/>
            </a:pPr>
            <a:r>
              <a:rPr lang="en-US" altLang="zh-CN" dirty="0"/>
              <a:t>1.2</a:t>
            </a:r>
            <a:r>
              <a:rPr lang="zh-CN" altLang="zh-CN" dirty="0"/>
              <a:t>版本开始</a:t>
            </a:r>
            <a:r>
              <a:rPr lang="en-US" altLang="zh-CN" dirty="0"/>
              <a:t>Spark</a:t>
            </a:r>
            <a:r>
              <a:rPr lang="zh-CN" altLang="zh-CN" dirty="0"/>
              <a:t>机器学习库被分为两个包</a:t>
            </a:r>
            <a:endParaRPr lang="en-US" altLang="zh-CN" dirty="0"/>
          </a:p>
          <a:p>
            <a:pPr marL="720000">
              <a:buFont typeface="Wingdings" panose="05000000000000000000" pitchFamily="2" charset="2"/>
              <a:buChar char="l"/>
            </a:pPr>
            <a:r>
              <a:rPr lang="en-US" altLang="zh-CN" dirty="0"/>
              <a:t>1.2</a:t>
            </a:r>
            <a:r>
              <a:rPr lang="zh-CN" altLang="zh-CN" dirty="0"/>
              <a:t>以后的版本，对</a:t>
            </a:r>
            <a:r>
              <a:rPr lang="en-US" altLang="zh-CN" dirty="0"/>
              <a:t>MLlib</a:t>
            </a:r>
            <a:r>
              <a:rPr lang="zh-CN" altLang="zh-CN" dirty="0"/>
              <a:t>中的算法不断的增加和改进</a:t>
            </a:r>
            <a:endParaRPr lang="en-US" altLang="zh-CN" dirty="0"/>
          </a:p>
          <a:p>
            <a:pPr marL="720000">
              <a:buFont typeface="Wingdings" panose="05000000000000000000" pitchFamily="2" charset="2"/>
              <a:buChar char="l"/>
            </a:pPr>
            <a:r>
              <a:rPr lang="zh-CN" altLang="zh-CN" dirty="0"/>
              <a:t>从</a:t>
            </a:r>
            <a:r>
              <a:rPr lang="en-US" altLang="zh-CN" dirty="0"/>
              <a:t>Spark2.0</a:t>
            </a:r>
            <a:r>
              <a:rPr lang="zh-CN" altLang="zh-CN" dirty="0"/>
              <a:t>开始，基于</a:t>
            </a:r>
            <a:r>
              <a:rPr lang="en-US" altLang="zh-CN" dirty="0"/>
              <a:t>RDD</a:t>
            </a:r>
            <a:r>
              <a:rPr lang="zh-CN" altLang="zh-CN" dirty="0"/>
              <a:t>的</a:t>
            </a:r>
            <a:r>
              <a:rPr lang="en-US" altLang="zh-CN" dirty="0"/>
              <a:t>API</a:t>
            </a:r>
            <a:r>
              <a:rPr lang="zh-CN" altLang="zh-CN" dirty="0"/>
              <a:t>进入维护模式（即不增加任何新的特性），并预期于</a:t>
            </a:r>
            <a:r>
              <a:rPr lang="en-US" altLang="zh-CN" dirty="0"/>
              <a:t>3.0</a:t>
            </a:r>
            <a:r>
              <a:rPr lang="zh-CN" altLang="zh-CN" dirty="0"/>
              <a:t>版本的时候被移除出</a:t>
            </a:r>
            <a:r>
              <a:rPr lang="en-US" altLang="zh-CN" dirty="0"/>
              <a:t>MLlib</a:t>
            </a:r>
            <a:r>
              <a:rPr lang="zh-CN" altLang="zh-CN" dirty="0"/>
              <a:t>。</a:t>
            </a:r>
          </a:p>
          <a:p>
            <a:endParaRPr lang="zh-CN" altLang="en-US" dirty="0"/>
          </a:p>
        </p:txBody>
      </p:sp>
      <p:sp>
        <p:nvSpPr>
          <p:cNvPr id="3" name="标题 2"/>
          <p:cNvSpPr>
            <a:spLocks noGrp="1"/>
          </p:cNvSpPr>
          <p:nvPr>
            <p:ph type="title"/>
          </p:nvPr>
        </p:nvSpPr>
        <p:spPr/>
        <p:txBody>
          <a:bodyPr/>
          <a:lstStyle/>
          <a:p>
            <a:r>
              <a:rPr kumimoji="0" lang="zh-CN" altLang="en-US" dirty="0"/>
              <a:t>了解</a:t>
            </a:r>
            <a:r>
              <a:rPr kumimoji="0" lang="en-US" altLang="zh-CN" dirty="0"/>
              <a:t>MLlib</a:t>
            </a:r>
            <a:r>
              <a:rPr kumimoji="0" lang="zh-CN" altLang="en-US" dirty="0"/>
              <a:t>算法库</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a:t>MLlib</a:t>
            </a:r>
            <a:r>
              <a:rPr lang="zh-CN" altLang="en-US" b="1" dirty="0"/>
              <a:t>发展</a:t>
            </a:r>
          </a:p>
        </p:txBody>
      </p:sp>
    </p:spTree>
    <p:extLst>
      <p:ext uri="{BB962C8B-B14F-4D97-AF65-F5344CB8AC3E}">
        <p14:creationId xmlns:p14="http://schemas.microsoft.com/office/powerpoint/2010/main" val="38309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233578"/>
            <a:ext cx="11107601" cy="4890322"/>
          </a:xfrm>
        </p:spPr>
        <p:txBody>
          <a:bodyPr/>
          <a:lstStyle/>
          <a:p>
            <a:r>
              <a:rPr kumimoji="0" lang="en-US" altLang="zh-CN" dirty="0" err="1" smtClean="0"/>
              <a:t>Mllib</a:t>
            </a:r>
            <a:r>
              <a:rPr kumimoji="0" lang="en-US" altLang="zh-CN" dirty="0" smtClean="0"/>
              <a:t> </a:t>
            </a:r>
            <a:r>
              <a:rPr kumimoji="0" lang="zh-CN" altLang="en-US" dirty="0" smtClean="0"/>
              <a:t>是分布式的</a:t>
            </a:r>
            <a:endParaRPr kumimoji="0" lang="en-US" altLang="zh-CN" dirty="0" smtClean="0"/>
          </a:p>
          <a:p>
            <a:r>
              <a:rPr kumimoji="0" lang="en-US" altLang="zh-CN" dirty="0" err="1" smtClean="0"/>
              <a:t>Scikit</a:t>
            </a:r>
            <a:r>
              <a:rPr kumimoji="0" lang="en-US" altLang="zh-CN" dirty="0" smtClean="0"/>
              <a:t>-learn</a:t>
            </a:r>
            <a:r>
              <a:rPr kumimoji="0" lang="zh-CN" altLang="en-US" dirty="0" smtClean="0"/>
              <a:t>是单机版</a:t>
            </a:r>
            <a:endParaRPr lang="zh-CN" altLang="en-US" dirty="0"/>
          </a:p>
        </p:txBody>
      </p:sp>
      <p:sp>
        <p:nvSpPr>
          <p:cNvPr id="3" name="标题 2"/>
          <p:cNvSpPr>
            <a:spLocks noGrp="1"/>
          </p:cNvSpPr>
          <p:nvPr>
            <p:ph type="title"/>
          </p:nvPr>
        </p:nvSpPr>
        <p:spPr/>
        <p:txBody>
          <a:bodyPr/>
          <a:lstStyle/>
          <a:p>
            <a:r>
              <a:rPr kumimoji="0" lang="en-US" altLang="zh-CN" dirty="0" err="1" smtClean="0"/>
              <a:t>MLlib</a:t>
            </a:r>
            <a:r>
              <a:rPr kumimoji="0" lang="zh-CN" altLang="en-US" dirty="0" smtClean="0"/>
              <a:t>与</a:t>
            </a:r>
            <a:r>
              <a:rPr lang="en-US" altLang="zh-CN" dirty="0" err="1" smtClean="0"/>
              <a:t>scikit</a:t>
            </a:r>
            <a:r>
              <a:rPr lang="en-US" altLang="zh-CN" dirty="0" smtClean="0"/>
              <a:t>-learn</a:t>
            </a:r>
            <a:r>
              <a:rPr lang="zh-CN" altLang="en-US" dirty="0" smtClean="0"/>
              <a:t>区别</a:t>
            </a:r>
            <a:endParaRPr lang="zh-CN" altLang="en-US" dirty="0"/>
          </a:p>
        </p:txBody>
      </p:sp>
    </p:spTree>
    <p:extLst>
      <p:ext uri="{BB962C8B-B14F-4D97-AF65-F5344CB8AC3E}">
        <p14:creationId xmlns:p14="http://schemas.microsoft.com/office/powerpoint/2010/main" val="3698956511"/>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6568</TotalTime>
  <Words>5764</Words>
  <Application>Microsoft Office PowerPoint</Application>
  <PresentationFormat>自定义</PresentationFormat>
  <Paragraphs>240</Paragraphs>
  <Slides>47</Slides>
  <Notes>5</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2_Office 主题</vt:lpstr>
      <vt:lpstr>3_Office 主题</vt:lpstr>
      <vt:lpstr>SparkMlib大数据技术与应用</vt:lpstr>
      <vt:lpstr>目录</vt:lpstr>
      <vt:lpstr>了解MLlib算法库</vt:lpstr>
      <vt:lpstr>了解MLlib算法库</vt:lpstr>
      <vt:lpstr>了解MLlib算法库</vt:lpstr>
      <vt:lpstr>了解MLlib算法库</vt:lpstr>
      <vt:lpstr>了解MLlib算法库</vt:lpstr>
      <vt:lpstr>了解MLlib算法库</vt:lpstr>
      <vt:lpstr>MLlib与scikit-learn区别</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PowerPoint 演示文稿</vt:lpstr>
      <vt:lpstr>PowerPoint 演示文稿</vt:lpstr>
      <vt:lpstr>了解MLlib算法库</vt:lpstr>
      <vt:lpstr>PowerPoint 演示文稿</vt:lpstr>
      <vt:lpstr>了解MLlib算法库</vt:lpstr>
      <vt:lpstr>了解MLlib算法库</vt:lpstr>
      <vt:lpstr>PowerPoint 演示文稿</vt:lpstr>
      <vt:lpstr>PowerPoint 演示文稿</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了解MLlib算法库</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402</cp:revision>
  <dcterms:created xsi:type="dcterms:W3CDTF">2017-01-10T15:44:52Z</dcterms:created>
  <dcterms:modified xsi:type="dcterms:W3CDTF">2022-06-24T11:02:29Z</dcterms:modified>
</cp:coreProperties>
</file>