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23"/>
  </p:notesMasterIdLst>
  <p:sldIdLst>
    <p:sldId id="494" r:id="rId3"/>
    <p:sldId id="507" r:id="rId4"/>
    <p:sldId id="531" r:id="rId5"/>
    <p:sldId id="538" r:id="rId6"/>
    <p:sldId id="539" r:id="rId7"/>
    <p:sldId id="540" r:id="rId8"/>
    <p:sldId id="541" r:id="rId9"/>
    <p:sldId id="542" r:id="rId10"/>
    <p:sldId id="543" r:id="rId11"/>
    <p:sldId id="544" r:id="rId12"/>
    <p:sldId id="545" r:id="rId13"/>
    <p:sldId id="546" r:id="rId14"/>
    <p:sldId id="547" r:id="rId15"/>
    <p:sldId id="548" r:id="rId16"/>
    <p:sldId id="550" r:id="rId17"/>
    <p:sldId id="549" r:id="rId18"/>
    <p:sldId id="551" r:id="rId19"/>
    <p:sldId id="552" r:id="rId20"/>
    <p:sldId id="553" r:id="rId21"/>
    <p:sldId id="53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88" d="100"/>
          <a:sy n="88" d="100"/>
        </p:scale>
        <p:origin x="-34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chemeClr val="bg1"/>
              </a:solidFill>
              <a:latin typeface="Calibri"/>
              <a:ea typeface="宋体"/>
              <a:cs typeface="宋体" charset="0"/>
            </a:endParaRPr>
          </a:p>
        </p:txBody>
      </p:sp>
      <p:sp>
        <p:nvSpPr>
          <p:cNvPr id="15" name="标题 14">
            <a:extLst>
              <a:ext uri="{FF2B5EF4-FFF2-40B4-BE49-F238E27FC236}">
                <a16:creationId xmlns:a16="http://schemas.microsoft.com/office/drawing/2014/main" xmlns="" id="{D9E470F7-9C02-4BDE-A614-C8E5BE2C0E91}"/>
              </a:ext>
            </a:extLst>
          </p:cNvPr>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a16="http://schemas.microsoft.com/office/drawing/2014/main" xmlns=""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a16="http://schemas.microsoft.com/office/drawing/2014/main" xmlns="" id="{966339E4-6E5D-43A4-AADE-78DF96907C72}"/>
              </a:ext>
            </a:extLst>
          </p:cNvPr>
          <p:cNvSpPr>
            <a:spLocks noGrp="1"/>
          </p:cNvSpPr>
          <p:nvPr>
            <p:ph type="dt" sz="half" idx="10"/>
          </p:nvPr>
        </p:nvSpPr>
        <p:spPr>
          <a:xfrm>
            <a:off x="7329751" y="3658901"/>
            <a:ext cx="20049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C5EFD6F6-2F20-4B1A-A667-B95C1338A7FC}" type="datetime5">
              <a:rPr lang="zh-CN" altLang="en-US" smtClean="0"/>
              <a:pPr/>
              <a:t>2022/6/17</a:t>
            </a:fld>
            <a:endParaRPr lang="zh-CN" altLang="en-US" dirty="0"/>
          </a:p>
        </p:txBody>
      </p:sp>
      <p:sp>
        <p:nvSpPr>
          <p:cNvPr id="23" name="文本框 15">
            <a:extLst>
              <a:ext uri="{FF2B5EF4-FFF2-40B4-BE49-F238E27FC236}">
                <a16:creationId xmlns:a16="http://schemas.microsoft.com/office/drawing/2014/main" xmlns=""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a16="http://schemas.microsoft.com/office/drawing/2014/main" xmlns=""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xmlns=""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a16="http://schemas.microsoft.com/office/drawing/2014/main" xmlns=""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71803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p>
          <a:p>
            <a:pPr lvl="0"/>
            <a:r>
              <a:rPr lang="en-US" altLang="zh-CN" dirty="0" err="1"/>
              <a:t>asff</a:t>
            </a:r>
            <a:endParaRPr lang="en-US" altLang="zh-CN" dirty="0"/>
          </a:p>
          <a:p>
            <a:pPr lvl="0"/>
            <a:endParaRPr lang="en-US" altLang="zh-CN"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单击此处编辑母版标题样式</a:t>
            </a:r>
            <a:r>
              <a:rPr lang="en-US" altLang="zh-CN" dirty="0" err="1"/>
              <a:t>fhjk</a:t>
            </a:r>
            <a:endParaRPr lang="zh-CN" altLang="en-US" dirty="0"/>
          </a:p>
        </p:txBody>
      </p:sp>
      <p:sp>
        <p:nvSpPr>
          <p:cNvPr id="14" name="内容占位符 2">
            <a:extLst>
              <a:ext uri="{FF2B5EF4-FFF2-40B4-BE49-F238E27FC236}">
                <a16:creationId xmlns:a16="http://schemas.microsoft.com/office/drawing/2014/main" xmlns=""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单击此处编辑母版标题样式</a:t>
            </a:r>
            <a:r>
              <a:rPr lang="en-US" altLang="zh-CN" dirty="0" err="1"/>
              <a:t>asdf</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950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en-US" altLang="zh-CN" dirty="0" err="1"/>
              <a:t>asdf</a:t>
            </a:r>
            <a:endParaRPr lang="en-US" altLang="zh-CN" dirty="0"/>
          </a:p>
          <a:p>
            <a:pPr lvl="0"/>
            <a:r>
              <a:rPr lang="en-US" altLang="zh-CN" dirty="0" err="1"/>
              <a:t>asf</a:t>
            </a:r>
            <a:endParaRPr lang="zh-CN" altLang="en-US"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单击此处编辑母版标题样式</a:t>
            </a:r>
            <a:r>
              <a:rPr lang="en-US" altLang="zh-CN" dirty="0" err="1"/>
              <a:t>fs</a:t>
            </a:r>
            <a:endParaRPr lang="zh-CN" altLang="en-US" dirty="0"/>
          </a:p>
        </p:txBody>
      </p:sp>
      <p:sp>
        <p:nvSpPr>
          <p:cNvPr id="14" name="内容占位符 2">
            <a:extLst>
              <a:ext uri="{FF2B5EF4-FFF2-40B4-BE49-F238E27FC236}">
                <a16:creationId xmlns:a16="http://schemas.microsoft.com/office/drawing/2014/main" xmlns=""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单击此处编辑母版标题样式</a:t>
            </a:r>
            <a:r>
              <a:rPr lang="en-US" altLang="zh-CN" dirty="0" err="1"/>
              <a:t>fsgh</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61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15" name="标题 14">
            <a:extLst>
              <a:ext uri="{FF2B5EF4-FFF2-40B4-BE49-F238E27FC236}">
                <a16:creationId xmlns:a16="http://schemas.microsoft.com/office/drawing/2014/main" xmlns="" id="{D9E470F7-9C02-4BDE-A614-C8E5BE2C0E91}"/>
              </a:ext>
            </a:extLst>
          </p:cNvPr>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a16="http://schemas.microsoft.com/office/drawing/2014/main" xmlns=""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a16="http://schemas.microsoft.com/office/drawing/2014/main" xmlns="" id="{966339E4-6E5D-43A4-AADE-78DF96907C72}"/>
              </a:ext>
            </a:extLst>
          </p:cNvPr>
          <p:cNvSpPr>
            <a:spLocks noGrp="1"/>
          </p:cNvSpPr>
          <p:nvPr>
            <p:ph type="dt" sz="half" idx="10"/>
          </p:nvPr>
        </p:nvSpPr>
        <p:spPr>
          <a:xfrm>
            <a:off x="9446684" y="3771444"/>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8B362659-EDEF-4896-B44C-15816E2E4CD8}" type="datetimeFigureOut">
              <a:rPr lang="zh-CN" altLang="en-US" smtClean="0">
                <a:solidFill>
                  <a:srgbClr val="FFFFFF"/>
                </a:solidFill>
              </a:rPr>
              <a:pPr/>
              <a:t>2022/6/17</a:t>
            </a:fld>
            <a:endParaRPr lang="zh-CN" altLang="en-US">
              <a:solidFill>
                <a:srgbClr val="FFFFFF"/>
              </a:solidFill>
            </a:endParaRPr>
          </a:p>
        </p:txBody>
      </p:sp>
      <p:sp>
        <p:nvSpPr>
          <p:cNvPr id="23" name="文本框 15">
            <a:extLst>
              <a:ext uri="{FF2B5EF4-FFF2-40B4-BE49-F238E27FC236}">
                <a16:creationId xmlns:a16="http://schemas.microsoft.com/office/drawing/2014/main" xmlns=""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a16="http://schemas.microsoft.com/office/drawing/2014/main" xmlns=""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xmlns=""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a16="http://schemas.microsoft.com/office/drawing/2014/main" xmlns=""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46678"/>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单击此处编辑母版标题样式</a:t>
            </a:r>
            <a:r>
              <a:rPr lang="en-US" altLang="zh-CN" dirty="0" err="1"/>
              <a:t>fhjk</a:t>
            </a:r>
            <a:endParaRPr lang="zh-CN" altLang="en-US" dirty="0"/>
          </a:p>
        </p:txBody>
      </p:sp>
      <p:sp>
        <p:nvSpPr>
          <p:cNvPr id="14" name="内容占位符 2">
            <a:extLst>
              <a:ext uri="{FF2B5EF4-FFF2-40B4-BE49-F238E27FC236}">
                <a16:creationId xmlns:a16="http://schemas.microsoft.com/office/drawing/2014/main" xmlns=""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单击此处编辑母版标题样式</a:t>
            </a:r>
            <a:r>
              <a:rPr lang="en-US" altLang="zh-CN" dirty="0" err="1"/>
              <a:t>asdf</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1222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41968"/>
            <a:ext cx="11107601" cy="4369231"/>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en-US" altLang="zh-CN" dirty="0" err="1"/>
              <a:t>asdf</a:t>
            </a:r>
            <a:endParaRPr lang="zh-CN" altLang="en-US"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单击此处编辑母版标题样式</a:t>
            </a:r>
            <a:r>
              <a:rPr lang="en-US" altLang="zh-CN" dirty="0" err="1"/>
              <a:t>fs</a:t>
            </a:r>
            <a:endParaRPr lang="zh-CN" altLang="en-US" dirty="0"/>
          </a:p>
        </p:txBody>
      </p:sp>
      <p:sp>
        <p:nvSpPr>
          <p:cNvPr id="14" name="内容占位符 2">
            <a:extLst>
              <a:ext uri="{FF2B5EF4-FFF2-40B4-BE49-F238E27FC236}">
                <a16:creationId xmlns:a16="http://schemas.microsoft.com/office/drawing/2014/main" xmlns=""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单击此处编辑母版标题样式</a:t>
            </a:r>
            <a:r>
              <a:rPr lang="en-US" altLang="zh-CN" dirty="0" err="1"/>
              <a:t>fsgh</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794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xmlns="" id="{87FFACF4-1857-4EA0-A441-466E4AB4EEE5}"/>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20" name="Title 1">
            <a:extLst>
              <a:ext uri="{FF2B5EF4-FFF2-40B4-BE49-F238E27FC236}">
                <a16:creationId xmlns:a16="http://schemas.microsoft.com/office/drawing/2014/main" xmlns="" id="{4F6C9CCD-D692-46D5-ABFA-87D1BBFB3184}"/>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23" name="图片 22" descr="AW视觉符号.jpg">
            <a:extLst>
              <a:ext uri="{FF2B5EF4-FFF2-40B4-BE49-F238E27FC236}">
                <a16:creationId xmlns:a16="http://schemas.microsoft.com/office/drawing/2014/main" xmlns="" id="{CC281F0A-35CB-4929-9964-98C8BB90489B}"/>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a:extLst>
              <a:ext uri="{FF2B5EF4-FFF2-40B4-BE49-F238E27FC236}">
                <a16:creationId xmlns:a16="http://schemas.microsoft.com/office/drawing/2014/main" xmlns=""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xmlns=""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xmlns=""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xmlns=""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41640" y="4724992"/>
            <a:ext cx="1874456" cy="1874456"/>
          </a:xfrm>
          <a:prstGeom prst="rect">
            <a:avLst/>
          </a:prstGeom>
        </p:spPr>
      </p:pic>
    </p:spTree>
    <p:extLst>
      <p:ext uri="{BB962C8B-B14F-4D97-AF65-F5344CB8AC3E}">
        <p14:creationId xmlns:p14="http://schemas.microsoft.com/office/powerpoint/2010/main" val="8222718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a16="http://schemas.microsoft.com/office/drawing/2014/main" xmlns=""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t>2022/6/17</a:t>
            </a:fld>
            <a:endParaRPr lang="zh-CN" altLang="en-US"/>
          </a:p>
        </p:txBody>
      </p:sp>
      <p:sp>
        <p:nvSpPr>
          <p:cNvPr id="13" name="页脚占位符 12">
            <a:extLst>
              <a:ext uri="{FF2B5EF4-FFF2-40B4-BE49-F238E27FC236}">
                <a16:creationId xmlns:a16="http://schemas.microsoft.com/office/drawing/2014/main" xmlns=""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4" name="灯片编号占位符 13">
            <a:extLst>
              <a:ext uri="{FF2B5EF4-FFF2-40B4-BE49-F238E27FC236}">
                <a16:creationId xmlns:a16="http://schemas.microsoft.com/office/drawing/2014/main" xmlns=""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t>‹#›</a:t>
            </a:fld>
            <a:endParaRPr lang="zh-CN" altLang="en-US"/>
          </a:p>
        </p:txBody>
      </p:sp>
    </p:spTree>
    <p:extLst>
      <p:ext uri="{BB962C8B-B14F-4D97-AF65-F5344CB8AC3E}">
        <p14:creationId xmlns:p14="http://schemas.microsoft.com/office/powerpoint/2010/main" val="3954192610"/>
      </p:ext>
    </p:extLst>
  </p:cSld>
  <p:clrMap bg1="lt1" tx1="dk1" bg2="lt2" tx2="dk2" accent1="accent1" accent2="accent2" accent3="accent3" accent4="accent4" accent5="accent5" accent6="accent6" hlink="hlink" folHlink="folHlink"/>
  <p:sldLayoutIdLst>
    <p:sldLayoutId id="2147483744" r:id="rId1"/>
    <p:sldLayoutId id="2147483746" r:id="rId2"/>
    <p:sldLayoutId id="2147483664" r:id="rId3"/>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a16="http://schemas.microsoft.com/office/drawing/2014/main" xmlns=""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solidFill>
                  <a:srgbClr val="000000">
                    <a:tint val="75000"/>
                  </a:srgbClr>
                </a:solidFill>
              </a:rPr>
              <a:pPr/>
              <a:t>2022/6/17</a:t>
            </a:fld>
            <a:endParaRPr lang="zh-CN" altLang="en-US">
              <a:solidFill>
                <a:srgbClr val="000000">
                  <a:tint val="75000"/>
                </a:srgbClr>
              </a:solidFill>
            </a:endParaRPr>
          </a:p>
        </p:txBody>
      </p:sp>
      <p:sp>
        <p:nvSpPr>
          <p:cNvPr id="13" name="页脚占位符 12">
            <a:extLst>
              <a:ext uri="{FF2B5EF4-FFF2-40B4-BE49-F238E27FC236}">
                <a16:creationId xmlns:a16="http://schemas.microsoft.com/office/drawing/2014/main" xmlns=""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14" name="灯片编号占位符 13">
            <a:extLst>
              <a:ext uri="{FF2B5EF4-FFF2-40B4-BE49-F238E27FC236}">
                <a16:creationId xmlns:a16="http://schemas.microsoft.com/office/drawing/2014/main" xmlns=""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044162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tipdm.org/tj/841.j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2B75B0B3-9C45-43B9-B23D-D3FD629246B1}"/>
              </a:ext>
            </a:extLst>
          </p:cNvPr>
          <p:cNvSpPr>
            <a:spLocks noGrp="1"/>
          </p:cNvSpPr>
          <p:nvPr>
            <p:ph type="title"/>
          </p:nvPr>
        </p:nvSpPr>
        <p:spPr>
          <a:xfrm>
            <a:off x="5272088" y="2706149"/>
            <a:ext cx="6544007" cy="692150"/>
          </a:xfrm>
        </p:spPr>
        <p:txBody>
          <a:bodyPr/>
          <a:lstStyle/>
          <a:p>
            <a:r>
              <a:rPr lang="en-US" altLang="zh-CN" sz="3600" b="0" dirty="0">
                <a:latin typeface="Times New Roman" panose="02020603050405020304" pitchFamily="18" charset="0"/>
                <a:cs typeface="Times New Roman" panose="02020603050405020304" pitchFamily="18" charset="0"/>
              </a:rPr>
              <a:t>Spark</a:t>
            </a:r>
            <a:r>
              <a:rPr lang="zh-CN" altLang="en-US" sz="3600" b="0" dirty="0">
                <a:latin typeface="Times New Roman" panose="02020603050405020304" pitchFamily="18" charset="0"/>
                <a:cs typeface="Times New Roman" panose="02020603050405020304" pitchFamily="18" charset="0"/>
              </a:rPr>
              <a:t>大数据技术与应用</a:t>
            </a:r>
          </a:p>
        </p:txBody>
      </p:sp>
      <p:sp>
        <p:nvSpPr>
          <p:cNvPr id="3" name="文本框 2"/>
          <p:cNvSpPr txBox="1">
            <a:spLocks noChangeArrowheads="1"/>
          </p:cNvSpPr>
          <p:nvPr/>
        </p:nvSpPr>
        <p:spPr bwMode="auto">
          <a:xfrm>
            <a:off x="7835899" y="3541718"/>
            <a:ext cx="1565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fontAlgn="base">
              <a:spcBef>
                <a:spcPct val="0"/>
              </a:spcBef>
              <a:spcAft>
                <a:spcPct val="0"/>
              </a:spcAft>
              <a:defRPr>
                <a:solidFill>
                  <a:schemeClr val="tx1"/>
                </a:solidFill>
                <a:latin typeface="Arial" charset="0"/>
                <a:ea typeface="黑体" pitchFamily="49" charset="-122"/>
              </a:defRPr>
            </a:lvl6pPr>
            <a:lvl7pPr marL="2971800" indent="-228600" fontAlgn="base">
              <a:spcBef>
                <a:spcPct val="0"/>
              </a:spcBef>
              <a:spcAft>
                <a:spcPct val="0"/>
              </a:spcAft>
              <a:defRPr>
                <a:solidFill>
                  <a:schemeClr val="tx1"/>
                </a:solidFill>
                <a:latin typeface="Arial" charset="0"/>
                <a:ea typeface="黑体" pitchFamily="49" charset="-122"/>
              </a:defRPr>
            </a:lvl7pPr>
            <a:lvl8pPr marL="3429000" indent="-228600" fontAlgn="base">
              <a:spcBef>
                <a:spcPct val="0"/>
              </a:spcBef>
              <a:spcAft>
                <a:spcPct val="0"/>
              </a:spcAft>
              <a:defRPr>
                <a:solidFill>
                  <a:schemeClr val="tx1"/>
                </a:solidFill>
                <a:latin typeface="Arial" charset="0"/>
                <a:ea typeface="黑体" pitchFamily="49" charset="-122"/>
              </a:defRPr>
            </a:lvl8pPr>
            <a:lvl9pPr marL="3886200" indent="-228600" fontAlgn="base">
              <a:spcBef>
                <a:spcPct val="0"/>
              </a:spcBef>
              <a:spcAft>
                <a:spcPct val="0"/>
              </a:spcAft>
              <a:defRPr>
                <a:solidFill>
                  <a:schemeClr val="tx1"/>
                </a:solidFill>
                <a:latin typeface="Arial" charset="0"/>
                <a:ea typeface="黑体" pitchFamily="49" charset="-122"/>
              </a:defRPr>
            </a:lvl9pPr>
          </a:lstStyle>
          <a:p>
            <a:fld id="{D7347FED-6297-4B5A-99C5-BECB64A88283}" type="datetime5">
              <a:rPr lang="zh-CN" altLang="en-US" sz="2400" b="1" smtClean="0">
                <a:solidFill>
                  <a:schemeClr val="bg1"/>
                </a:solidFill>
                <a:latin typeface="Times New Roman" pitchFamily="18" charset="0"/>
                <a:cs typeface="Times New Roman" pitchFamily="18" charset="0"/>
              </a:rPr>
              <a:t>2022/6/17</a:t>
            </a:fld>
            <a:endParaRPr lang="zh-CN" altLang="en-US"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8" y="1565449"/>
            <a:ext cx="11107601" cy="4369231"/>
          </a:xfrm>
        </p:spPr>
        <p:txBody>
          <a:bodyPr/>
          <a:lstStyle/>
          <a:p>
            <a:r>
              <a:rPr lang="zh-CN" altLang="zh-CN" dirty="0"/>
              <a:t>读取数据集，转化成模型需要的</a:t>
            </a:r>
            <a:r>
              <a:rPr lang="en-US" altLang="zh-CN" dirty="0" err="1"/>
              <a:t>LabeledPoint</a:t>
            </a:r>
            <a:r>
              <a:rPr lang="zh-CN" altLang="zh-CN" dirty="0"/>
              <a:t>类型，并且根据</a:t>
            </a:r>
            <a:r>
              <a:rPr lang="en-US" altLang="zh-CN" dirty="0"/>
              <a:t>8:2</a:t>
            </a:r>
            <a:r>
              <a:rPr lang="zh-CN" altLang="zh-CN" dirty="0"/>
              <a:t>比例分割数据得到训练集和测试集</a:t>
            </a:r>
            <a:endParaRPr lang="en-US" altLang="zh-CN" dirty="0"/>
          </a:p>
          <a:p>
            <a:endParaRPr lang="en-US" altLang="zh-CN" dirty="0"/>
          </a:p>
          <a:p>
            <a:endParaRPr lang="en-US" altLang="zh-CN" dirty="0"/>
          </a:p>
          <a:p>
            <a:pPr marL="0" indent="0">
              <a:buNone/>
            </a:pPr>
            <a:endParaRPr lang="en-US" altLang="zh-CN" dirty="0"/>
          </a:p>
          <a:p>
            <a:r>
              <a:rPr lang="zh-CN" altLang="zh-CN" dirty="0"/>
              <a:t>采用</a:t>
            </a:r>
            <a:r>
              <a:rPr lang="en-US" altLang="zh-CN" dirty="0" err="1"/>
              <a:t>LogisticRegressionWithLBFGS</a:t>
            </a:r>
            <a:r>
              <a:rPr lang="zh-CN" altLang="zh-CN" dirty="0"/>
              <a:t>类来训练模型，有一个参数</a:t>
            </a:r>
            <a:r>
              <a:rPr lang="en-US" altLang="zh-CN" dirty="0" err="1"/>
              <a:t>setNumClasses</a:t>
            </a:r>
            <a:r>
              <a:rPr lang="en-US" altLang="zh-CN" dirty="0"/>
              <a:t>()</a:t>
            </a:r>
            <a:r>
              <a:rPr lang="zh-CN" altLang="zh-CN" dirty="0"/>
              <a:t>，用于设置分类个数，这里设置分类个数为</a:t>
            </a:r>
            <a:r>
              <a:rPr lang="en-US" altLang="zh-CN" dirty="0"/>
              <a:t>2</a:t>
            </a:r>
            <a:r>
              <a:rPr lang="zh-CN" altLang="zh-CN" dirty="0"/>
              <a:t>，然后通过</a:t>
            </a:r>
            <a:r>
              <a:rPr lang="en-US" altLang="zh-CN" dirty="0"/>
              <a:t>run()</a:t>
            </a:r>
            <a:r>
              <a:rPr lang="zh-CN" altLang="zh-CN" dirty="0"/>
              <a:t>方法加载训练集到模型中，并且设置分类阈值为</a:t>
            </a:r>
            <a:r>
              <a:rPr lang="en-US" altLang="zh-CN" dirty="0"/>
              <a:t>0.5</a:t>
            </a:r>
            <a:r>
              <a:rPr lang="zh-CN" altLang="zh-CN" dirty="0"/>
              <a:t>（默认也是</a:t>
            </a:r>
            <a:r>
              <a:rPr lang="en-US" altLang="zh-CN" dirty="0"/>
              <a:t>0.5</a:t>
            </a:r>
            <a:r>
              <a:rPr lang="zh-CN" altLang="zh-CN" dirty="0"/>
              <a:t>）</a:t>
            </a:r>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4"/>
            </a:pPr>
            <a:r>
              <a:rPr lang="en-US" altLang="zh-CN" b="1" dirty="0" err="1"/>
              <a:t>MLlib</a:t>
            </a:r>
            <a:r>
              <a:rPr lang="zh-CN" altLang="zh-CN" b="1" dirty="0"/>
              <a:t>实现</a:t>
            </a:r>
            <a:r>
              <a:rPr lang="en-US" altLang="zh-CN" b="1" dirty="0"/>
              <a:t>Logistic</a:t>
            </a:r>
            <a:r>
              <a:rPr lang="zh-CN" altLang="zh-CN" b="1" dirty="0"/>
              <a:t>回归</a:t>
            </a:r>
          </a:p>
        </p:txBody>
      </p:sp>
      <p:pic>
        <p:nvPicPr>
          <p:cNvPr id="5" name="图片 4"/>
          <p:cNvPicPr>
            <a:picLocks noChangeAspect="1"/>
          </p:cNvPicPr>
          <p:nvPr/>
        </p:nvPicPr>
        <p:blipFill>
          <a:blip r:embed="rId2"/>
          <a:stretch>
            <a:fillRect/>
          </a:stretch>
        </p:blipFill>
        <p:spPr>
          <a:xfrm>
            <a:off x="1504149" y="1991918"/>
            <a:ext cx="8243533" cy="1812251"/>
          </a:xfrm>
          <a:prstGeom prst="rect">
            <a:avLst/>
          </a:prstGeom>
        </p:spPr>
      </p:pic>
      <p:pic>
        <p:nvPicPr>
          <p:cNvPr id="7" name="图片 6"/>
          <p:cNvPicPr>
            <a:picLocks noChangeAspect="1"/>
          </p:cNvPicPr>
          <p:nvPr/>
        </p:nvPicPr>
        <p:blipFill>
          <a:blip r:embed="rId3"/>
          <a:stretch>
            <a:fillRect/>
          </a:stretch>
        </p:blipFill>
        <p:spPr>
          <a:xfrm>
            <a:off x="786288" y="5101419"/>
            <a:ext cx="10745131" cy="525826"/>
          </a:xfrm>
          <a:prstGeom prst="rect">
            <a:avLst/>
          </a:prstGeom>
        </p:spPr>
      </p:pic>
    </p:spTree>
    <p:extLst>
      <p:ext uri="{BB962C8B-B14F-4D97-AF65-F5344CB8AC3E}">
        <p14:creationId xmlns:p14="http://schemas.microsoft.com/office/powerpoint/2010/main" val="127755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4876" y="1343507"/>
            <a:ext cx="4041649" cy="5119437"/>
          </a:xfrm>
        </p:spPr>
        <p:txBody>
          <a:bodyPr/>
          <a:lstStyle/>
          <a:p>
            <a:r>
              <a:rPr lang="zh-CN" altLang="zh-CN" dirty="0"/>
              <a:t>根据训练好的模型预测测试集的数据，并且将预测类别与真实类别组合成</a:t>
            </a:r>
            <a:r>
              <a:rPr lang="en-US" altLang="zh-CN" dirty="0"/>
              <a:t>(</a:t>
            </a:r>
            <a:r>
              <a:rPr lang="en-US" altLang="zh-CN" dirty="0" err="1"/>
              <a:t>prediction,label</a:t>
            </a:r>
            <a:r>
              <a:rPr lang="en-US" altLang="zh-CN" dirty="0"/>
              <a:t>)</a:t>
            </a:r>
            <a:r>
              <a:rPr lang="zh-CN" altLang="zh-CN" dirty="0"/>
              <a:t>的二元组</a:t>
            </a:r>
            <a:r>
              <a:rPr lang="zh-CN" altLang="en-US" dirty="0"/>
              <a:t>，代码如右上图所示</a:t>
            </a:r>
            <a:endParaRPr lang="en-US" altLang="zh-CN" dirty="0"/>
          </a:p>
          <a:p>
            <a:r>
              <a:rPr lang="zh-CN" altLang="zh-CN" dirty="0"/>
              <a:t>因为数据可能存在的不平衡，通过准确度并不能准确反映模型的好坏，所以采用精确率、召回率、</a:t>
            </a:r>
            <a:r>
              <a:rPr lang="en-US" altLang="zh-CN" dirty="0"/>
              <a:t>F</a:t>
            </a:r>
            <a:r>
              <a:rPr lang="zh-CN" altLang="zh-CN" dirty="0"/>
              <a:t>值这</a:t>
            </a:r>
            <a:r>
              <a:rPr lang="en-US" altLang="zh-CN" dirty="0"/>
              <a:t>3</a:t>
            </a:r>
            <a:r>
              <a:rPr lang="zh-CN" altLang="zh-CN" dirty="0"/>
              <a:t>个指标来判断。通过</a:t>
            </a:r>
            <a:r>
              <a:rPr lang="en-US" altLang="zh-CN" dirty="0" err="1"/>
              <a:t>BinaryClassificationMetrics</a:t>
            </a:r>
            <a:r>
              <a:rPr lang="zh-CN" altLang="zh-CN" dirty="0"/>
              <a:t>对象计算二分类模型的精确率、召回率、</a:t>
            </a:r>
            <a:r>
              <a:rPr lang="en-US" altLang="zh-CN" dirty="0"/>
              <a:t>F</a:t>
            </a:r>
            <a:r>
              <a:rPr lang="zh-CN" altLang="zh-CN" dirty="0"/>
              <a:t>值、</a:t>
            </a:r>
            <a:r>
              <a:rPr lang="en-US" altLang="zh-CN" dirty="0"/>
              <a:t>ROC</a:t>
            </a:r>
            <a:r>
              <a:rPr lang="zh-CN" altLang="zh-CN" dirty="0"/>
              <a:t>曲线</a:t>
            </a:r>
            <a:r>
              <a:rPr lang="zh-CN" altLang="en-US" dirty="0"/>
              <a:t>，代码如右下图所示</a:t>
            </a:r>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a:xfrm>
            <a:off x="432696" y="1013117"/>
            <a:ext cx="11107601" cy="426469"/>
          </a:xfrm>
        </p:spPr>
        <p:txBody>
          <a:bodyPr/>
          <a:lstStyle/>
          <a:p>
            <a:pPr marL="457200" indent="-457200">
              <a:buClr>
                <a:schemeClr val="tx1"/>
              </a:buClr>
              <a:buFont typeface="+mj-lt"/>
              <a:buAutoNum type="arabicPeriod" startAt="4"/>
            </a:pPr>
            <a:r>
              <a:rPr lang="en-US" altLang="zh-CN" b="1" dirty="0" err="1"/>
              <a:t>MLlib</a:t>
            </a:r>
            <a:r>
              <a:rPr lang="zh-CN" altLang="zh-CN" b="1" dirty="0"/>
              <a:t>实现</a:t>
            </a:r>
            <a:r>
              <a:rPr lang="en-US" altLang="zh-CN" b="1" dirty="0"/>
              <a:t>Logistic</a:t>
            </a:r>
            <a:r>
              <a:rPr lang="zh-CN" altLang="zh-CN" b="1" dirty="0"/>
              <a:t>回归</a:t>
            </a:r>
          </a:p>
        </p:txBody>
      </p:sp>
      <p:pic>
        <p:nvPicPr>
          <p:cNvPr id="5" name="图片 4"/>
          <p:cNvPicPr>
            <a:picLocks noChangeAspect="1"/>
          </p:cNvPicPr>
          <p:nvPr/>
        </p:nvPicPr>
        <p:blipFill>
          <a:blip r:embed="rId2"/>
          <a:stretch>
            <a:fillRect/>
          </a:stretch>
        </p:blipFill>
        <p:spPr>
          <a:xfrm>
            <a:off x="4474345" y="1139321"/>
            <a:ext cx="6738151" cy="1095928"/>
          </a:xfrm>
          <a:prstGeom prst="rect">
            <a:avLst/>
          </a:prstGeom>
          <a:ln>
            <a:solidFill>
              <a:schemeClr val="tx1"/>
            </a:solidFill>
          </a:ln>
        </p:spPr>
      </p:pic>
      <p:pic>
        <p:nvPicPr>
          <p:cNvPr id="6" name="图片 5"/>
          <p:cNvPicPr>
            <a:picLocks noChangeAspect="1"/>
          </p:cNvPicPr>
          <p:nvPr/>
        </p:nvPicPr>
        <p:blipFill>
          <a:blip r:embed="rId3"/>
          <a:stretch>
            <a:fillRect/>
          </a:stretch>
        </p:blipFill>
        <p:spPr>
          <a:xfrm>
            <a:off x="4474345" y="2672172"/>
            <a:ext cx="7544454" cy="3665538"/>
          </a:xfrm>
          <a:prstGeom prst="rect">
            <a:avLst/>
          </a:prstGeom>
          <a:ln>
            <a:solidFill>
              <a:schemeClr val="tx1"/>
            </a:solidFill>
          </a:ln>
        </p:spPr>
      </p:pic>
    </p:spTree>
    <p:extLst>
      <p:ext uri="{BB962C8B-B14F-4D97-AF65-F5344CB8AC3E}">
        <p14:creationId xmlns:p14="http://schemas.microsoft.com/office/powerpoint/2010/main" val="354030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7" y="1423406"/>
            <a:ext cx="11107601" cy="4369231"/>
          </a:xfrm>
        </p:spPr>
        <p:txBody>
          <a:bodyPr/>
          <a:lstStyle/>
          <a:p>
            <a:r>
              <a:rPr lang="en-US" altLang="zh-CN" dirty="0"/>
              <a:t>precision</a:t>
            </a:r>
            <a:r>
              <a:rPr lang="zh-CN" altLang="zh-CN" dirty="0"/>
              <a:t>和</a:t>
            </a:r>
            <a:r>
              <a:rPr lang="en-US" altLang="zh-CN" dirty="0"/>
              <a:t>recall</a:t>
            </a:r>
            <a:r>
              <a:rPr lang="zh-CN" altLang="zh-CN" dirty="0"/>
              <a:t>的结果</a:t>
            </a:r>
            <a:r>
              <a:rPr lang="zh-CN" altLang="en-US" dirty="0"/>
              <a:t>如图所示，</a:t>
            </a:r>
            <a:r>
              <a:rPr lang="zh-CN" altLang="zh-CN" dirty="0"/>
              <a:t>这里是以默认阈值</a:t>
            </a:r>
            <a:r>
              <a:rPr lang="en-US" altLang="zh-CN" dirty="0"/>
              <a:t>0.5</a:t>
            </a:r>
            <a:r>
              <a:rPr lang="zh-CN" altLang="zh-CN" dirty="0"/>
              <a:t>做为阈值来进行</a:t>
            </a:r>
            <a:r>
              <a:rPr lang="en-US" altLang="zh-CN" dirty="0"/>
              <a:t>0</a:t>
            </a:r>
            <a:r>
              <a:rPr lang="zh-CN" altLang="zh-CN" dirty="0"/>
              <a:t>跟</a:t>
            </a:r>
            <a:r>
              <a:rPr lang="en-US" altLang="zh-CN" dirty="0"/>
              <a:t>1</a:t>
            </a:r>
            <a:r>
              <a:rPr lang="zh-CN" altLang="zh-CN" dirty="0"/>
              <a:t>分类的，分到</a:t>
            </a:r>
            <a:r>
              <a:rPr lang="en-US" altLang="zh-CN" dirty="0"/>
              <a:t>1</a:t>
            </a:r>
            <a:r>
              <a:rPr lang="zh-CN" altLang="zh-CN" dirty="0"/>
              <a:t>的概率超过</a:t>
            </a:r>
            <a:r>
              <a:rPr lang="en-US" altLang="zh-CN" dirty="0"/>
              <a:t>0.5</a:t>
            </a:r>
            <a:r>
              <a:rPr lang="zh-CN" altLang="zh-CN" dirty="0"/>
              <a:t>记为类</a:t>
            </a:r>
            <a:r>
              <a:rPr lang="en-US" altLang="zh-CN" dirty="0"/>
              <a:t>1</a:t>
            </a:r>
            <a:r>
              <a:rPr lang="zh-CN" altLang="zh-CN" dirty="0"/>
              <a:t>，小于等于</a:t>
            </a:r>
            <a:r>
              <a:rPr lang="en-US" altLang="zh-CN" dirty="0"/>
              <a:t>0.5</a:t>
            </a:r>
            <a:r>
              <a:rPr lang="zh-CN" altLang="zh-CN" dirty="0"/>
              <a:t>记为类</a:t>
            </a:r>
            <a:r>
              <a:rPr lang="en-US" altLang="zh-CN" dirty="0"/>
              <a:t>0</a:t>
            </a:r>
            <a:r>
              <a:rPr lang="zh-CN" altLang="zh-CN" dirty="0"/>
              <a:t>。</a:t>
            </a:r>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a:xfrm>
            <a:off x="423818" y="996937"/>
            <a:ext cx="11107601" cy="426469"/>
          </a:xfrm>
        </p:spPr>
        <p:txBody>
          <a:bodyPr/>
          <a:lstStyle/>
          <a:p>
            <a:pPr marL="457200" indent="-457200">
              <a:buClr>
                <a:schemeClr val="tx1"/>
              </a:buClr>
              <a:buFont typeface="+mj-lt"/>
              <a:buAutoNum type="arabicPeriod" startAt="4"/>
            </a:pPr>
            <a:r>
              <a:rPr lang="en-US" altLang="zh-CN" b="1" dirty="0" err="1"/>
              <a:t>MLlib</a:t>
            </a:r>
            <a:r>
              <a:rPr lang="zh-CN" altLang="zh-CN" b="1" dirty="0"/>
              <a:t>实现</a:t>
            </a:r>
            <a:r>
              <a:rPr lang="en-US" altLang="zh-CN" b="1" dirty="0"/>
              <a:t>Logistic</a:t>
            </a:r>
            <a:r>
              <a:rPr lang="zh-CN" altLang="zh-CN" b="1" dirty="0"/>
              <a:t>回归</a:t>
            </a:r>
          </a:p>
        </p:txBody>
      </p:sp>
      <p:pic>
        <p:nvPicPr>
          <p:cNvPr id="5" name="图片 4"/>
          <p:cNvPicPr>
            <a:picLocks noChangeAspect="1"/>
          </p:cNvPicPr>
          <p:nvPr/>
        </p:nvPicPr>
        <p:blipFill>
          <a:blip r:embed="rId2"/>
          <a:stretch>
            <a:fillRect/>
          </a:stretch>
        </p:blipFill>
        <p:spPr>
          <a:xfrm>
            <a:off x="2912244" y="2336404"/>
            <a:ext cx="5947670" cy="3992384"/>
          </a:xfrm>
          <a:prstGeom prst="rect">
            <a:avLst/>
          </a:prstGeom>
        </p:spPr>
      </p:pic>
    </p:spTree>
    <p:extLst>
      <p:ext uri="{BB962C8B-B14F-4D97-AF65-F5344CB8AC3E}">
        <p14:creationId xmlns:p14="http://schemas.microsoft.com/office/powerpoint/2010/main" val="98496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综合</a:t>
            </a:r>
            <a:r>
              <a:rPr lang="en-US" altLang="zh-CN" dirty="0"/>
              <a:t>precision</a:t>
            </a:r>
            <a:r>
              <a:rPr lang="zh-CN" altLang="en-US" dirty="0"/>
              <a:t>和</a:t>
            </a:r>
            <a:r>
              <a:rPr lang="en-US" altLang="zh-CN" dirty="0"/>
              <a:t>recall</a:t>
            </a:r>
            <a:r>
              <a:rPr lang="zh-CN" altLang="en-US" dirty="0"/>
              <a:t>，通过</a:t>
            </a:r>
            <a:r>
              <a:rPr lang="en-US" altLang="zh-CN" dirty="0"/>
              <a:t>F1</a:t>
            </a:r>
            <a:r>
              <a:rPr lang="zh-CN" altLang="en-US" dirty="0"/>
              <a:t>值计算总的模型效果， 值默认为</a:t>
            </a:r>
            <a:r>
              <a:rPr lang="en-US" altLang="zh-CN" dirty="0"/>
              <a:t>1</a:t>
            </a:r>
            <a:r>
              <a:rPr lang="zh-CN" altLang="en-US" dirty="0"/>
              <a:t>，结果如图所示</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4"/>
            </a:pPr>
            <a:r>
              <a:rPr lang="en-US" altLang="zh-CN" b="1" dirty="0" err="1"/>
              <a:t>MLlib</a:t>
            </a:r>
            <a:r>
              <a:rPr lang="zh-CN" altLang="zh-CN" b="1" dirty="0"/>
              <a:t>实现</a:t>
            </a:r>
            <a:r>
              <a:rPr lang="en-US" altLang="zh-CN" b="1" dirty="0"/>
              <a:t>Logistic</a:t>
            </a:r>
            <a:r>
              <a:rPr lang="zh-CN" altLang="zh-CN" b="1" dirty="0"/>
              <a:t>回归</a:t>
            </a:r>
          </a:p>
        </p:txBody>
      </p:sp>
      <p:pic>
        <p:nvPicPr>
          <p:cNvPr id="6" name="图片 5"/>
          <p:cNvPicPr>
            <a:picLocks noChangeAspect="1"/>
          </p:cNvPicPr>
          <p:nvPr/>
        </p:nvPicPr>
        <p:blipFill>
          <a:blip r:embed="rId2"/>
          <a:stretch>
            <a:fillRect/>
          </a:stretch>
        </p:blipFill>
        <p:spPr>
          <a:xfrm>
            <a:off x="2345642" y="2615912"/>
            <a:ext cx="6471671" cy="2160275"/>
          </a:xfrm>
          <a:prstGeom prst="rect">
            <a:avLst/>
          </a:prstGeom>
        </p:spPr>
      </p:pic>
    </p:spTree>
    <p:extLst>
      <p:ext uri="{BB962C8B-B14F-4D97-AF65-F5344CB8AC3E}">
        <p14:creationId xmlns:p14="http://schemas.microsoft.com/office/powerpoint/2010/main" val="277442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565449"/>
            <a:ext cx="11107601" cy="2900019"/>
          </a:xfrm>
        </p:spPr>
        <p:txBody>
          <a:bodyPr/>
          <a:lstStyle/>
          <a:p>
            <a:r>
              <a:rPr lang="zh-CN" altLang="zh-CN" dirty="0"/>
              <a:t>由于数据可能存在不平衡的问题，因此对数据的阈值做一个调整，将阈值设为</a:t>
            </a:r>
            <a:r>
              <a:rPr lang="en-US" altLang="zh-CN" dirty="0"/>
              <a:t>0.7</a:t>
            </a:r>
            <a:r>
              <a:rPr lang="zh-CN" altLang="zh-CN" dirty="0"/>
              <a:t>，表示概率超过</a:t>
            </a:r>
            <a:r>
              <a:rPr lang="en-US" altLang="zh-CN" dirty="0"/>
              <a:t>0.7</a:t>
            </a:r>
            <a:r>
              <a:rPr lang="zh-CN" altLang="zh-CN" dirty="0"/>
              <a:t>才记为类</a:t>
            </a:r>
            <a:r>
              <a:rPr lang="en-US" altLang="zh-CN" dirty="0"/>
              <a:t>1</a:t>
            </a:r>
            <a:r>
              <a:rPr lang="zh-CN" altLang="zh-CN" dirty="0"/>
              <a:t>，否则记为类</a:t>
            </a:r>
            <a:r>
              <a:rPr lang="en-US" altLang="zh-CN" dirty="0"/>
              <a:t>0</a:t>
            </a:r>
          </a:p>
          <a:p>
            <a:endParaRPr lang="en-US" altLang="zh-CN" dirty="0"/>
          </a:p>
          <a:p>
            <a:endParaRPr lang="en-US" altLang="zh-CN" dirty="0"/>
          </a:p>
          <a:p>
            <a:r>
              <a:rPr lang="zh-CN" altLang="zh-CN" dirty="0"/>
              <a:t>将阈值设为</a:t>
            </a:r>
            <a:r>
              <a:rPr lang="en-US" altLang="zh-CN" dirty="0"/>
              <a:t>0.8</a:t>
            </a:r>
            <a:r>
              <a:rPr lang="zh-CN" altLang="zh-CN" dirty="0"/>
              <a:t>，分类到</a:t>
            </a:r>
            <a:r>
              <a:rPr lang="en-US" altLang="zh-CN" dirty="0"/>
              <a:t>1</a:t>
            </a:r>
            <a:r>
              <a:rPr lang="zh-CN" altLang="zh-CN" dirty="0"/>
              <a:t>的概率超过</a:t>
            </a:r>
            <a:r>
              <a:rPr lang="en-US" altLang="zh-CN" dirty="0"/>
              <a:t>0.8</a:t>
            </a:r>
            <a:r>
              <a:rPr lang="zh-CN" altLang="zh-CN" dirty="0"/>
              <a:t>记为</a:t>
            </a:r>
            <a:r>
              <a:rPr lang="en-US" altLang="zh-CN" dirty="0"/>
              <a:t>1</a:t>
            </a:r>
            <a:r>
              <a:rPr lang="zh-CN" altLang="zh-CN" dirty="0"/>
              <a:t>类，否则为</a:t>
            </a:r>
            <a:r>
              <a:rPr lang="en-US" altLang="zh-CN" dirty="0"/>
              <a:t>0</a:t>
            </a:r>
            <a:r>
              <a:rPr lang="zh-CN" altLang="zh-CN" dirty="0"/>
              <a:t>类</a:t>
            </a:r>
            <a:r>
              <a:rPr lang="zh-CN" altLang="en-US" dirty="0"/>
              <a:t>，</a:t>
            </a:r>
            <a:r>
              <a:rPr lang="en-US" altLang="zh-CN" dirty="0"/>
              <a:t>F</a:t>
            </a:r>
            <a:r>
              <a:rPr lang="zh-CN" altLang="zh-CN" dirty="0"/>
              <a:t>值只有</a:t>
            </a:r>
            <a:r>
              <a:rPr lang="en-US" altLang="zh-CN" dirty="0"/>
              <a:t>0.6893</a:t>
            </a:r>
            <a:r>
              <a:rPr lang="zh-CN" altLang="zh-CN" dirty="0"/>
              <a:t>，所以提高阈值并不能使模型分类效果更好，还是选择默认阈值</a:t>
            </a:r>
            <a:r>
              <a:rPr lang="en-US" altLang="zh-CN" dirty="0"/>
              <a:t>0.5</a:t>
            </a:r>
            <a:r>
              <a:rPr lang="zh-CN" altLang="zh-CN" dirty="0"/>
              <a:t>。</a:t>
            </a:r>
          </a:p>
          <a:p>
            <a:endParaRPr lang="en-US" altLang="zh-CN" dirty="0"/>
          </a:p>
          <a:p>
            <a:endParaRPr lang="en-US" altLang="zh-CN" dirty="0"/>
          </a:p>
          <a:p>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4"/>
            </a:pPr>
            <a:r>
              <a:rPr lang="en-US" altLang="zh-CN" b="1" dirty="0" err="1"/>
              <a:t>MLlib</a:t>
            </a:r>
            <a:r>
              <a:rPr lang="zh-CN" altLang="zh-CN" b="1" dirty="0"/>
              <a:t>实现</a:t>
            </a:r>
            <a:r>
              <a:rPr lang="en-US" altLang="zh-CN" b="1" dirty="0"/>
              <a:t>Logistic</a:t>
            </a:r>
            <a:r>
              <a:rPr lang="zh-CN" altLang="zh-CN" b="1" dirty="0"/>
              <a:t>回归</a:t>
            </a:r>
          </a:p>
        </p:txBody>
      </p:sp>
      <p:pic>
        <p:nvPicPr>
          <p:cNvPr id="5" name="图片 4"/>
          <p:cNvPicPr>
            <a:picLocks noChangeAspect="1"/>
          </p:cNvPicPr>
          <p:nvPr/>
        </p:nvPicPr>
        <p:blipFill>
          <a:blip r:embed="rId2"/>
          <a:stretch>
            <a:fillRect/>
          </a:stretch>
        </p:blipFill>
        <p:spPr>
          <a:xfrm>
            <a:off x="1061401" y="2882653"/>
            <a:ext cx="8439308" cy="748314"/>
          </a:xfrm>
          <a:prstGeom prst="rect">
            <a:avLst/>
          </a:prstGeom>
        </p:spPr>
      </p:pic>
      <p:pic>
        <p:nvPicPr>
          <p:cNvPr id="6" name="图片 5"/>
          <p:cNvPicPr>
            <a:picLocks noChangeAspect="1"/>
          </p:cNvPicPr>
          <p:nvPr/>
        </p:nvPicPr>
        <p:blipFill>
          <a:blip r:embed="rId3"/>
          <a:stretch>
            <a:fillRect/>
          </a:stretch>
        </p:blipFill>
        <p:spPr>
          <a:xfrm>
            <a:off x="1061401" y="4536193"/>
            <a:ext cx="8742845" cy="746021"/>
          </a:xfrm>
          <a:prstGeom prst="rect">
            <a:avLst/>
          </a:prstGeom>
        </p:spPr>
      </p:pic>
    </p:spTree>
    <p:extLst>
      <p:ext uri="{BB962C8B-B14F-4D97-AF65-F5344CB8AC3E}">
        <p14:creationId xmlns:p14="http://schemas.microsoft.com/office/powerpoint/2010/main" val="210265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4458899" cy="4369231"/>
          </a:xfrm>
        </p:spPr>
        <p:txBody>
          <a:bodyPr/>
          <a:lstStyle/>
          <a:p>
            <a:r>
              <a:rPr lang="zh-CN" altLang="zh-CN" dirty="0"/>
              <a:t>在</a:t>
            </a:r>
            <a:r>
              <a:rPr lang="en-US" altLang="zh-CN" dirty="0" err="1"/>
              <a:t>Intellij</a:t>
            </a:r>
            <a:r>
              <a:rPr lang="en-US" altLang="zh-CN" dirty="0"/>
              <a:t> IDEA</a:t>
            </a:r>
            <a:r>
              <a:rPr lang="zh-CN" altLang="zh-CN" dirty="0"/>
              <a:t>环境中建一个</a:t>
            </a:r>
            <a:r>
              <a:rPr lang="en-US" altLang="zh-CN" dirty="0"/>
              <a:t>Scala</a:t>
            </a:r>
            <a:r>
              <a:rPr lang="zh-CN" altLang="zh-CN" dirty="0"/>
              <a:t>工程，命名为</a:t>
            </a:r>
            <a:r>
              <a:rPr lang="en-US" altLang="zh-CN" dirty="0"/>
              <a:t>logistic</a:t>
            </a:r>
          </a:p>
          <a:p>
            <a:r>
              <a:rPr lang="zh-CN" altLang="zh-CN" dirty="0"/>
              <a:t>在</a:t>
            </a:r>
            <a:r>
              <a:rPr lang="en-US" altLang="zh-CN" dirty="0" err="1"/>
              <a:t>src</a:t>
            </a:r>
            <a:r>
              <a:rPr lang="zh-CN" altLang="zh-CN" dirty="0"/>
              <a:t>下建一个</a:t>
            </a:r>
            <a:r>
              <a:rPr lang="en-US" altLang="zh-CN" dirty="0"/>
              <a:t>package</a:t>
            </a:r>
            <a:r>
              <a:rPr lang="zh-CN" altLang="zh-CN" dirty="0"/>
              <a:t>叫</a:t>
            </a:r>
            <a:r>
              <a:rPr lang="en-US" altLang="zh-CN" dirty="0"/>
              <a:t>training</a:t>
            </a:r>
            <a:r>
              <a:rPr lang="zh-CN" altLang="zh-CN" dirty="0"/>
              <a:t>，然后建一个</a:t>
            </a:r>
            <a:r>
              <a:rPr lang="en-US" altLang="zh-CN" dirty="0"/>
              <a:t>Scala Class</a:t>
            </a:r>
            <a:r>
              <a:rPr lang="zh-CN" altLang="zh-CN" dirty="0"/>
              <a:t>命名为</a:t>
            </a:r>
            <a:r>
              <a:rPr lang="en-US" altLang="zh-CN" dirty="0" err="1"/>
              <a:t>Logistic_User</a:t>
            </a:r>
            <a:endParaRPr lang="en-US" altLang="zh-CN" dirty="0"/>
          </a:p>
          <a:p>
            <a:r>
              <a:rPr lang="zh-CN" altLang="zh-CN" dirty="0"/>
              <a:t>在</a:t>
            </a:r>
            <a:r>
              <a:rPr lang="en-US" altLang="zh-CN" dirty="0" err="1"/>
              <a:t>Logistic_User</a:t>
            </a:r>
            <a:r>
              <a:rPr lang="zh-CN" altLang="zh-CN" dirty="0"/>
              <a:t>添加需要的环境配置以及模型建立所需要的代码</a:t>
            </a:r>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整体实现</a:t>
            </a:r>
          </a:p>
        </p:txBody>
      </p:sp>
      <p:pic>
        <p:nvPicPr>
          <p:cNvPr id="5" name="图片 4"/>
          <p:cNvPicPr>
            <a:picLocks noChangeAspect="1"/>
          </p:cNvPicPr>
          <p:nvPr/>
        </p:nvPicPr>
        <p:blipFill>
          <a:blip r:embed="rId2"/>
          <a:stretch>
            <a:fillRect/>
          </a:stretch>
        </p:blipFill>
        <p:spPr>
          <a:xfrm>
            <a:off x="5010211" y="1138980"/>
            <a:ext cx="5403048" cy="4000847"/>
          </a:xfrm>
          <a:prstGeom prst="rect">
            <a:avLst/>
          </a:prstGeom>
        </p:spPr>
      </p:pic>
      <p:pic>
        <p:nvPicPr>
          <p:cNvPr id="6" name="图片 5"/>
          <p:cNvPicPr>
            <a:picLocks noChangeAspect="1"/>
          </p:cNvPicPr>
          <p:nvPr/>
        </p:nvPicPr>
        <p:blipFill>
          <a:blip r:embed="rId3"/>
          <a:stretch>
            <a:fillRect/>
          </a:stretch>
        </p:blipFill>
        <p:spPr>
          <a:xfrm>
            <a:off x="6599314" y="1210342"/>
            <a:ext cx="5143946" cy="4519052"/>
          </a:xfrm>
          <a:prstGeom prst="rect">
            <a:avLst/>
          </a:prstGeom>
        </p:spPr>
      </p:pic>
    </p:spTree>
    <p:extLst>
      <p:ext uri="{BB962C8B-B14F-4D97-AF65-F5344CB8AC3E}">
        <p14:creationId xmlns:p14="http://schemas.microsoft.com/office/powerpoint/2010/main" val="18270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8" y="1242875"/>
            <a:ext cx="11107601" cy="4419386"/>
          </a:xfrm>
        </p:spPr>
        <p:txBody>
          <a:bodyPr/>
          <a:lstStyle/>
          <a:p>
            <a:r>
              <a:rPr lang="zh-CN" altLang="zh-CN" dirty="0"/>
              <a:t>将</a:t>
            </a:r>
            <a:r>
              <a:rPr lang="en-US" altLang="zh-CN" dirty="0" err="1"/>
              <a:t>Logistic_User</a:t>
            </a:r>
            <a:r>
              <a:rPr lang="zh-CN" altLang="zh-CN" dirty="0"/>
              <a:t>类打成</a:t>
            </a:r>
            <a:r>
              <a:rPr lang="en-US" altLang="zh-CN" dirty="0"/>
              <a:t>Jar</a:t>
            </a:r>
            <a:r>
              <a:rPr lang="zh-CN" altLang="zh-CN" dirty="0"/>
              <a:t>包，命名为</a:t>
            </a:r>
            <a:r>
              <a:rPr lang="en-US" altLang="zh-CN" dirty="0"/>
              <a:t>logister.jar</a:t>
            </a:r>
          </a:p>
          <a:p>
            <a:r>
              <a:rPr lang="zh-CN" altLang="en-US" dirty="0"/>
              <a:t>上传</a:t>
            </a:r>
            <a:r>
              <a:rPr lang="en-US" altLang="zh-CN" dirty="0"/>
              <a:t>Jar</a:t>
            </a:r>
            <a:r>
              <a:rPr lang="zh-CN" altLang="en-US" dirty="0"/>
              <a:t>包到</a:t>
            </a:r>
            <a:r>
              <a:rPr lang="en-US" altLang="zh-CN" dirty="0"/>
              <a:t>Linux</a:t>
            </a:r>
            <a:r>
              <a:rPr lang="zh-CN" altLang="en-US" dirty="0"/>
              <a:t>下的</a:t>
            </a:r>
            <a:r>
              <a:rPr lang="en-US" altLang="zh-CN" dirty="0"/>
              <a:t>/opt</a:t>
            </a:r>
            <a:r>
              <a:rPr lang="zh-CN" altLang="en-US" dirty="0"/>
              <a:t>目录，进入</a:t>
            </a:r>
            <a:r>
              <a:rPr lang="en-US" altLang="zh-CN" dirty="0"/>
              <a:t>Spark</a:t>
            </a:r>
            <a:r>
              <a:rPr lang="zh-CN" altLang="en-US" dirty="0"/>
              <a:t>安装目录下的</a:t>
            </a:r>
            <a:r>
              <a:rPr lang="en-US" altLang="zh-CN" dirty="0"/>
              <a:t>bin</a:t>
            </a:r>
            <a:r>
              <a:rPr lang="zh-CN" altLang="en-US" dirty="0"/>
              <a:t>目录，执行以下代码</a:t>
            </a:r>
            <a:endParaRPr lang="en-US" altLang="zh-CN" dirty="0"/>
          </a:p>
          <a:p>
            <a:pPr marL="0" indent="0">
              <a:buNone/>
            </a:pPr>
            <a:endParaRPr lang="en-US" altLang="zh-CN" dirty="0"/>
          </a:p>
          <a:p>
            <a:pPr marL="720000">
              <a:spcBef>
                <a:spcPts val="0"/>
              </a:spcBef>
              <a:buFont typeface="Wingdings" panose="05000000000000000000" pitchFamily="2" charset="2"/>
              <a:buChar char="l"/>
            </a:pPr>
            <a:r>
              <a:rPr lang="en-US" altLang="zh-CN" dirty="0"/>
              <a:t>--master</a:t>
            </a:r>
            <a:r>
              <a:rPr lang="zh-CN" altLang="zh-CN" dirty="0"/>
              <a:t>指定为</a:t>
            </a:r>
            <a:r>
              <a:rPr lang="en-US" altLang="zh-CN" dirty="0"/>
              <a:t>yarn-cluster</a:t>
            </a:r>
            <a:r>
              <a:rPr lang="zh-CN" altLang="zh-CN" dirty="0"/>
              <a:t>的运行方式，设置内存为</a:t>
            </a:r>
            <a:r>
              <a:rPr lang="en-US" altLang="zh-CN" dirty="0"/>
              <a:t>512m</a:t>
            </a:r>
            <a:r>
              <a:rPr lang="zh-CN" altLang="zh-CN" dirty="0"/>
              <a:t>，核数为</a:t>
            </a:r>
            <a:r>
              <a:rPr lang="en-US" altLang="zh-CN" dirty="0"/>
              <a:t>1</a:t>
            </a:r>
            <a:r>
              <a:rPr lang="zh-CN" altLang="zh-CN" dirty="0"/>
              <a:t>，</a:t>
            </a:r>
            <a:r>
              <a:rPr lang="en-US" altLang="zh-CN" dirty="0"/>
              <a:t>--class</a:t>
            </a:r>
            <a:r>
              <a:rPr lang="zh-CN" altLang="zh-CN" dirty="0"/>
              <a:t>后面跟着的是程序名，接着是</a:t>
            </a:r>
            <a:r>
              <a:rPr lang="en-US" altLang="zh-CN" dirty="0"/>
              <a:t>Jar</a:t>
            </a:r>
            <a:r>
              <a:rPr lang="zh-CN" altLang="zh-CN" dirty="0"/>
              <a:t>包名。剩下的参数是程序设置的输入参数。</a:t>
            </a:r>
            <a:endParaRPr lang="en-US" altLang="zh-CN" dirty="0"/>
          </a:p>
          <a:p>
            <a:pPr marL="720000">
              <a:spcBef>
                <a:spcPts val="0"/>
              </a:spcBef>
              <a:buFont typeface="Wingdings" panose="05000000000000000000" pitchFamily="2" charset="2"/>
              <a:buChar char="l"/>
            </a:pPr>
            <a:r>
              <a:rPr lang="zh-CN" altLang="zh-CN" dirty="0"/>
              <a:t>输入路径：</a:t>
            </a:r>
            <a:r>
              <a:rPr lang="en-US" altLang="zh-CN" dirty="0"/>
              <a:t>/</a:t>
            </a:r>
            <a:r>
              <a:rPr lang="en-US" altLang="zh-CN" dirty="0" err="1"/>
              <a:t>tipdm</a:t>
            </a:r>
            <a:r>
              <a:rPr lang="en-US" altLang="zh-CN" dirty="0"/>
              <a:t>/data.txt</a:t>
            </a:r>
            <a:endParaRPr lang="zh-CN" altLang="zh-CN" dirty="0"/>
          </a:p>
          <a:p>
            <a:pPr marL="720000">
              <a:spcBef>
                <a:spcPts val="0"/>
              </a:spcBef>
              <a:buFont typeface="Wingdings" panose="05000000000000000000" pitchFamily="2" charset="2"/>
              <a:buChar char="l"/>
            </a:pPr>
            <a:r>
              <a:rPr lang="zh-CN" altLang="zh-CN" dirty="0"/>
              <a:t>输出模型路径：</a:t>
            </a:r>
            <a:r>
              <a:rPr lang="en-US" altLang="zh-CN" dirty="0"/>
              <a:t>/user/root/ </a:t>
            </a:r>
            <a:r>
              <a:rPr lang="en-US" altLang="zh-CN" dirty="0" err="1"/>
              <a:t>logistic_model</a:t>
            </a:r>
            <a:r>
              <a:rPr lang="en-US" altLang="zh-CN" dirty="0"/>
              <a:t> </a:t>
            </a:r>
            <a:endParaRPr lang="zh-CN" altLang="zh-CN" dirty="0"/>
          </a:p>
          <a:p>
            <a:pPr marL="720000">
              <a:spcBef>
                <a:spcPts val="0"/>
              </a:spcBef>
              <a:buFont typeface="Wingdings" panose="05000000000000000000" pitchFamily="2" charset="2"/>
              <a:buChar char="l"/>
            </a:pPr>
            <a:r>
              <a:rPr lang="zh-CN" altLang="zh-CN" dirty="0"/>
              <a:t>评估指标路径：</a:t>
            </a:r>
            <a:r>
              <a:rPr lang="en-US" altLang="zh-CN" dirty="0"/>
              <a:t>f1Score_path</a:t>
            </a:r>
          </a:p>
          <a:p>
            <a:pPr marL="720000">
              <a:spcBef>
                <a:spcPts val="0"/>
              </a:spcBef>
              <a:buFont typeface="Wingdings" panose="05000000000000000000" pitchFamily="2" charset="2"/>
              <a:buChar char="l"/>
            </a:pPr>
            <a:r>
              <a:rPr lang="zh-CN" altLang="zh-CN" dirty="0"/>
              <a:t>阈值：</a:t>
            </a:r>
            <a:r>
              <a:rPr lang="en-US" altLang="zh-CN" dirty="0"/>
              <a:t>0.5 </a:t>
            </a:r>
          </a:p>
          <a:p>
            <a:pPr marL="720000">
              <a:spcBef>
                <a:spcPts val="0"/>
              </a:spcBef>
              <a:buFont typeface="Wingdings" panose="05000000000000000000" pitchFamily="2" charset="2"/>
              <a:buChar char="l"/>
            </a:pPr>
            <a:r>
              <a:rPr lang="zh-CN" altLang="zh-CN" dirty="0"/>
              <a:t>数据分隔符：</a:t>
            </a:r>
            <a:r>
              <a:rPr lang="en-US" altLang="zh-CN" dirty="0"/>
              <a:t>,</a:t>
            </a:r>
          </a:p>
          <a:p>
            <a:pPr marL="720000">
              <a:spcBef>
                <a:spcPts val="0"/>
              </a:spcBef>
              <a:buFont typeface="Wingdings" panose="05000000000000000000" pitchFamily="2" charset="2"/>
              <a:buChar char="l"/>
            </a:pPr>
            <a:r>
              <a:rPr lang="zh-CN" altLang="zh-CN" dirty="0"/>
              <a:t>训练集比例：</a:t>
            </a:r>
            <a:r>
              <a:rPr lang="en-US" altLang="zh-CN" dirty="0"/>
              <a:t>0.8 </a:t>
            </a:r>
          </a:p>
          <a:p>
            <a:pPr>
              <a:buFont typeface="Wingdings" panose="05000000000000000000" pitchFamily="2" charset="2"/>
              <a:buChar char="l"/>
            </a:pPr>
            <a:endParaRPr lang="en-US" altLang="zh-CN" dirty="0"/>
          </a:p>
          <a:p>
            <a:endParaRPr lang="en-US" altLang="zh-CN"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a:xfrm>
            <a:off x="423819" y="961426"/>
            <a:ext cx="11107601" cy="426469"/>
          </a:xfrm>
        </p:spPr>
        <p:txBody>
          <a:bodyPr/>
          <a:lstStyle/>
          <a:p>
            <a:pPr marL="457200" indent="-457200">
              <a:buClr>
                <a:schemeClr val="tx1"/>
              </a:buClr>
              <a:buFont typeface="+mj-lt"/>
              <a:buAutoNum type="arabicPeriod" startAt="5"/>
            </a:pPr>
            <a:r>
              <a:rPr lang="zh-CN" altLang="en-US" b="1" dirty="0"/>
              <a:t>整体实现</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75" y="2174520"/>
            <a:ext cx="9886950" cy="733425"/>
          </a:xfrm>
          <a:prstGeom prst="rect">
            <a:avLst/>
          </a:prstGeom>
        </p:spPr>
      </p:pic>
    </p:spTree>
    <p:extLst>
      <p:ext uri="{BB962C8B-B14F-4D97-AF65-F5344CB8AC3E}">
        <p14:creationId xmlns:p14="http://schemas.microsoft.com/office/powerpoint/2010/main" val="331565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4929416" cy="4369231"/>
          </a:xfrm>
        </p:spPr>
        <p:txBody>
          <a:bodyPr/>
          <a:lstStyle/>
          <a:p>
            <a:r>
              <a:rPr lang="zh-CN" altLang="zh-CN" dirty="0"/>
              <a:t>模型生成了</a:t>
            </a:r>
            <a:r>
              <a:rPr lang="en-US" altLang="zh-CN" dirty="0"/>
              <a:t>2</a:t>
            </a:r>
            <a:r>
              <a:rPr lang="zh-CN" altLang="zh-CN" dirty="0"/>
              <a:t>个文件夹，一个保存模型的文件，一个评价指标文件。其中模型存储文件</a:t>
            </a:r>
            <a:r>
              <a:rPr lang="en-US" altLang="zh-CN" dirty="0" err="1"/>
              <a:t>logistic_model</a:t>
            </a:r>
            <a:r>
              <a:rPr lang="zh-CN" altLang="zh-CN" dirty="0"/>
              <a:t>下有一个存放模型具体数据的文件</a:t>
            </a:r>
            <a:r>
              <a:rPr lang="en-US" altLang="zh-CN" dirty="0"/>
              <a:t>data</a:t>
            </a:r>
            <a:r>
              <a:rPr lang="zh-CN" altLang="en-US" dirty="0"/>
              <a:t>，如右上图所示</a:t>
            </a:r>
            <a:endParaRPr lang="en-US" altLang="zh-CN" dirty="0"/>
          </a:p>
          <a:p>
            <a:r>
              <a:rPr lang="zh-CN" altLang="zh-CN" dirty="0"/>
              <a:t>还有一个存放模型元数据的文件</a:t>
            </a:r>
            <a:r>
              <a:rPr lang="en-US" altLang="zh-CN" dirty="0"/>
              <a:t>metadata</a:t>
            </a:r>
            <a:r>
              <a:rPr lang="zh-CN" altLang="en-US" dirty="0"/>
              <a:t>，如右下图所示</a:t>
            </a:r>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整体实现</a:t>
            </a:r>
          </a:p>
        </p:txBody>
      </p:sp>
      <p:pic>
        <p:nvPicPr>
          <p:cNvPr id="5" name="图片 4"/>
          <p:cNvPicPr>
            <a:picLocks noChangeAspect="1"/>
          </p:cNvPicPr>
          <p:nvPr/>
        </p:nvPicPr>
        <p:blipFill>
          <a:blip r:embed="rId2"/>
          <a:stretch>
            <a:fillRect/>
          </a:stretch>
        </p:blipFill>
        <p:spPr>
          <a:xfrm>
            <a:off x="6440955" y="1463276"/>
            <a:ext cx="5002362" cy="2409090"/>
          </a:xfrm>
          <a:prstGeom prst="rect">
            <a:avLst/>
          </a:prstGeom>
        </p:spPr>
      </p:pic>
      <p:pic>
        <p:nvPicPr>
          <p:cNvPr id="6" name="图片 5"/>
          <p:cNvPicPr>
            <a:picLocks noChangeAspect="1"/>
          </p:cNvPicPr>
          <p:nvPr/>
        </p:nvPicPr>
        <p:blipFill>
          <a:blip r:embed="rId3"/>
          <a:stretch>
            <a:fillRect/>
          </a:stretch>
        </p:blipFill>
        <p:spPr>
          <a:xfrm>
            <a:off x="6440955" y="4035162"/>
            <a:ext cx="5466012" cy="1611036"/>
          </a:xfrm>
          <a:prstGeom prst="rect">
            <a:avLst/>
          </a:prstGeom>
        </p:spPr>
      </p:pic>
    </p:spTree>
    <p:extLst>
      <p:ext uri="{BB962C8B-B14F-4D97-AF65-F5344CB8AC3E}">
        <p14:creationId xmlns:p14="http://schemas.microsoft.com/office/powerpoint/2010/main" val="811529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1107601" cy="633425"/>
          </a:xfrm>
        </p:spPr>
        <p:txBody>
          <a:bodyPr/>
          <a:lstStyle/>
          <a:p>
            <a:r>
              <a:rPr lang="zh-CN" altLang="zh-CN" dirty="0"/>
              <a:t>模型评价指标输出中只有阈值</a:t>
            </a:r>
            <a:r>
              <a:rPr lang="en-US" altLang="zh-CN" dirty="0"/>
              <a:t>1.0</a:t>
            </a:r>
            <a:r>
              <a:rPr lang="zh-CN" altLang="zh-CN" dirty="0"/>
              <a:t>后的值才是模型的评价指标值</a:t>
            </a:r>
            <a:r>
              <a:rPr lang="zh-CN" altLang="en-US" dirty="0"/>
              <a:t>，如图所示</a:t>
            </a:r>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整体实现</a:t>
            </a:r>
          </a:p>
        </p:txBody>
      </p:sp>
      <p:pic>
        <p:nvPicPr>
          <p:cNvPr id="5" name="图片 4"/>
          <p:cNvPicPr>
            <a:picLocks noChangeAspect="1"/>
          </p:cNvPicPr>
          <p:nvPr/>
        </p:nvPicPr>
        <p:blipFill>
          <a:blip r:embed="rId2"/>
          <a:stretch>
            <a:fillRect/>
          </a:stretch>
        </p:blipFill>
        <p:spPr>
          <a:xfrm>
            <a:off x="3078721" y="2388092"/>
            <a:ext cx="5805419" cy="3000653"/>
          </a:xfrm>
          <a:prstGeom prst="rect">
            <a:avLst/>
          </a:prstGeom>
        </p:spPr>
      </p:pic>
    </p:spTree>
    <p:extLst>
      <p:ext uri="{BB962C8B-B14F-4D97-AF65-F5344CB8AC3E}">
        <p14:creationId xmlns:p14="http://schemas.microsoft.com/office/powerpoint/2010/main" val="2047653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当用户想要使用训练好的模型进行预测时，以测试集为例</a:t>
            </a:r>
            <a:r>
              <a:rPr lang="zh-CN" altLang="en-US" dirty="0"/>
              <a:t>，只需要运行以下代码加载模型即可</a:t>
            </a:r>
            <a:endParaRPr lang="en-US" altLang="zh-CN" dirty="0"/>
          </a:p>
          <a:p>
            <a:endParaRPr lang="en-US" altLang="zh-CN" dirty="0"/>
          </a:p>
          <a:p>
            <a:endParaRPr lang="en-US" altLang="zh-CN" dirty="0"/>
          </a:p>
          <a:p>
            <a:endParaRPr lang="en-US" altLang="zh-CN" dirty="0"/>
          </a:p>
          <a:p>
            <a:r>
              <a:rPr lang="zh-CN" altLang="zh-CN" dirty="0"/>
              <a:t>利用</a:t>
            </a:r>
            <a:r>
              <a:rPr lang="en-US" altLang="zh-CN" dirty="0"/>
              <a:t>Spark </a:t>
            </a:r>
            <a:r>
              <a:rPr lang="en-US" altLang="zh-CN" dirty="0" err="1"/>
              <a:t>MLlib</a:t>
            </a:r>
            <a:r>
              <a:rPr lang="zh-CN" altLang="zh-CN" dirty="0"/>
              <a:t>，根据所提供的数据训练培训用户分类模型，并且根据预测结果进行模型调优，发现较好的分类阈值为</a:t>
            </a:r>
            <a:r>
              <a:rPr lang="en-US" altLang="zh-CN" dirty="0"/>
              <a:t>0.5</a:t>
            </a:r>
            <a:r>
              <a:rPr lang="zh-CN" altLang="zh-CN" dirty="0"/>
              <a:t>，利用阈值</a:t>
            </a:r>
            <a:r>
              <a:rPr lang="en-US" altLang="zh-CN" dirty="0"/>
              <a:t>0.5</a:t>
            </a:r>
            <a:r>
              <a:rPr lang="zh-CN" altLang="zh-CN" dirty="0"/>
              <a:t>所训练的模型预测测试集得到的评价指标</a:t>
            </a:r>
            <a:r>
              <a:rPr lang="en-US" altLang="zh-CN" dirty="0"/>
              <a:t>F1</a:t>
            </a:r>
            <a:r>
              <a:rPr lang="zh-CN" altLang="zh-CN" dirty="0"/>
              <a:t>的值有</a:t>
            </a:r>
            <a:r>
              <a:rPr lang="en-US" altLang="zh-CN" dirty="0"/>
              <a:t>76%</a:t>
            </a:r>
            <a:r>
              <a:rPr lang="zh-CN" altLang="zh-CN" dirty="0"/>
              <a:t>，具有一定的准确性。对结果进行分析发现，</a:t>
            </a:r>
            <a:r>
              <a:rPr lang="en-US" altLang="zh-CN" dirty="0"/>
              <a:t>precision</a:t>
            </a:r>
            <a:r>
              <a:rPr lang="zh-CN" altLang="zh-CN" dirty="0"/>
              <a:t>有</a:t>
            </a:r>
            <a:r>
              <a:rPr lang="en-US" altLang="zh-CN" dirty="0"/>
              <a:t>0.71</a:t>
            </a:r>
            <a:r>
              <a:rPr lang="zh-CN" altLang="zh-CN" dirty="0"/>
              <a:t>，</a:t>
            </a:r>
            <a:r>
              <a:rPr lang="en-US" altLang="zh-CN" dirty="0"/>
              <a:t>recall</a:t>
            </a:r>
            <a:r>
              <a:rPr lang="zh-CN" altLang="zh-CN" dirty="0"/>
              <a:t>有</a:t>
            </a:r>
            <a:r>
              <a:rPr lang="en-US" altLang="zh-CN" dirty="0"/>
              <a:t>0.81</a:t>
            </a:r>
            <a:r>
              <a:rPr lang="zh-CN" altLang="zh-CN" dirty="0"/>
              <a:t>，召回率很高，说明数据不够理想，存在不平衡的问题，导致结果准确率不够高。</a:t>
            </a:r>
          </a:p>
          <a:p>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5"/>
            </a:pPr>
            <a:r>
              <a:rPr lang="zh-CN" altLang="en-US" b="1" dirty="0"/>
              <a:t>整体实现</a:t>
            </a:r>
          </a:p>
        </p:txBody>
      </p:sp>
      <p:pic>
        <p:nvPicPr>
          <p:cNvPr id="5" name="图片 4"/>
          <p:cNvPicPr>
            <a:picLocks noChangeAspect="1"/>
          </p:cNvPicPr>
          <p:nvPr/>
        </p:nvPicPr>
        <p:blipFill>
          <a:blip r:embed="rId2"/>
          <a:stretch>
            <a:fillRect/>
          </a:stretch>
        </p:blipFill>
        <p:spPr>
          <a:xfrm>
            <a:off x="423819" y="2344902"/>
            <a:ext cx="11415749" cy="1386960"/>
          </a:xfrm>
          <a:prstGeom prst="rect">
            <a:avLst/>
          </a:prstGeom>
        </p:spPr>
      </p:pic>
    </p:spTree>
    <p:extLst>
      <p:ext uri="{BB962C8B-B14F-4D97-AF65-F5344CB8AC3E}">
        <p14:creationId xmlns:p14="http://schemas.microsoft.com/office/powerpoint/2010/main" val="1209594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2198962"/>
            <a:ext cx="5910" cy="22714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87886" y="37982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25026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34595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以</a:t>
            </a:r>
            <a:r>
              <a:rPr lang="en-US" altLang="zh-CN" sz="2200" dirty="0">
                <a:latin typeface="微软雅黑" pitchFamily="34" charset="-122"/>
                <a:ea typeface="微软雅黑" pitchFamily="34" charset="-122"/>
              </a:rPr>
              <a:t>Logistic</a:t>
            </a:r>
            <a:r>
              <a:rPr lang="zh-CN" altLang="en-US" sz="2200" dirty="0">
                <a:latin typeface="微软雅黑" pitchFamily="34" charset="-122"/>
                <a:ea typeface="微软雅黑" pitchFamily="34" charset="-122"/>
              </a:rPr>
              <a:t>实现用户分类</a:t>
            </a:r>
          </a:p>
        </p:txBody>
      </p:sp>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dirty="0"/>
              <a:t>目录</a:t>
            </a:r>
          </a:p>
        </p:txBody>
      </p:sp>
      <p:sp>
        <p:nvSpPr>
          <p:cNvPr id="1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24306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了解</a:t>
            </a:r>
            <a:r>
              <a:rPr lang="en-US" altLang="zh-CN" sz="2200" dirty="0" err="1">
                <a:solidFill>
                  <a:schemeClr val="bg1"/>
                </a:solidFill>
                <a:latin typeface="微软雅黑" pitchFamily="34" charset="-122"/>
                <a:ea typeface="微软雅黑" pitchFamily="34" charset="-122"/>
                <a:sym typeface="微软雅黑" pitchFamily="34" charset="-122"/>
              </a:rPr>
              <a:t>MLlib</a:t>
            </a:r>
            <a:r>
              <a:rPr lang="zh-CN" altLang="en-US" sz="2200" dirty="0">
                <a:solidFill>
                  <a:schemeClr val="bg1"/>
                </a:solidFill>
                <a:latin typeface="微软雅黑" pitchFamily="34" charset="-122"/>
                <a:ea typeface="微软雅黑" pitchFamily="34" charset="-122"/>
                <a:sym typeface="微软雅黑" pitchFamily="34" charset="-122"/>
              </a:rPr>
              <a:t>库</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34775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Tree>
    <p:extLst>
      <p:ext uri="{BB962C8B-B14F-4D97-AF65-F5344CB8AC3E}">
        <p14:creationId xmlns:p14="http://schemas.microsoft.com/office/powerpoint/2010/main" val="106139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6" name="Rectangle 5">
            <a:extLst>
              <a:ext uri="{FF2B5EF4-FFF2-40B4-BE49-F238E27FC236}">
                <a16:creationId xmlns:a16="http://schemas.microsoft.com/office/drawing/2014/main" xmlns="" id="{05B62DE8-7A5F-448E-9333-EFF942EF3074}"/>
              </a:ext>
            </a:extLst>
          </p:cNvPr>
          <p:cNvSpPr>
            <a:spLocks noChangeArrowheads="1"/>
          </p:cNvSpPr>
          <p:nvPr/>
        </p:nvSpPr>
        <p:spPr bwMode="auto">
          <a:xfrm>
            <a:off x="4585649" y="6112088"/>
            <a:ext cx="5355991" cy="369332"/>
          </a:xfrm>
          <a:prstGeom prst="rect">
            <a:avLst/>
          </a:prstGeom>
          <a:noFill/>
          <a:ln>
            <a:noFill/>
          </a:ln>
          <a:extLst/>
        </p:spPr>
        <p:txBody>
          <a:bodyPr wrap="square">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algn="l" defTabSz="914400" rtl="0" eaLnBrk="1" latinLnBrk="0" hangingPunct="1">
              <a:spcBef>
                <a:spcPts val="600"/>
              </a:spcBef>
              <a:spcAft>
                <a:spcPts val="600"/>
              </a:spcAft>
            </a:pPr>
            <a:r>
              <a:rPr lang="zh-CN" altLang="en-US" sz="1800" dirty="0">
                <a:latin typeface="微软雅黑" panose="020B0503020204020204" pitchFamily="34" charset="-122"/>
                <a:ea typeface="微软雅黑" panose="020B0503020204020204" pitchFamily="34" charset="-122"/>
              </a:rPr>
              <a:t>问题</a:t>
            </a:r>
            <a:r>
              <a:rPr lang="zh-CN" altLang="en-US" sz="1800" kern="1200" dirty="0">
                <a:solidFill>
                  <a:srgbClr val="000000"/>
                </a:solidFill>
                <a:latin typeface="微软雅黑" panose="020B0503020204020204" pitchFamily="34" charset="-122"/>
                <a:ea typeface="微软雅黑" panose="020B0503020204020204" pitchFamily="34" charset="-122"/>
                <a:cs typeface="+mn-cs"/>
              </a:rPr>
              <a:t>反馈：</a:t>
            </a:r>
            <a:r>
              <a:rPr lang="en-US" altLang="zh-CN" sz="1800" kern="1200" dirty="0">
                <a:solidFill>
                  <a:srgbClr val="000000"/>
                </a:solidFill>
                <a:latin typeface="微软雅黑" panose="020B0503020204020204" pitchFamily="34" charset="-122"/>
                <a:ea typeface="微软雅黑" panose="020B0503020204020204" pitchFamily="34" charset="-122"/>
                <a:cs typeface="+mn-cs"/>
              </a:rPr>
              <a:t> </a:t>
            </a:r>
            <a:r>
              <a:rPr lang="en-US" altLang="zh-CN" sz="1800" u="sng" kern="1200" dirty="0">
                <a:solidFill>
                  <a:schemeClr val="tx1"/>
                </a:solidFill>
                <a:latin typeface="微软雅黑" panose="020B0503020204020204" pitchFamily="34" charset="-122"/>
                <a:ea typeface="微软雅黑" panose="020B0503020204020204" pitchFamily="34" charset="-122"/>
                <a:cs typeface="+mn-cs"/>
                <a:hlinkClick r:id="rId3"/>
              </a:rPr>
              <a:t>http://www.tipdm.org/tj/841.jhtml</a:t>
            </a:r>
            <a:endParaRPr lang="en-US" altLang="zh-CN" sz="1800" u="sng" kern="1200" dirty="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4636692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423818" y="1257539"/>
            <a:ext cx="11107601" cy="4369231"/>
          </a:xfrm>
        </p:spPr>
        <p:txBody>
          <a:bodyPr/>
          <a:lstStyle/>
          <a:p>
            <a:pPr marL="0" indent="0">
              <a:buNone/>
            </a:pPr>
            <a:r>
              <a:rPr lang="en-US" altLang="zh-CN" dirty="0"/>
              <a:t>     “</a:t>
            </a:r>
            <a:r>
              <a:rPr lang="zh-CN" altLang="zh-CN" dirty="0"/>
              <a:t>泰迪杯</a:t>
            </a:r>
            <a:r>
              <a:rPr lang="en-US" altLang="zh-CN" dirty="0"/>
              <a:t>”</a:t>
            </a:r>
            <a:r>
              <a:rPr lang="zh-CN" altLang="zh-CN" dirty="0"/>
              <a:t>数据挖掘竞赛网站作为一个竞赛型的网站，不仅发布了很多竞赛的相关信息，除此之外还有很多其他类型的网页信息，其中就包括公司主营的业务培训的相关信息。每个网页都属于某一类网页标签，例如</a:t>
            </a:r>
            <a:r>
              <a:rPr lang="en-US" altLang="zh-CN" dirty="0"/>
              <a:t>“</a:t>
            </a:r>
            <a:r>
              <a:rPr lang="zh-CN" altLang="zh-CN" dirty="0"/>
              <a:t>培训</a:t>
            </a:r>
            <a:r>
              <a:rPr lang="en-US" altLang="zh-CN" dirty="0"/>
              <a:t>”“</a:t>
            </a:r>
            <a:r>
              <a:rPr lang="zh-CN" altLang="zh-CN" dirty="0"/>
              <a:t>竞赛</a:t>
            </a:r>
            <a:r>
              <a:rPr lang="en-US" altLang="zh-CN" dirty="0"/>
              <a:t>”“</a:t>
            </a:r>
            <a:r>
              <a:rPr lang="zh-CN" altLang="zh-CN" dirty="0"/>
              <a:t>项目</a:t>
            </a:r>
            <a:r>
              <a:rPr lang="en-US" altLang="zh-CN" dirty="0"/>
              <a:t>”</a:t>
            </a:r>
            <a:r>
              <a:rPr lang="zh-CN" altLang="zh-CN" dirty="0"/>
              <a:t>等，用户对于某个网页的访问可以转化为用户对某类标签的访问记录。现有一份记录了用户对各网页标签的统计数据</a:t>
            </a:r>
            <a:r>
              <a:rPr lang="zh-CN" altLang="en-US" dirty="0"/>
              <a:t>，如图所示，</a:t>
            </a:r>
            <a:r>
              <a:rPr lang="zh-CN" altLang="zh-CN" dirty="0"/>
              <a:t>这份数据包括用户对</a:t>
            </a:r>
            <a:r>
              <a:rPr lang="en-US" altLang="zh-CN" dirty="0"/>
              <a:t>“</a:t>
            </a:r>
            <a:r>
              <a:rPr lang="zh-CN" altLang="zh-CN" dirty="0"/>
              <a:t>泰迪杯</a:t>
            </a:r>
            <a:r>
              <a:rPr lang="en-US" altLang="zh-CN" dirty="0"/>
              <a:t>”</a:t>
            </a:r>
            <a:r>
              <a:rPr lang="zh-CN" altLang="zh-CN" dirty="0"/>
              <a:t>数据挖掘竞赛网站中各个网页标签的访问记录。 表中的第</a:t>
            </a:r>
            <a:r>
              <a:rPr lang="en-US" altLang="zh-CN" dirty="0"/>
              <a:t>1</a:t>
            </a:r>
            <a:r>
              <a:rPr lang="zh-CN" altLang="zh-CN" dirty="0"/>
              <a:t>列</a:t>
            </a:r>
            <a:r>
              <a:rPr lang="en-US" altLang="zh-CN" dirty="0"/>
              <a:t>id</a:t>
            </a:r>
            <a:r>
              <a:rPr lang="zh-CN" altLang="zh-CN" dirty="0"/>
              <a:t>，代表用户</a:t>
            </a:r>
            <a:r>
              <a:rPr lang="en-US" altLang="zh-CN" dirty="0"/>
              <a:t>id</a:t>
            </a:r>
            <a:r>
              <a:rPr lang="zh-CN" altLang="zh-CN" dirty="0"/>
              <a:t>。</a:t>
            </a:r>
            <a:r>
              <a:rPr lang="zh-CN" altLang="zh-CN" dirty="0">
                <a:solidFill>
                  <a:srgbClr val="FF0000"/>
                </a:solidFill>
              </a:rPr>
              <a:t>标签列</a:t>
            </a:r>
            <a:r>
              <a:rPr lang="en-US" altLang="zh-CN" dirty="0">
                <a:solidFill>
                  <a:srgbClr val="FF0000"/>
                </a:solidFill>
              </a:rPr>
              <a:t>“status”</a:t>
            </a:r>
            <a:r>
              <a:rPr lang="zh-CN" altLang="zh-CN" dirty="0">
                <a:solidFill>
                  <a:srgbClr val="FF0000"/>
                </a:solidFill>
              </a:rPr>
              <a:t>，标识了用户是否访问过培训标签相关的网页。如果访问过，则值为</a:t>
            </a:r>
            <a:r>
              <a:rPr lang="en-US" altLang="zh-CN" dirty="0">
                <a:solidFill>
                  <a:srgbClr val="FF0000"/>
                </a:solidFill>
              </a:rPr>
              <a:t>1</a:t>
            </a:r>
            <a:r>
              <a:rPr lang="zh-CN" altLang="zh-CN" dirty="0">
                <a:solidFill>
                  <a:srgbClr val="FF0000"/>
                </a:solidFill>
              </a:rPr>
              <a:t>，表示此用户对于培训有参加的意向</a:t>
            </a:r>
            <a:r>
              <a:rPr lang="zh-CN" altLang="zh-CN" dirty="0"/>
              <a:t>；</a:t>
            </a:r>
            <a:r>
              <a:rPr lang="zh-CN" altLang="zh-CN" dirty="0">
                <a:solidFill>
                  <a:srgbClr val="FF0000"/>
                </a:solidFill>
              </a:rPr>
              <a:t>反之其值为</a:t>
            </a:r>
            <a:r>
              <a:rPr lang="en-US" altLang="zh-CN" dirty="0">
                <a:solidFill>
                  <a:srgbClr val="FF0000"/>
                </a:solidFill>
              </a:rPr>
              <a:t>0</a:t>
            </a:r>
            <a:r>
              <a:rPr lang="zh-CN" altLang="zh-CN" dirty="0">
                <a:solidFill>
                  <a:srgbClr val="FF0000"/>
                </a:solidFill>
              </a:rPr>
              <a:t>，表示此用户对于培训没有参加的意向</a:t>
            </a:r>
            <a:r>
              <a:rPr lang="zh-CN" altLang="zh-CN" dirty="0"/>
              <a:t>。其他的标签列共有</a:t>
            </a:r>
            <a:r>
              <a:rPr lang="en-US" altLang="zh-CN" dirty="0"/>
              <a:t>30</a:t>
            </a:r>
            <a:r>
              <a:rPr lang="zh-CN" altLang="zh-CN" dirty="0"/>
              <a:t>个它们的值各自表示了用户访问该网页标签的访问次数。比如，标签列“项目”的值为</a:t>
            </a:r>
            <a:r>
              <a:rPr lang="en-US" altLang="zh-CN" dirty="0"/>
              <a:t>3</a:t>
            </a:r>
            <a:r>
              <a:rPr lang="zh-CN" altLang="zh-CN" dirty="0"/>
              <a:t>，则表示用户访问项目标签相关的网页共有</a:t>
            </a:r>
            <a:r>
              <a:rPr lang="en-US" altLang="zh-CN" dirty="0"/>
              <a:t>3</a:t>
            </a:r>
            <a:r>
              <a:rPr lang="zh-CN" altLang="zh-CN" dirty="0"/>
              <a:t>次。如果根据标签列</a:t>
            </a:r>
            <a:r>
              <a:rPr lang="en-US" altLang="zh-CN" dirty="0"/>
              <a:t>“status”</a:t>
            </a:r>
            <a:r>
              <a:rPr lang="zh-CN" altLang="zh-CN" dirty="0"/>
              <a:t>进行简单分类，则所有用户被分成了两类：有意向培训用户和无意向培训用户。</a:t>
            </a:r>
          </a:p>
          <a:p>
            <a:endParaRPr lang="zh-CN" altLang="zh-CN" dirty="0"/>
          </a:p>
          <a:p>
            <a:pPr>
              <a:buFont typeface="Wingdings" panose="05000000000000000000" pitchFamily="2" charset="2"/>
              <a:buChar char="Ø"/>
            </a:pPr>
            <a:endParaRPr lang="zh-CN" altLang="en-US" dirty="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kumimoji="0" lang="zh-CN" altLang="en-US" dirty="0">
                <a:solidFill>
                  <a:schemeClr val="tx1"/>
                </a:solidFill>
              </a:rPr>
              <a:t>以</a:t>
            </a:r>
            <a:r>
              <a:rPr kumimoji="0" lang="en-US" altLang="zh-CN" dirty="0">
                <a:solidFill>
                  <a:schemeClr val="tx1"/>
                </a:solidFill>
              </a:rPr>
              <a:t>Logistic</a:t>
            </a:r>
            <a:r>
              <a:rPr kumimoji="0" lang="zh-CN" altLang="en-US" dirty="0">
                <a:solidFill>
                  <a:schemeClr val="tx1"/>
                </a:solidFill>
              </a:rPr>
              <a:t>实现用户分类</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423819" y="1005815"/>
            <a:ext cx="11107601" cy="426469"/>
          </a:xfrm>
        </p:spPr>
        <p:txBody>
          <a:bodyPr/>
          <a:lstStyle/>
          <a:p>
            <a:r>
              <a:rPr kumimoji="0" lang="en-US" altLang="zh-CN" b="1" dirty="0">
                <a:solidFill>
                  <a:srgbClr val="000000"/>
                </a:solidFill>
              </a:rPr>
              <a:t>1. </a:t>
            </a:r>
            <a:r>
              <a:rPr kumimoji="0" lang="zh-CN" altLang="en-US" b="1" dirty="0">
                <a:solidFill>
                  <a:srgbClr val="000000"/>
                </a:solidFill>
              </a:rPr>
              <a:t>背景</a:t>
            </a:r>
            <a:endParaRPr kumimoji="0" lang="en-US" altLang="zh-CN" b="0" dirty="0">
              <a:solidFill>
                <a:srgbClr val="000000"/>
              </a:solidFill>
            </a:endParaRPr>
          </a:p>
        </p:txBody>
      </p:sp>
      <p:pic>
        <p:nvPicPr>
          <p:cNvPr id="6" name="图片 5"/>
          <p:cNvPicPr>
            <a:picLocks noChangeAspect="1"/>
          </p:cNvPicPr>
          <p:nvPr/>
        </p:nvPicPr>
        <p:blipFill>
          <a:blip r:embed="rId2"/>
          <a:stretch>
            <a:fillRect/>
          </a:stretch>
        </p:blipFill>
        <p:spPr>
          <a:xfrm>
            <a:off x="4088969" y="5032358"/>
            <a:ext cx="7025874" cy="1774670"/>
          </a:xfrm>
          <a:prstGeom prst="rect">
            <a:avLst/>
          </a:prstGeom>
        </p:spPr>
      </p:pic>
    </p:spTree>
    <p:extLst>
      <p:ext uri="{BB962C8B-B14F-4D97-AF65-F5344CB8AC3E}">
        <p14:creationId xmlns:p14="http://schemas.microsoft.com/office/powerpoint/2010/main" val="356092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9"/>
            <a:ext cx="11107601" cy="1689868"/>
          </a:xfrm>
        </p:spPr>
        <p:txBody>
          <a:bodyPr/>
          <a:lstStyle/>
          <a:p>
            <a:r>
              <a:rPr lang="zh-CN" altLang="zh-CN" dirty="0"/>
              <a:t>建立分类模型，识别出有意向培训用户。原始数据需要被分为两部分：训练数据及测试数据。使用训练数据训练预测模型，使用测试数据来预测用户是否有培训意向，从而达到验证模型的目的。这里使用样本数据中的</a:t>
            </a:r>
            <a:r>
              <a:rPr lang="zh-CN" altLang="zh-CN" dirty="0">
                <a:solidFill>
                  <a:srgbClr val="FF0000"/>
                </a:solidFill>
              </a:rPr>
              <a:t>标签列</a:t>
            </a:r>
            <a:r>
              <a:rPr lang="en-US" altLang="zh-CN" dirty="0">
                <a:solidFill>
                  <a:srgbClr val="FF0000"/>
                </a:solidFill>
              </a:rPr>
              <a:t>“status”</a:t>
            </a:r>
            <a:r>
              <a:rPr lang="zh-CN" altLang="zh-CN" dirty="0">
                <a:solidFill>
                  <a:srgbClr val="FF0000"/>
                </a:solidFill>
              </a:rPr>
              <a:t>作为模型的目标列</a:t>
            </a:r>
            <a:r>
              <a:rPr lang="zh-CN" altLang="zh-CN" dirty="0"/>
              <a:t>，其他</a:t>
            </a:r>
            <a:r>
              <a:rPr lang="en-US" altLang="zh-CN" dirty="0"/>
              <a:t>30</a:t>
            </a:r>
            <a:r>
              <a:rPr lang="zh-CN" altLang="zh-CN" dirty="0"/>
              <a:t>个标签列的数据作为属性列来构建一个分类模型。应用分类模型就可以对用户进行分类，从而推测出新用户是否有培训意向。使用</a:t>
            </a:r>
            <a:r>
              <a:rPr lang="en-US" altLang="zh-CN" dirty="0" err="1"/>
              <a:t>MLlib</a:t>
            </a:r>
            <a:r>
              <a:rPr lang="zh-CN" altLang="zh-CN" dirty="0"/>
              <a:t>中的逻辑回归算法包实现用户分类，包括以下几个步骤</a:t>
            </a:r>
            <a:endParaRPr lang="en-US" altLang="zh-CN" dirty="0"/>
          </a:p>
          <a:p>
            <a:pPr marL="720000">
              <a:buFont typeface="Wingdings" panose="05000000000000000000" pitchFamily="2" charset="2"/>
              <a:buChar char="l"/>
            </a:pPr>
            <a:r>
              <a:rPr lang="zh-CN" altLang="zh-CN" dirty="0"/>
              <a:t>构建模型数据</a:t>
            </a:r>
          </a:p>
          <a:p>
            <a:pPr marL="720000">
              <a:buFont typeface="Wingdings" panose="05000000000000000000" pitchFamily="2" charset="2"/>
              <a:buChar char="l"/>
            </a:pPr>
            <a:r>
              <a:rPr lang="zh-CN" altLang="zh-CN" dirty="0"/>
              <a:t>训练模型</a:t>
            </a:r>
          </a:p>
          <a:p>
            <a:pPr marL="720000">
              <a:buFont typeface="Wingdings" panose="05000000000000000000" pitchFamily="2" charset="2"/>
              <a:buChar char="l"/>
            </a:pPr>
            <a:r>
              <a:rPr lang="zh-CN" altLang="zh-CN" dirty="0"/>
              <a:t>模型分类及结果优化</a:t>
            </a:r>
          </a:p>
          <a:p>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2"/>
            </a:pPr>
            <a:r>
              <a:rPr lang="zh-CN" altLang="en-US" b="1" dirty="0"/>
              <a:t>分析目标</a:t>
            </a:r>
          </a:p>
        </p:txBody>
      </p:sp>
    </p:spTree>
    <p:extLst>
      <p:ext uri="{BB962C8B-B14F-4D97-AF65-F5344CB8AC3E}">
        <p14:creationId xmlns:p14="http://schemas.microsoft.com/office/powerpoint/2010/main" val="286192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5043" y="1565449"/>
            <a:ext cx="7690371" cy="4924128"/>
          </a:xfrm>
        </p:spPr>
        <p:txBody>
          <a:bodyPr/>
          <a:lstStyle/>
          <a:p>
            <a:r>
              <a:rPr lang="zh-CN" altLang="zh-CN" dirty="0"/>
              <a:t>针对案例步骤和调用算法流程，基本步骤包含以下几个方面</a:t>
            </a:r>
            <a:endParaRPr lang="en-US" altLang="zh-CN" dirty="0"/>
          </a:p>
          <a:p>
            <a:pPr marL="720000">
              <a:buFont typeface="Wingdings" panose="05000000000000000000" pitchFamily="2" charset="2"/>
              <a:buChar char="l"/>
            </a:pPr>
            <a:r>
              <a:rPr lang="zh-CN" altLang="zh-CN" dirty="0"/>
              <a:t>数据清理后将原始数据处理成算法需要的模型数据</a:t>
            </a:r>
            <a:endParaRPr lang="en-US" altLang="zh-CN" dirty="0"/>
          </a:p>
          <a:p>
            <a:pPr marL="720000">
              <a:buFont typeface="Wingdings" panose="05000000000000000000" pitchFamily="2" charset="2"/>
              <a:buChar char="l"/>
            </a:pPr>
            <a:r>
              <a:rPr lang="zh-CN" altLang="zh-CN" dirty="0"/>
              <a:t>找到</a:t>
            </a:r>
            <a:r>
              <a:rPr lang="en-US" altLang="zh-CN" dirty="0"/>
              <a:t>Spark </a:t>
            </a:r>
            <a:r>
              <a:rPr lang="en-US" altLang="zh-CN" dirty="0" err="1"/>
              <a:t>MLlib</a:t>
            </a:r>
            <a:r>
              <a:rPr lang="zh-CN" altLang="zh-CN" dirty="0"/>
              <a:t>关于</a:t>
            </a:r>
            <a:r>
              <a:rPr lang="en-US" altLang="zh-CN" dirty="0"/>
              <a:t>Logistic</a:t>
            </a:r>
            <a:r>
              <a:rPr lang="zh-CN" altLang="zh-CN" dirty="0"/>
              <a:t>回归的算法包，了解如何导入算法包</a:t>
            </a:r>
            <a:endParaRPr lang="en-US" altLang="zh-CN" dirty="0"/>
          </a:p>
          <a:p>
            <a:pPr marL="720000">
              <a:buFont typeface="Wingdings" panose="05000000000000000000" pitchFamily="2" charset="2"/>
              <a:buChar char="l"/>
            </a:pPr>
            <a:r>
              <a:rPr lang="zh-CN" altLang="zh-CN" dirty="0"/>
              <a:t>明确算法包所需模型参数的含义，设置合适的参数</a:t>
            </a:r>
            <a:endParaRPr lang="en-US" altLang="zh-CN" dirty="0"/>
          </a:p>
          <a:p>
            <a:pPr marL="720000">
              <a:buFont typeface="Wingdings" panose="05000000000000000000" pitchFamily="2" charset="2"/>
              <a:buChar char="l"/>
            </a:pPr>
            <a:r>
              <a:rPr lang="zh-CN" altLang="zh-CN" dirty="0"/>
              <a:t>建立模型</a:t>
            </a:r>
            <a:endParaRPr lang="en-US" altLang="zh-CN" dirty="0"/>
          </a:p>
          <a:p>
            <a:pPr marL="720000">
              <a:buFont typeface="Wingdings" panose="05000000000000000000" pitchFamily="2" charset="2"/>
              <a:buChar char="l"/>
            </a:pPr>
            <a:r>
              <a:rPr lang="zh-CN" altLang="zh-CN" dirty="0"/>
              <a:t>利用</a:t>
            </a:r>
            <a:r>
              <a:rPr lang="en-US" altLang="zh-CN" dirty="0"/>
              <a:t>Spark</a:t>
            </a:r>
            <a:r>
              <a:rPr lang="zh-CN" altLang="zh-CN" dirty="0"/>
              <a:t>已有的或自己实现的评估算法评估模型效果</a:t>
            </a:r>
            <a:endParaRPr lang="en-US" altLang="zh-CN" dirty="0"/>
          </a:p>
          <a:p>
            <a:pPr marL="720000">
              <a:buFont typeface="Wingdings" panose="05000000000000000000" pitchFamily="2" charset="2"/>
              <a:buChar char="l"/>
            </a:pPr>
            <a:r>
              <a:rPr lang="zh-CN" altLang="zh-CN" dirty="0"/>
              <a:t>根据评估结果选择是否要修改模型参数进行调优</a:t>
            </a:r>
            <a:endParaRPr lang="en-US" altLang="zh-CN" dirty="0"/>
          </a:p>
          <a:p>
            <a:pPr marL="720000">
              <a:buFont typeface="Wingdings" panose="05000000000000000000" pitchFamily="2" charset="2"/>
              <a:buChar char="l"/>
            </a:pPr>
            <a:r>
              <a:rPr lang="zh-CN" altLang="zh-CN" dirty="0"/>
              <a:t>选择调试出来的较好的模型参数重新训练模型，预测测试集的分类</a:t>
            </a:r>
            <a:endParaRPr lang="en-US" altLang="zh-CN" dirty="0"/>
          </a:p>
          <a:p>
            <a:pPr marL="720000">
              <a:buFont typeface="Wingdings" panose="05000000000000000000" pitchFamily="2" charset="2"/>
              <a:buChar char="l"/>
            </a:pPr>
            <a:r>
              <a:rPr lang="zh-CN" altLang="zh-CN" dirty="0"/>
              <a:t>将输出结果输出到</a:t>
            </a:r>
            <a:r>
              <a:rPr lang="en-US" altLang="zh-CN" dirty="0"/>
              <a:t>HDFS</a:t>
            </a:r>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3"/>
            </a:pPr>
            <a:r>
              <a:rPr lang="zh-CN" altLang="en-US" b="1" dirty="0"/>
              <a:t>分析思路</a:t>
            </a:r>
          </a:p>
        </p:txBody>
      </p:sp>
      <p:pic>
        <p:nvPicPr>
          <p:cNvPr id="5" name="图片 4"/>
          <p:cNvPicPr>
            <a:picLocks noChangeAspect="1"/>
          </p:cNvPicPr>
          <p:nvPr/>
        </p:nvPicPr>
        <p:blipFill>
          <a:blip r:embed="rId2"/>
          <a:stretch>
            <a:fillRect/>
          </a:stretch>
        </p:blipFill>
        <p:spPr>
          <a:xfrm>
            <a:off x="7045233" y="3157939"/>
            <a:ext cx="4706520" cy="1944793"/>
          </a:xfrm>
          <a:prstGeom prst="rect">
            <a:avLst/>
          </a:prstGeom>
        </p:spPr>
      </p:pic>
    </p:spTree>
    <p:extLst>
      <p:ext uri="{BB962C8B-B14F-4D97-AF65-F5344CB8AC3E}">
        <p14:creationId xmlns:p14="http://schemas.microsoft.com/office/powerpoint/2010/main" val="141608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754668"/>
            <a:ext cx="6039124" cy="2551002"/>
          </a:xfrm>
        </p:spPr>
        <p:txBody>
          <a:bodyPr/>
          <a:lstStyle/>
          <a:p>
            <a:r>
              <a:rPr lang="zh-CN" altLang="zh-CN" dirty="0"/>
              <a:t>原始的输入数据为用户对各个标签的访问次数，其中被访问的标签有</a:t>
            </a:r>
            <a:r>
              <a:rPr lang="en-US" altLang="zh-CN" dirty="0"/>
              <a:t>30</a:t>
            </a:r>
            <a:r>
              <a:rPr lang="zh-CN" altLang="zh-CN" dirty="0"/>
              <a:t>个，每个用户对每个标签的访问次数都被记录下来。每个用户都有一个用户识别</a:t>
            </a:r>
            <a:r>
              <a:rPr lang="en-US" altLang="zh-CN" dirty="0"/>
              <a:t>Id</a:t>
            </a:r>
            <a:r>
              <a:rPr lang="zh-CN" altLang="zh-CN" dirty="0"/>
              <a:t>，并且数据带有一个类别标签</a:t>
            </a:r>
            <a:r>
              <a:rPr lang="en-US" altLang="zh-CN" dirty="0"/>
              <a:t>status</a:t>
            </a:r>
          </a:p>
          <a:p>
            <a:r>
              <a:rPr lang="zh-CN" altLang="zh-CN" dirty="0"/>
              <a:t>模型数据要求为</a:t>
            </a:r>
            <a:r>
              <a:rPr lang="en-US" altLang="zh-CN" dirty="0" err="1"/>
              <a:t>LabeledPoint</a:t>
            </a:r>
            <a:r>
              <a:rPr lang="zh-CN" altLang="zh-CN" dirty="0"/>
              <a:t>类型的数据，第一个参数设置为用户类别，第二个参数设置为用户变量，并且用户类别和用户变量应该为</a:t>
            </a:r>
            <a:r>
              <a:rPr lang="en-US" altLang="zh-CN" dirty="0"/>
              <a:t>Double</a:t>
            </a:r>
            <a:r>
              <a:rPr lang="zh-CN" altLang="zh-CN" dirty="0"/>
              <a:t>类型。</a:t>
            </a:r>
          </a:p>
          <a:p>
            <a:r>
              <a:rPr lang="zh-CN" altLang="zh-CN" dirty="0"/>
              <a:t>根据数据要求，先将</a:t>
            </a:r>
            <a:r>
              <a:rPr lang="zh-CN" altLang="en-US" dirty="0"/>
              <a:t>原始</a:t>
            </a:r>
            <a:r>
              <a:rPr lang="zh-CN" altLang="zh-CN" dirty="0"/>
              <a:t>数据的第一列用户</a:t>
            </a:r>
            <a:r>
              <a:rPr lang="en-US" altLang="zh-CN" dirty="0"/>
              <a:t>Id</a:t>
            </a:r>
            <a:r>
              <a:rPr lang="zh-CN" altLang="zh-CN" dirty="0"/>
              <a:t>和第一行的列名去除，然后将数据上传到</a:t>
            </a:r>
            <a:r>
              <a:rPr lang="en-US" altLang="zh-CN" dirty="0"/>
              <a:t>HDFS</a:t>
            </a:r>
            <a:r>
              <a:rPr lang="zh-CN" altLang="zh-CN" dirty="0"/>
              <a:t>上</a:t>
            </a:r>
            <a:endParaRPr lang="en-US" altLang="zh-CN" dirty="0"/>
          </a:p>
          <a:p>
            <a:r>
              <a:rPr lang="zh-CN" altLang="en-US" dirty="0"/>
              <a:t>数据</a:t>
            </a:r>
            <a:r>
              <a:rPr lang="zh-CN" altLang="zh-CN" dirty="0"/>
              <a:t>列与列之间用逗号分隔，用户标签作为第一列</a:t>
            </a:r>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3"/>
            </a:pPr>
            <a:r>
              <a:rPr lang="zh-CN" altLang="en-US" b="1" dirty="0"/>
              <a:t>数据处理</a:t>
            </a:r>
          </a:p>
        </p:txBody>
      </p:sp>
      <p:pic>
        <p:nvPicPr>
          <p:cNvPr id="5" name="图片 4"/>
          <p:cNvPicPr>
            <a:picLocks noChangeAspect="1"/>
          </p:cNvPicPr>
          <p:nvPr/>
        </p:nvPicPr>
        <p:blipFill>
          <a:blip r:embed="rId2"/>
          <a:stretch>
            <a:fillRect/>
          </a:stretch>
        </p:blipFill>
        <p:spPr>
          <a:xfrm>
            <a:off x="6824900" y="1754668"/>
            <a:ext cx="5168960" cy="2551002"/>
          </a:xfrm>
          <a:prstGeom prst="rect">
            <a:avLst/>
          </a:prstGeom>
        </p:spPr>
      </p:pic>
    </p:spTree>
    <p:extLst>
      <p:ext uri="{BB962C8B-B14F-4D97-AF65-F5344CB8AC3E}">
        <p14:creationId xmlns:p14="http://schemas.microsoft.com/office/powerpoint/2010/main" val="183471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754668"/>
            <a:ext cx="5204624" cy="4369231"/>
          </a:xfrm>
        </p:spPr>
        <p:txBody>
          <a:bodyPr/>
          <a:lstStyle/>
          <a:p>
            <a:r>
              <a:rPr lang="zh-CN" altLang="zh-CN" dirty="0"/>
              <a:t>在数据中对每个用户标签访问次数进行统计，看看是否有对所有标签都没有访问的情况</a:t>
            </a:r>
            <a:r>
              <a:rPr lang="zh-CN" altLang="en-US" dirty="0"/>
              <a:t>，代码如右上图所示</a:t>
            </a:r>
            <a:endParaRPr lang="en-US" altLang="zh-CN" dirty="0"/>
          </a:p>
          <a:p>
            <a:r>
              <a:rPr lang="zh-CN" altLang="zh-CN" dirty="0"/>
              <a:t>数据集中有高达</a:t>
            </a:r>
            <a:r>
              <a:rPr lang="en-US" altLang="zh-CN" dirty="0"/>
              <a:t>9427</a:t>
            </a:r>
            <a:r>
              <a:rPr lang="zh-CN" altLang="zh-CN" dirty="0"/>
              <a:t>个用户对所有标签都没有访问过，经过分析可能是数据前期获取过程中存在一些无价值标签被删除的情况，针对这种情况造成的数据问题在这里不做考虑，直接对数据进行处理，删除访问次数都为</a:t>
            </a:r>
            <a:r>
              <a:rPr lang="en-US" altLang="zh-CN" dirty="0"/>
              <a:t>0</a:t>
            </a:r>
            <a:r>
              <a:rPr lang="zh-CN" altLang="zh-CN" dirty="0"/>
              <a:t>的记录，并将数据重新存储到</a:t>
            </a:r>
            <a:r>
              <a:rPr lang="en-US" altLang="zh-CN" dirty="0"/>
              <a:t>HDFS</a:t>
            </a:r>
            <a:r>
              <a:rPr lang="zh-CN" altLang="en-US" dirty="0"/>
              <a:t>，代码如右下图所示</a:t>
            </a:r>
            <a:endParaRPr lang="en-US" altLang="zh-CN" dirty="0"/>
          </a:p>
          <a:p>
            <a:pPr marL="0" indent="0">
              <a:buNone/>
            </a:pPr>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3"/>
            </a:pPr>
            <a:r>
              <a:rPr lang="zh-CN" altLang="en-US" b="1" dirty="0"/>
              <a:t>数据处理</a:t>
            </a:r>
          </a:p>
        </p:txBody>
      </p:sp>
      <p:pic>
        <p:nvPicPr>
          <p:cNvPr id="5" name="图片 4"/>
          <p:cNvPicPr/>
          <p:nvPr/>
        </p:nvPicPr>
        <p:blipFill>
          <a:blip r:embed="rId2"/>
          <a:stretch>
            <a:fillRect/>
          </a:stretch>
        </p:blipFill>
        <p:spPr>
          <a:xfrm>
            <a:off x="6259527" y="1340776"/>
            <a:ext cx="5050623" cy="2316824"/>
          </a:xfrm>
          <a:prstGeom prst="rect">
            <a:avLst/>
          </a:prstGeom>
          <a:ln>
            <a:solidFill>
              <a:schemeClr val="tx1"/>
            </a:solidFill>
          </a:ln>
        </p:spPr>
      </p:pic>
      <p:pic>
        <p:nvPicPr>
          <p:cNvPr id="6" name="图片 5"/>
          <p:cNvPicPr>
            <a:picLocks noChangeAspect="1"/>
          </p:cNvPicPr>
          <p:nvPr/>
        </p:nvPicPr>
        <p:blipFill>
          <a:blip r:embed="rId3"/>
          <a:stretch>
            <a:fillRect/>
          </a:stretch>
        </p:blipFill>
        <p:spPr>
          <a:xfrm>
            <a:off x="6259527" y="3928003"/>
            <a:ext cx="5426677" cy="2108813"/>
          </a:xfrm>
          <a:prstGeom prst="rect">
            <a:avLst/>
          </a:prstGeom>
        </p:spPr>
      </p:pic>
    </p:spTree>
    <p:extLst>
      <p:ext uri="{BB962C8B-B14F-4D97-AF65-F5344CB8AC3E}">
        <p14:creationId xmlns:p14="http://schemas.microsoft.com/office/powerpoint/2010/main" val="96298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MLlib</a:t>
            </a:r>
            <a:r>
              <a:rPr lang="zh-CN" altLang="zh-CN" dirty="0"/>
              <a:t>的逻辑回归类有两个：</a:t>
            </a:r>
            <a:r>
              <a:rPr lang="en-US" altLang="zh-CN" dirty="0" err="1"/>
              <a:t>LogisticRegressionWithSGD</a:t>
            </a:r>
            <a:r>
              <a:rPr lang="zh-CN" altLang="zh-CN" dirty="0"/>
              <a:t>和</a:t>
            </a:r>
            <a:r>
              <a:rPr lang="en-US" altLang="zh-CN" dirty="0" err="1"/>
              <a:t>LogisticRegressionWithLBFGS</a:t>
            </a:r>
            <a:r>
              <a:rPr lang="zh-CN" altLang="zh-CN" dirty="0"/>
              <a:t>，前者基于随机梯度下降，只支持</a:t>
            </a:r>
            <a:r>
              <a:rPr lang="en-US" altLang="zh-CN" dirty="0"/>
              <a:t>2</a:t>
            </a:r>
            <a:r>
              <a:rPr lang="zh-CN" altLang="zh-CN" dirty="0"/>
              <a:t>分类，后者基于</a:t>
            </a:r>
            <a:r>
              <a:rPr lang="en-US" altLang="zh-CN" dirty="0"/>
              <a:t>LBFGS</a:t>
            </a:r>
            <a:r>
              <a:rPr lang="zh-CN" altLang="zh-CN" dirty="0"/>
              <a:t>优化损失函数，支持多分类。</a:t>
            </a:r>
            <a:r>
              <a:rPr lang="en-US" altLang="zh-CN" dirty="0"/>
              <a:t>LBFGS</a:t>
            </a:r>
            <a:r>
              <a:rPr lang="zh-CN" altLang="zh-CN" dirty="0"/>
              <a:t>的性能比</a:t>
            </a:r>
            <a:r>
              <a:rPr lang="en-US" altLang="zh-CN" dirty="0"/>
              <a:t>SGD</a:t>
            </a:r>
            <a:r>
              <a:rPr lang="zh-CN" altLang="zh-CN" dirty="0"/>
              <a:t>更好一些，因此选择</a:t>
            </a:r>
            <a:r>
              <a:rPr lang="en-US" altLang="zh-CN" dirty="0"/>
              <a:t>LBFGS</a:t>
            </a:r>
            <a:r>
              <a:rPr lang="zh-CN" altLang="zh-CN" dirty="0"/>
              <a:t>建模。</a:t>
            </a:r>
            <a:endParaRPr lang="en-US" altLang="zh-CN" dirty="0"/>
          </a:p>
          <a:p>
            <a:r>
              <a:rPr lang="zh-CN" altLang="zh-CN" dirty="0"/>
              <a:t>为了测试模型的效果，将数据按照</a:t>
            </a:r>
            <a:r>
              <a:rPr lang="en-US" altLang="zh-CN" dirty="0"/>
              <a:t>8:2</a:t>
            </a:r>
            <a:r>
              <a:rPr lang="zh-CN" altLang="zh-CN" dirty="0"/>
              <a:t>的比例分成两部分，</a:t>
            </a:r>
            <a:r>
              <a:rPr lang="en-US" altLang="zh-CN" dirty="0"/>
              <a:t>80%</a:t>
            </a:r>
            <a:r>
              <a:rPr lang="zh-CN" altLang="zh-CN" dirty="0"/>
              <a:t>作为训练数据，</a:t>
            </a:r>
            <a:r>
              <a:rPr lang="en-US" altLang="zh-CN" dirty="0"/>
              <a:t>20%</a:t>
            </a:r>
            <a:r>
              <a:rPr lang="zh-CN" altLang="zh-CN" dirty="0"/>
              <a:t>作为测试数据。</a:t>
            </a:r>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4"/>
            </a:pPr>
            <a:r>
              <a:rPr lang="en-US" altLang="zh-CN" b="1" dirty="0"/>
              <a:t>MLlib</a:t>
            </a:r>
            <a:r>
              <a:rPr lang="zh-CN" altLang="zh-CN" b="1" dirty="0"/>
              <a:t>实现</a:t>
            </a:r>
            <a:r>
              <a:rPr lang="en-US" altLang="zh-CN" b="1" dirty="0"/>
              <a:t>Logistic</a:t>
            </a:r>
            <a:r>
              <a:rPr lang="zh-CN" altLang="zh-CN" b="1" dirty="0"/>
              <a:t>回归</a:t>
            </a:r>
          </a:p>
        </p:txBody>
      </p:sp>
    </p:spTree>
    <p:extLst>
      <p:ext uri="{BB962C8B-B14F-4D97-AF65-F5344CB8AC3E}">
        <p14:creationId xmlns:p14="http://schemas.microsoft.com/office/powerpoint/2010/main" val="135743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调用</a:t>
            </a:r>
            <a:r>
              <a:rPr lang="en-US" altLang="zh-CN" dirty="0" err="1"/>
              <a:t>MLlib</a:t>
            </a:r>
            <a:r>
              <a:rPr lang="zh-CN" altLang="zh-CN" dirty="0"/>
              <a:t>中的相关类，包括实现模型的</a:t>
            </a:r>
            <a:r>
              <a:rPr lang="en-US" altLang="zh-CN" dirty="0" err="1"/>
              <a:t>LogisticRegressionWithLBFGS</a:t>
            </a:r>
            <a:r>
              <a:rPr lang="zh-CN" altLang="zh-CN" dirty="0"/>
              <a:t>，加载模型的</a:t>
            </a:r>
            <a:r>
              <a:rPr lang="en-US" altLang="zh-CN" dirty="0" err="1"/>
              <a:t>LogisticRegressionModel</a:t>
            </a:r>
            <a:r>
              <a:rPr lang="zh-CN" altLang="zh-CN" dirty="0"/>
              <a:t>类，输入数据类型</a:t>
            </a:r>
            <a:r>
              <a:rPr lang="en-US" altLang="zh-CN" dirty="0" err="1"/>
              <a:t>LabeledPoint</a:t>
            </a:r>
            <a:r>
              <a:rPr lang="zh-CN" altLang="zh-CN" dirty="0"/>
              <a:t>类，以及用于评估的</a:t>
            </a:r>
            <a:r>
              <a:rPr lang="en-US" altLang="zh-CN" dirty="0" err="1"/>
              <a:t>BinaryClassificationMetrics</a:t>
            </a:r>
            <a:r>
              <a:rPr lang="zh-CN" altLang="zh-CN" dirty="0"/>
              <a:t>对象</a:t>
            </a:r>
            <a:endParaRPr lang="zh-CN" altLang="en-US" dirty="0"/>
          </a:p>
        </p:txBody>
      </p:sp>
      <p:sp>
        <p:nvSpPr>
          <p:cNvPr id="3" name="标题 2"/>
          <p:cNvSpPr>
            <a:spLocks noGrp="1"/>
          </p:cNvSpPr>
          <p:nvPr>
            <p:ph type="title"/>
          </p:nvPr>
        </p:nvSpPr>
        <p:spPr/>
        <p:txBody>
          <a:bodyPr/>
          <a:lstStyle/>
          <a:p>
            <a:r>
              <a:rPr kumimoji="0" lang="zh-CN" altLang="en-US" dirty="0"/>
              <a:t>以</a:t>
            </a:r>
            <a:r>
              <a:rPr kumimoji="0" lang="en-US" altLang="zh-CN" dirty="0"/>
              <a:t>Logistic</a:t>
            </a:r>
            <a:r>
              <a:rPr kumimoji="0" lang="zh-CN" altLang="en-US" dirty="0"/>
              <a:t>实现用户分类</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4"/>
            </a:pPr>
            <a:r>
              <a:rPr lang="en-US" altLang="zh-CN" b="1" dirty="0" err="1"/>
              <a:t>MLlib</a:t>
            </a:r>
            <a:r>
              <a:rPr lang="zh-CN" altLang="zh-CN" b="1" dirty="0"/>
              <a:t>实现</a:t>
            </a:r>
            <a:r>
              <a:rPr lang="en-US" altLang="zh-CN" b="1" dirty="0"/>
              <a:t>Logistic</a:t>
            </a:r>
            <a:r>
              <a:rPr lang="zh-CN" altLang="zh-CN" b="1" dirty="0"/>
              <a:t>回归</a:t>
            </a:r>
          </a:p>
        </p:txBody>
      </p:sp>
      <p:pic>
        <p:nvPicPr>
          <p:cNvPr id="5" name="图片 4"/>
          <p:cNvPicPr>
            <a:picLocks noChangeAspect="1"/>
          </p:cNvPicPr>
          <p:nvPr/>
        </p:nvPicPr>
        <p:blipFill>
          <a:blip r:embed="rId2"/>
          <a:stretch>
            <a:fillRect/>
          </a:stretch>
        </p:blipFill>
        <p:spPr>
          <a:xfrm>
            <a:off x="254876" y="3525750"/>
            <a:ext cx="11286198" cy="1226926"/>
          </a:xfrm>
          <a:prstGeom prst="rect">
            <a:avLst/>
          </a:prstGeom>
        </p:spPr>
      </p:pic>
    </p:spTree>
    <p:extLst>
      <p:ext uri="{BB962C8B-B14F-4D97-AF65-F5344CB8AC3E}">
        <p14:creationId xmlns:p14="http://schemas.microsoft.com/office/powerpoint/2010/main" val="1489166908"/>
      </p:ext>
    </p:extLst>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5397</TotalTime>
  <Words>2536</Words>
  <Application>Microsoft Office PowerPoint</Application>
  <PresentationFormat>自定义</PresentationFormat>
  <Paragraphs>105</Paragraphs>
  <Slides>20</Slides>
  <Notes>1</Notes>
  <HiddenSlides>0</HiddenSlides>
  <MMClips>0</MMClips>
  <ScaleCrop>false</ScaleCrop>
  <HeadingPairs>
    <vt:vector size="4" baseType="variant">
      <vt:variant>
        <vt:lpstr>主题</vt:lpstr>
      </vt:variant>
      <vt:variant>
        <vt:i4>2</vt:i4>
      </vt:variant>
      <vt:variant>
        <vt:lpstr>幻灯片标题</vt:lpstr>
      </vt:variant>
      <vt:variant>
        <vt:i4>20</vt:i4>
      </vt:variant>
    </vt:vector>
  </HeadingPairs>
  <TitlesOfParts>
    <vt:vector size="22" baseType="lpstr">
      <vt:lpstr>2_Office 主题</vt:lpstr>
      <vt:lpstr>3_Office 主题</vt:lpstr>
      <vt:lpstr>Spark大数据技术与应用</vt:lpstr>
      <vt:lpstr>目录</vt:lpstr>
      <vt:lpstr>以Logistic实现用户分类</vt:lpstr>
      <vt:lpstr>以Logistic实现用户分类</vt:lpstr>
      <vt:lpstr>以Logistic实现用户分类</vt:lpstr>
      <vt:lpstr>以Logistic实现用户分类</vt:lpstr>
      <vt:lpstr>以Logistic实现用户分类</vt:lpstr>
      <vt:lpstr>以Logistic实现用户分类</vt:lpstr>
      <vt:lpstr>以Logistic实现用户分类</vt:lpstr>
      <vt:lpstr>以Logistic实现用户分类</vt:lpstr>
      <vt:lpstr>以Logistic实现用户分类</vt:lpstr>
      <vt:lpstr>以Logistic实现用户分类</vt:lpstr>
      <vt:lpstr>以Logistic实现用户分类</vt:lpstr>
      <vt:lpstr>以Logistic实现用户分类</vt:lpstr>
      <vt:lpstr>以Logistic实现用户分类</vt:lpstr>
      <vt:lpstr>以Logistic实现用户分类</vt:lpstr>
      <vt:lpstr>以Logistic实现用户分类</vt:lpstr>
      <vt:lpstr>以Logistic实现用户分类</vt:lpstr>
      <vt:lpstr>以Logistic实现用户分类</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周乐言者</cp:lastModifiedBy>
  <cp:revision>285</cp:revision>
  <dcterms:created xsi:type="dcterms:W3CDTF">2017-01-10T15:44:52Z</dcterms:created>
  <dcterms:modified xsi:type="dcterms:W3CDTF">2022-06-17T10:06:37Z</dcterms:modified>
</cp:coreProperties>
</file>