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25"/>
  </p:notesMasterIdLst>
  <p:sldIdLst>
    <p:sldId id="494" r:id="rId3"/>
    <p:sldId id="502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53" r:id="rId18"/>
    <p:sldId id="548" r:id="rId19"/>
    <p:sldId id="552" r:id="rId20"/>
    <p:sldId id="549" r:id="rId21"/>
    <p:sldId id="550" r:id="rId22"/>
    <p:sldId id="551" r:id="rId23"/>
    <p:sldId id="53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1" autoAdjust="0"/>
    <p:restoredTop sz="82225" autoAdjust="0"/>
  </p:normalViewPr>
  <p:slideViewPr>
    <p:cSldViewPr snapToGrid="0">
      <p:cViewPr varScale="1">
        <p:scale>
          <a:sx n="72" d="100"/>
          <a:sy n="72" d="100"/>
        </p:scale>
        <p:origin x="-98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client.sources</a:t>
            </a:r>
            <a:r>
              <a:rPr lang="en-US" altLang="zh-CN" dirty="0" smtClean="0"/>
              <a:t> = s1</a:t>
            </a:r>
          </a:p>
          <a:p>
            <a:r>
              <a:rPr lang="en-US" altLang="zh-CN" dirty="0" err="1" smtClean="0"/>
              <a:t>client.channels</a:t>
            </a:r>
            <a:r>
              <a:rPr lang="en-US" altLang="zh-CN" dirty="0" smtClean="0"/>
              <a:t> = c1</a:t>
            </a:r>
          </a:p>
          <a:p>
            <a:r>
              <a:rPr lang="en-US" altLang="zh-CN" dirty="0" err="1" smtClean="0"/>
              <a:t>client.sinks</a:t>
            </a:r>
            <a:r>
              <a:rPr lang="en-US" altLang="zh-CN" dirty="0" smtClean="0"/>
              <a:t> = sh1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client.sources.s1.type=</a:t>
            </a:r>
            <a:r>
              <a:rPr lang="en-US" altLang="zh-CN" dirty="0" err="1" smtClean="0"/>
              <a:t>spooldir</a:t>
            </a:r>
            <a:endParaRPr lang="en-US" altLang="zh-CN" dirty="0" smtClean="0"/>
          </a:p>
          <a:p>
            <a:r>
              <a:rPr lang="en-US" altLang="zh-CN" dirty="0" smtClean="0"/>
              <a:t>client.sources.s1.spoolDir = /opt/model/</a:t>
            </a:r>
            <a:r>
              <a:rPr lang="en-US" altLang="zh-CN" dirty="0" err="1" smtClean="0"/>
              <a:t>job_cron</a:t>
            </a:r>
            <a:r>
              <a:rPr lang="en-US" altLang="zh-CN" dirty="0" smtClean="0"/>
              <a:t>/data</a:t>
            </a:r>
          </a:p>
          <a:p>
            <a:r>
              <a:rPr lang="en-US" altLang="zh-CN" dirty="0" smtClean="0"/>
              <a:t>client.sources.s1.batchSize = 1000</a:t>
            </a:r>
          </a:p>
          <a:p>
            <a:r>
              <a:rPr lang="en-US" altLang="zh-CN" dirty="0" smtClean="0"/>
              <a:t>client.sources.s1.channels = c1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client.channels.c1.type = memory</a:t>
            </a:r>
          </a:p>
          <a:p>
            <a:r>
              <a:rPr lang="en-US" altLang="zh-CN" dirty="0" smtClean="0"/>
              <a:t>client.channels.c1.capacity = 10000</a:t>
            </a:r>
          </a:p>
          <a:p>
            <a:r>
              <a:rPr lang="en-US" altLang="zh-CN" dirty="0" smtClean="0"/>
              <a:t>client.channels.c1.transactionCapacity = 1000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client.sinks.sh1.type = </a:t>
            </a:r>
            <a:r>
              <a:rPr lang="en-US" altLang="zh-CN" dirty="0" err="1" smtClean="0"/>
              <a:t>org.apache.flume.sink.kafka.KafkaSink</a:t>
            </a:r>
            <a:endParaRPr lang="en-US" altLang="zh-CN" dirty="0" smtClean="0"/>
          </a:p>
          <a:p>
            <a:r>
              <a:rPr lang="en-US" altLang="zh-CN" dirty="0" smtClean="0"/>
              <a:t>client.sinks.sh1.kafka.topic = shop</a:t>
            </a:r>
          </a:p>
          <a:p>
            <a:r>
              <a:rPr lang="en-US" altLang="zh-CN" dirty="0" smtClean="0"/>
              <a:t>client.sinks.sh1.flumeBatchSize = 1000</a:t>
            </a:r>
          </a:p>
          <a:p>
            <a:r>
              <a:rPr lang="en-US" altLang="zh-CN" dirty="0" smtClean="0"/>
              <a:t>client.sinks.sh1.kafka.bootstrap.servers = node1:9092,node2:9092,node3:9092</a:t>
            </a:r>
          </a:p>
          <a:p>
            <a:r>
              <a:rPr lang="en-US" altLang="zh-CN" dirty="0" smtClean="0"/>
              <a:t>client.sinks.sh1.channel = c1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3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kafka-topics.sh --zookeeper slave1:2181 --create --topic shop --partitions 1 --replication-factor 1</a:t>
            </a:r>
          </a:p>
          <a:p>
            <a:r>
              <a:rPr lang="en-US" altLang="zh-CN" dirty="0" smtClean="0"/>
              <a:t>kafka-console-consumer.sh --bootstrap-server master:9092 --topic shop</a:t>
            </a:r>
          </a:p>
          <a:p>
            <a:r>
              <a:rPr lang="en-US" altLang="zh-CN" dirty="0" smtClean="0"/>
              <a:t>flume-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 agent -c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/local/flume/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 -f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/local/flume/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/spool-memory-</a:t>
            </a:r>
            <a:r>
              <a:rPr lang="en-US" altLang="zh-CN" dirty="0" err="1" smtClean="0"/>
              <a:t>kafka.conf</a:t>
            </a:r>
            <a:r>
              <a:rPr lang="en-US" altLang="zh-CN" dirty="0" smtClean="0"/>
              <a:t> -n client -</a:t>
            </a:r>
            <a:r>
              <a:rPr lang="en-US" altLang="zh-CN" dirty="0" err="1" smtClean="0"/>
              <a:t>Dflume.root.logger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INFO,console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3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751" y="3658901"/>
            <a:ext cx="20049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5EFD6F6-2F20-4B1A-A667-B95C1338A7FC}" type="datetime5">
              <a:rPr lang="zh-CN" altLang="en-US" smtClean="0"/>
              <a:pPr/>
              <a:t>2022/6/30</a:t>
            </a:fld>
            <a:endParaRPr lang="zh-CN" altLang="en-US" dirty="0"/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</a:t>
            </a:r>
            <a:r>
              <a:rPr lang="en-US" altLang="zh-CN" dirty="0" smtClean="0"/>
              <a:t>!</a:t>
            </a:r>
          </a:p>
          <a:p>
            <a:pPr lvl="0"/>
            <a:r>
              <a:rPr lang="en-US" altLang="zh-CN" dirty="0" err="1" smtClean="0"/>
              <a:t>asff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6684" y="3771444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FFFFFF"/>
                </a:solidFill>
              </a:rPr>
              <a:pPr/>
              <a:t>2022/6/30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4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3" name="图片 22" descr="AW视觉符号.jpg">
            <a:extLst>
              <a:ext uri="{FF2B5EF4-FFF2-40B4-BE49-F238E27FC236}">
                <a16:creationId xmlns:a16="http://schemas.microsoft.com/office/drawing/2014/main" xmlns="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40" y="4724992"/>
            <a:ext cx="1874456" cy="1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2022/6/30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pdm.org/tj/841.j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231756"/>
            <a:ext cx="6544007" cy="1166543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项目案例：</a:t>
            </a:r>
            <a:r>
              <a:rPr lang="en-US" altLang="zh-CN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/>
              <a:t>商品实时推荐系统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79029" y="3541718"/>
            <a:ext cx="156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2022/6/28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err="1"/>
              <a:t>SpoolDir</a:t>
            </a:r>
            <a:r>
              <a:rPr lang="en-US" altLang="zh-CN" dirty="0"/>
              <a:t> Source</a:t>
            </a:r>
            <a:r>
              <a:rPr lang="zh-CN" altLang="en-US" dirty="0"/>
              <a:t>参数说</a:t>
            </a:r>
            <a:r>
              <a:rPr lang="zh-CN" altLang="en-US" dirty="0" smtClean="0"/>
              <a:t>明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BA418383-CD09-45EA-969E-CFA564BB7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3814"/>
              </p:ext>
            </p:extLst>
          </p:nvPr>
        </p:nvGraphicFramePr>
        <p:xfrm>
          <a:off x="576823" y="1946671"/>
          <a:ext cx="8684641" cy="312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126">
                  <a:extLst>
                    <a:ext uri="{9D8B030D-6E8A-4147-A177-3AD203B41FA5}">
                      <a16:colId xmlns:a16="http://schemas.microsoft.com/office/drawing/2014/main" xmlns="" val="1650194571"/>
                    </a:ext>
                  </a:extLst>
                </a:gridCol>
                <a:gridCol w="1392631">
                  <a:extLst>
                    <a:ext uri="{9D8B030D-6E8A-4147-A177-3AD203B41FA5}">
                      <a16:colId xmlns:a16="http://schemas.microsoft.com/office/drawing/2014/main" xmlns="" val="1137260783"/>
                    </a:ext>
                  </a:extLst>
                </a:gridCol>
                <a:gridCol w="5454884">
                  <a:extLst>
                    <a:ext uri="{9D8B030D-6E8A-4147-A177-3AD203B41FA5}">
                      <a16:colId xmlns:a16="http://schemas.microsoft.com/office/drawing/2014/main" xmlns="" val="1482286698"/>
                    </a:ext>
                  </a:extLst>
                </a:gridCol>
              </a:tblGrid>
              <a:tr h="41448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659593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spooldir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只能为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spooldir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，表示采集文件数据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346439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spoolDir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监听的目录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657117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fileHeader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是否添加文件的绝对路径文件名的到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header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9406441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batchSize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每个批次写入到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Channel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上的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events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数量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5482136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fileSuffix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.COMPLETED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给被使用完的文件添加的后缀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0214264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channels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Source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对接的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Channel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29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82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Memory Channel</a:t>
            </a:r>
            <a:r>
              <a:rPr lang="zh-CN" altLang="en-US" dirty="0"/>
              <a:t>参数说</a:t>
            </a:r>
            <a:r>
              <a:rPr lang="zh-CN" altLang="en-US" dirty="0" smtClean="0"/>
              <a:t>明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B7039249-692B-459D-B76E-10919D3D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64891"/>
              </p:ext>
            </p:extLst>
          </p:nvPr>
        </p:nvGraphicFramePr>
        <p:xfrm>
          <a:off x="670870" y="1934544"/>
          <a:ext cx="8914221" cy="2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50">
                  <a:extLst>
                    <a:ext uri="{9D8B030D-6E8A-4147-A177-3AD203B41FA5}">
                      <a16:colId xmlns:a16="http://schemas.microsoft.com/office/drawing/2014/main" xmlns="" val="1650194571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xmlns="" val="1137260783"/>
                    </a:ext>
                  </a:extLst>
                </a:gridCol>
                <a:gridCol w="5663380">
                  <a:extLst>
                    <a:ext uri="{9D8B030D-6E8A-4147-A177-3AD203B41FA5}">
                      <a16:colId xmlns:a16="http://schemas.microsoft.com/office/drawing/2014/main" xmlns="" val="1482286698"/>
                    </a:ext>
                  </a:extLst>
                </a:gridCol>
              </a:tblGrid>
              <a:tr h="41448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配置参数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8659593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Channel</a:t>
                      </a:r>
                      <a:r>
                        <a:rPr lang="zh-CN" altLang="en-US" sz="2000" dirty="0"/>
                        <a:t>类型</a:t>
                      </a:r>
                      <a:r>
                        <a:rPr lang="en-US" altLang="zh-CN" sz="2000" dirty="0"/>
                        <a:t>memory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7906799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在 </a:t>
                      </a:r>
                      <a:r>
                        <a:rPr lang="en-US" altLang="zh-CN" sz="2000" dirty="0"/>
                        <a:t>channel </a:t>
                      </a:r>
                      <a:r>
                        <a:rPr lang="zh-CN" altLang="en-US" sz="2000" dirty="0"/>
                        <a:t>中 最多能保存的 </a:t>
                      </a:r>
                      <a:r>
                        <a:rPr lang="en-US" altLang="zh-CN" sz="2000" dirty="0"/>
                        <a:t>event</a:t>
                      </a:r>
                      <a:r>
                        <a:rPr lang="zh-CN" altLang="en-US" sz="2000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0362239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transactionCapacity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在每次从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中获取数据或者将数据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sink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出去的一次事务操作中，最多处理的 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7404501"/>
                  </a:ext>
                </a:extLst>
              </a:tr>
              <a:tr h="414485"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keep-alive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中写入或读取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等待完成的超时时间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399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1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File Channel</a:t>
            </a:r>
            <a:r>
              <a:rPr lang="zh-CN" altLang="en-US" dirty="0"/>
              <a:t>参数说</a:t>
            </a:r>
            <a:r>
              <a:rPr lang="zh-CN" altLang="en-US" dirty="0" smtClean="0"/>
              <a:t>明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xmlns="" id="{82E97330-38D2-4910-8CBD-06A10283B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34964"/>
              </p:ext>
            </p:extLst>
          </p:nvPr>
        </p:nvGraphicFramePr>
        <p:xfrm>
          <a:off x="613910" y="1689359"/>
          <a:ext cx="9748557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189">
                  <a:extLst>
                    <a:ext uri="{9D8B030D-6E8A-4147-A177-3AD203B41FA5}">
                      <a16:colId xmlns:a16="http://schemas.microsoft.com/office/drawing/2014/main" xmlns="" val="2249395034"/>
                    </a:ext>
                  </a:extLst>
                </a:gridCol>
                <a:gridCol w="1455175">
                  <a:extLst>
                    <a:ext uri="{9D8B030D-6E8A-4147-A177-3AD203B41FA5}">
                      <a16:colId xmlns:a16="http://schemas.microsoft.com/office/drawing/2014/main" xmlns="" val="3514080450"/>
                    </a:ext>
                  </a:extLst>
                </a:gridCol>
                <a:gridCol w="5850193">
                  <a:extLst>
                    <a:ext uri="{9D8B030D-6E8A-4147-A177-3AD203B41FA5}">
                      <a16:colId xmlns:a16="http://schemas.microsoft.com/office/drawing/2014/main" xmlns="" val="387991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配置参数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718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Channel</a:t>
                      </a:r>
                      <a:r>
                        <a:rPr lang="zh-CN" altLang="en-US" sz="1800" dirty="0"/>
                        <a:t>类型</a:t>
                      </a:r>
                      <a:r>
                        <a:rPr lang="en-US" altLang="zh-CN" sz="1800" dirty="0"/>
                        <a:t>file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921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checkpointDir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启动</a:t>
                      </a:r>
                      <a:r>
                        <a:rPr lang="en-US" altLang="zh-CN" sz="1800" dirty="0"/>
                        <a:t>flume</a:t>
                      </a:r>
                      <a:r>
                        <a:rPr lang="zh-CN" altLang="en-US" sz="1800" dirty="0"/>
                        <a:t>的用户目录下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检查点目录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71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dataDirs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存储</a:t>
                      </a:r>
                      <a:r>
                        <a:rPr lang="en-US" altLang="zh-CN" sz="1800" dirty="0"/>
                        <a:t>Event</a:t>
                      </a:r>
                      <a:r>
                        <a:rPr lang="zh-CN" altLang="en-US" sz="1800" dirty="0"/>
                        <a:t>的磁盘存储路径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635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在 </a:t>
                      </a:r>
                      <a:r>
                        <a:rPr lang="en-US" altLang="zh-CN" sz="2000" dirty="0"/>
                        <a:t>channel </a:t>
                      </a:r>
                      <a:r>
                        <a:rPr lang="zh-CN" altLang="en-US" sz="2000" dirty="0"/>
                        <a:t>中 最多能保存的 </a:t>
                      </a:r>
                      <a:r>
                        <a:rPr lang="en-US" altLang="zh-CN" sz="2000" dirty="0"/>
                        <a:t>event</a:t>
                      </a:r>
                      <a:r>
                        <a:rPr lang="zh-CN" altLang="en-US" sz="2000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489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transactionCapacity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在每次从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中获取数据或者将数据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sink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出去的一次事务操作中，最多处理的 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687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keep-alive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中写入或读取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等待完成的超时时间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17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maxFileSize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1623195647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每个文件的最大文件大小，单位（字节）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19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minimumRequiredSpace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磁盘路径最小剩余空间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065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checkpointInterval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30000ms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两次检查点间隔时间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024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err="1"/>
              <a:t>KafkaSink</a:t>
            </a:r>
            <a:r>
              <a:rPr lang="en-US" altLang="zh-CN" dirty="0"/>
              <a:t> </a:t>
            </a:r>
            <a:r>
              <a:rPr lang="zh-CN" altLang="en-US" dirty="0"/>
              <a:t>参数说</a:t>
            </a:r>
            <a:r>
              <a:rPr lang="zh-CN" altLang="en-US" dirty="0" smtClean="0"/>
              <a:t>明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xmlns="" id="{BDEBBE9F-4B56-43E5-8E11-FA371DB07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794364"/>
              </p:ext>
            </p:extLst>
          </p:nvPr>
        </p:nvGraphicFramePr>
        <p:xfrm>
          <a:off x="543720" y="2052774"/>
          <a:ext cx="894074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765">
                  <a:extLst>
                    <a:ext uri="{9D8B030D-6E8A-4147-A177-3AD203B41FA5}">
                      <a16:colId xmlns:a16="http://schemas.microsoft.com/office/drawing/2014/main" xmlns="" val="3346367475"/>
                    </a:ext>
                  </a:extLst>
                </a:gridCol>
                <a:gridCol w="1770434">
                  <a:extLst>
                    <a:ext uri="{9D8B030D-6E8A-4147-A177-3AD203B41FA5}">
                      <a16:colId xmlns:a16="http://schemas.microsoft.com/office/drawing/2014/main" xmlns="" val="2418884724"/>
                    </a:ext>
                  </a:extLst>
                </a:gridCol>
                <a:gridCol w="4659549">
                  <a:extLst>
                    <a:ext uri="{9D8B030D-6E8A-4147-A177-3AD203B41FA5}">
                      <a16:colId xmlns:a16="http://schemas.microsoft.com/office/drawing/2014/main" xmlns="" val="249066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配置参数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51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必须是</a:t>
                      </a:r>
                      <a:r>
                        <a:rPr lang="en-US" altLang="zh-CN" sz="1800" dirty="0" err="1"/>
                        <a:t>org.apache.flume.sink.kafka.KafkaSink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882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kafka.bootstrap.servers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Kafka</a:t>
                      </a:r>
                      <a:r>
                        <a:rPr lang="zh-CN" altLang="en-US" sz="1800" dirty="0"/>
                        <a:t>代理列表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32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kafka.topic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default-flume-topic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Kafka</a:t>
                      </a:r>
                      <a:r>
                        <a:rPr lang="zh-CN" altLang="en-US" sz="1800" dirty="0"/>
                        <a:t>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39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flumeBatchSize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每批次处理的消息，较大的批处理提高了吞吐量，同时增加了延迟。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1971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03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4315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apache-flume-1.9.0/</a:t>
            </a:r>
            <a:r>
              <a:rPr lang="en-US" altLang="zh-CN" dirty="0" err="1" smtClean="0">
                <a:solidFill>
                  <a:srgbClr val="FF0000"/>
                </a:solidFill>
              </a:rPr>
              <a:t>conf</a:t>
            </a:r>
            <a:r>
              <a:rPr lang="zh-CN" altLang="en-US" dirty="0" smtClean="0">
                <a:solidFill>
                  <a:srgbClr val="FF0000"/>
                </a:solidFill>
              </a:rPr>
              <a:t>下新建 </a:t>
            </a:r>
            <a:r>
              <a:rPr lang="en-US" altLang="zh-CN" dirty="0" smtClean="0">
                <a:solidFill>
                  <a:srgbClr val="FF0000"/>
                </a:solidFill>
              </a:rPr>
              <a:t>spool-memory-</a:t>
            </a:r>
            <a:r>
              <a:rPr lang="en-US" altLang="zh-CN" dirty="0" err="1" smtClean="0">
                <a:solidFill>
                  <a:srgbClr val="FF0000"/>
                </a:solidFill>
              </a:rPr>
              <a:t>kafka.conf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client.sources</a:t>
            </a:r>
            <a:r>
              <a:rPr lang="en-US" altLang="zh-CN" dirty="0" smtClean="0"/>
              <a:t> </a:t>
            </a:r>
            <a:r>
              <a:rPr lang="en-US" altLang="zh-CN" dirty="0"/>
              <a:t>= s1 </a:t>
            </a:r>
          </a:p>
          <a:p>
            <a:r>
              <a:rPr lang="en-US" altLang="zh-CN" dirty="0" err="1"/>
              <a:t>client.channels</a:t>
            </a:r>
            <a:r>
              <a:rPr lang="en-US" altLang="zh-CN" dirty="0"/>
              <a:t> = c1 </a:t>
            </a:r>
          </a:p>
          <a:p>
            <a:r>
              <a:rPr lang="en-US" altLang="zh-CN" dirty="0" err="1"/>
              <a:t>client.sinks</a:t>
            </a:r>
            <a:r>
              <a:rPr lang="en-US" altLang="zh-CN" dirty="0"/>
              <a:t> = sh1 </a:t>
            </a:r>
          </a:p>
          <a:p>
            <a:r>
              <a:rPr lang="en-US" altLang="zh-CN" dirty="0"/>
              <a:t>client.sources.s1.type=</a:t>
            </a:r>
            <a:r>
              <a:rPr lang="en-US" altLang="zh-CN" dirty="0" err="1"/>
              <a:t>spooldir</a:t>
            </a:r>
            <a:endParaRPr lang="en-US" altLang="zh-CN" dirty="0"/>
          </a:p>
          <a:p>
            <a:r>
              <a:rPr lang="en-US" altLang="zh-CN" dirty="0"/>
              <a:t>client.sources.s1.spoolDir = /opt/</a:t>
            </a:r>
            <a:r>
              <a:rPr lang="en-US" altLang="zh-CN" dirty="0" err="1"/>
              <a:t>flinkproject</a:t>
            </a:r>
            <a:endParaRPr lang="en-US" altLang="zh-CN" dirty="0"/>
          </a:p>
          <a:p>
            <a:r>
              <a:rPr lang="en-US" altLang="zh-CN" dirty="0"/>
              <a:t>client.sources.s1.fileSuffix = .COMPLETED</a:t>
            </a:r>
          </a:p>
          <a:p>
            <a:r>
              <a:rPr lang="en-US" altLang="zh-CN" dirty="0"/>
              <a:t>client.sources.s1.batchSize = 1000</a:t>
            </a:r>
          </a:p>
          <a:p>
            <a:r>
              <a:rPr lang="en-US" altLang="zh-CN" dirty="0"/>
              <a:t>client.sources.s1.channels = </a:t>
            </a:r>
            <a:r>
              <a:rPr lang="en-US" altLang="zh-CN" dirty="0" smtClean="0"/>
              <a:t>c1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Flume</a:t>
            </a:r>
            <a:r>
              <a:rPr lang="zh-CN" altLang="en-US" dirty="0"/>
              <a:t>实</a:t>
            </a:r>
            <a:r>
              <a:rPr lang="zh-CN" altLang="en-US" dirty="0" smtClean="0"/>
              <a:t>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10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Flume</a:t>
            </a:r>
            <a:r>
              <a:rPr lang="zh-CN" altLang="en-US" dirty="0"/>
              <a:t>实战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client.channels.c1.type = memory</a:t>
            </a:r>
          </a:p>
          <a:p>
            <a:r>
              <a:rPr lang="en-US" altLang="zh-CN" dirty="0"/>
              <a:t>client.channels.c1.capacity = 10000</a:t>
            </a:r>
          </a:p>
          <a:p>
            <a:r>
              <a:rPr lang="en-US" altLang="zh-CN" dirty="0"/>
              <a:t>client.channels.c1.transactionCapacity = 1000</a:t>
            </a:r>
          </a:p>
          <a:p>
            <a:r>
              <a:rPr lang="en-US" altLang="zh-CN" dirty="0"/>
              <a:t>client.sinks.sh1.type = </a:t>
            </a:r>
            <a:r>
              <a:rPr lang="en-US" altLang="zh-CN" dirty="0" err="1"/>
              <a:t>org.apache.flume.sink.kafka.KafkaSink</a:t>
            </a:r>
            <a:endParaRPr lang="en-US" altLang="zh-CN" dirty="0"/>
          </a:p>
          <a:p>
            <a:r>
              <a:rPr lang="en-US" altLang="zh-CN" dirty="0"/>
              <a:t>client.sinks.sh1.kafka.topic = shop</a:t>
            </a:r>
          </a:p>
          <a:p>
            <a:r>
              <a:rPr lang="en-US" altLang="zh-CN" dirty="0"/>
              <a:t>client.sinks.sh1.flumeBatchSize = 1000</a:t>
            </a:r>
          </a:p>
          <a:p>
            <a:r>
              <a:rPr lang="en-US" altLang="zh-CN" dirty="0" smtClean="0"/>
              <a:t>client.sinks.sh1.kafka.bootstrap.servers = node1:9092,node2:9092,node3:9092</a:t>
            </a:r>
          </a:p>
          <a:p>
            <a:r>
              <a:rPr lang="en-US" altLang="zh-CN" dirty="0" smtClean="0"/>
              <a:t>client.sinks.sh1.channel </a:t>
            </a:r>
            <a:r>
              <a:rPr lang="en-US" altLang="zh-CN" dirty="0"/>
              <a:t>= </a:t>
            </a:r>
            <a:r>
              <a:rPr lang="en-US" altLang="zh-CN" dirty="0" smtClean="0"/>
              <a:t>c1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92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bin/flume-</a:t>
            </a:r>
            <a:r>
              <a:rPr lang="en-US" altLang="zh-CN" dirty="0" err="1"/>
              <a:t>ng</a:t>
            </a:r>
            <a:r>
              <a:rPr lang="en-US" altLang="zh-CN" dirty="0"/>
              <a:t> agent -c </a:t>
            </a:r>
            <a:r>
              <a:rPr lang="en-US" altLang="zh-CN" dirty="0" err="1"/>
              <a:t>conf</a:t>
            </a:r>
            <a:r>
              <a:rPr lang="en-US" altLang="zh-CN" dirty="0"/>
              <a:t>/ -f </a:t>
            </a:r>
            <a:r>
              <a:rPr lang="en-US" altLang="zh-CN" dirty="0" err="1"/>
              <a:t>conf</a:t>
            </a:r>
            <a:r>
              <a:rPr lang="en-US" altLang="zh-CN" dirty="0"/>
              <a:t>/spool-memory-</a:t>
            </a:r>
            <a:r>
              <a:rPr lang="en-US" altLang="zh-CN" dirty="0" err="1"/>
              <a:t>kafka.conf</a:t>
            </a:r>
            <a:r>
              <a:rPr lang="en-US" altLang="zh-CN" dirty="0"/>
              <a:t> -n client -</a:t>
            </a:r>
            <a:r>
              <a:rPr lang="en-US" altLang="zh-CN" dirty="0" err="1"/>
              <a:t>Dflume.root.logger</a:t>
            </a:r>
            <a:r>
              <a:rPr lang="en-US" altLang="zh-CN" dirty="0"/>
              <a:t>=</a:t>
            </a:r>
            <a:r>
              <a:rPr lang="en-US" altLang="zh-CN" dirty="0" err="1"/>
              <a:t>INFO,console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的启动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12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xmlns="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288221"/>
            <a:ext cx="20694" cy="386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Line 2">
            <a:extLst>
              <a:ext uri="{FF2B5EF4-FFF2-40B4-BE49-F238E27FC236}">
                <a16:creationId xmlns:a16="http://schemas.microsoft.com/office/drawing/2014/main" xmlns="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1879902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59190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376311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数据采集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7"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1990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项目背景与挖掘目标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6843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273244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数据缓存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282618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3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40" y="4214719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实时数据处理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249971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6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在启动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之前必须启动</a:t>
            </a:r>
            <a:r>
              <a:rPr lang="en-US" altLang="zh-CN" dirty="0" smtClean="0"/>
              <a:t>zookeeper</a:t>
            </a:r>
          </a:p>
          <a:p>
            <a:r>
              <a:rPr lang="en-US" altLang="zh-CN" dirty="0" smtClean="0"/>
              <a:t>bin/zkServer.sh start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启动</a:t>
            </a:r>
            <a:endParaRPr lang="en-US" altLang="zh-CN" dirty="0" smtClean="0"/>
          </a:p>
          <a:p>
            <a:r>
              <a:rPr lang="en-US" altLang="zh-CN" dirty="0"/>
              <a:t> bin/kafka-server-start.sh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r>
              <a:rPr lang="en-US" altLang="zh-CN" dirty="0" smtClean="0"/>
              <a:t> &gt;/data/</a:t>
            </a:r>
            <a:r>
              <a:rPr lang="en-US" altLang="zh-CN" dirty="0" err="1" smtClean="0"/>
              <a:t>kafaklog</a:t>
            </a:r>
            <a:r>
              <a:rPr lang="en-US" altLang="zh-CN" smtClean="0"/>
              <a:t> &amp;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半闭</a:t>
            </a:r>
            <a:endParaRPr lang="en-US" altLang="zh-CN" dirty="0" smtClean="0"/>
          </a:p>
          <a:p>
            <a:r>
              <a:rPr lang="en-US" altLang="zh-CN" dirty="0"/>
              <a:t>bin/kafka-server-stop.sh 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 err="1"/>
              <a:t>server.properties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数据缓存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启动与关闭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46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kafka-topics.sh  </a:t>
            </a:r>
            <a:r>
              <a:rPr lang="en-US" altLang="zh-CN" dirty="0"/>
              <a:t>--create  --zookeeper ip:2181/</a:t>
            </a:r>
            <a:r>
              <a:rPr lang="en-US" altLang="zh-CN" dirty="0" err="1"/>
              <a:t>kafka</a:t>
            </a:r>
            <a:r>
              <a:rPr lang="en-US" altLang="zh-CN" dirty="0"/>
              <a:t>  --partitions  1  --replication-factor  1  --topic  ‘topic</a:t>
            </a:r>
            <a:r>
              <a:rPr lang="zh-CN" altLang="en-US" dirty="0"/>
              <a:t>名称’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topic</a:t>
            </a:r>
          </a:p>
          <a:p>
            <a:r>
              <a:rPr lang="en-US" altLang="zh-CN" dirty="0"/>
              <a:t>kafka-topics.sh --zookeeper node1:2181,node2:2181,node3:2181 --list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数据缓存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创建</a:t>
            </a:r>
            <a:r>
              <a:rPr lang="en-US" altLang="zh-CN" dirty="0"/>
              <a:t>Kafka </a:t>
            </a:r>
            <a:r>
              <a:rPr lang="en-US" altLang="zh-CN" dirty="0" smtClean="0"/>
              <a:t>topic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93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xmlns="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288221"/>
            <a:ext cx="20694" cy="386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xmlns="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1879902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59190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376311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数据采集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1990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项目背景与挖掘目标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6843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273244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数据缓存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282618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40" y="4214719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实时数据处理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249971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kafka-console-consumer.sh  --topic </a:t>
            </a:r>
            <a:r>
              <a:rPr lang="en-US" altLang="zh-CN" dirty="0" err="1"/>
              <a:t>topic</a:t>
            </a:r>
            <a:r>
              <a:rPr lang="zh-CN" altLang="en-US" dirty="0"/>
              <a:t>名称  </a:t>
            </a:r>
            <a:r>
              <a:rPr lang="en-US" altLang="zh-CN" dirty="0"/>
              <a:t>--bootstrap-server Kafka</a:t>
            </a:r>
            <a:r>
              <a:rPr lang="zh-CN" altLang="en-US" dirty="0"/>
              <a:t>中</a:t>
            </a:r>
            <a:r>
              <a:rPr lang="en-US" altLang="zh-CN" dirty="0" err="1"/>
              <a:t>Boker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  </a:t>
            </a:r>
            <a:r>
              <a:rPr lang="en-US" altLang="zh-CN" dirty="0"/>
              <a:t>--new-consumer  --</a:t>
            </a:r>
            <a:r>
              <a:rPr lang="en-US" altLang="zh-CN" dirty="0" err="1"/>
              <a:t>consumer.config</a:t>
            </a:r>
            <a:r>
              <a:rPr lang="en-US" altLang="zh-CN" dirty="0"/>
              <a:t>  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 err="1"/>
              <a:t>consumer.properties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样例</a:t>
            </a:r>
            <a:r>
              <a:rPr lang="en-US" altLang="zh-CN" dirty="0" smtClean="0"/>
              <a:t>: bin/kafka-console-consumer.sh </a:t>
            </a:r>
            <a:r>
              <a:rPr lang="en-US" altLang="zh-CN" dirty="0"/>
              <a:t>--bootstrap-server node1:9092,node2:9092,node3:9092 --from-beginning --topic shop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数据缓存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创建</a:t>
            </a:r>
            <a:r>
              <a:rPr lang="en-US" altLang="zh-CN" dirty="0"/>
              <a:t>Kafka</a:t>
            </a:r>
            <a:r>
              <a:rPr lang="zh-CN" altLang="en-US" dirty="0"/>
              <a:t>消费</a:t>
            </a:r>
            <a:r>
              <a:rPr lang="zh-CN" altLang="en-US" dirty="0" smtClean="0"/>
              <a:t>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781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kafka</a:t>
            </a:r>
            <a:r>
              <a:rPr lang="zh-CN" altLang="en-US" dirty="0"/>
              <a:t>主题</a:t>
            </a:r>
            <a:r>
              <a:rPr lang="en-US" altLang="zh-CN" dirty="0"/>
              <a:t>shop</a:t>
            </a:r>
          </a:p>
          <a:p>
            <a:r>
              <a:rPr lang="zh-CN" altLang="en-US" dirty="0"/>
              <a:t>启动消费者</a:t>
            </a:r>
            <a:endParaRPr lang="en-US" altLang="zh-CN" dirty="0"/>
          </a:p>
          <a:p>
            <a:r>
              <a:rPr lang="zh-CN" altLang="en-US" dirty="0"/>
              <a:t>启动模拟数据产生的定时任务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Flume</a:t>
            </a:r>
            <a:r>
              <a:rPr lang="zh-CN" altLang="en-US" dirty="0"/>
              <a:t>数据采集任</a:t>
            </a:r>
            <a:r>
              <a:rPr lang="zh-CN" altLang="en-US" dirty="0" smtClean="0"/>
              <a:t>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数据缓存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通过</a:t>
            </a:r>
            <a:r>
              <a:rPr lang="en-US" altLang="zh-CN" dirty="0"/>
              <a:t>Flume</a:t>
            </a:r>
            <a:r>
              <a:rPr lang="zh-CN" altLang="en-US" dirty="0"/>
              <a:t>采集数据到</a:t>
            </a:r>
            <a:r>
              <a:rPr lang="en-US" altLang="zh-CN" dirty="0" smtClean="0"/>
              <a:t>Kafka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9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B62DE8-7A5F-448E-9333-EFF942EF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49" y="6112088"/>
            <a:ext cx="535599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l" defTabSz="914400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反馈：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u="sng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http://www.tipdm.org/tj/841.jhtml</a:t>
            </a:r>
            <a:endParaRPr lang="en-US" altLang="zh-CN" sz="1800" u="sng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192.168.128.130            2G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核</a:t>
            </a:r>
            <a:endParaRPr lang="en-US" altLang="zh-CN" dirty="0"/>
          </a:p>
          <a:p>
            <a:r>
              <a:rPr lang="en-US" altLang="zh-CN" dirty="0"/>
              <a:t>slave1 192.168.128.131	1.5G</a:t>
            </a:r>
            <a:r>
              <a:rPr lang="zh-CN" altLang="en-US" dirty="0"/>
              <a:t> 、</a:t>
            </a:r>
            <a:r>
              <a:rPr lang="en-US" altLang="zh-CN" dirty="0"/>
              <a:t>1</a:t>
            </a:r>
            <a:r>
              <a:rPr lang="zh-CN" altLang="en-US" dirty="0"/>
              <a:t>核</a:t>
            </a:r>
          </a:p>
          <a:p>
            <a:r>
              <a:rPr lang="en-US" altLang="zh-CN" dirty="0"/>
              <a:t>slave2 192.168.128.132	 1.5G</a:t>
            </a:r>
            <a:r>
              <a:rPr lang="zh-CN" altLang="en-US" dirty="0"/>
              <a:t> 、</a:t>
            </a:r>
            <a:r>
              <a:rPr lang="en-US" altLang="zh-CN" dirty="0"/>
              <a:t>1</a:t>
            </a:r>
            <a:r>
              <a:rPr lang="zh-CN" altLang="en-US" dirty="0"/>
              <a:t>核</a:t>
            </a:r>
            <a:endParaRPr lang="en-US" altLang="zh-CN" dirty="0"/>
          </a:p>
          <a:p>
            <a:r>
              <a:rPr lang="en-US" altLang="zh-CN" dirty="0"/>
              <a:t>slave3 192.168.128.133	 1.5G</a:t>
            </a:r>
            <a:r>
              <a:rPr lang="zh-CN" altLang="en-US" dirty="0"/>
              <a:t> 、</a:t>
            </a:r>
            <a:r>
              <a:rPr lang="en-US" altLang="zh-CN" dirty="0"/>
              <a:t>1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已配置无密码登录、</a:t>
            </a:r>
            <a:r>
              <a:rPr lang="en-US" altLang="zh-CN" dirty="0" err="1"/>
              <a:t>jdk</a:t>
            </a:r>
            <a:r>
              <a:rPr lang="zh-CN" altLang="en-US" dirty="0"/>
              <a:t>、时间同步服务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虚拟机环</a:t>
            </a:r>
            <a:r>
              <a:rPr lang="zh-CN" altLang="en-US" dirty="0" smtClean="0"/>
              <a:t>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94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已安装</a:t>
            </a:r>
            <a:r>
              <a:rPr lang="en-US" altLang="zh-CN" dirty="0" err="1"/>
              <a:t>Hadoop</a:t>
            </a:r>
            <a:r>
              <a:rPr lang="zh-CN" altLang="en-US" dirty="0"/>
              <a:t>、</a:t>
            </a:r>
            <a:r>
              <a:rPr lang="en-US" altLang="zh-CN" dirty="0"/>
              <a:t>Flume</a:t>
            </a:r>
            <a:r>
              <a:rPr lang="zh-CN" altLang="en-US" dirty="0"/>
              <a:t>、</a:t>
            </a:r>
            <a:r>
              <a:rPr lang="en-US" altLang="zh-CN" dirty="0"/>
              <a:t>Kafka</a:t>
            </a:r>
            <a:r>
              <a:rPr lang="zh-CN" altLang="en-US" dirty="0"/>
              <a:t>、</a:t>
            </a:r>
            <a:r>
              <a:rPr lang="en-US" altLang="zh-CN" dirty="0" err="1"/>
              <a:t>Flink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Zookeeper</a:t>
            </a:r>
          </a:p>
          <a:p>
            <a:r>
              <a:rPr lang="en-US" altLang="zh-CN" dirty="0" err="1"/>
              <a:t>Hadoop</a:t>
            </a:r>
            <a:r>
              <a:rPr lang="zh-CN" altLang="en-US" dirty="0"/>
              <a:t>：</a:t>
            </a:r>
            <a:r>
              <a:rPr lang="en-US" altLang="zh-CN" dirty="0" err="1"/>
              <a:t>ResourceManager</a:t>
            </a:r>
            <a:r>
              <a:rPr lang="zh-CN" altLang="en-US" dirty="0"/>
              <a:t>（</a:t>
            </a:r>
            <a:r>
              <a:rPr lang="en-US" altLang="zh-CN" dirty="0"/>
              <a:t>master</a:t>
            </a:r>
            <a:r>
              <a:rPr lang="zh-CN" altLang="en-US" dirty="0"/>
              <a:t>）、</a:t>
            </a:r>
            <a:r>
              <a:rPr lang="en-US" altLang="zh-CN" dirty="0" err="1"/>
              <a:t>NameNode</a:t>
            </a:r>
            <a:r>
              <a:rPr lang="zh-CN" altLang="en-US" dirty="0"/>
              <a:t>（</a:t>
            </a:r>
            <a:r>
              <a:rPr lang="en-US" altLang="zh-CN" dirty="0"/>
              <a:t>master</a:t>
            </a:r>
            <a:r>
              <a:rPr lang="zh-CN" altLang="en-US" dirty="0"/>
              <a:t>）、</a:t>
            </a:r>
            <a:r>
              <a:rPr lang="en-US" altLang="zh-CN" dirty="0" err="1"/>
              <a:t>SecondaryNameNode</a:t>
            </a:r>
            <a:r>
              <a:rPr lang="zh-CN" altLang="en-US" dirty="0"/>
              <a:t>（</a:t>
            </a:r>
            <a:r>
              <a:rPr lang="en-US" altLang="zh-CN" dirty="0"/>
              <a:t>master</a:t>
            </a:r>
            <a:r>
              <a:rPr lang="zh-CN" altLang="en-US" dirty="0"/>
              <a:t>）、</a:t>
            </a:r>
            <a:r>
              <a:rPr lang="en-US" altLang="zh-CN" dirty="0" err="1"/>
              <a:t>DataNode</a:t>
            </a:r>
            <a:r>
              <a:rPr lang="zh-CN" altLang="en-US" dirty="0"/>
              <a:t>（</a:t>
            </a:r>
            <a:r>
              <a:rPr lang="en-US" altLang="zh-CN" dirty="0"/>
              <a:t>slave1-slave3</a:t>
            </a:r>
            <a:r>
              <a:rPr lang="zh-CN" altLang="en-US" dirty="0"/>
              <a:t>）、</a:t>
            </a:r>
            <a:r>
              <a:rPr lang="en-US" altLang="zh-CN" dirty="0" err="1"/>
              <a:t>NodeManager</a:t>
            </a:r>
            <a:r>
              <a:rPr lang="zh-CN" altLang="en-US" dirty="0"/>
              <a:t>（</a:t>
            </a:r>
            <a:r>
              <a:rPr lang="en-US" altLang="zh-CN" dirty="0"/>
              <a:t>slave1-slave3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Flume</a:t>
            </a:r>
            <a:r>
              <a:rPr lang="zh-CN" altLang="en-US" dirty="0"/>
              <a:t>：</a:t>
            </a:r>
            <a:r>
              <a:rPr lang="en-US" altLang="zh-CN" dirty="0"/>
              <a:t>master</a:t>
            </a:r>
          </a:p>
          <a:p>
            <a:r>
              <a:rPr lang="en-US" altLang="zh-CN" dirty="0"/>
              <a:t>Kafka</a:t>
            </a:r>
            <a:r>
              <a:rPr lang="zh-CN" altLang="en-US" dirty="0"/>
              <a:t>：</a:t>
            </a:r>
            <a:r>
              <a:rPr lang="en-US" altLang="zh-CN" dirty="0"/>
              <a:t>broker0</a:t>
            </a:r>
            <a:r>
              <a:rPr lang="zh-CN" altLang="en-US" dirty="0"/>
              <a:t>（</a:t>
            </a:r>
            <a:r>
              <a:rPr lang="en-US" altLang="zh-CN" dirty="0"/>
              <a:t>master</a:t>
            </a:r>
            <a:r>
              <a:rPr lang="zh-CN" altLang="en-US" dirty="0"/>
              <a:t>）、</a:t>
            </a:r>
            <a:r>
              <a:rPr lang="en-US" altLang="zh-CN" dirty="0"/>
              <a:t>broker1</a:t>
            </a:r>
            <a:r>
              <a:rPr lang="zh-CN" altLang="en-US" dirty="0"/>
              <a:t>（</a:t>
            </a:r>
            <a:r>
              <a:rPr lang="en-US" altLang="zh-CN" dirty="0"/>
              <a:t>slave1</a:t>
            </a:r>
            <a:r>
              <a:rPr lang="zh-CN" altLang="en-US" dirty="0"/>
              <a:t>）、</a:t>
            </a:r>
            <a:r>
              <a:rPr lang="en-US" altLang="zh-CN" dirty="0"/>
              <a:t>broker2</a:t>
            </a:r>
            <a:r>
              <a:rPr lang="zh-CN" altLang="en-US" dirty="0"/>
              <a:t>（</a:t>
            </a:r>
            <a:r>
              <a:rPr lang="en-US" altLang="zh-CN" dirty="0"/>
              <a:t>slave2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Zookeeper</a:t>
            </a:r>
            <a:r>
              <a:rPr lang="zh-CN" altLang="en-US" dirty="0"/>
              <a:t>：</a:t>
            </a:r>
            <a:r>
              <a:rPr lang="en-US" altLang="zh-CN" dirty="0"/>
              <a:t>slave1</a:t>
            </a:r>
            <a:r>
              <a:rPr lang="zh-CN" altLang="en-US" dirty="0"/>
              <a:t>、</a:t>
            </a:r>
            <a:r>
              <a:rPr lang="en-US" altLang="zh-CN" dirty="0"/>
              <a:t>slave2</a:t>
            </a:r>
            <a:r>
              <a:rPr lang="zh-CN" altLang="en-US" dirty="0"/>
              <a:t>、</a:t>
            </a:r>
            <a:r>
              <a:rPr lang="en-US" altLang="zh-CN" dirty="0"/>
              <a:t>slave3</a:t>
            </a:r>
          </a:p>
          <a:p>
            <a:r>
              <a:rPr lang="en-US" altLang="zh-CN" dirty="0"/>
              <a:t>MYSQL</a:t>
            </a:r>
            <a:r>
              <a:rPr lang="zh-CN" altLang="en-US" dirty="0"/>
              <a:t>：</a:t>
            </a:r>
            <a:r>
              <a:rPr lang="en-US" altLang="zh-CN" dirty="0"/>
              <a:t>master</a:t>
            </a:r>
          </a:p>
          <a:p>
            <a:r>
              <a:rPr lang="en-US" altLang="zh-CN" dirty="0" err="1"/>
              <a:t>Flink</a:t>
            </a:r>
            <a:r>
              <a:rPr lang="zh-CN" altLang="en-US" dirty="0"/>
              <a:t>：</a:t>
            </a:r>
            <a:r>
              <a:rPr lang="en-US" altLang="zh-CN" dirty="0" err="1"/>
              <a:t>JobManager</a:t>
            </a:r>
            <a:r>
              <a:rPr lang="zh-CN" altLang="en-US" dirty="0"/>
              <a:t>（</a:t>
            </a:r>
            <a:r>
              <a:rPr lang="en-US" altLang="zh-CN" dirty="0"/>
              <a:t>master</a:t>
            </a:r>
            <a:r>
              <a:rPr lang="zh-CN" altLang="en-US" dirty="0"/>
              <a:t>）、</a:t>
            </a:r>
            <a:r>
              <a:rPr lang="en-US" altLang="zh-CN" dirty="0" err="1"/>
              <a:t>TaskManager</a:t>
            </a:r>
            <a:r>
              <a:rPr lang="zh-CN" altLang="en-US" dirty="0"/>
              <a:t>（</a:t>
            </a:r>
            <a:r>
              <a:rPr lang="en-US" altLang="zh-CN" dirty="0"/>
              <a:t>slave1-slave3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集群环</a:t>
            </a:r>
            <a:r>
              <a:rPr lang="zh-CN" altLang="en-US" dirty="0" smtClean="0"/>
              <a:t>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71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本地安装</a:t>
            </a:r>
            <a:r>
              <a:rPr lang="en-US" altLang="zh-CN" dirty="0"/>
              <a:t>IDEA</a:t>
            </a:r>
          </a:p>
          <a:p>
            <a:r>
              <a:rPr lang="zh-CN" altLang="en-US" dirty="0"/>
              <a:t>本地安装</a:t>
            </a:r>
            <a:r>
              <a:rPr lang="en-US" altLang="zh-CN" dirty="0"/>
              <a:t>JDK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开发环</a:t>
            </a:r>
            <a:r>
              <a:rPr lang="zh-CN" altLang="en-US" dirty="0" smtClean="0"/>
              <a:t>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8620" y="1754668"/>
            <a:ext cx="11887199" cy="4369231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实现一个模拟数据产生的脚本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虚拟机中设置定时任务运行脚本，定时生产数据到文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rontab</a:t>
            </a:r>
            <a:r>
              <a:rPr lang="en-US" altLang="zh-CN" dirty="0" smtClean="0"/>
              <a:t> -e</a:t>
            </a:r>
            <a:endParaRPr lang="en-US" altLang="zh-CN" dirty="0"/>
          </a:p>
          <a:p>
            <a:r>
              <a:rPr lang="en-US" altLang="zh-CN" dirty="0"/>
              <a:t>* * * * * python /opt/data.py /opt/</a:t>
            </a:r>
            <a:r>
              <a:rPr lang="en-US" altLang="zh-CN" dirty="0" err="1"/>
              <a:t>flinkproject</a:t>
            </a:r>
            <a:r>
              <a:rPr lang="en-US" altLang="zh-CN" dirty="0"/>
              <a:t>/$(date +"\%Y-\%m-\%d-\%H-\%M-\%S").log 1000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模拟日志数据产</a:t>
            </a:r>
            <a:r>
              <a:rPr lang="zh-CN" altLang="en-US" dirty="0" smtClean="0"/>
              <a:t>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0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2.Flume</a:t>
            </a:r>
            <a:r>
              <a:rPr lang="zh-CN" altLang="en-US" dirty="0"/>
              <a:t>采集数</a:t>
            </a:r>
            <a:r>
              <a:rPr lang="zh-CN" altLang="en-US" dirty="0" smtClean="0"/>
              <a:t>据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285646DF-C1FB-45A7-99A3-7D669A4CE9DA}"/>
              </a:ext>
            </a:extLst>
          </p:cNvPr>
          <p:cNvSpPr/>
          <p:nvPr/>
        </p:nvSpPr>
        <p:spPr bwMode="auto">
          <a:xfrm>
            <a:off x="1562778" y="3136198"/>
            <a:ext cx="1517514" cy="79280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SpooldirSource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8164E812-4C08-4B5C-97AB-A4EF2FE83F47}"/>
              </a:ext>
            </a:extLst>
          </p:cNvPr>
          <p:cNvSpPr/>
          <p:nvPr/>
        </p:nvSpPr>
        <p:spPr bwMode="auto">
          <a:xfrm>
            <a:off x="3860127" y="3108485"/>
            <a:ext cx="1517513" cy="79280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 Channel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60D9A738-9532-4820-AC63-EA38014D7E55}"/>
              </a:ext>
            </a:extLst>
          </p:cNvPr>
          <p:cNvSpPr/>
          <p:nvPr/>
        </p:nvSpPr>
        <p:spPr bwMode="auto">
          <a:xfrm>
            <a:off x="6340684" y="3108486"/>
            <a:ext cx="1387243" cy="79280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Kafka Sink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E88AD40-203A-43E6-A285-12A6936B7E34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080292" y="3504887"/>
            <a:ext cx="779835" cy="27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926A8443-034E-4723-BDA2-33B0E9FCCA36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377640" y="3504887"/>
            <a:ext cx="9630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9260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371600"/>
            <a:ext cx="11107601" cy="47522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source</a:t>
            </a:r>
            <a:r>
              <a:rPr lang="zh-CN" altLang="en-US" dirty="0"/>
              <a:t>、</a:t>
            </a:r>
            <a:r>
              <a:rPr lang="en-US" altLang="zh-CN" dirty="0"/>
              <a:t>channel</a:t>
            </a:r>
            <a:r>
              <a:rPr lang="zh-CN" altLang="en-US" dirty="0"/>
              <a:t>、</a:t>
            </a:r>
            <a:r>
              <a:rPr lang="en-US" altLang="zh-CN" dirty="0"/>
              <a:t>sink</a:t>
            </a:r>
            <a:r>
              <a:rPr lang="zh-CN" altLang="en-US" dirty="0"/>
              <a:t>名称配置，关键参数如下：</a:t>
            </a:r>
          </a:p>
          <a:p>
            <a:r>
              <a:rPr lang="en-US" altLang="zh-CN" dirty="0" err="1"/>
              <a:t>client.sources</a:t>
            </a:r>
            <a:r>
              <a:rPr lang="en-US" altLang="zh-CN" dirty="0"/>
              <a:t> </a:t>
            </a:r>
            <a:r>
              <a:rPr lang="zh-CN" altLang="en-US" dirty="0"/>
              <a:t>：自定义的</a:t>
            </a:r>
            <a:r>
              <a:rPr lang="en-US" altLang="zh-CN" dirty="0"/>
              <a:t>source</a:t>
            </a:r>
            <a:r>
              <a:rPr lang="zh-CN" altLang="en-US" dirty="0"/>
              <a:t>名称；</a:t>
            </a:r>
          </a:p>
          <a:p>
            <a:r>
              <a:rPr lang="en-US" altLang="zh-CN" dirty="0" err="1"/>
              <a:t>client.channels</a:t>
            </a:r>
            <a:r>
              <a:rPr lang="en-US" altLang="zh-CN" dirty="0"/>
              <a:t> </a:t>
            </a:r>
            <a:r>
              <a:rPr lang="zh-CN" altLang="en-US" dirty="0"/>
              <a:t>：自定义的</a:t>
            </a:r>
            <a:r>
              <a:rPr lang="en-US" altLang="zh-CN" dirty="0"/>
              <a:t>channel</a:t>
            </a:r>
            <a:r>
              <a:rPr lang="zh-CN" altLang="en-US" dirty="0"/>
              <a:t>名称；</a:t>
            </a:r>
            <a:endParaRPr lang="en-US" altLang="zh-CN" dirty="0"/>
          </a:p>
          <a:p>
            <a:r>
              <a:rPr lang="en-US" altLang="zh-CN" dirty="0" err="1"/>
              <a:t>client.sinks</a:t>
            </a:r>
            <a:r>
              <a:rPr lang="en-US" altLang="zh-CN" dirty="0"/>
              <a:t> </a:t>
            </a:r>
            <a:r>
              <a:rPr lang="zh-CN" altLang="zh-CN" dirty="0"/>
              <a:t>：自定义的</a:t>
            </a:r>
            <a:r>
              <a:rPr lang="en-US" altLang="zh-CN" dirty="0"/>
              <a:t>sink</a:t>
            </a:r>
            <a:r>
              <a:rPr lang="zh-CN" altLang="zh-CN" dirty="0"/>
              <a:t>名称。</a:t>
            </a:r>
          </a:p>
          <a:p>
            <a:pPr marL="0" indent="0">
              <a:buNone/>
            </a:pPr>
            <a:r>
              <a:rPr lang="en-US" altLang="zh-CN" dirty="0"/>
              <a:t>source</a:t>
            </a:r>
            <a:r>
              <a:rPr lang="zh-CN" altLang="en-US" dirty="0"/>
              <a:t>参数配置，关键参数为：</a:t>
            </a:r>
          </a:p>
          <a:p>
            <a:r>
              <a:rPr lang="en-US" altLang="zh-CN" dirty="0"/>
              <a:t>client.sources.s1.spoolDir</a:t>
            </a:r>
            <a:r>
              <a:rPr lang="zh-CN" altLang="en-US" dirty="0"/>
              <a:t>：</a:t>
            </a:r>
            <a:r>
              <a:rPr lang="en-US" altLang="zh-CN" dirty="0"/>
              <a:t>Flume</a:t>
            </a:r>
            <a:r>
              <a:rPr lang="zh-CN" altLang="en-US" dirty="0"/>
              <a:t>采集数据监控的文件目录。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channel</a:t>
            </a:r>
            <a:r>
              <a:rPr lang="zh-CN" altLang="en-US" dirty="0"/>
              <a:t>参数配置，关键参数为：</a:t>
            </a:r>
          </a:p>
          <a:p>
            <a:r>
              <a:rPr lang="en-US" altLang="zh-CN" dirty="0"/>
              <a:t>client.channels.c1.type</a:t>
            </a:r>
            <a:r>
              <a:rPr lang="zh-CN" altLang="en-US" dirty="0"/>
              <a:t>：设置</a:t>
            </a:r>
            <a:r>
              <a:rPr lang="en-US" altLang="zh-CN" dirty="0"/>
              <a:t>channel</a:t>
            </a:r>
            <a:r>
              <a:rPr lang="zh-CN" altLang="en-US" dirty="0"/>
              <a:t>类型，常用</a:t>
            </a:r>
            <a:r>
              <a:rPr lang="en-US" altLang="zh-CN" dirty="0"/>
              <a:t>channel</a:t>
            </a:r>
            <a:r>
              <a:rPr lang="zh-CN" altLang="en-US" dirty="0"/>
              <a:t>类型包括</a:t>
            </a:r>
            <a:r>
              <a:rPr lang="en-US" altLang="zh-CN" dirty="0"/>
              <a:t>file channel</a:t>
            </a:r>
            <a:r>
              <a:rPr lang="zh-CN" altLang="en-US" dirty="0"/>
              <a:t>、</a:t>
            </a:r>
            <a:r>
              <a:rPr lang="en-US" altLang="zh-CN" dirty="0"/>
              <a:t>memory channel</a:t>
            </a:r>
            <a:r>
              <a:rPr lang="zh-CN" altLang="en-US" dirty="0"/>
              <a:t>和</a:t>
            </a:r>
            <a:r>
              <a:rPr lang="en-US" altLang="zh-CN" dirty="0"/>
              <a:t>JDBC channel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23819" y="1138981"/>
            <a:ext cx="11107601" cy="288604"/>
          </a:xfrm>
        </p:spPr>
        <p:txBody>
          <a:bodyPr/>
          <a:lstStyle/>
          <a:p>
            <a:r>
              <a:rPr lang="zh-CN" altLang="en-US" dirty="0"/>
              <a:t>关键参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sink</a:t>
            </a:r>
            <a:r>
              <a:rPr lang="zh-CN" altLang="en-US" dirty="0"/>
              <a:t>参数配置，关键参数为：</a:t>
            </a:r>
          </a:p>
          <a:p>
            <a:r>
              <a:rPr lang="en-US" altLang="zh-CN" dirty="0"/>
              <a:t>client.sinks.sh1.type</a:t>
            </a:r>
            <a:r>
              <a:rPr lang="zh-CN" altLang="en-US" dirty="0"/>
              <a:t>：设置</a:t>
            </a:r>
            <a:r>
              <a:rPr lang="en-US" altLang="zh-CN" dirty="0"/>
              <a:t>sink</a:t>
            </a:r>
            <a:r>
              <a:rPr lang="zh-CN" altLang="en-US" dirty="0"/>
              <a:t>类型，在本次实验中，</a:t>
            </a:r>
            <a:r>
              <a:rPr lang="en-US" altLang="zh-CN" dirty="0"/>
              <a:t>Flume</a:t>
            </a:r>
            <a:r>
              <a:rPr lang="zh-CN" altLang="en-US" dirty="0"/>
              <a:t>采集数据后将数据发送至</a:t>
            </a:r>
            <a:r>
              <a:rPr lang="en-US" altLang="zh-CN" dirty="0"/>
              <a:t>Kafka</a:t>
            </a:r>
            <a:r>
              <a:rPr lang="zh-CN" altLang="en-US" dirty="0"/>
              <a:t>，因此</a:t>
            </a:r>
            <a:r>
              <a:rPr lang="en-US" altLang="zh-CN" dirty="0"/>
              <a:t>client.sinks.sh1.type</a:t>
            </a:r>
            <a:r>
              <a:rPr lang="zh-CN" altLang="en-US" dirty="0"/>
              <a:t>参数设置</a:t>
            </a:r>
            <a:r>
              <a:rPr lang="en-US" altLang="zh-CN" dirty="0"/>
              <a:t>sink</a:t>
            </a:r>
            <a:r>
              <a:rPr lang="zh-CN" altLang="en-US" dirty="0"/>
              <a:t>类型为</a:t>
            </a:r>
            <a:r>
              <a:rPr lang="en-US" altLang="zh-CN" dirty="0"/>
              <a:t>Kafka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client.sinks.sh1.kafka.topic</a:t>
            </a:r>
            <a:r>
              <a:rPr lang="zh-CN" altLang="en-US" dirty="0"/>
              <a:t>：</a:t>
            </a:r>
            <a:r>
              <a:rPr lang="en-US" altLang="zh-CN" dirty="0"/>
              <a:t>Kafka</a:t>
            </a:r>
            <a:r>
              <a:rPr lang="zh-CN" altLang="en-US" dirty="0"/>
              <a:t>中创建的</a:t>
            </a:r>
            <a:r>
              <a:rPr lang="en-US" altLang="zh-CN" dirty="0"/>
              <a:t>topic</a:t>
            </a:r>
            <a:r>
              <a:rPr lang="zh-CN" altLang="en-US" dirty="0"/>
              <a:t>的值；</a:t>
            </a:r>
          </a:p>
          <a:p>
            <a:r>
              <a:rPr lang="en-US" altLang="zh-CN" dirty="0"/>
              <a:t>client.sinks.sh1.kafka.bootstrap.servers</a:t>
            </a:r>
            <a:r>
              <a:rPr lang="zh-CN" altLang="en-US" dirty="0"/>
              <a:t>：</a:t>
            </a:r>
            <a:r>
              <a:rPr lang="en-US" altLang="zh-CN" dirty="0"/>
              <a:t>Kafka</a:t>
            </a:r>
            <a:r>
              <a:rPr lang="zh-CN" altLang="en-US" dirty="0"/>
              <a:t>实例</a:t>
            </a:r>
            <a:r>
              <a:rPr lang="en-US" altLang="zh-CN" dirty="0"/>
              <a:t>Broker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和端口。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关键参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819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5620</TotalTime>
  <Words>1216</Words>
  <Application>Microsoft Office PowerPoint</Application>
  <PresentationFormat>自定义</PresentationFormat>
  <Paragraphs>226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2_Office 主题</vt:lpstr>
      <vt:lpstr>3_Office 主题</vt:lpstr>
      <vt:lpstr>项目案例： 商品实时推荐系统</vt:lpstr>
      <vt:lpstr>目录</vt:lpstr>
      <vt:lpstr>环境介绍</vt:lpstr>
      <vt:lpstr>环境介绍</vt:lpstr>
      <vt:lpstr>环境介绍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数据采集</vt:lpstr>
      <vt:lpstr>目录</vt:lpstr>
      <vt:lpstr>数据缓存</vt:lpstr>
      <vt:lpstr>数据缓存</vt:lpstr>
      <vt:lpstr>数据缓存</vt:lpstr>
      <vt:lpstr>数据缓存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周乐言者</cp:lastModifiedBy>
  <cp:revision>519</cp:revision>
  <dcterms:created xsi:type="dcterms:W3CDTF">2017-01-10T15:44:52Z</dcterms:created>
  <dcterms:modified xsi:type="dcterms:W3CDTF">2022-06-30T03:40:47Z</dcterms:modified>
</cp:coreProperties>
</file>