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47" r:id="rId2"/>
  </p:sldMasterIdLst>
  <p:notesMasterIdLst>
    <p:notesMasterId r:id="rId24"/>
  </p:notesMasterIdLst>
  <p:sldIdLst>
    <p:sldId id="494" r:id="rId3"/>
    <p:sldId id="502" r:id="rId4"/>
    <p:sldId id="535" r:id="rId5"/>
    <p:sldId id="536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50" r:id="rId17"/>
    <p:sldId id="547" r:id="rId18"/>
    <p:sldId id="549" r:id="rId19"/>
    <p:sldId id="548" r:id="rId20"/>
    <p:sldId id="551" r:id="rId21"/>
    <p:sldId id="552" r:id="rId22"/>
    <p:sldId id="53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08"/>
    <a:srgbClr val="064BB2"/>
    <a:srgbClr val="FFCB54"/>
    <a:srgbClr val="2B6EE1"/>
    <a:srgbClr val="FFBF2B"/>
    <a:srgbClr val="7624CC"/>
    <a:srgbClr val="CC8824"/>
    <a:srgbClr val="2165B6"/>
    <a:srgbClr val="C4C6C9"/>
    <a:srgbClr val="A5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1" autoAdjust="0"/>
    <p:restoredTop sz="68561" autoAdjust="0"/>
  </p:normalViewPr>
  <p:slideViewPr>
    <p:cSldViewPr snapToGrid="0">
      <p:cViewPr varScale="1">
        <p:scale>
          <a:sx n="59" d="100"/>
          <a:sy n="59" d="100"/>
        </p:scale>
        <p:origin x="-1464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7ADA9-9D0B-42DC-94FF-BBDB68110F2F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1B552-615F-42DA-85F2-80E700892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err="1" smtClean="0"/>
              <a:t>mysqlsink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org.apache.flink.streaming.api.functions.sink.RichSinkFunction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java.sql</a:t>
            </a:r>
            <a:r>
              <a:rPr lang="en-US" altLang="zh-CN" dirty="0" smtClean="0"/>
              <a:t>._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objectclass.StringAndDouble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</a:t>
            </a:r>
            <a:r>
              <a:rPr lang="en-US" altLang="zh-CN" b="1" dirty="0" smtClean="0">
                <a:effectLst/>
              </a:rPr>
              <a:t>@</a:t>
            </a:r>
            <a:r>
              <a:rPr lang="en-US" altLang="zh-CN" b="1" dirty="0" err="1" smtClean="0">
                <a:effectLst/>
              </a:rPr>
              <a:t>param</a:t>
            </a:r>
            <a:r>
              <a:rPr lang="en-US" altLang="zh-CN" b="1" dirty="0" smtClean="0">
                <a:effectLst/>
              </a:rPr>
              <a:t> table</a:t>
            </a:r>
            <a:br>
              <a:rPr lang="en-US" altLang="zh-CN" b="1" dirty="0" smtClean="0">
                <a:effectLst/>
              </a:rPr>
            </a:br>
            <a:r>
              <a:rPr lang="en-US" altLang="zh-CN" b="1" dirty="0" smtClean="0">
                <a:effectLst/>
              </a:rPr>
              <a:t>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dirty="0" err="1" smtClean="0"/>
              <a:t>SaleSQLSink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table: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)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altLang="zh-CN" dirty="0" err="1" smtClean="0"/>
              <a:t>RichSinkFunction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StringAndDouble</a:t>
            </a:r>
            <a:r>
              <a:rPr lang="en-US" altLang="zh-CN" dirty="0" smtClean="0"/>
              <a:t>]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dirty="0" err="1" smtClean="0"/>
              <a:t>Serializable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定义连接的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配置参数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</a:t>
            </a:r>
            <a:r>
              <a:rPr lang="en-US" altLang="zh-CN" dirty="0" err="1" smtClean="0"/>
              <a:t>:Connection</a:t>
            </a:r>
            <a:r>
              <a:rPr lang="en-US" altLang="zh-CN" dirty="0" smtClean="0"/>
              <a:t>=_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err="1" smtClean="0"/>
              <a:t>:PreparedStatement</a:t>
            </a:r>
            <a:r>
              <a:rPr lang="en-US" altLang="zh-CN" dirty="0" smtClean="0"/>
              <a:t>=_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"root"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"123456"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com.mysql.jdbc.Driver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jdbc:mysql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://192.168.10.102:3306/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fk_shop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override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invoke(value: </a:t>
            </a:r>
            <a:r>
              <a:rPr lang="en-US" altLang="zh-CN" dirty="0" err="1" smtClean="0"/>
              <a:t>StringAndDouble</a:t>
            </a:r>
            <a:r>
              <a:rPr lang="en-US" altLang="zh-CN" dirty="0" smtClean="0"/>
              <a:t>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Class.</a:t>
            </a:r>
            <a:r>
              <a:rPr lang="en-US" altLang="zh-CN" i="1" dirty="0" err="1" smtClean="0">
                <a:effectLst/>
              </a:rPr>
              <a:t>forName</a:t>
            </a:r>
            <a:r>
              <a:rPr lang="en-US" altLang="zh-CN" dirty="0" smtClean="0"/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DriverManager.</a:t>
            </a:r>
            <a:r>
              <a:rPr lang="en-US" altLang="zh-CN" i="1" dirty="0" err="1" smtClean="0">
                <a:effectLst/>
              </a:rPr>
              <a:t>getConnection</a:t>
            </a:r>
            <a:r>
              <a:rPr lang="en-US" altLang="zh-CN" dirty="0" smtClean="0"/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dirty="0" err="1" smtClean="0"/>
              <a:t>,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US" altLang="zh-CN" dirty="0" err="1" smtClean="0"/>
              <a:t>,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"insert into "</a:t>
            </a:r>
            <a:r>
              <a:rPr lang="en-US" altLang="zh-CN" dirty="0" smtClean="0"/>
              <a:t>+table+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values(?,?)"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=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</a:t>
            </a:r>
            <a:r>
              <a:rPr lang="en-US" altLang="zh-CN" dirty="0" err="1" smtClean="0"/>
              <a:t>.prepareStatement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err="1" smtClean="0"/>
              <a:t>.setString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,value.getDate())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err="1" smtClean="0"/>
              <a:t>.setDouble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,value.getSale())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err="1" smtClean="0"/>
              <a:t>.executeUpdate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smtClean="0"/>
              <a:t>!=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dirty="0" smtClean="0"/>
              <a:t>)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err="1" smtClean="0"/>
              <a:t>.close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</a:t>
            </a:r>
            <a:r>
              <a:rPr lang="en-US" altLang="zh-CN" dirty="0" smtClean="0"/>
              <a:t>!=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dirty="0" smtClean="0"/>
              <a:t>)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</a:t>
            </a:r>
            <a:r>
              <a:rPr lang="en-US" altLang="zh-CN" dirty="0" err="1" smtClean="0"/>
              <a:t>.close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30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err="1" smtClean="0"/>
              <a:t>flinkclass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java.util.Properties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mysqlsink.SaleSQLSink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objectclass.StringAndDouble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org.apache.flink.streaming.api.scala.StreamExecutionEnvironment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org.apache.flink.streaming.api.scala</a:t>
            </a:r>
            <a:r>
              <a:rPr lang="en-US" altLang="zh-CN" dirty="0" smtClean="0"/>
              <a:t>._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org.apache.flink.streaming.api.windowing.time.Time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org.apache.flink.streaming.connectors.kafka.FlinkKafkaConsumer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org.apache.flink.api.common.serialization.SimpleStringSchema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*01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统计每日的销售额、统计每日点击流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SaleVolumn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初始化环境变量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StreamExecutionEnvironment.</a:t>
            </a:r>
            <a:r>
              <a:rPr lang="en-US" altLang="zh-CN" i="1" dirty="0" err="1" smtClean="0">
                <a:effectLst/>
              </a:rPr>
              <a:t>getExecutionEnvironment</a:t>
            </a:r>
            <a:r>
              <a:rPr lang="en-US" altLang="zh-CN" i="1" dirty="0" smtClean="0">
                <a:effectLst/>
              </a:rPr>
              <a:t/>
            </a:r>
            <a:br>
              <a:rPr lang="en-US" altLang="zh-CN" i="1" dirty="0" smtClean="0">
                <a:effectLst/>
              </a:rPr>
            </a:br>
            <a:r>
              <a:rPr lang="en-US" altLang="zh-CN" i="1" dirty="0" smtClean="0">
                <a:effectLst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pro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Properties()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kafak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的代理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pro.setProperty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"bootstrap.servers"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"node1:9092"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pro.setProperty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group.id"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"test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创建数据源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stream  = </a:t>
            </a:r>
            <a:r>
              <a:rPr lang="en-US" altLang="zh-CN" dirty="0" err="1" smtClean="0"/>
              <a:t>env.addSource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FlinkKafkaConsumer</a:t>
            </a: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shop"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SimpleStringSchema</a:t>
            </a:r>
            <a:r>
              <a:rPr lang="en-US" altLang="zh-CN" dirty="0" smtClean="0"/>
              <a:t>(),pro))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数据处理过程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//id0        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用户名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性别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商品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id4,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价格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 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门店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id6,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购买行为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手机号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邮箱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9,      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购买时间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//471655345890,Vpxwe,44,woman,650012,538.29,313019,fav,13516482705,YUvRxnSWcO@gmail.com,2019-08-04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data = </a:t>
            </a:r>
            <a:r>
              <a:rPr lang="en-US" altLang="zh-CN" dirty="0" err="1" smtClean="0"/>
              <a:t>stream.map</a:t>
            </a:r>
            <a:r>
              <a:rPr lang="en-US" altLang="zh-CN" dirty="0" smtClean="0"/>
              <a:t>(x=&gt;</a:t>
            </a:r>
            <a:r>
              <a:rPr lang="en-US" altLang="zh-CN" dirty="0" err="1" smtClean="0"/>
              <a:t>x.split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dirty="0" smtClean="0"/>
              <a:t>)).filter(x=&gt;</a:t>
            </a:r>
            <a:r>
              <a:rPr lang="en-US" altLang="zh-CN" dirty="0" err="1" smtClean="0"/>
              <a:t>x.nonEmpty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x.length</a:t>
            </a:r>
            <a:r>
              <a:rPr lang="en-US" altLang="zh-CN" dirty="0" smtClean="0"/>
              <a:t>==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.map{x=&gt;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(x(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altLang="zh-CN" dirty="0" smtClean="0"/>
              <a:t>).contains(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"buy"</a:t>
            </a:r>
            <a:r>
              <a:rPr lang="en-US" altLang="zh-CN" dirty="0" smtClean="0"/>
              <a:t>)) (x(x.length-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),(x(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 smtClean="0"/>
              <a:t>).toDouble,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</a:t>
            </a:r>
            <a:r>
              <a:rPr lang="en-US" altLang="zh-CN" dirty="0" smtClean="0"/>
              <a:t>))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 smtClean="0"/>
              <a:t>(x(x.length-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),(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</a:t>
            </a:r>
            <a:r>
              <a:rPr lang="en-US" altLang="zh-CN" dirty="0" smtClean="0"/>
              <a:t>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</a:t>
            </a:r>
            <a:r>
              <a:rPr lang="en-US" altLang="zh-CN" dirty="0" smtClean="0"/>
              <a:t>))}</a:t>
            </a:r>
            <a:br>
              <a:rPr lang="en-US" altLang="zh-CN" dirty="0" smtClean="0"/>
            </a:br>
            <a:r>
              <a:rPr lang="en-US" altLang="zh-CN" dirty="0" smtClean="0"/>
              <a:t>      .</a:t>
            </a:r>
            <a:r>
              <a:rPr lang="en-US" altLang="zh-CN" dirty="0" err="1" smtClean="0"/>
              <a:t>keyBy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timeWindow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Time.</a:t>
            </a:r>
            <a:r>
              <a:rPr lang="en-US" altLang="zh-CN" i="1" dirty="0" err="1" smtClean="0">
                <a:effectLst/>
              </a:rPr>
              <a:t>minutes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))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timeWindow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设置时间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分钟执行一次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dirty="0" smtClean="0"/>
              <a:t>.reduce((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)=&gt;(x._1,(x._2._1+y._2._1,x._2._2+y._2._2)))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//(2022-12-1,(100,1),(0.0,1))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保存每日销售额到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data.map</a:t>
            </a:r>
            <a:r>
              <a:rPr lang="en-US" altLang="zh-CN" dirty="0" smtClean="0"/>
              <a:t>(x=&gt;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StringAndDouble</a:t>
            </a:r>
            <a:r>
              <a:rPr lang="en-US" altLang="zh-CN" dirty="0" smtClean="0"/>
              <a:t>(x._1,x._2._1)).</a:t>
            </a:r>
            <a:r>
              <a:rPr lang="en-US" altLang="zh-CN" dirty="0" err="1" smtClean="0"/>
              <a:t>addSink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SaleSQLSink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salevolume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保存每日点击流到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data.map</a:t>
            </a:r>
            <a:r>
              <a:rPr lang="en-US" altLang="zh-CN" dirty="0" smtClean="0"/>
              <a:t>(x=&gt;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StringAndDouble</a:t>
            </a:r>
            <a:r>
              <a:rPr lang="en-US" altLang="zh-CN" dirty="0" smtClean="0"/>
              <a:t>(x._1,x._2._2)).</a:t>
            </a:r>
            <a:r>
              <a:rPr lang="en-US" altLang="zh-CN" dirty="0" err="1" smtClean="0"/>
              <a:t>addSink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SaleSQLSink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visitcount_everyday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env.execute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err="1" smtClean="0"/>
              <a:t>mysqlsink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org.apache.flink.streaming.api.functions.sink.RichSinkFunction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objectclass.date_store_sale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java.sql</a:t>
            </a:r>
            <a:r>
              <a:rPr lang="en-US" altLang="zh-CN" dirty="0" smtClean="0"/>
              <a:t>._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dirty="0" err="1" smtClean="0"/>
              <a:t>Storesqlsink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table: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)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altLang="zh-CN" dirty="0" err="1" smtClean="0"/>
              <a:t>RichSinkFunction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date_store_sale</a:t>
            </a:r>
            <a:r>
              <a:rPr lang="en-US" altLang="zh-CN" dirty="0" smtClean="0"/>
              <a:t>]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</a:t>
            </a:r>
            <a:r>
              <a:rPr lang="en-US" altLang="zh-CN" dirty="0" err="1" smtClean="0"/>
              <a:t>Serializable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</a:t>
            </a:r>
            <a:r>
              <a:rPr lang="en-US" altLang="zh-CN" dirty="0" err="1" smtClean="0"/>
              <a:t>:Connection</a:t>
            </a:r>
            <a:r>
              <a:rPr lang="en-US" altLang="zh-CN" dirty="0" smtClean="0"/>
              <a:t>=_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err="1" smtClean="0"/>
              <a:t>:PreparedStatement</a:t>
            </a:r>
            <a:r>
              <a:rPr lang="en-US" altLang="zh-CN" dirty="0" smtClean="0"/>
              <a:t>=_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"root"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"123456"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com.mysql.jdbc.Driver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jdbc:mysql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://192.168.10.102:3306/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fk_shop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override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invoke(value: </a:t>
            </a:r>
            <a:r>
              <a:rPr lang="en-US" altLang="zh-CN" dirty="0" err="1" smtClean="0"/>
              <a:t>date_store_sale</a:t>
            </a:r>
            <a:r>
              <a:rPr lang="en-US" altLang="zh-CN" dirty="0" smtClean="0"/>
              <a:t>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Class.</a:t>
            </a:r>
            <a:r>
              <a:rPr lang="en-US" altLang="zh-CN" i="1" dirty="0" err="1" smtClean="0">
                <a:effectLst/>
              </a:rPr>
              <a:t>forName</a:t>
            </a:r>
            <a:r>
              <a:rPr lang="en-US" altLang="zh-CN" dirty="0" smtClean="0"/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DriverManager.</a:t>
            </a:r>
            <a:r>
              <a:rPr lang="en-US" altLang="zh-CN" i="1" dirty="0" err="1" smtClean="0">
                <a:effectLst/>
              </a:rPr>
              <a:t>getConnection</a:t>
            </a:r>
            <a:r>
              <a:rPr lang="en-US" altLang="zh-CN" dirty="0" smtClean="0"/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n-US" altLang="zh-CN" dirty="0" err="1" smtClean="0"/>
              <a:t>,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en-US" altLang="zh-CN" dirty="0" err="1" smtClean="0"/>
              <a:t>,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"insert into "</a:t>
            </a:r>
            <a:r>
              <a:rPr lang="en-US" altLang="zh-CN" dirty="0" smtClean="0"/>
              <a:t>+table+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values(?,?,?)"</a:t>
            </a:r>
            <a:b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smtClean="0"/>
              <a:t>=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</a:t>
            </a:r>
            <a:r>
              <a:rPr lang="en-US" altLang="zh-CN" dirty="0" err="1" smtClean="0"/>
              <a:t>.prepareStatement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err="1" smtClean="0"/>
              <a:t>.setString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,value.getDate())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err="1" smtClean="0"/>
              <a:t>.setString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 smtClean="0"/>
              <a:t>,value.getStore())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err="1" smtClean="0"/>
              <a:t>.setDouble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CN" dirty="0" smtClean="0"/>
              <a:t>,value.getSale())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err="1" smtClean="0"/>
              <a:t>.executeUpdate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(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smtClean="0"/>
              <a:t>!=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dirty="0" smtClean="0"/>
              <a:t>)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dirty="0" err="1" smtClean="0"/>
              <a:t>.close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(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</a:t>
            </a:r>
            <a:r>
              <a:rPr lang="en-US" altLang="zh-CN" dirty="0" smtClean="0"/>
              <a:t>!=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en-US" altLang="zh-CN" dirty="0" smtClean="0"/>
              <a:t>)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</a:t>
            </a:r>
            <a:r>
              <a:rPr lang="en-US" altLang="zh-CN" dirty="0" err="1" smtClean="0"/>
              <a:t>.close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6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err="1" smtClean="0"/>
              <a:t>flinkclass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java.util.Properties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mysqlsink</a:t>
            </a:r>
            <a:r>
              <a:rPr lang="en-US" altLang="zh-CN" dirty="0" smtClean="0"/>
              <a:t>.{</a:t>
            </a:r>
            <a:r>
              <a:rPr lang="en-US" altLang="zh-CN" dirty="0" err="1" smtClean="0"/>
              <a:t>SaleSQLSink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Storesqlsink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org.apache.flink.streaming.api.scala.StreamExecutionEnvironment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org.apache.flink.streaming.api.scala</a:t>
            </a:r>
            <a:r>
              <a:rPr lang="en-US" altLang="zh-CN" dirty="0" smtClean="0"/>
              <a:t>._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org.apache.flink.streaming.api.windowing.time.Time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org.apache.flink.streaming.connectors.kafka.FlinkKafkaConsumer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org.apache.flink.api.common.serialization.SimpleStringSchema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objectclass.date_store_sale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统计每日每家门店总销售额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StoreSale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StreamExecutionEnvironment.</a:t>
            </a:r>
            <a:r>
              <a:rPr lang="en-US" altLang="zh-CN" i="1" dirty="0" err="1" smtClean="0">
                <a:effectLst/>
              </a:rPr>
              <a:t>getExecutionEnvironment</a:t>
            </a:r>
            <a:r>
              <a:rPr lang="en-US" altLang="zh-CN" i="1" dirty="0" smtClean="0">
                <a:effectLst/>
              </a:rPr>
              <a:t/>
            </a:r>
            <a:br>
              <a:rPr lang="en-US" altLang="zh-CN" i="1" dirty="0" smtClean="0">
                <a:effectLst/>
              </a:rPr>
            </a:br>
            <a:r>
              <a:rPr lang="en-US" altLang="zh-CN" i="1" dirty="0" smtClean="0">
                <a:effectLst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集群参数配置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pro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Properties()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pro.setProperty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"bootstrap.servers"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"node1:9092"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pro.setProperty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group.id"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"test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创建源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stream = </a:t>
            </a:r>
            <a:r>
              <a:rPr lang="en-US" altLang="zh-CN" dirty="0" err="1" smtClean="0"/>
              <a:t>env.addSource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FlinkKafkaConsumer</a:t>
            </a: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shop"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SimpleStringSchema</a:t>
            </a:r>
            <a:r>
              <a:rPr lang="en-US" altLang="zh-CN" dirty="0" smtClean="0"/>
              <a:t>(),pro))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数据转换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//id0,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用户名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年龄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性别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商品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id4,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价格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 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门店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id6,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购买行为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手机号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邮箱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9,      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购买时间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//471655345890,Vpxwe,44,woman,650012,538.29,313019,fav,13516482705,YUvRxnSWcO@gmail.com,2019-08-04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data=</a:t>
            </a:r>
            <a:r>
              <a:rPr lang="en-US" altLang="zh-CN" dirty="0" err="1" smtClean="0"/>
              <a:t>stream.map</a:t>
            </a:r>
            <a:r>
              <a:rPr lang="en-US" altLang="zh-CN" dirty="0" smtClean="0"/>
              <a:t>(x=&gt;</a:t>
            </a:r>
            <a:r>
              <a:rPr lang="en-US" altLang="zh-CN" dirty="0" err="1" smtClean="0"/>
              <a:t>x.split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dirty="0" smtClean="0"/>
              <a:t>)).</a:t>
            </a:r>
            <a:br>
              <a:rPr lang="en-US" altLang="zh-CN" dirty="0" smtClean="0"/>
            </a:br>
            <a:r>
              <a:rPr lang="en-US" altLang="zh-CN" dirty="0" smtClean="0"/>
              <a:t>      filter(x=&gt;</a:t>
            </a:r>
            <a:r>
              <a:rPr lang="en-US" altLang="zh-CN" dirty="0" err="1" smtClean="0"/>
              <a:t>x.nonEmpty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x.length</a:t>
            </a:r>
            <a:r>
              <a:rPr lang="en-US" altLang="zh-CN" dirty="0" smtClean="0"/>
              <a:t>==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altLang="zh-CN" dirty="0" smtClean="0"/>
              <a:t>&amp;&amp; x(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altLang="zh-CN" dirty="0" smtClean="0"/>
              <a:t>).contains(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"buy"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      .map(x=&gt;((x(x.length-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),x(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altLang="zh-CN" dirty="0" smtClean="0"/>
              <a:t>)),x(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toDouble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      .</a:t>
            </a:r>
            <a:r>
              <a:rPr lang="en-US" altLang="zh-CN" dirty="0" err="1" smtClean="0"/>
              <a:t>keyBy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timeWindow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Time.</a:t>
            </a:r>
            <a:r>
              <a:rPr lang="en-US" altLang="zh-CN" i="1" dirty="0" err="1" smtClean="0">
                <a:effectLst/>
              </a:rPr>
              <a:t>minutes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      .sum(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).map(x=&gt;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date_store_sale</a:t>
            </a:r>
            <a:r>
              <a:rPr lang="en-US" altLang="zh-CN" dirty="0" smtClean="0"/>
              <a:t>(x._1._1,x._1._2,x._2))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数据存储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data.addSink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Storesqlsink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store_sale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env.execute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7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altLang="zh-CN" dirty="0" err="1" smtClean="0"/>
              <a:t>flinkclass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java.util.Properties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objectclass.StringAndDouble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org.apache.flink.streaming.api.scala.StreamExecutionEnvironment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org.apache.flink.streaming.api.scala</a:t>
            </a:r>
            <a:r>
              <a:rPr lang="en-US" altLang="zh-CN" dirty="0" smtClean="0"/>
              <a:t>._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org.apache.flink.streaming.api.windowing.time.Time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org.apache.flink.streaming.connectors.kafka.FlinkKafkaConsumer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org.apache.flink.api.common.serialization.SimpleStringSchema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org.apache.flink.streaming.api.windowing.windows.TimeWindow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smtClean="0"/>
              <a:t>org.apache.flink.streaming.api.scala.function.ProcessWindowFunction</a:t>
            </a:r>
            <a:br>
              <a:rPr lang="en-US" altLang="zh-CN" dirty="0" smtClean="0"/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dirty="0" err="1" smtClean="0"/>
              <a:t>org.apache.flink.util.Collector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商品销量实时统计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并选出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大热销商品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*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en-US" altLang="zh-CN" dirty="0" err="1" smtClean="0"/>
              <a:t>GoodsOrder</a:t>
            </a:r>
            <a:r>
              <a:rPr lang="en-US" altLang="zh-CN" dirty="0" smtClean="0"/>
              <a:t> {</a:t>
            </a:r>
            <a:br>
              <a:rPr lang="en-US" altLang="zh-CN" dirty="0" smtClean="0"/>
            </a:br>
            <a:r>
              <a:rPr lang="en-US" altLang="zh-CN" dirty="0" smtClean="0"/>
              <a:t>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main(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 Array[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StreamExecutionEnvironment.</a:t>
            </a:r>
            <a:r>
              <a:rPr lang="en-US" altLang="zh-CN" i="1" dirty="0" err="1" smtClean="0">
                <a:effectLst/>
              </a:rPr>
              <a:t>getExecutionEnvironment</a:t>
            </a:r>
            <a:r>
              <a:rPr lang="en-US" altLang="zh-CN" i="1" dirty="0" smtClean="0">
                <a:effectLst/>
              </a:rPr>
              <a:t/>
            </a:r>
            <a:br>
              <a:rPr lang="en-US" altLang="zh-CN" i="1" dirty="0" smtClean="0">
                <a:effectLst/>
              </a:rPr>
            </a:br>
            <a:r>
              <a:rPr lang="en-US" altLang="zh-CN" i="1" dirty="0" smtClean="0">
                <a:effectLst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集群参数配置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pro =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smtClean="0"/>
              <a:t>Properties()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pro.setProperty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"bootstrap.servers"</a:t>
            </a:r>
            <a:r>
              <a:rPr lang="en-US" altLang="zh-CN" dirty="0" smtClean="0"/>
              <a:t>,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"node1:9092"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pro.setProperty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group.id"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"test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创建源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stream = </a:t>
            </a:r>
            <a:r>
              <a:rPr lang="en-US" altLang="zh-CN" dirty="0" err="1" smtClean="0"/>
              <a:t>env.addSource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FlinkKafkaConsumer</a:t>
            </a:r>
            <a:r>
              <a:rPr lang="en-US" altLang="zh-CN" dirty="0" smtClean="0"/>
              <a:t>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shop"</a:t>
            </a:r>
            <a:r>
              <a:rPr lang="en-US" altLang="zh-CN" dirty="0" err="1" smtClean="0"/>
              <a:t>,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SimpleStringSchema</a:t>
            </a:r>
            <a:r>
              <a:rPr lang="en-US" altLang="zh-CN" dirty="0" smtClean="0"/>
              <a:t>(),pro))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数据转换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ProcessWindowFunction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In,Out,Key,Window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data=</a:t>
            </a:r>
            <a:r>
              <a:rPr lang="en-US" altLang="zh-CN" dirty="0" err="1" smtClean="0"/>
              <a:t>stream.map</a:t>
            </a:r>
            <a:r>
              <a:rPr lang="en-US" altLang="zh-CN" dirty="0" smtClean="0"/>
              <a:t>(x=&gt;</a:t>
            </a:r>
            <a:r>
              <a:rPr lang="en-US" altLang="zh-CN" dirty="0" err="1" smtClean="0"/>
              <a:t>x.split</a:t>
            </a:r>
            <a:r>
              <a:rPr lang="en-US" altLang="zh-CN" dirty="0" smtClean="0"/>
              <a:t>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","</a:t>
            </a:r>
            <a:r>
              <a:rPr lang="en-US" altLang="zh-CN" dirty="0" smtClean="0"/>
              <a:t>)).filter(x=&gt;</a:t>
            </a:r>
            <a:r>
              <a:rPr lang="en-US" altLang="zh-CN" dirty="0" err="1" smtClean="0"/>
              <a:t>x.nonEmpty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x.length</a:t>
            </a:r>
            <a:r>
              <a:rPr lang="en-US" altLang="zh-CN" dirty="0" smtClean="0"/>
              <a:t>==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 </a:t>
            </a:r>
            <a:r>
              <a:rPr lang="en-US" altLang="zh-CN" dirty="0" smtClean="0"/>
              <a:t>&amp;&amp; x(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.contains(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"buy"</a:t>
            </a:r>
            <a:r>
              <a:rPr lang="en-US" altLang="zh-CN" dirty="0" smtClean="0"/>
              <a:t>)).map(x=&gt;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StringAndDouble</a:t>
            </a:r>
            <a:r>
              <a:rPr lang="en-US" altLang="zh-CN" dirty="0" smtClean="0"/>
              <a:t>(x(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altLang="zh-CN" dirty="0" smtClean="0"/>
              <a:t>),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      .</a:t>
            </a:r>
            <a:r>
              <a:rPr lang="en-US" altLang="zh-CN" dirty="0" err="1" smtClean="0"/>
              <a:t>keyBy</a:t>
            </a:r>
            <a:r>
              <a:rPr lang="en-US" altLang="zh-CN" dirty="0" smtClean="0"/>
              <a:t>(x=&gt;</a:t>
            </a:r>
            <a:r>
              <a:rPr lang="en-US" altLang="zh-CN" dirty="0" err="1" smtClean="0"/>
              <a:t>x.getDate</a:t>
            </a:r>
            <a:r>
              <a:rPr lang="en-US" altLang="zh-CN" dirty="0" smtClean="0"/>
              <a:t>()).</a:t>
            </a:r>
            <a:r>
              <a:rPr lang="en-US" altLang="zh-CN" dirty="0" err="1" smtClean="0"/>
              <a:t>timeWindow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Time.</a:t>
            </a:r>
            <a:r>
              <a:rPr lang="en-US" altLang="zh-CN" i="1" dirty="0" err="1" smtClean="0">
                <a:effectLst/>
              </a:rPr>
              <a:t>minutes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 smtClean="0"/>
              <a:t>))</a:t>
            </a:r>
            <a:br>
              <a:rPr lang="en-US" altLang="zh-CN" dirty="0" smtClean="0"/>
            </a:br>
            <a:r>
              <a:rPr lang="en-US" altLang="zh-CN" dirty="0" smtClean="0"/>
              <a:t>      .process(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CN" dirty="0" err="1" smtClean="0"/>
              <a:t>ProcessWindowFunction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StringAndDouble,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err="1" smtClean="0"/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err="1" smtClean="0"/>
              <a:t>,TimeWindow</a:t>
            </a:r>
            <a:r>
              <a:rPr lang="en-US" altLang="zh-CN" dirty="0" smtClean="0"/>
              <a:t>]{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override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process(key: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, context: Context, elements: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Iterable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StringAndDouble</a:t>
            </a:r>
            <a:r>
              <a:rPr lang="en-US" altLang="zh-CN" dirty="0" smtClean="0"/>
              <a:t>], out: Collector[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n-US" altLang="zh-CN" dirty="0" smtClean="0"/>
              <a:t>]): Unit = 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getsum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elements.toList.groupBy</a:t>
            </a:r>
            <a:r>
              <a:rPr lang="en-US" altLang="zh-CN" dirty="0" smtClean="0"/>
              <a:t>(x=&gt;</a:t>
            </a:r>
            <a:r>
              <a:rPr lang="en-US" altLang="zh-CN" dirty="0" err="1" smtClean="0"/>
              <a:t>x.getDate</a:t>
            </a:r>
            <a:r>
              <a:rPr lang="en-US" altLang="zh-CN" dirty="0" smtClean="0"/>
              <a:t>()).map{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=&gt;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err="1" smtClean="0"/>
              <a:t>ll</a:t>
            </a:r>
            <a:r>
              <a:rPr lang="en-US" altLang="zh-CN" dirty="0" smtClean="0"/>
              <a:t>=tmp._2.map(x=&gt;</a:t>
            </a:r>
            <a:r>
              <a:rPr lang="en-US" altLang="zh-CN" dirty="0" err="1" smtClean="0"/>
              <a:t>x.getSale</a:t>
            </a:r>
            <a:r>
              <a:rPr lang="en-US" altLang="zh-CN" dirty="0" smtClean="0"/>
              <a:t>()).sum;(tmp._1,ll)}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e = </a:t>
            </a:r>
            <a:r>
              <a:rPr lang="en-US" altLang="zh-CN" dirty="0" err="1" smtClean="0"/>
              <a:t>getsum.toList.sortBy</a:t>
            </a:r>
            <a:r>
              <a:rPr lang="en-US" altLang="zh-CN" dirty="0" smtClean="0"/>
              <a:t>(x=&gt;x._2).</a:t>
            </a:r>
            <a:r>
              <a:rPr lang="en-US" altLang="zh-CN" dirty="0" err="1" smtClean="0"/>
              <a:t>reverse.take</a:t>
            </a:r>
            <a:r>
              <a:rPr lang="en-US" altLang="zh-CN" dirty="0" smtClean="0"/>
              <a:t>(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err="1" smtClean="0"/>
              <a:t>e.map</a:t>
            </a:r>
            <a:r>
              <a:rPr lang="en-US" altLang="zh-CN" dirty="0" smtClean="0"/>
              <a:t>(x=&gt;</a:t>
            </a:r>
            <a:r>
              <a:rPr lang="en-US" altLang="zh-CN" dirty="0" err="1" smtClean="0"/>
              <a:t>out.collect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System.</a:t>
            </a:r>
            <a:r>
              <a:rPr lang="en-US" altLang="zh-CN" i="1" dirty="0" err="1" smtClean="0">
                <a:effectLst/>
              </a:rPr>
              <a:t>currentTimeMillis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()+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en-US" altLang="zh-CN" dirty="0" smtClean="0"/>
              <a:t>+x._1+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":"</a:t>
            </a:r>
            <a:r>
              <a:rPr lang="en-US" altLang="zh-CN" dirty="0" smtClean="0"/>
              <a:t>+x._2))</a:t>
            </a:r>
            <a:br>
              <a:rPr lang="en-US" altLang="zh-CN" dirty="0" smtClean="0"/>
            </a:br>
            <a:r>
              <a:rPr lang="en-US" altLang="zh-CN" dirty="0" smtClean="0"/>
              <a:t>      }</a:t>
            </a:r>
            <a:br>
              <a:rPr lang="en-US" altLang="zh-CN" dirty="0" smtClean="0"/>
            </a:br>
            <a:r>
              <a:rPr lang="en-US" altLang="zh-CN" dirty="0" smtClean="0"/>
              <a:t>    })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数据存储</a:t>
            </a:r>
            <a:b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 smtClean="0"/>
              <a:t>data.print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env.execute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1B552-615F-42DA-85F2-80E7008928A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4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63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806" y="2706149"/>
            <a:ext cx="6245289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:a16="http://schemas.microsoft.com/office/drawing/2014/main" xmlns="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:a16="http://schemas.microsoft.com/office/drawing/2014/main" xmlns="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9751" y="3658901"/>
            <a:ext cx="20049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5EFD6F6-2F20-4B1A-A667-B95C1338A7FC}" type="datetime5">
              <a:rPr lang="zh-CN" altLang="en-US" smtClean="0"/>
              <a:pPr/>
              <a:t>2022/6/16</a:t>
            </a:fld>
            <a:endParaRPr lang="zh-CN" altLang="en-US" dirty="0"/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71803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</a:t>
            </a:r>
            <a:r>
              <a:rPr lang="en-US" altLang="zh-CN" dirty="0" smtClean="0"/>
              <a:t>!</a:t>
            </a:r>
          </a:p>
          <a:p>
            <a:pPr lvl="0"/>
            <a:r>
              <a:rPr lang="en-US" altLang="zh-CN" dirty="0" err="1" smtClean="0"/>
              <a:t>asff</a:t>
            </a:r>
            <a:endParaRPr lang="en-US" altLang="zh-CN" dirty="0" smtClean="0"/>
          </a:p>
          <a:p>
            <a:pPr lvl="0"/>
            <a:endParaRPr lang="en-US" altLang="zh-CN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950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asf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solidFill>
                  <a:schemeClr val="tx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8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837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618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2" name="图片 21" descr="AW视觉符号.jpg">
            <a:extLst>
              <a:ext uri="{FF2B5EF4-FFF2-40B4-BE49-F238E27FC236}">
                <a16:creationId xmlns:a16="http://schemas.microsoft.com/office/drawing/2014/main" xmlns="" id="{19172D95-B79E-4810-9566-0D20516EC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日期占位符 29">
            <a:extLst>
              <a:ext uri="{FF2B5EF4-FFF2-40B4-BE49-F238E27FC236}">
                <a16:creationId xmlns:a16="http://schemas.microsoft.com/office/drawing/2014/main" xmlns="" id="{966339E4-6E5D-43A4-AADE-78DF9690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6684" y="3771444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FFFFFF"/>
                </a:solidFill>
              </a:rPr>
              <a:pPr/>
              <a:t>2022/6/16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466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Enter your program!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fhjk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41F7D915-E201-49C1-ADF7-A3E3DB379C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222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单击此处编辑母版文本样式（内容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asdf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C5D7099D-BAD5-4272-8A2E-94A0C91C1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8039" y="6392632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en-US" altLang="zh-CN" sz="1058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52E767EE-C047-4461-847C-BB60255B19E5}" type="slidenum">
              <a:rPr kumimoji="0" lang="en-US" altLang="zh-CN" sz="1058" smtClean="0"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US" altLang="zh-CN" sz="1058" dirty="0"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xmlns="" id="{176B5078-B439-4442-981A-994788DA021F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539" y="6508520"/>
            <a:ext cx="1019364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>
            <a:extLst>
              <a:ext uri="{FF2B5EF4-FFF2-40B4-BE49-F238E27FC236}">
                <a16:creationId xmlns:a16="http://schemas.microsoft.com/office/drawing/2014/main" xmlns="" id="{96F4B8AB-1F57-4AB9-99F7-D601F227AFB9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8988" y="6508520"/>
            <a:ext cx="6219051" cy="1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>
            <a:extLst>
              <a:ext uri="{FF2B5EF4-FFF2-40B4-BE49-F238E27FC236}">
                <a16:creationId xmlns:a16="http://schemas.microsoft.com/office/drawing/2014/main" xmlns="" id="{C7EF5821-61C7-46EE-B36E-E6D55798B4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5823" y="916742"/>
            <a:ext cx="9596454" cy="45719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xmlns="" id="{125E71EC-B4A0-449E-84AF-FDE0673623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278" y="916742"/>
            <a:ext cx="1988939" cy="45719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952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DF6BDD-D35F-402A-B27C-8529022DC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EE02724C-0D19-4E9B-828F-1241B79D46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</a:lstStyle>
          <a:p>
            <a:pPr marL="362822" lvl="0" indent="-362822">
              <a:lnSpc>
                <a:spcPct val="130000"/>
              </a:lnSpc>
              <a:buClr>
                <a:srgbClr val="032089"/>
              </a:buClr>
            </a:pPr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r>
              <a:rPr lang="en-US" altLang="zh-CN" dirty="0" err="1" smtClean="0"/>
              <a:t>fsgh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6515F54-5BC0-4E1A-9B95-31B06C769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913" y="6346970"/>
            <a:ext cx="1239075" cy="346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100" dirty="0" smtClean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</a:t>
            </a: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5" name="图片 12" descr="泰迪logo无底色.png">
            <a:extLst>
              <a:ext uri="{FF2B5EF4-FFF2-40B4-BE49-F238E27FC236}">
                <a16:creationId xmlns="" xmlns:a16="http://schemas.microsoft.com/office/drawing/2014/main" id="{BAD2C741-E182-41B4-9084-E41757094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/>
        </p:blipFill>
        <p:spPr bwMode="auto">
          <a:xfrm>
            <a:off x="229590" y="6272781"/>
            <a:ext cx="2162025" cy="4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FECD2124-C3E5-48D9-ABA9-066853229001}"/>
              </a:ext>
            </a:extLst>
          </p:cNvPr>
          <p:cNvCxnSpPr>
            <a:cxnSpLocks/>
          </p:cNvCxnSpPr>
          <p:nvPr userDrawn="1"/>
        </p:nvCxnSpPr>
        <p:spPr>
          <a:xfrm>
            <a:off x="2371051" y="6382135"/>
            <a:ext cx="0" cy="275083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94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87FFACF4-1857-4EA0-A441-466E4AB4EE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2" dirty="0">
              <a:solidFill>
                <a:srgbClr val="FFFFFF"/>
              </a:solidFill>
              <a:cs typeface="宋体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4F6C9CCD-D692-46D5-ABFA-87D1BBFB3184}"/>
              </a:ext>
            </a:extLst>
          </p:cNvPr>
          <p:cNvSpPr txBox="1">
            <a:spLocks/>
          </p:cNvSpPr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altLang="zh-CN" sz="660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23" name="图片 22" descr="AW视觉符号.jpg">
            <a:extLst>
              <a:ext uri="{FF2B5EF4-FFF2-40B4-BE49-F238E27FC236}">
                <a16:creationId xmlns:a16="http://schemas.microsoft.com/office/drawing/2014/main" xmlns="" id="{CC281F0A-35CB-4929-9964-98C8BB904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文本框 15">
            <a:extLst>
              <a:ext uri="{FF2B5EF4-FFF2-40B4-BE49-F238E27FC236}">
                <a16:creationId xmlns="" xmlns:a16="http://schemas.microsoft.com/office/drawing/2014/main" id="{5942DF4C-30DC-48CF-A859-3C3485F5DE8B}"/>
              </a:ext>
            </a:extLst>
          </p:cNvPr>
          <p:cNvSpPr txBox="1"/>
          <p:nvPr userDrawn="1"/>
        </p:nvSpPr>
        <p:spPr>
          <a:xfrm>
            <a:off x="8509112" y="373890"/>
            <a:ext cx="2099791" cy="369239"/>
          </a:xfrm>
          <a:prstGeom prst="rect">
            <a:avLst/>
          </a:prstGeom>
          <a:noFill/>
        </p:spPr>
        <p:txBody>
          <a:bodyPr wrap="square" lIns="91343" tIns="45674" rIns="91343" bIns="45674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BB1A5290-702C-4314-B1AB-10D919539E4A}"/>
              </a:ext>
            </a:extLst>
          </p:cNvPr>
          <p:cNvCxnSpPr>
            <a:cxnSpLocks/>
          </p:cNvCxnSpPr>
          <p:nvPr userDrawn="1"/>
        </p:nvCxnSpPr>
        <p:spPr>
          <a:xfrm>
            <a:off x="10529557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3823EFF5-52EE-4825-B7BC-67CAEFC26131}"/>
              </a:ext>
            </a:extLst>
          </p:cNvPr>
          <p:cNvCxnSpPr>
            <a:cxnSpLocks/>
          </p:cNvCxnSpPr>
          <p:nvPr userDrawn="1"/>
        </p:nvCxnSpPr>
        <p:spPr>
          <a:xfrm>
            <a:off x="6589273" y="558546"/>
            <a:ext cx="1286539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="" xmlns:a16="http://schemas.microsoft.com/office/drawing/2014/main" id="{1566B4C5-E1DE-43E9-9F3B-DB2CE31E47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81" y="288546"/>
            <a:ext cx="546241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40" y="4724992"/>
            <a:ext cx="1874456" cy="187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71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xmlns="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xmlns="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xmlns="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6" r:id="rId2"/>
    <p:sldLayoutId id="21474836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4876" y="195105"/>
            <a:ext cx="10972801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385" y="1187971"/>
            <a:ext cx="10972801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xmlns="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2659-EDEF-4896-B44C-15816E2E4CD8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2022/6/16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xmlns="" id="{4565BF88-B9E9-4448-BE9F-A80BA5A7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xmlns="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97ED-A428-4847-8034-7A70C69917BC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39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48376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67527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451290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935053" algn="l" rtl="0" eaLnBrk="0" fontAlgn="base" hangingPunct="0">
        <a:spcBef>
          <a:spcPct val="0"/>
        </a:spcBef>
        <a:spcAft>
          <a:spcPct val="0"/>
        </a:spcAft>
        <a:defRPr sz="2539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62822" indent="-36282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16">
          <a:solidFill>
            <a:schemeClr val="tx1"/>
          </a:solidFill>
          <a:latin typeface="+mn-lt"/>
          <a:ea typeface="+mn-ea"/>
          <a:cs typeface="宋体" charset="0"/>
        </a:defRPr>
      </a:lvl1pPr>
      <a:lvl2pPr marL="786115" indent="-30235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63">
          <a:solidFill>
            <a:schemeClr val="tx1"/>
          </a:solidFill>
          <a:latin typeface="+mn-lt"/>
          <a:ea typeface="+mn-ea"/>
        </a:defRPr>
      </a:lvl2pPr>
      <a:lvl3pPr marL="1209408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39">
          <a:solidFill>
            <a:schemeClr val="tx1"/>
          </a:solidFill>
          <a:latin typeface="+mn-lt"/>
          <a:ea typeface="+mn-ea"/>
        </a:defRPr>
      </a:lvl3pPr>
      <a:lvl4pPr marL="1693172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16">
          <a:solidFill>
            <a:schemeClr val="tx1"/>
          </a:solidFill>
          <a:latin typeface="+mn-lt"/>
          <a:ea typeface="+mn-ea"/>
        </a:defRPr>
      </a:lvl4pPr>
      <a:lvl5pPr marL="2176935" indent="-24188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16">
          <a:solidFill>
            <a:schemeClr val="tx1"/>
          </a:solidFill>
          <a:latin typeface="+mn-lt"/>
          <a:ea typeface="+mn-ea"/>
        </a:defRPr>
      </a:lvl5pPr>
      <a:lvl6pPr marL="266069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6pPr>
      <a:lvl7pPr marL="3144462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7pPr>
      <a:lvl8pPr marL="3628225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8pPr>
      <a:lvl9pPr marL="4111988" indent="-24188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1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pdm.org/tj/841.j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2B75B0B3-9C45-43B9-B23D-D3FD629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088" y="2231756"/>
            <a:ext cx="6544007" cy="1166543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项目案例：</a:t>
            </a:r>
            <a:r>
              <a:rPr lang="en-US" altLang="zh-CN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/>
              <a:t>商品实时推荐系统</a:t>
            </a:r>
            <a:endParaRPr lang="zh-CN" alt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79029" y="3541718"/>
            <a:ext cx="1565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r>
              <a:rPr lang="en-US" altLang="zh-C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2022/6/28</a:t>
            </a:r>
            <a:endParaRPr lang="zh-CN" alt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实时数据处理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数据存储定</a:t>
            </a:r>
            <a:r>
              <a:rPr lang="zh-CN" altLang="en-US" dirty="0" smtClean="0"/>
              <a:t>义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74581A3-CBE8-432C-8F5D-6071609FC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358" y="1278948"/>
            <a:ext cx="743751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mysqlsink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java.sql._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org.apache.flink.configuration.Configuration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org.apache.flink.streaming.api.functions.sink.RichSinkFunction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otherClass.ItemViewCount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java.time.LocalDate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wordcountsink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RichSinkFunction[ItemViewCount]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Serializable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:Connection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var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:PreparedStatement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"root"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"root"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drivername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"com.mysql.jdbc.Driver"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"jdbc:mysql://master:3306/test"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override 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invoke(value: ItemViewCount): Unit =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Class.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drivername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DriverManager.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getConnection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sql=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"insert into wctable values (?,?,?)"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.prepareStatement(sql)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.setString(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,value.getword())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.setInt(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,value.getcount())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.setString(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,LocalDate.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().toString)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.executeUpdate()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.close()}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.close()}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3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创建每日访问流量表（</a:t>
            </a:r>
            <a:r>
              <a:rPr lang="en-US" altLang="zh-CN" dirty="0" err="1" smtClean="0"/>
              <a:t>datetime</a:t>
            </a:r>
            <a:r>
              <a:rPr lang="zh-CN" altLang="en-US" dirty="0" smtClean="0"/>
              <a:t>时间字段，</a:t>
            </a:r>
            <a:r>
              <a:rPr lang="en-US" altLang="zh-CN" dirty="0"/>
              <a:t> </a:t>
            </a:r>
            <a:r>
              <a:rPr lang="en-US" altLang="zh-CN" dirty="0" err="1"/>
              <a:t>visitcount</a:t>
            </a:r>
            <a:r>
              <a:rPr lang="en-US" altLang="zh-CN" dirty="0"/>
              <a:t> </a:t>
            </a:r>
            <a:r>
              <a:rPr lang="zh-CN" altLang="en-US" dirty="0" smtClean="0"/>
              <a:t>每天访问流量字段）</a:t>
            </a:r>
            <a:endParaRPr lang="en-US" altLang="zh-CN" dirty="0" smtClean="0"/>
          </a:p>
          <a:p>
            <a:r>
              <a:rPr lang="en-US" altLang="zh-CN" dirty="0" smtClean="0"/>
              <a:t>create </a:t>
            </a:r>
            <a:r>
              <a:rPr lang="en-US" altLang="zh-CN" dirty="0"/>
              <a:t>table </a:t>
            </a:r>
            <a:r>
              <a:rPr lang="en-US" altLang="zh-CN" dirty="0" err="1"/>
              <a:t>visitcount_everyday</a:t>
            </a:r>
            <a:r>
              <a:rPr lang="en-US" altLang="zh-CN" dirty="0"/>
              <a:t>(</a:t>
            </a:r>
            <a:r>
              <a:rPr lang="en-US" altLang="zh-CN" dirty="0" err="1"/>
              <a:t>datetime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(20),</a:t>
            </a:r>
            <a:r>
              <a:rPr lang="en-US" altLang="zh-CN" dirty="0" err="1"/>
              <a:t>visitcount</a:t>
            </a:r>
            <a:r>
              <a:rPr lang="en-US" altLang="zh-CN" dirty="0"/>
              <a:t> double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创建每日的销售额（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zh-CN" altLang="en-US" dirty="0"/>
              <a:t>时间字段，</a:t>
            </a:r>
            <a:r>
              <a:rPr lang="en-US" altLang="zh-CN" dirty="0"/>
              <a:t> </a:t>
            </a:r>
            <a:r>
              <a:rPr lang="en-US" altLang="zh-CN" dirty="0" err="1"/>
              <a:t>salevolume</a:t>
            </a:r>
            <a:r>
              <a:rPr lang="zh-CN" altLang="en-US" dirty="0" smtClean="0"/>
              <a:t>每</a:t>
            </a:r>
            <a:r>
              <a:rPr lang="zh-CN" altLang="en-US" dirty="0"/>
              <a:t>天</a:t>
            </a:r>
            <a:r>
              <a:rPr lang="zh-CN" altLang="en-US" dirty="0" smtClean="0"/>
              <a:t>访销售额字</a:t>
            </a:r>
            <a:r>
              <a:rPr lang="zh-CN" altLang="en-US" dirty="0"/>
              <a:t>段）</a:t>
            </a:r>
            <a:endParaRPr lang="en-US" altLang="zh-CN" dirty="0"/>
          </a:p>
          <a:p>
            <a:r>
              <a:rPr lang="en-US" altLang="zh-CN" dirty="0"/>
              <a:t>create table </a:t>
            </a:r>
            <a:r>
              <a:rPr lang="en-US" altLang="zh-CN" dirty="0" err="1"/>
              <a:t>salevolume</a:t>
            </a:r>
            <a:r>
              <a:rPr lang="en-US" altLang="zh-CN" dirty="0"/>
              <a:t>(</a:t>
            </a:r>
            <a:r>
              <a:rPr lang="en-US" altLang="zh-CN" dirty="0" err="1"/>
              <a:t>datetime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(20),</a:t>
            </a:r>
            <a:r>
              <a:rPr lang="en-US" altLang="zh-CN" dirty="0" err="1"/>
              <a:t>salevolume</a:t>
            </a:r>
            <a:r>
              <a:rPr lang="en-US" altLang="zh-CN" dirty="0"/>
              <a:t> double</a:t>
            </a:r>
            <a:r>
              <a:rPr lang="en-US" altLang="zh-CN" dirty="0" smtClean="0"/>
              <a:t>);</a:t>
            </a:r>
          </a:p>
          <a:p>
            <a:endParaRPr lang="en-US" altLang="zh-CN" dirty="0"/>
          </a:p>
          <a:p>
            <a:r>
              <a:rPr lang="zh-CN" altLang="en-US" dirty="0" smtClean="0"/>
              <a:t>创建 数据库 </a:t>
            </a:r>
            <a:r>
              <a:rPr lang="en-US" altLang="zh-CN" dirty="0" smtClean="0"/>
              <a:t>create database </a:t>
            </a:r>
            <a:r>
              <a:rPr lang="en-US" altLang="zh-CN" dirty="0" err="1" smtClean="0"/>
              <a:t>fk_shop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实时数据处理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项目开发</a:t>
            </a:r>
            <a:r>
              <a:rPr lang="en-US" altLang="zh-CN" dirty="0"/>
              <a:t>1-</a:t>
            </a:r>
            <a:r>
              <a:rPr lang="zh-CN" altLang="en-US" dirty="0"/>
              <a:t>创建</a:t>
            </a:r>
            <a:r>
              <a:rPr lang="en-US" altLang="zh-CN" dirty="0"/>
              <a:t>MYSQL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85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实时数据处理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项目开发</a:t>
            </a:r>
            <a:r>
              <a:rPr lang="en-US" altLang="zh-CN" dirty="0"/>
              <a:t>1-</a:t>
            </a:r>
            <a:r>
              <a:rPr lang="zh-CN" altLang="en-US" dirty="0"/>
              <a:t>创建对应的</a:t>
            </a:r>
            <a:r>
              <a:rPr lang="en-US" altLang="zh-CN" dirty="0" err="1" smtClean="0"/>
              <a:t>mysqlsink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0DDB1FDC-EA82-4E6D-9FE7-A0B910DD7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26" y="1672760"/>
            <a:ext cx="7459832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mysqlsink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java.sql.DriverManager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java.sql._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org.apache.flink.streaming.api.functions.sink.RichSinkFunction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otherClass.StringAndDouble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MySqlSinkToSale(table: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RichSinkFunction[StringAndDouble]{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:Connection=_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:PreparedStatement=_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"root"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"root"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driver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"com.mysql.jdbc.Driver"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"jdbc:mysql://192.168.128.130:3306/test"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override 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invoke(value: StringAndDouble): Unit =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Class.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driver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=DriverManager.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getConnection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sql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"insert into 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+table+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values(?,?)"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.prepareStatement(sql)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.setString(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,value.getDate())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.setDouble(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,value.getCount())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.executeUpdate()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.close()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.close()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0691C11-E8DD-409E-BC50-49C6CDDEC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962" y="1817178"/>
            <a:ext cx="3871608" cy="18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9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实时数据处理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项目开发</a:t>
            </a:r>
            <a:r>
              <a:rPr lang="en-US" altLang="zh-CN" dirty="0"/>
              <a:t>1-</a:t>
            </a:r>
            <a:r>
              <a:rPr lang="zh-CN" altLang="en-US" dirty="0"/>
              <a:t>实现</a:t>
            </a:r>
            <a:r>
              <a:rPr lang="en-US" altLang="zh-CN" dirty="0" err="1"/>
              <a:t>Flink</a:t>
            </a:r>
            <a:r>
              <a:rPr lang="zh-CN" altLang="en-US" dirty="0"/>
              <a:t>数据处</a:t>
            </a:r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19DF6F4-297B-4D17-86B6-0303D2E42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72" y="1523312"/>
            <a:ext cx="8737897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flinkclass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java.util.Properties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mysqlsink.SaleSQLSink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objectclass.StringAndDouble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org.apache.flink.streaming.api.scala.StreamExecutionEnvironment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org.apache.flink.streaming.api.scala._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org.apache.flink.streaming.api.windowing.time.Time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org.apache.flink.streaming.connectors.kafka.FlinkKafkaConsumer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org.apache.flink.api.common.serialization.SimpleStringSchema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SaleVolumn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main(args: Array[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]): Unit =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getExecutionEnvironment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//配置Kafka参数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Properties()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pro.setProperty(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"bootstrap.servers"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"192.168.128.130:9092"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pro.setProperty(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"group.id"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"test"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//创建数据源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stream  = env.addSource(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FlinkKafkaConsumer[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"shop"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SimpleStringSchema(),pro))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//数据处理过程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 = stream.map(x=&gt;x.split(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)).filter(x=&gt;x.nonEmpty &amp;&amp; x.length==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.map{x=&gt;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).contains(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"buy"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(x(x.length-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),(x(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).toDouble,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(x(x.length-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))}.keyBy(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).timeWindow(Time.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minutes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)).reduce((x,y)=&gt;(x._1,(x._2._1+y._2._1,x._2._2+y._2._2)))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//保存每日销售额到MYSQL表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data.map(x=&gt;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StringAndDouble(x._1,x._2._1)).addSink(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SaleSQLSink(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"salevolume"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//保存每日点击流到mysql表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data.map(x=&gt;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StringAndDouble(x._1,x._2._2)).addSink(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SaleSQLSink(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"visitcount_everyday"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env.execute()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}}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4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统计每日每家门店总销售额</a:t>
            </a:r>
          </a:p>
          <a:p>
            <a:r>
              <a:rPr lang="zh-CN" altLang="en-US" dirty="0"/>
              <a:t>设计与创建</a:t>
            </a:r>
            <a:r>
              <a:rPr lang="en-US" altLang="zh-CN" dirty="0"/>
              <a:t>MYSQL</a:t>
            </a:r>
            <a:r>
              <a:rPr lang="zh-CN" altLang="en-US" dirty="0"/>
              <a:t>结果存储表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实时数据处理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项目开发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21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table </a:t>
            </a:r>
            <a:r>
              <a:rPr lang="en-US" altLang="zh-CN" dirty="0" err="1"/>
              <a:t>store_sale</a:t>
            </a:r>
            <a:r>
              <a:rPr lang="en-US" altLang="zh-CN" dirty="0"/>
              <a:t>( </a:t>
            </a:r>
            <a:r>
              <a:rPr lang="en-US" altLang="zh-CN" dirty="0" err="1"/>
              <a:t>datetime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(20), </a:t>
            </a:r>
            <a:r>
              <a:rPr lang="en-US" altLang="zh-CN" dirty="0" err="1"/>
              <a:t>store_id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(20), sale double);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实时数据处理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项目开发</a:t>
            </a:r>
            <a:r>
              <a:rPr lang="en-US" altLang="zh-CN" dirty="0"/>
              <a:t>2-</a:t>
            </a:r>
            <a:r>
              <a:rPr lang="zh-CN" altLang="en-US" dirty="0"/>
              <a:t>创建门店日销售额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21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实时数据处理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项目开发</a:t>
            </a:r>
            <a:r>
              <a:rPr lang="en-US" altLang="zh-CN" dirty="0"/>
              <a:t>2-</a:t>
            </a:r>
            <a:r>
              <a:rPr lang="zh-CN" altLang="en-US" dirty="0"/>
              <a:t>创建</a:t>
            </a:r>
            <a:r>
              <a:rPr lang="en-US" altLang="zh-CN" dirty="0" err="1"/>
              <a:t>flink</a:t>
            </a:r>
            <a:r>
              <a:rPr lang="zh-CN" altLang="en-US" dirty="0"/>
              <a:t>数据存储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en-US" altLang="zh-CN" dirty="0" smtClean="0"/>
              <a:t>sink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AD3923D-2846-4309-B466-8DDE9A182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77" y="1605274"/>
            <a:ext cx="6531457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mysqlsink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org.apache.flink.streaming.api.functions.sink.RichSinkFunction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otherClass.date_store_sale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java.sql._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Storesqlsink(table: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RichSinkFunction[date_store_sale]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Serializable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:Connection=_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:PreparedStatement=_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"root"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"root"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driver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"com.mysql.jdbc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Driver"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"jdbc:mysql://master:3306/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fk_shop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override 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invoke(value: date_store_sale): Unit =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Class.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driver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=DriverManager.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getConnection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url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password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sql=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"insert into 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+table+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 values(?,?,?)"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.prepareStatement(sql)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.setString(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,value.getDate())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.setString(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,value.getStore())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.setDouble(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,value.getSale())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.executeUpdate()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.close()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!=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conn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.close()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320C77D0-B743-48D9-885D-FEE94EB8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188" y="1615212"/>
            <a:ext cx="466927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objectclass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date_store_sale (datetime: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,store: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,sale:Double){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getDate()={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datetime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getStore()={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store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getSale()={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sale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7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实时数据处理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项目开发</a:t>
            </a:r>
            <a:r>
              <a:rPr lang="en-US" altLang="zh-CN" dirty="0"/>
              <a:t>2-Flink</a:t>
            </a:r>
            <a:r>
              <a:rPr lang="zh-CN" altLang="en-US" dirty="0"/>
              <a:t>数据处</a:t>
            </a:r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A9BA0393-855A-428C-8C4A-7BA0FB6BE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67" y="1521966"/>
            <a:ext cx="7830766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flink_kafka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java.util.Properties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mysqlsink.Storesqlsink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org.apache.flink.api.common.serialization.SimpleStringSchema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org.apache.flink.streaming.api.scala.StreamExecutionEnvironment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org.apache.flink.streaming.connectors.kafka.FlinkKafkaConsumer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org.apache.flink.streaming.api.windowing.time.Time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otherClass.date_store_sale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StoreSale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main(args: Array[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]): Unit =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env = StreamExecutionEnvironment.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getExecutionEnvironment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//kafka集群参数配置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Properties()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pro.setProperty(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"bootstrap.servers"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"master:9092"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pro.setProperty(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"group.id"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"test"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//创建源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stream = env.addSource(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FlinkKafkaConsumer[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"shop"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SimpleStringSchema(),pro))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//数据转换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data=stream.map(x=&gt;x.split(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)).filter(x=&gt;x.nonEmpty &amp;&amp; x.length==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x(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).contains(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"buy"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)).map(x=&gt;((x(x.length-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),x(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)),x(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).toDouble)).keyBy(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).timeWindow(Time.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minutes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)).sum(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).map(x=&gt;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date_store_sale(x._1._1,x._1._2,x._2))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//数据存储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data.addSink(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Storesqlsink(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"store_sale"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宋体" panose="02010600030101010101" pitchFamily="2" charset="-122"/>
              </a:rPr>
              <a:t>env.execute</a:t>
            </a:r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()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43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商品销量实时统计</a:t>
            </a:r>
            <a:r>
              <a:rPr lang="en-US" altLang="zh-CN" dirty="0"/>
              <a:t>,</a:t>
            </a:r>
            <a:r>
              <a:rPr lang="zh-CN" altLang="en-US" dirty="0"/>
              <a:t>并选出</a:t>
            </a:r>
            <a:r>
              <a:rPr lang="en-US" altLang="zh-CN" dirty="0"/>
              <a:t>10</a:t>
            </a:r>
            <a:r>
              <a:rPr lang="zh-CN" altLang="en-US" dirty="0"/>
              <a:t>大热销商</a:t>
            </a:r>
            <a:r>
              <a:rPr lang="zh-CN" altLang="en-US" dirty="0" smtClean="0"/>
              <a:t>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实时数据处理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项目开发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85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实时数据处理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项目开发</a:t>
            </a:r>
            <a:r>
              <a:rPr lang="en-US" altLang="zh-CN" dirty="0"/>
              <a:t>3-flink</a:t>
            </a:r>
            <a:r>
              <a:rPr lang="zh-CN" altLang="en-US" dirty="0"/>
              <a:t>数据处</a:t>
            </a:r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DC0A571-E19E-4BFF-88CA-F4D8CB72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49" y="1647445"/>
            <a:ext cx="8239328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package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flinkclass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java.util.Properties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objectclass.StringAndDouble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org.apache.flink.streaming.api.scala.StreamExecutionEnvironment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org.apache.flink.streaming.api.scala._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org.apache.flink.streaming.api.windowing.time.Time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org.apache.flink.streaming.connectors.kafka.FlinkKafkaConsumer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org.apache.flink.api.common.serialization.SimpleStringSchema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org.apache.flink.streaming.api.windowing.windows.TimeWindow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org.apache.flink.streaming.api.scala.function.ProcessWindowFunction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org.apache.flink.util.Collector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GoodsOrder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main(args: Array[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]): Unit = 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env = StreamExecutionEnvironment.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getExecutionEnvironment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//kafka集群参数配置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Properties()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pro.setProperty(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"bootstrap.servers"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"master:9092"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pro.setProperty(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"group.id"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"test"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//创建源</a:t>
            </a:r>
            <a:b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stream = env.addSource(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FlinkKafkaConsumer[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"shop"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SimpleStringSchema(),pro))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xmlns="" id="{0655586B-F6B4-426E-80D1-04ADB3C76375}"/>
              </a:ext>
            </a:extLst>
          </p:cNvPr>
          <p:cNvCxnSpPr>
            <a:cxnSpLocks/>
          </p:cNvCxnSpPr>
          <p:nvPr/>
        </p:nvCxnSpPr>
        <p:spPr>
          <a:xfrm>
            <a:off x="3264947" y="1288221"/>
            <a:ext cx="20694" cy="386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xmlns="" id="{E878D2EE-7AD5-42B3-80C8-BF594574C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86" y="1879902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159190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376311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数据采集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3AA43DE-EC22-42DF-863E-F4636BE2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151990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项目背景与挖掘目标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236843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7">
            <a:hlinkClick r:id="" action="ppaction://noaction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3273244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数据缓存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282618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1" name="AutoShape 17">
            <a:hlinkClick r:id="" action="ppaction://noaction"/>
            <a:extLst>
              <a:ext uri="{FF2B5EF4-FFF2-40B4-BE49-F238E27FC236}">
                <a16:creationId xmlns:a16="http://schemas.microsoft.com/office/drawing/2014/main" xmlns="" id="{4997871B-E7BB-4D54-93A1-FFDCB109D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540" y="4214719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实时数据处理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xmlns="" id="{4AA2E115-B5CF-48D7-AAF4-34243C4D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4249971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实时数据处理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项目开发</a:t>
            </a:r>
            <a:r>
              <a:rPr lang="en-US" altLang="zh-CN" dirty="0"/>
              <a:t>3-flink</a:t>
            </a:r>
            <a:r>
              <a:rPr lang="zh-CN" altLang="en-US" dirty="0"/>
              <a:t>数据处</a:t>
            </a:r>
            <a:r>
              <a:rPr lang="zh-CN" altLang="en-US" dirty="0" smtClean="0"/>
              <a:t>理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DC0A571-E19E-4BFF-88CA-F4D8CB72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21" y="1689472"/>
            <a:ext cx="10554511" cy="42165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//数据转换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// ProcessWindowFunction[In,Out,Key,Window]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data=stream.map(x=&gt;x.split(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)).filter(x=&gt;x.nonEmpty &amp;&amp; x.length==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).contains(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"buy"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)).map(x=&gt;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StringAndDouble(x(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)).keyBy(x=&gt;x.getDate()).timeWindow(Time.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minutes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)).process(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ProcessWindowFunction[StringAndDouble,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,TimeWindow]{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override 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process(key: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context: Context, elements: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Iterable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[StringAndDouble], out: Collector[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]): Unit =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getsum = elements.toList.groupBy(x=&gt;x.getDate()).map{tmp=&gt;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ll=tmp._2.map(x=&gt;x.getSale()).sum;(tmp._1,ll)}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 = getsum.toList.sortBy(x=&gt;x._2).reverse.take(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e.map(x=&gt;out.collect(System.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currentTimeMillis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().toString()+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":"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+x._1+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":"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+x._2))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//数据存储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data.print()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env.execute()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520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3" y="-318796"/>
            <a:ext cx="184731" cy="23884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952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3" y="-392117"/>
            <a:ext cx="184731" cy="3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B62DE8-7A5F-448E-9333-EFF942EF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649" y="6112088"/>
            <a:ext cx="535599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algn="l" defTabSz="914400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反馈：</a:t>
            </a:r>
            <a:r>
              <a:rPr lang="en-US" altLang="zh-CN" sz="1800" kern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800" u="sng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http://www.tipdm.org/tj/841.jhtml</a:t>
            </a:r>
            <a:endParaRPr lang="en-US" altLang="zh-CN" sz="1800" u="sng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3669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编程读取</a:t>
            </a:r>
            <a:r>
              <a:rPr lang="en-US" altLang="zh-CN" dirty="0"/>
              <a:t>Kafka</a:t>
            </a:r>
            <a:r>
              <a:rPr lang="zh-CN" altLang="en-US" dirty="0"/>
              <a:t>缓存数据</a:t>
            </a:r>
            <a:endParaRPr lang="en-US" altLang="zh-CN" dirty="0"/>
          </a:p>
          <a:p>
            <a:r>
              <a:rPr lang="zh-CN" altLang="en-US" dirty="0"/>
              <a:t>每日销售额、每日访问流量实时统计</a:t>
            </a:r>
            <a:endParaRPr lang="en-US" altLang="zh-CN" dirty="0"/>
          </a:p>
          <a:p>
            <a:r>
              <a:rPr lang="zh-CN" altLang="en-US" dirty="0"/>
              <a:t>每日每家门店总销售额实时统计</a:t>
            </a:r>
            <a:endParaRPr lang="en-US" altLang="zh-CN" dirty="0"/>
          </a:p>
          <a:p>
            <a:r>
              <a:rPr lang="zh-CN" altLang="en-US" dirty="0"/>
              <a:t>每日商品销量实时统计</a:t>
            </a:r>
            <a:r>
              <a:rPr lang="en-US" altLang="zh-CN" dirty="0"/>
              <a:t>,</a:t>
            </a:r>
            <a:r>
              <a:rPr lang="zh-CN" altLang="en-US" dirty="0"/>
              <a:t>并选出</a:t>
            </a:r>
            <a:r>
              <a:rPr lang="en-US" altLang="zh-CN" dirty="0"/>
              <a:t>10</a:t>
            </a:r>
            <a:r>
              <a:rPr lang="zh-CN" altLang="en-US" dirty="0"/>
              <a:t>大热销商品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实时数据处理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1.Flink</a:t>
            </a:r>
            <a:r>
              <a:rPr lang="zh-CN" altLang="en-US" dirty="0"/>
              <a:t>实时统计目</a:t>
            </a:r>
            <a:r>
              <a:rPr lang="zh-CN" altLang="en-US" dirty="0" smtClean="0"/>
              <a:t>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70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开发环境说明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err="1"/>
              <a:t>Intellij</a:t>
            </a:r>
            <a:r>
              <a:rPr lang="en-US" altLang="zh-CN" dirty="0"/>
              <a:t> IDEA &amp;&amp; Maven &amp;&amp; 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6" y="1596624"/>
            <a:ext cx="7968343" cy="4682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30" y="4374593"/>
            <a:ext cx="50387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Pom</a:t>
            </a:r>
            <a:r>
              <a:rPr lang="zh-CN" altLang="en-US" dirty="0"/>
              <a:t>配置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/>
              <a:t>Compiler </a:t>
            </a:r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1" y="1730898"/>
            <a:ext cx="6648450" cy="15240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12077" y="3490334"/>
            <a:ext cx="452917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maven.compiler.target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&gt;1.8&lt;/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maven.compiler.target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maven.compiler.source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&gt;1.8&lt;/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maven.compiler.source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08894" y="3594056"/>
            <a:ext cx="5312229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plugins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&gt;org.apache.maven.plugins&lt;/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&gt;maven-compiler-plugin&lt;/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&gt;3.6.1&lt;/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&gt;1.8&lt;/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&gt;1.8&lt;/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plugin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plugins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8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Pom</a:t>
            </a:r>
            <a:r>
              <a:rPr lang="zh-CN" altLang="en-US" dirty="0"/>
              <a:t>配置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err="1"/>
              <a:t>Flink</a:t>
            </a:r>
            <a:r>
              <a:rPr lang="en-US" altLang="zh-CN" dirty="0"/>
              <a:t> </a:t>
            </a:r>
            <a:r>
              <a:rPr lang="en-US" altLang="zh-CN" dirty="0" smtClean="0"/>
              <a:t>Dependency</a:t>
            </a:r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11628" y="1609499"/>
            <a:ext cx="5959929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https://mvnrepository.com/artifact/org.apache.flink/flink-streaming-scala --&gt;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&gt;org.apache.flink&lt;/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&gt;flink-streaming-scala_2.11&lt;/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&gt;1.10.1&lt;/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https://mvnrepository.com/artifact/org.apache.flink/flink-clients --&gt;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&gt;org.apache.flink&lt;/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&gt;flink-clients_2.11&lt;/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&gt;1.10.1&lt;/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1628" y="3992932"/>
            <a:ext cx="3189514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&gt;org.slf4j&lt;/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&gt;slf4j-log4j12&lt;/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&gt;1.7.7&lt;/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&gt;runtime&lt;/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&gt;log4j&lt;/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&gt;log4j&lt;/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&gt;1.2.17&lt;/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&gt;runtime&lt;/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619EEA75-594F-4109-BB27-A4FB66C2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059" y="4023432"/>
            <a:ext cx="4249882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&gt;org.apache.flink&lt;/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&gt;flink-connector-kafka_2.11&lt;/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&gt;1.10.1&lt;/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E61D92F1-12D0-422B-A39A-6A106FA8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060" y="5507447"/>
            <a:ext cx="4519800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&gt;mysql&lt;/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&gt;mysql-connector-java&lt;/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artifactId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&lt;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&gt;5.1.45&lt;/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dependency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517" y="1712356"/>
            <a:ext cx="3524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r>
              <a:rPr lang="zh-CN" altLang="en-US" dirty="0"/>
              <a:t>配置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/>
              <a:t>log4j.properties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21" y="1942419"/>
            <a:ext cx="8315325" cy="1666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1" y="4533282"/>
            <a:ext cx="67532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Scala</a:t>
            </a:r>
            <a:r>
              <a:rPr lang="zh-CN" altLang="en-US" dirty="0"/>
              <a:t>支持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7" y="1077685"/>
            <a:ext cx="5276850" cy="533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568" y="1340984"/>
            <a:ext cx="2571750" cy="1476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128" y="3515405"/>
            <a:ext cx="4400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编程读取</a:t>
            </a:r>
            <a:r>
              <a:rPr lang="en-US" altLang="zh-CN" dirty="0"/>
              <a:t>Kafka</a:t>
            </a:r>
            <a:r>
              <a:rPr lang="zh-CN" altLang="en-US" dirty="0"/>
              <a:t>缓存数据</a:t>
            </a:r>
            <a:endParaRPr lang="en-US" altLang="zh-CN" dirty="0"/>
          </a:p>
          <a:p>
            <a:r>
              <a:rPr lang="zh-CN" altLang="en-US" dirty="0"/>
              <a:t>每日访问流量、每日销售额实时统计</a:t>
            </a:r>
            <a:endParaRPr lang="en-US" altLang="zh-CN" dirty="0"/>
          </a:p>
          <a:p>
            <a:r>
              <a:rPr lang="zh-CN" altLang="en-US" dirty="0"/>
              <a:t>设计与创建</a:t>
            </a:r>
            <a:r>
              <a:rPr lang="en-US" altLang="zh-CN" dirty="0"/>
              <a:t>MYSQL</a:t>
            </a:r>
            <a:r>
              <a:rPr lang="zh-CN" altLang="en-US" dirty="0"/>
              <a:t>结果存储表</a:t>
            </a:r>
            <a:endParaRPr lang="en-US" altLang="zh-CN" dirty="0"/>
          </a:p>
          <a:p>
            <a:r>
              <a:rPr lang="zh-CN" altLang="en-US" dirty="0"/>
              <a:t>打包程序</a:t>
            </a:r>
            <a:endParaRPr lang="en-US" altLang="zh-CN" dirty="0"/>
          </a:p>
          <a:p>
            <a:r>
              <a:rPr lang="zh-CN" altLang="en-US" dirty="0"/>
              <a:t>提交任务</a:t>
            </a:r>
            <a:endParaRPr lang="en-US" altLang="zh-CN" dirty="0"/>
          </a:p>
          <a:p>
            <a:r>
              <a:rPr lang="zh-CN" altLang="en-US" dirty="0"/>
              <a:t>查看运行结果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实时数据处理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项目开发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1169628-97FC-4A02-B556-D53BA723CFEB}"/>
              </a:ext>
            </a:extLst>
          </p:cNvPr>
          <p:cNvSpPr/>
          <p:nvPr/>
        </p:nvSpPr>
        <p:spPr bwMode="auto">
          <a:xfrm>
            <a:off x="4747098" y="3467702"/>
            <a:ext cx="904672" cy="23054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用户实时日志数据流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7C9F06B-4D37-4EE1-ADDB-B8A25FAB0B44}"/>
              </a:ext>
            </a:extLst>
          </p:cNvPr>
          <p:cNvSpPr/>
          <p:nvPr/>
        </p:nvSpPr>
        <p:spPr bwMode="auto">
          <a:xfrm>
            <a:off x="6096000" y="3467702"/>
            <a:ext cx="904672" cy="23054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Flume</a:t>
            </a:r>
            <a:r>
              <a:rPr lang="zh-CN" altLang="en-US" dirty="0"/>
              <a:t>采集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7EE40C6-7FE7-4227-9EF0-BC7D971E7040}"/>
              </a:ext>
            </a:extLst>
          </p:cNvPr>
          <p:cNvSpPr/>
          <p:nvPr/>
        </p:nvSpPr>
        <p:spPr bwMode="auto">
          <a:xfrm>
            <a:off x="7463309" y="3467702"/>
            <a:ext cx="904672" cy="23054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Kafka</a:t>
            </a:r>
            <a:r>
              <a:rPr lang="zh-CN" altLang="en-US" dirty="0"/>
              <a:t>集群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79CAF23-D1A2-4213-8690-AFFB07AE0185}"/>
              </a:ext>
            </a:extLst>
          </p:cNvPr>
          <p:cNvSpPr/>
          <p:nvPr/>
        </p:nvSpPr>
        <p:spPr bwMode="auto">
          <a:xfrm>
            <a:off x="8734390" y="3467702"/>
            <a:ext cx="904672" cy="23054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Flink</a:t>
            </a:r>
            <a:r>
              <a:rPr lang="zh-CN" altLang="en-US" dirty="0"/>
              <a:t>集群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81E3B6B-360E-40B8-97EE-B4300512DB44}"/>
              </a:ext>
            </a:extLst>
          </p:cNvPr>
          <p:cNvSpPr/>
          <p:nvPr/>
        </p:nvSpPr>
        <p:spPr bwMode="auto">
          <a:xfrm>
            <a:off x="10048197" y="3467702"/>
            <a:ext cx="904672" cy="23054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6166BAF3-AF75-47F9-9B0A-0D9256448DB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51770" y="4620430"/>
            <a:ext cx="444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2955C1BE-C564-423D-94CF-F5079A1B21E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000672" y="4620430"/>
            <a:ext cx="462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30844386-92F2-4298-8D97-2BD42C3F15F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367981" y="4620430"/>
            <a:ext cx="36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xmlns="" id="{58F3F777-7EF1-4FD8-B610-4B2D75BC8BE7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639062" y="4620430"/>
            <a:ext cx="4091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6362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6020</TotalTime>
  <Words>581</Words>
  <Application>Microsoft Office PowerPoint</Application>
  <PresentationFormat>自定义</PresentationFormat>
  <Paragraphs>99</Paragraphs>
  <Slides>21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2_Office 主题</vt:lpstr>
      <vt:lpstr>3_Office 主题</vt:lpstr>
      <vt:lpstr>项目案例： 商品实时推荐系统</vt:lpstr>
      <vt:lpstr>目录</vt:lpstr>
      <vt:lpstr>实时数据处理</vt:lpstr>
      <vt:lpstr>开发环境说明</vt:lpstr>
      <vt:lpstr>Pom配置</vt:lpstr>
      <vt:lpstr>Pom配置</vt:lpstr>
      <vt:lpstr>Log配置</vt:lpstr>
      <vt:lpstr>添加Scala支持</vt:lpstr>
      <vt:lpstr>实时数据处理</vt:lpstr>
      <vt:lpstr>实时数据处理</vt:lpstr>
      <vt:lpstr>实时数据处理</vt:lpstr>
      <vt:lpstr>实时数据处理</vt:lpstr>
      <vt:lpstr>实时数据处理</vt:lpstr>
      <vt:lpstr>实时数据处理</vt:lpstr>
      <vt:lpstr>实时数据处理</vt:lpstr>
      <vt:lpstr>实时数据处理</vt:lpstr>
      <vt:lpstr>实时数据处理</vt:lpstr>
      <vt:lpstr>实时数据处理</vt:lpstr>
      <vt:lpstr>实时数据处理</vt:lpstr>
      <vt:lpstr>实时数据处理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周乐言者</cp:lastModifiedBy>
  <cp:revision>553</cp:revision>
  <dcterms:created xsi:type="dcterms:W3CDTF">2017-01-10T15:44:52Z</dcterms:created>
  <dcterms:modified xsi:type="dcterms:W3CDTF">2022-06-16T07:17:54Z</dcterms:modified>
</cp:coreProperties>
</file>