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19"/>
  </p:notesMasterIdLst>
  <p:sldIdLst>
    <p:sldId id="494" r:id="rId3"/>
    <p:sldId id="502" r:id="rId4"/>
    <p:sldId id="531" r:id="rId5"/>
    <p:sldId id="538" r:id="rId6"/>
    <p:sldId id="542" r:id="rId7"/>
    <p:sldId id="543" r:id="rId8"/>
    <p:sldId id="544" r:id="rId9"/>
    <p:sldId id="545" r:id="rId10"/>
    <p:sldId id="546" r:id="rId11"/>
    <p:sldId id="547" r:id="rId12"/>
    <p:sldId id="548" r:id="rId13"/>
    <p:sldId id="549" r:id="rId14"/>
    <p:sldId id="550" r:id="rId15"/>
    <p:sldId id="551" r:id="rId16"/>
    <p:sldId id="554" r:id="rId17"/>
    <p:sldId id="53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62" d="100"/>
          <a:sy n="62" d="100"/>
        </p:scale>
        <p:origin x="84"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2018/2/7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7329751" y="3658901"/>
            <a:ext cx="20049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C5EFD6F6-2F20-4B1A-A667-B95C1338A7FC}" type="datetime5">
              <a:rPr lang="zh-CN" altLang="en-US" smtClean="0"/>
              <a:pPr/>
              <a:t>2018/2/7</a:t>
            </a:fld>
            <a:endParaRPr lang="zh-CN" altLang="en-US" dirty="0"/>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80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r>
              <a:rPr lang="en-US" altLang="zh-CN" dirty="0" smtClean="0"/>
              <a:t>!</a:t>
            </a:r>
          </a:p>
          <a:p>
            <a:pPr lvl="0"/>
            <a:r>
              <a:rPr lang="en-US" altLang="zh-CN" dirty="0" err="1" smtClean="0"/>
              <a:t>asff</a:t>
            </a:r>
            <a:endParaRPr lang="en-US" altLang="zh-CN" dirty="0" smtClean="0"/>
          </a:p>
          <a:p>
            <a:pPr lvl="0"/>
            <a:endParaRPr lang="en-US" altLang="zh-CN"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5078"/>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en-US" altLang="zh-CN" dirty="0" smtClean="0"/>
          </a:p>
          <a:p>
            <a:pPr lvl="0"/>
            <a:r>
              <a:rPr lang="en-US" altLang="zh-CN" dirty="0" err="1" smtClean="0"/>
              <a:t>asf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eaLnBrk="1" hangingPunct="1">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solidFill>
                  <a:schemeClr val="tx1"/>
                </a:solidFill>
                <a:cs typeface="Arial" panose="020B0604020202020204" pitchFamily="34" charset="0"/>
              </a:rPr>
              <a:pPr algn="ctr" eaLnBrk="1" hangingPunct="1">
                <a:defRPr/>
              </a:pPr>
              <a:t>‹#›</a:t>
            </a:fld>
            <a:endParaRPr kumimoji="0" lang="en-US" altLang="zh-CN" sz="1058" dirty="0">
              <a:solidFill>
                <a:schemeClr val="tx1"/>
              </a:solidFill>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微软雅黑" pitchFamily="34" charset="-122"/>
                <a:ea typeface="微软雅黑" pitchFamily="34" charset="-122"/>
              </a:rPr>
              <a:t>大数据挖掘</a:t>
            </a:r>
            <a:r>
              <a:rPr lang="zh-CN" altLang="en-US" sz="1100" dirty="0">
                <a:solidFill>
                  <a:srgbClr val="404040"/>
                </a:solidFill>
                <a:latin typeface="微软雅黑" pitchFamily="34" charset="-122"/>
                <a:ea typeface="微软雅黑" pitchFamily="34" charset="-122"/>
              </a:rPr>
              <a:t>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837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61841"/>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15" name="标题 14">
            <a:extLst>
              <a:ext uri="{FF2B5EF4-FFF2-40B4-BE49-F238E27FC236}">
                <a16:creationId xmlns="" xmlns:a16="http://schemas.microsoft.com/office/drawing/2014/main" id="{D9E470F7-9C02-4BDE-A614-C8E5BE2C0E91}"/>
              </a:ext>
            </a:extLst>
          </p:cNvPr>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pic>
        <p:nvPicPr>
          <p:cNvPr id="22" name="图片 21" descr="AW视觉符号.jpg">
            <a:extLst>
              <a:ext uri="{FF2B5EF4-FFF2-40B4-BE49-F238E27FC236}">
                <a16:creationId xmlns="" xmlns:a16="http://schemas.microsoft.com/office/drawing/2014/main" id="{19172D95-B79E-4810-9566-0D20516EC1AE}"/>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 name="日期占位符 29">
            <a:extLst>
              <a:ext uri="{FF2B5EF4-FFF2-40B4-BE49-F238E27FC236}">
                <a16:creationId xmlns="" xmlns:a16="http://schemas.microsoft.com/office/drawing/2014/main" id="{966339E4-6E5D-43A4-AADE-78DF96907C72}"/>
              </a:ext>
            </a:extLst>
          </p:cNvPr>
          <p:cNvSpPr>
            <a:spLocks noGrp="1"/>
          </p:cNvSpPr>
          <p:nvPr>
            <p:ph type="dt" sz="half" idx="10"/>
          </p:nvPr>
        </p:nvSpPr>
        <p:spPr>
          <a:xfrm>
            <a:off x="9446684" y="3771444"/>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fld id="{8B362659-EDEF-4896-B44C-15816E2E4CD8}" type="datetimeFigureOut">
              <a:rPr lang="zh-CN" altLang="en-US" smtClean="0">
                <a:solidFill>
                  <a:srgbClr val="FFFFFF"/>
                </a:solidFill>
              </a:rPr>
              <a:pPr/>
              <a:t>2018/2/7</a:t>
            </a:fld>
            <a:endParaRPr lang="zh-CN" altLang="en-US">
              <a:solidFill>
                <a:srgbClr val="FFFFFF"/>
              </a:solidFill>
            </a:endParaRPr>
          </a:p>
        </p:txBody>
      </p:sp>
      <p:sp>
        <p:nvSpPr>
          <p:cNvPr id="23"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24" name="直接连接符 23">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26"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6678"/>
      </p:ext>
    </p:extLst>
  </p:cSld>
  <p:clrMapOvr>
    <a:masterClrMapping/>
  </p:clrMapOvr>
  <p:timing>
    <p:tnLst>
      <p:par>
        <p:cTn id="1" dur="indefinite" restart="never" nodeType="tmRoot"/>
      </p:par>
    </p:tn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en-US" altLang="zh-CN" dirty="0"/>
              <a:t>Enter your program!</a:t>
            </a:r>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fhjk</a:t>
            </a:r>
            <a:endParaRPr lang="zh-CN" altLang="en-US" dirty="0"/>
          </a:p>
        </p:txBody>
      </p:sp>
      <p:sp>
        <p:nvSpPr>
          <p:cNvPr id="14" name="内容占位符 2">
            <a:extLst>
              <a:ext uri="{FF2B5EF4-FFF2-40B4-BE49-F238E27FC236}">
                <a16:creationId xmlns="" xmlns:a16="http://schemas.microsoft.com/office/drawing/2014/main" id="{41F7D915-E201-49C1-ADF7-A3E3DB379CB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asdf</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268"/>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2"/>
          <p:cNvSpPr>
            <a:spLocks noGrp="1"/>
          </p:cNvSpPr>
          <p:nvPr>
            <p:ph idx="1" hasCustomPrompt="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单击此处编辑母版文本样式（内容</a:t>
            </a:r>
            <a:r>
              <a:rPr lang="zh-CN" altLang="en-US" dirty="0" smtClean="0"/>
              <a:t>）</a:t>
            </a:r>
            <a:r>
              <a:rPr lang="en-US" altLang="zh-CN" dirty="0" err="1" smtClean="0"/>
              <a:t>asdf</a:t>
            </a:r>
            <a:endParaRPr lang="zh-CN" altLang="en-US" dirty="0"/>
          </a:p>
        </p:txBody>
      </p:sp>
      <p:sp>
        <p:nvSpPr>
          <p:cNvPr id="6" name="Rectangle 12">
            <a:extLst>
              <a:ext uri="{FF2B5EF4-FFF2-40B4-BE49-F238E27FC236}">
                <a16:creationId xmlns="" xmlns:a16="http://schemas.microsoft.com/office/drawing/2014/main" id="{C5D7099D-BAD5-4272-8A2E-94A0C91C112C}"/>
              </a:ext>
            </a:extLst>
          </p:cNvPr>
          <p:cNvSpPr>
            <a:spLocks noChangeArrowheads="1"/>
          </p:cNvSpPr>
          <p:nvPr userDrawn="1"/>
        </p:nvSpPr>
        <p:spPr bwMode="auto">
          <a:xfrm>
            <a:off x="9938039" y="6392632"/>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900">
                <a:solidFill>
                  <a:srgbClr val="000000"/>
                </a:solidFill>
                <a:latin typeface="Arial" panose="020B0604020202020204" pitchFamily="34" charset="0"/>
                <a:ea typeface="宋体" panose="02010600030101010101" pitchFamily="2" charset="-122"/>
              </a:defRPr>
            </a:lvl1pPr>
            <a:lvl2pPr marL="742950" indent="-285750">
              <a:defRPr kumimoji="1" sz="900">
                <a:solidFill>
                  <a:srgbClr val="000000"/>
                </a:solidFill>
                <a:latin typeface="Arial" panose="020B0604020202020204" pitchFamily="34" charset="0"/>
                <a:ea typeface="宋体" panose="02010600030101010101" pitchFamily="2" charset="-122"/>
              </a:defRPr>
            </a:lvl2pPr>
            <a:lvl3pPr marL="1143000" indent="-228600">
              <a:defRPr kumimoji="1" sz="900">
                <a:solidFill>
                  <a:srgbClr val="000000"/>
                </a:solidFill>
                <a:latin typeface="Arial" panose="020B0604020202020204" pitchFamily="34" charset="0"/>
                <a:ea typeface="宋体" panose="02010600030101010101" pitchFamily="2" charset="-122"/>
              </a:defRPr>
            </a:lvl3pPr>
            <a:lvl4pPr marL="1600200" indent="-228600">
              <a:defRPr kumimoji="1" sz="900">
                <a:solidFill>
                  <a:srgbClr val="000000"/>
                </a:solidFill>
                <a:latin typeface="Arial" panose="020B0604020202020204" pitchFamily="34" charset="0"/>
                <a:ea typeface="宋体" panose="02010600030101010101" pitchFamily="2" charset="-122"/>
              </a:defRPr>
            </a:lvl4pPr>
            <a:lvl5pPr marL="2057400" indent="-228600">
              <a:defRPr kumimoji="1"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900">
                <a:solidFill>
                  <a:srgbClr val="000000"/>
                </a:solidFill>
                <a:latin typeface="Arial" panose="020B0604020202020204" pitchFamily="34" charset="0"/>
                <a:ea typeface="宋体" panose="02010600030101010101" pitchFamily="2" charset="-122"/>
              </a:defRPr>
            </a:lvl9pPr>
          </a:lstStyle>
          <a:p>
            <a:pPr algn="ctr">
              <a:defRPr/>
            </a:pPr>
            <a:r>
              <a:rPr kumimoji="0" lang="en-US" altLang="zh-CN" sz="1058" dirty="0">
                <a:solidFill>
                  <a:srgbClr val="7F7F7F"/>
                </a:solidFill>
                <a:cs typeface="Arial" panose="020B0604020202020204" pitchFamily="34" charset="0"/>
              </a:rPr>
              <a:t> </a:t>
            </a:r>
            <a:fld id="{52E767EE-C047-4461-847C-BB60255B19E5}" type="slidenum">
              <a:rPr kumimoji="0" lang="en-US" altLang="zh-CN" sz="1058" smtClean="0">
                <a:cs typeface="Arial" panose="020B0604020202020204" pitchFamily="34" charset="0"/>
              </a:rPr>
              <a:pPr algn="ctr">
                <a:defRPr/>
              </a:pPr>
              <a:t>‹#›</a:t>
            </a:fld>
            <a:endParaRPr kumimoji="0" lang="en-US" altLang="zh-CN" sz="1058" dirty="0">
              <a:cs typeface="Arial" panose="020B0604020202020204" pitchFamily="34" charset="0"/>
            </a:endParaRPr>
          </a:p>
        </p:txBody>
      </p:sp>
      <p:cxnSp>
        <p:nvCxnSpPr>
          <p:cNvPr id="7" name="直接连接符 19">
            <a:extLst>
              <a:ext uri="{FF2B5EF4-FFF2-40B4-BE49-F238E27FC236}">
                <a16:creationId xmlns="" xmlns:a16="http://schemas.microsoft.com/office/drawing/2014/main" id="{176B5078-B439-4442-981A-994788DA021F}"/>
              </a:ext>
            </a:extLst>
          </p:cNvPr>
          <p:cNvCxnSpPr>
            <a:cxnSpLocks/>
            <a:stCxn id="6" idx="3"/>
          </p:cNvCxnSpPr>
          <p:nvPr userDrawn="1"/>
        </p:nvCxnSpPr>
        <p:spPr>
          <a:xfrm>
            <a:off x="10509539" y="6508520"/>
            <a:ext cx="1019364"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0" name="直接连接符 14">
            <a:extLst>
              <a:ext uri="{FF2B5EF4-FFF2-40B4-BE49-F238E27FC236}">
                <a16:creationId xmlns="" xmlns:a16="http://schemas.microsoft.com/office/drawing/2014/main" id="{96F4B8AB-1F57-4AB9-99F7-D601F227AFB9}"/>
              </a:ext>
            </a:extLst>
          </p:cNvPr>
          <p:cNvCxnSpPr>
            <a:cxnSpLocks/>
          </p:cNvCxnSpPr>
          <p:nvPr userDrawn="1"/>
        </p:nvCxnSpPr>
        <p:spPr>
          <a:xfrm flipV="1">
            <a:off x="3718988" y="6508520"/>
            <a:ext cx="6219051" cy="1"/>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1" name="AutoShape 23">
            <a:extLst>
              <a:ext uri="{FF2B5EF4-FFF2-40B4-BE49-F238E27FC236}">
                <a16:creationId xmlns="" xmlns:a16="http://schemas.microsoft.com/office/drawing/2014/main" id="{C7EF5821-61C7-46EE-B36E-E6D55798B428}"/>
              </a:ext>
            </a:extLst>
          </p:cNvPr>
          <p:cNvSpPr>
            <a:spLocks noChangeArrowheads="1"/>
          </p:cNvSpPr>
          <p:nvPr userDrawn="1"/>
        </p:nvSpPr>
        <p:spPr bwMode="auto">
          <a:xfrm>
            <a:off x="245823" y="916742"/>
            <a:ext cx="9596454" cy="45719"/>
          </a:xfrm>
          <a:prstGeom prst="rect">
            <a:avLst/>
          </a:prstGeom>
          <a:solidFill>
            <a:srgbClr val="064BB2"/>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12" name="AutoShape 23">
            <a:extLst>
              <a:ext uri="{FF2B5EF4-FFF2-40B4-BE49-F238E27FC236}">
                <a16:creationId xmlns="" xmlns:a16="http://schemas.microsoft.com/office/drawing/2014/main" id="{125E71EC-B4A0-449E-84AF-FDE0673623C5}"/>
              </a:ext>
            </a:extLst>
          </p:cNvPr>
          <p:cNvSpPr>
            <a:spLocks noChangeArrowheads="1"/>
          </p:cNvSpPr>
          <p:nvPr userDrawn="1"/>
        </p:nvSpPr>
        <p:spPr bwMode="auto">
          <a:xfrm>
            <a:off x="9842278" y="916742"/>
            <a:ext cx="1988939" cy="45719"/>
          </a:xfrm>
          <a:prstGeom prst="rect">
            <a:avLst/>
          </a:prstGeom>
          <a:solidFill>
            <a:srgbClr val="FB9708"/>
          </a:solidFill>
          <a:ln>
            <a:noFill/>
          </a:ln>
          <a:extLst/>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a:spcBef>
                <a:spcPct val="50000"/>
              </a:spcBef>
              <a:defRPr/>
            </a:pPr>
            <a:endParaRPr lang="zh-CN" altLang="en-US" sz="952"/>
          </a:p>
        </p:txBody>
      </p:sp>
      <p:sp>
        <p:nvSpPr>
          <p:cNvPr id="2" name="标题 1">
            <a:extLst>
              <a:ext uri="{FF2B5EF4-FFF2-40B4-BE49-F238E27FC236}">
                <a16:creationId xmlns="" xmlns:a16="http://schemas.microsoft.com/office/drawing/2014/main" id="{E6DF6BDD-D35F-402A-B27C-8529022DCE92}"/>
              </a:ext>
            </a:extLst>
          </p:cNvPr>
          <p:cNvSpPr>
            <a:spLocks noGrp="1"/>
          </p:cNvSpPr>
          <p:nvPr>
            <p:ph type="title" hasCustomPrompt="1"/>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dirty="0"/>
              <a:t>单击此处编辑母版标题</a:t>
            </a:r>
            <a:r>
              <a:rPr lang="zh-CN" altLang="en-US" dirty="0" smtClean="0"/>
              <a:t>样式</a:t>
            </a:r>
            <a:r>
              <a:rPr lang="en-US" altLang="zh-CN" dirty="0" err="1" smtClean="0"/>
              <a:t>fs</a:t>
            </a:r>
            <a:endParaRPr lang="zh-CN" altLang="en-US" dirty="0"/>
          </a:p>
        </p:txBody>
      </p:sp>
      <p:sp>
        <p:nvSpPr>
          <p:cNvPr id="14" name="内容占位符 2">
            <a:extLst>
              <a:ext uri="{FF2B5EF4-FFF2-40B4-BE49-F238E27FC236}">
                <a16:creationId xmlns="" xmlns:a16="http://schemas.microsoft.com/office/drawing/2014/main" id="{EE02724C-0D19-4E9B-828F-1241B79D4616}"/>
              </a:ext>
            </a:extLst>
          </p:cNvPr>
          <p:cNvSpPr>
            <a:spLocks noGrp="1"/>
          </p:cNvSpPr>
          <p:nvPr>
            <p:ph idx="10" hasCustomPrompt="1"/>
          </p:nvPr>
        </p:nvSpPr>
        <p:spPr>
          <a:xfrm>
            <a:off x="423819" y="1138980"/>
            <a:ext cx="11107601" cy="426469"/>
          </a:xfrm>
          <a:noFill/>
          <a:ln>
            <a:noFill/>
          </a:ln>
        </p:spPr>
        <p:txBody>
          <a:bodyPr vert="horz" wrap="square" lIns="91440" tIns="45720" rIns="91440" bIns="45720" numCol="1" anchor="ctr" anchorCtr="0" compatLnSpc="1">
            <a:prstTxWarp prst="textNoShape">
              <a:avLst/>
            </a:prstTxWarp>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marL="362822" lvl="0" indent="-362822">
              <a:lnSpc>
                <a:spcPct val="130000"/>
              </a:lnSpc>
              <a:buClr>
                <a:srgbClr val="032089"/>
              </a:buClr>
            </a:pPr>
            <a:r>
              <a:rPr lang="zh-CN" altLang="en-US" dirty="0"/>
              <a:t>单击此处编辑母版标题</a:t>
            </a:r>
            <a:r>
              <a:rPr lang="zh-CN" altLang="en-US" dirty="0" smtClean="0"/>
              <a:t>样式</a:t>
            </a:r>
            <a:r>
              <a:rPr lang="en-US" altLang="zh-CN" dirty="0" err="1" smtClean="0"/>
              <a:t>fsgh</a:t>
            </a:r>
            <a:endParaRPr lang="zh-CN" altLang="en-US" dirty="0"/>
          </a:p>
        </p:txBody>
      </p:sp>
      <p:sp>
        <p:nvSpPr>
          <p:cNvPr id="13" name="矩形 12">
            <a:extLst>
              <a:ext uri="{FF2B5EF4-FFF2-40B4-BE49-F238E27FC236}">
                <a16:creationId xmlns:a16="http://schemas.microsoft.com/office/drawing/2014/main" xmlns="" id="{16515F54-5BC0-4E1A-9B95-31B06C769FF1}"/>
              </a:ext>
            </a:extLst>
          </p:cNvPr>
          <p:cNvSpPr>
            <a:spLocks noChangeArrowheads="1"/>
          </p:cNvSpPr>
          <p:nvPr userDrawn="1"/>
        </p:nvSpPr>
        <p:spPr bwMode="auto">
          <a:xfrm>
            <a:off x="2479913" y="6346970"/>
            <a:ext cx="1239075" cy="346156"/>
          </a:xfrm>
          <a:prstGeom prst="rect">
            <a:avLst/>
          </a:prstGeom>
          <a:noFill/>
          <a:ln>
            <a:noFill/>
          </a:ln>
          <a:extLst/>
        </p:spPr>
        <p:txBody>
          <a:bodyPr wrap="square"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100" dirty="0" smtClean="0">
                <a:solidFill>
                  <a:srgbClr val="404040"/>
                </a:solidFill>
                <a:latin typeface="黑体" pitchFamily="49" charset="-122"/>
                <a:ea typeface="黑体" pitchFamily="49" charset="-122"/>
              </a:rPr>
              <a:t>大数据挖掘</a:t>
            </a:r>
            <a:r>
              <a:rPr lang="zh-CN" altLang="en-US" sz="1100" dirty="0">
                <a:solidFill>
                  <a:srgbClr val="404040"/>
                </a:solidFill>
                <a:latin typeface="黑体" pitchFamily="49" charset="-122"/>
                <a:ea typeface="黑体" pitchFamily="49" charset="-122"/>
              </a:rPr>
              <a:t>专家</a:t>
            </a:r>
            <a:endParaRPr lang="en-US" altLang="zh-CN" sz="1100" dirty="0">
              <a:solidFill>
                <a:srgbClr val="404040"/>
              </a:solidFill>
              <a:latin typeface="黑体" pitchFamily="49" charset="-122"/>
              <a:ea typeface="黑体" pitchFamily="49" charset="-122"/>
              <a:cs typeface="Arial" charset="0"/>
            </a:endParaRPr>
          </a:p>
        </p:txBody>
      </p:sp>
      <p:pic>
        <p:nvPicPr>
          <p:cNvPr id="15" name="图片 12" descr="泰迪logo无底色.png">
            <a:extLst>
              <a:ext uri="{FF2B5EF4-FFF2-40B4-BE49-F238E27FC236}">
                <a16:creationId xmlns:a16="http://schemas.microsoft.com/office/drawing/2014/main" xmlns="" id="{BAD2C741-E182-41B4-9084-E417570940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51" r="-8151"/>
          <a:stretch/>
        </p:blipFill>
        <p:spPr bwMode="auto">
          <a:xfrm>
            <a:off x="229590" y="6272781"/>
            <a:ext cx="2162025" cy="4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a:extLst>
              <a:ext uri="{FF2B5EF4-FFF2-40B4-BE49-F238E27FC236}">
                <a16:creationId xmlns:a16="http://schemas.microsoft.com/office/drawing/2014/main" xmlns="" id="{FECD2124-C3E5-48D9-ABA9-066853229001}"/>
              </a:ext>
            </a:extLst>
          </p:cNvPr>
          <p:cNvCxnSpPr>
            <a:cxnSpLocks/>
          </p:cNvCxnSpPr>
          <p:nvPr userDrawn="1"/>
        </p:nvCxnSpPr>
        <p:spPr>
          <a:xfrm>
            <a:off x="2371051" y="6382135"/>
            <a:ext cx="0" cy="275083"/>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79410"/>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4" name="矩形 23">
            <a:extLst>
              <a:ext uri="{FF2B5EF4-FFF2-40B4-BE49-F238E27FC236}">
                <a16:creationId xmlns="" xmlns:a16="http://schemas.microsoft.com/office/drawing/2014/main" id="{87FFACF4-1857-4EA0-A441-466E4AB4EEE5}"/>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20" name="Title 1">
            <a:extLst>
              <a:ext uri="{FF2B5EF4-FFF2-40B4-BE49-F238E27FC236}">
                <a16:creationId xmlns="" xmlns:a16="http://schemas.microsoft.com/office/drawing/2014/main" id="{4F6C9CCD-D692-46D5-ABFA-87D1BBFB3184}"/>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23" name="图片 22" descr="AW视觉符号.jpg">
            <a:extLst>
              <a:ext uri="{FF2B5EF4-FFF2-40B4-BE49-F238E27FC236}">
                <a16:creationId xmlns="" xmlns:a16="http://schemas.microsoft.com/office/drawing/2014/main" id="{CC281F0A-35CB-4929-9964-98C8BB90489B}"/>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文本框 15">
            <a:extLst>
              <a:ext uri="{FF2B5EF4-FFF2-40B4-BE49-F238E27FC236}">
                <a16:creationId xmlns:a16="http://schemas.microsoft.com/office/drawing/2014/main" xmlns="" id="{5942DF4C-30DC-48CF-A859-3C3485F5DE8B}"/>
              </a:ext>
            </a:extLst>
          </p:cNvPr>
          <p:cNvSpPr txBox="1"/>
          <p:nvPr userDrawn="1"/>
        </p:nvSpPr>
        <p:spPr>
          <a:xfrm>
            <a:off x="8509112" y="373890"/>
            <a:ext cx="2099791" cy="369239"/>
          </a:xfrm>
          <a:prstGeom prst="rect">
            <a:avLst/>
          </a:prstGeom>
          <a:noFill/>
        </p:spPr>
        <p:txBody>
          <a:bodyPr wrap="square" lIns="91343" tIns="45674" rIns="91343" bIns="45674" rtlCol="0">
            <a:spAutoFit/>
          </a:bodyPr>
          <a:lstStyle/>
          <a:p>
            <a:pPr algn="ctr"/>
            <a:r>
              <a:rPr lang="zh-CN" altLang="en-US" b="1" dirty="0">
                <a:solidFill>
                  <a:srgbClr val="064BB2"/>
                </a:solidFill>
                <a:latin typeface="仿宋" panose="02010609060101010101" pitchFamily="49" charset="-122"/>
                <a:ea typeface="仿宋" panose="02010609060101010101" pitchFamily="49" charset="-122"/>
              </a:rPr>
              <a:t>大数据，成就未来</a:t>
            </a:r>
          </a:p>
        </p:txBody>
      </p:sp>
      <p:cxnSp>
        <p:nvCxnSpPr>
          <p:cNvPr id="12" name="直接连接符 11">
            <a:extLst>
              <a:ext uri="{FF2B5EF4-FFF2-40B4-BE49-F238E27FC236}">
                <a16:creationId xmlns:a16="http://schemas.microsoft.com/office/drawing/2014/main" xmlns="" id="{BB1A5290-702C-4314-B1AB-10D919539E4A}"/>
              </a:ext>
            </a:extLst>
          </p:cNvPr>
          <p:cNvCxnSpPr>
            <a:cxnSpLocks/>
          </p:cNvCxnSpPr>
          <p:nvPr userDrawn="1"/>
        </p:nvCxnSpPr>
        <p:spPr>
          <a:xfrm>
            <a:off x="10529557"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xmlns="" id="{3823EFF5-52EE-4825-B7BC-67CAEFC26131}"/>
              </a:ext>
            </a:extLst>
          </p:cNvPr>
          <p:cNvCxnSpPr>
            <a:cxnSpLocks/>
          </p:cNvCxnSpPr>
          <p:nvPr userDrawn="1"/>
        </p:nvCxnSpPr>
        <p:spPr>
          <a:xfrm>
            <a:off x="6589273" y="558546"/>
            <a:ext cx="1286539"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4" name="图片 16" descr="LOGO1.png">
            <a:extLst>
              <a:ext uri="{FF2B5EF4-FFF2-40B4-BE49-F238E27FC236}">
                <a16:creationId xmlns:a16="http://schemas.microsoft.com/office/drawing/2014/main" xmlns="" id="{1566B4C5-E1DE-43E9-9F3B-DB2CE31E47B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081" y="288546"/>
            <a:ext cx="546241"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41640" y="4724992"/>
            <a:ext cx="1874456" cy="1874456"/>
          </a:xfrm>
          <a:prstGeom prst="rect">
            <a:avLst/>
          </a:prstGeom>
        </p:spPr>
      </p:pic>
    </p:spTree>
    <p:extLst>
      <p:ext uri="{BB962C8B-B14F-4D97-AF65-F5344CB8AC3E}">
        <p14:creationId xmlns:p14="http://schemas.microsoft.com/office/powerpoint/2010/main" val="8222718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t>2018/2/7</a:t>
            </a:fld>
            <a:endParaRPr lang="zh-CN" altLang="en-US"/>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3954192610"/>
      </p:ext>
    </p:extLst>
  </p:cSld>
  <p:clrMap bg1="lt1" tx1="dk1" bg2="lt2" tx2="dk2" accent1="accent1" accent2="accent2" accent3="accent3" accent4="accent4" accent5="accent5" accent6="accent6" hlink="hlink" folHlink="folHlink"/>
  <p:sldLayoutIdLst>
    <p:sldLayoutId id="2147483744" r:id="rId1"/>
    <p:sldLayoutId id="2147483746" r:id="rId2"/>
    <p:sldLayoutId id="2147483664" r:id="rId3"/>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4876" y="195105"/>
            <a:ext cx="1097280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文本占位符 2"/>
          <p:cNvSpPr>
            <a:spLocks noGrp="1"/>
          </p:cNvSpPr>
          <p:nvPr>
            <p:ph type="body" idx="1"/>
          </p:nvPr>
        </p:nvSpPr>
        <p:spPr bwMode="auto">
          <a:xfrm>
            <a:off x="422385" y="1187971"/>
            <a:ext cx="10972801"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a:t>
            </a:r>
          </a:p>
        </p:txBody>
      </p:sp>
      <p:sp>
        <p:nvSpPr>
          <p:cNvPr id="8" name="日期占位符 7">
            <a:extLst>
              <a:ext uri="{FF2B5EF4-FFF2-40B4-BE49-F238E27FC236}">
                <a16:creationId xmlns="" xmlns:a16="http://schemas.microsoft.com/office/drawing/2014/main" id="{CB48537D-1FA4-41CE-9519-05273ED0A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62659-EDEF-4896-B44C-15816E2E4CD8}" type="datetimeFigureOut">
              <a:rPr lang="zh-CN" altLang="en-US" smtClean="0">
                <a:solidFill>
                  <a:srgbClr val="000000">
                    <a:tint val="75000"/>
                  </a:srgbClr>
                </a:solidFill>
              </a:rPr>
              <a:pPr/>
              <a:t>2018/2/7</a:t>
            </a:fld>
            <a:endParaRPr lang="zh-CN" altLang="en-US">
              <a:solidFill>
                <a:srgbClr val="000000">
                  <a:tint val="75000"/>
                </a:srgbClr>
              </a:solidFill>
            </a:endParaRPr>
          </a:p>
        </p:txBody>
      </p:sp>
      <p:sp>
        <p:nvSpPr>
          <p:cNvPr id="13" name="页脚占位符 12">
            <a:extLst>
              <a:ext uri="{FF2B5EF4-FFF2-40B4-BE49-F238E27FC236}">
                <a16:creationId xmlns="" xmlns:a16="http://schemas.microsoft.com/office/drawing/2014/main" id="{4565BF88-B9E9-4448-BE9F-A80BA5A7E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14" name="灯片编号占位符 13">
            <a:extLst>
              <a:ext uri="{FF2B5EF4-FFF2-40B4-BE49-F238E27FC236}">
                <a16:creationId xmlns="" xmlns:a16="http://schemas.microsoft.com/office/drawing/2014/main" id="{86298DAB-2ED7-406A-B9B8-52E403787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597ED-A428-4847-8034-7A70C69917BC}"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44162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Lst>
  <p:txStyles>
    <p:titleStyle>
      <a:lvl1pPr algn="l" rtl="0" eaLnBrk="0" fontAlgn="base" hangingPunct="0">
        <a:spcBef>
          <a:spcPct val="0"/>
        </a:spcBef>
        <a:spcAft>
          <a:spcPct val="0"/>
        </a:spcAft>
        <a:defRPr kumimoji="1" sz="2539">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39">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2822" indent="-362822" algn="l" rtl="0" eaLnBrk="0" fontAlgn="base" hangingPunct="0">
        <a:spcBef>
          <a:spcPct val="20000"/>
        </a:spcBef>
        <a:spcAft>
          <a:spcPct val="0"/>
        </a:spcAft>
        <a:buClr>
          <a:srgbClr val="000066"/>
        </a:buClr>
        <a:buFont typeface="Wingdings" panose="05000000000000000000" pitchFamily="2" charset="2"/>
        <a:buChar char="n"/>
        <a:defRPr kumimoji="1" sz="2116">
          <a:solidFill>
            <a:schemeClr val="tx1"/>
          </a:solidFill>
          <a:latin typeface="+mn-lt"/>
          <a:ea typeface="+mn-ea"/>
          <a:cs typeface="宋体" charset="0"/>
        </a:defRPr>
      </a:lvl1pPr>
      <a:lvl2pPr marL="786115" indent="-302352" algn="l" rtl="0" eaLnBrk="0" fontAlgn="base" hangingPunct="0">
        <a:spcBef>
          <a:spcPct val="20000"/>
        </a:spcBef>
        <a:spcAft>
          <a:spcPct val="0"/>
        </a:spcAft>
        <a:buFont typeface="Arial" panose="020B0604020202020204" pitchFamily="34" charset="0"/>
        <a:buChar char="–"/>
        <a:defRPr kumimoji="1" sz="2963">
          <a:solidFill>
            <a:schemeClr val="tx1"/>
          </a:solidFill>
          <a:latin typeface="+mn-lt"/>
          <a:ea typeface="+mn-ea"/>
        </a:defRPr>
      </a:lvl2pPr>
      <a:lvl3pPr marL="1209408" indent="-241882" algn="l" rtl="0" eaLnBrk="0" fontAlgn="base" hangingPunct="0">
        <a:spcBef>
          <a:spcPct val="20000"/>
        </a:spcBef>
        <a:spcAft>
          <a:spcPct val="0"/>
        </a:spcAft>
        <a:buFont typeface="Arial" panose="020B0604020202020204" pitchFamily="34" charset="0"/>
        <a:buChar char="•"/>
        <a:defRPr kumimoji="1" sz="2539">
          <a:solidFill>
            <a:schemeClr val="tx1"/>
          </a:solidFill>
          <a:latin typeface="+mn-lt"/>
          <a:ea typeface="+mn-ea"/>
        </a:defRPr>
      </a:lvl3pPr>
      <a:lvl4pPr marL="1693172"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4pPr>
      <a:lvl5pPr marL="2176935" indent="-241882" algn="l" rtl="0" eaLnBrk="0" fontAlgn="base" hangingPunct="0">
        <a:spcBef>
          <a:spcPct val="20000"/>
        </a:spcBef>
        <a:spcAft>
          <a:spcPct val="0"/>
        </a:spcAft>
        <a:buFont typeface="Arial" panose="020B0604020202020204" pitchFamily="34" charset="0"/>
        <a:buChar char="»"/>
        <a:defRPr kumimoji="1" sz="2116">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tipdm.org/tj/841.j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 xmlns:a16="http://schemas.microsoft.com/office/drawing/2014/main" id="{2B75B0B3-9C45-43B9-B23D-D3FD629246B1}"/>
              </a:ext>
            </a:extLst>
          </p:cNvPr>
          <p:cNvSpPr>
            <a:spLocks noGrp="1"/>
          </p:cNvSpPr>
          <p:nvPr>
            <p:ph type="title"/>
          </p:nvPr>
        </p:nvSpPr>
        <p:spPr>
          <a:xfrm>
            <a:off x="5272088" y="2231756"/>
            <a:ext cx="6544007" cy="1166543"/>
          </a:xfrm>
        </p:spPr>
        <p:txBody>
          <a:bodyPr/>
          <a:lstStyle/>
          <a:p>
            <a:r>
              <a:rPr lang="zh-CN" altLang="en-US" sz="3600" b="0" smtClean="0">
                <a:latin typeface="Times New Roman" panose="02020603050405020304" pitchFamily="18" charset="0"/>
                <a:cs typeface="Times New Roman" panose="02020603050405020304" pitchFamily="18" charset="0"/>
              </a:rPr>
              <a:t>项目案例：</a:t>
            </a:r>
            <a:r>
              <a:rPr lang="en-US" altLang="zh-CN" sz="3600" b="0" smtClean="0">
                <a:latin typeface="Times New Roman" panose="02020603050405020304" pitchFamily="18" charset="0"/>
                <a:cs typeface="Times New Roman" panose="02020603050405020304" pitchFamily="18" charset="0"/>
              </a:rPr>
              <a:t/>
            </a:r>
            <a:br>
              <a:rPr lang="en-US" altLang="zh-CN" sz="3600" b="0" smtClean="0">
                <a:latin typeface="Times New Roman" panose="02020603050405020304" pitchFamily="18" charset="0"/>
                <a:cs typeface="Times New Roman" panose="02020603050405020304" pitchFamily="18" charset="0"/>
              </a:rPr>
            </a:br>
            <a:r>
              <a:rPr lang="zh-CN" altLang="en-US" sz="3600" b="0" smtClean="0">
                <a:latin typeface="Times New Roman" panose="02020603050405020304" pitchFamily="18" charset="0"/>
                <a:cs typeface="Times New Roman" panose="02020603050405020304" pitchFamily="18" charset="0"/>
              </a:rPr>
              <a:t>餐饮平台菜品智能推荐</a:t>
            </a:r>
            <a:endParaRPr lang="zh-CN" altLang="en-US" sz="3600" b="0" dirty="0">
              <a:latin typeface="Times New Roman" panose="02020603050405020304" pitchFamily="18" charset="0"/>
              <a:cs typeface="Times New Roman" panose="02020603050405020304" pitchFamily="18" charset="0"/>
            </a:endParaRPr>
          </a:p>
        </p:txBody>
      </p:sp>
      <p:sp>
        <p:nvSpPr>
          <p:cNvPr id="3" name="文本框 2"/>
          <p:cNvSpPr txBox="1">
            <a:spLocks noChangeArrowheads="1"/>
          </p:cNvSpPr>
          <p:nvPr/>
        </p:nvSpPr>
        <p:spPr bwMode="auto">
          <a:xfrm>
            <a:off x="7835899" y="3541718"/>
            <a:ext cx="1565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pitchFamily="49" charset="-122"/>
              </a:defRPr>
            </a:lvl1pPr>
            <a:lvl2pPr marL="742950" indent="-285750">
              <a:defRPr>
                <a:solidFill>
                  <a:schemeClr val="tx1"/>
                </a:solidFill>
                <a:latin typeface="Arial" charset="0"/>
                <a:ea typeface="黑体" pitchFamily="49" charset="-122"/>
              </a:defRPr>
            </a:lvl2pPr>
            <a:lvl3pPr marL="1143000" indent="-228600">
              <a:defRPr>
                <a:solidFill>
                  <a:schemeClr val="tx1"/>
                </a:solidFill>
                <a:latin typeface="Arial" charset="0"/>
                <a:ea typeface="黑体" pitchFamily="49" charset="-122"/>
              </a:defRPr>
            </a:lvl3pPr>
            <a:lvl4pPr marL="1600200" indent="-228600">
              <a:defRPr>
                <a:solidFill>
                  <a:schemeClr val="tx1"/>
                </a:solidFill>
                <a:latin typeface="Arial" charset="0"/>
                <a:ea typeface="黑体" pitchFamily="49" charset="-122"/>
              </a:defRPr>
            </a:lvl4pPr>
            <a:lvl5pPr marL="2057400" indent="-228600">
              <a:defRPr>
                <a:solidFill>
                  <a:schemeClr val="tx1"/>
                </a:solidFill>
                <a:latin typeface="Arial" charset="0"/>
                <a:ea typeface="黑体" pitchFamily="49" charset="-122"/>
              </a:defRPr>
            </a:lvl5pPr>
            <a:lvl6pPr marL="2514600" indent="-228600" fontAlgn="base">
              <a:spcBef>
                <a:spcPct val="0"/>
              </a:spcBef>
              <a:spcAft>
                <a:spcPct val="0"/>
              </a:spcAft>
              <a:defRPr>
                <a:solidFill>
                  <a:schemeClr val="tx1"/>
                </a:solidFill>
                <a:latin typeface="Arial" charset="0"/>
                <a:ea typeface="黑体" pitchFamily="49" charset="-122"/>
              </a:defRPr>
            </a:lvl6pPr>
            <a:lvl7pPr marL="2971800" indent="-228600" fontAlgn="base">
              <a:spcBef>
                <a:spcPct val="0"/>
              </a:spcBef>
              <a:spcAft>
                <a:spcPct val="0"/>
              </a:spcAft>
              <a:defRPr>
                <a:solidFill>
                  <a:schemeClr val="tx1"/>
                </a:solidFill>
                <a:latin typeface="Arial" charset="0"/>
                <a:ea typeface="黑体" pitchFamily="49" charset="-122"/>
              </a:defRPr>
            </a:lvl7pPr>
            <a:lvl8pPr marL="3429000" indent="-228600" fontAlgn="base">
              <a:spcBef>
                <a:spcPct val="0"/>
              </a:spcBef>
              <a:spcAft>
                <a:spcPct val="0"/>
              </a:spcAft>
              <a:defRPr>
                <a:solidFill>
                  <a:schemeClr val="tx1"/>
                </a:solidFill>
                <a:latin typeface="Arial" charset="0"/>
                <a:ea typeface="黑体" pitchFamily="49" charset="-122"/>
              </a:defRPr>
            </a:lvl8pPr>
            <a:lvl9pPr marL="3886200" indent="-228600" fontAlgn="base">
              <a:spcBef>
                <a:spcPct val="0"/>
              </a:spcBef>
              <a:spcAft>
                <a:spcPct val="0"/>
              </a:spcAft>
              <a:defRPr>
                <a:solidFill>
                  <a:schemeClr val="tx1"/>
                </a:solidFill>
                <a:latin typeface="Arial" charset="0"/>
                <a:ea typeface="黑体" pitchFamily="49" charset="-122"/>
              </a:defRPr>
            </a:lvl9pPr>
          </a:lstStyle>
          <a:p>
            <a:fld id="{D7347FED-6297-4B5A-99C5-BECB64A88283}" type="datetime5">
              <a:rPr lang="zh-CN" altLang="en-US" sz="2400" b="1" smtClean="0">
                <a:solidFill>
                  <a:schemeClr val="bg1"/>
                </a:solidFill>
                <a:latin typeface="Times New Roman" pitchFamily="18" charset="0"/>
                <a:cs typeface="Times New Roman" pitchFamily="18" charset="0"/>
              </a:rPr>
              <a:t>2018/2/7</a:t>
            </a:fld>
            <a:endParaRPr lang="zh-CN" alt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507486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9"/>
            <a:ext cx="10610973" cy="2879324"/>
          </a:xfrm>
        </p:spPr>
        <p:txBody>
          <a:bodyPr/>
          <a:lstStyle/>
          <a:p>
            <a:pPr lvl="0"/>
            <a:r>
              <a:rPr lang="zh-CN" altLang="en-US" smtClean="0"/>
              <a:t>选取</a:t>
            </a:r>
            <a:r>
              <a:rPr lang="zh-CN" altLang="zh-CN" smtClean="0"/>
              <a:t>数</a:t>
            </a:r>
            <a:r>
              <a:rPr lang="zh-CN" altLang="zh-CN"/>
              <a:t>据</a:t>
            </a:r>
            <a:r>
              <a:rPr lang="zh-CN" altLang="zh-CN" smtClean="0"/>
              <a:t>集</a:t>
            </a:r>
            <a:endParaRPr lang="en-US" altLang="zh-CN" b="1" smtClean="0"/>
          </a:p>
          <a:p>
            <a:pPr marL="720000">
              <a:buFont typeface="Wingdings" panose="05000000000000000000" pitchFamily="2" charset="2"/>
              <a:buChar char="l"/>
            </a:pPr>
            <a:r>
              <a:rPr lang="zh-CN" altLang="zh-CN"/>
              <a:t>在用户评分数据集中，保存了用户对菜品的评分信息，很大程度上反映了用户对菜品的兴趣度，因此这份数据将作为分析与推荐的主要数据源</a:t>
            </a:r>
            <a:r>
              <a:rPr lang="zh-CN" altLang="en-US" smtClean="0"/>
              <a:t>。</a:t>
            </a:r>
            <a:endParaRPr lang="en-US" altLang="zh-CN" smtClean="0"/>
          </a:p>
          <a:p>
            <a:pPr marL="720000">
              <a:buFont typeface="Wingdings" panose="05000000000000000000" pitchFamily="2" charset="2"/>
              <a:buChar char="l"/>
            </a:pPr>
            <a:r>
              <a:rPr lang="zh-CN" altLang="zh-CN"/>
              <a:t>大部分人的口味并不是永久不变的，但在一定时期中还是相对固定的。因此在本案例中，只选择最近两个月的用户评分数</a:t>
            </a:r>
            <a:r>
              <a:rPr lang="zh-CN" altLang="zh-CN" smtClean="0"/>
              <a:t>据</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spTree>
    <p:extLst>
      <p:ext uri="{BB962C8B-B14F-4D97-AF65-F5344CB8AC3E}">
        <p14:creationId xmlns:p14="http://schemas.microsoft.com/office/powerpoint/2010/main" val="362320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基于内容的推荐</a:t>
            </a:r>
            <a:endParaRPr lang="en-US" altLang="zh-CN" b="1" smtClean="0"/>
          </a:p>
          <a:p>
            <a:pPr marL="720000">
              <a:buFont typeface="Wingdings" panose="05000000000000000000" pitchFamily="2" charset="2"/>
              <a:buChar char="l"/>
            </a:pPr>
            <a:r>
              <a:rPr lang="zh-CN" altLang="zh-CN"/>
              <a:t>基于内容的推荐（</a:t>
            </a:r>
            <a:r>
              <a:rPr lang="en-US" altLang="zh-CN"/>
              <a:t>Content-based Recommendation</a:t>
            </a:r>
            <a:r>
              <a:rPr lang="zh-CN" altLang="zh-CN"/>
              <a:t>）是信息过滤技术的延续与发展，它是建立在项目的内容信息上做出推荐的，而不需要依据用户对项目的评价意见</a:t>
            </a:r>
            <a:r>
              <a:rPr lang="zh-CN" altLang="en-US" smtClean="0"/>
              <a:t>。</a:t>
            </a:r>
            <a:endParaRPr lang="en-US" altLang="zh-CN" smtClean="0"/>
          </a:p>
          <a:p>
            <a:pPr marL="720000">
              <a:buFont typeface="Wingdings" panose="05000000000000000000" pitchFamily="2" charset="2"/>
              <a:buChar char="l"/>
            </a:pPr>
            <a:r>
              <a:rPr lang="zh-CN" altLang="zh-CN"/>
              <a:t>基于内容的推荐系统中，项目或对象是通过相关的特征的属性来定义，系统基于用户评价对象的特征，学习用户的兴趣，考察用户资料与待预测项目的相匹配程</a:t>
            </a:r>
            <a:r>
              <a:rPr lang="zh-CN" altLang="zh-CN"/>
              <a:t>度</a:t>
            </a:r>
            <a:r>
              <a:rPr lang="zh-CN" altLang="en-US" smtClean="0"/>
              <a:t>。</a:t>
            </a:r>
            <a:endParaRPr lang="en-US" altLang="zh-CN" smtClean="0"/>
          </a:p>
          <a:p>
            <a:pPr marL="720000">
              <a:buFont typeface="Wingdings" panose="05000000000000000000" pitchFamily="2" charset="2"/>
              <a:buChar char="l"/>
            </a:pPr>
            <a:r>
              <a:rPr lang="zh-CN" altLang="zh-CN"/>
              <a:t>用户的资料模型取决于所用学习方法，常用的有决策树、神经网络和基于向量的表示方</a:t>
            </a:r>
            <a:r>
              <a:rPr lang="zh-CN" altLang="zh-CN"/>
              <a:t>法</a:t>
            </a:r>
            <a:r>
              <a:rPr lang="zh-CN" altLang="zh-CN" smtClean="0"/>
              <a:t>等</a:t>
            </a:r>
            <a:r>
              <a:rPr lang="zh-CN" altLang="en-US" smtClean="0"/>
              <a:t>。</a:t>
            </a:r>
            <a:endParaRPr lang="en-US" altLang="zh-CN" smtClean="0"/>
          </a:p>
          <a:p>
            <a:pPr marL="720000">
              <a:buFont typeface="Wingdings" panose="05000000000000000000" pitchFamily="2" charset="2"/>
              <a:buChar char="l"/>
            </a:pPr>
            <a:r>
              <a:rPr lang="zh-CN" altLang="zh-CN"/>
              <a:t>基于内容的用户资料是需要有用户的历史数据，用户资料模型可能随着用户的偏好改变而发生变化</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40507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协同过滤推荐</a:t>
            </a:r>
            <a:endParaRPr lang="en-US" altLang="zh-CN" b="1" smtClean="0"/>
          </a:p>
          <a:p>
            <a:pPr marL="720000">
              <a:buFont typeface="Wingdings" panose="05000000000000000000" pitchFamily="2" charset="2"/>
              <a:buChar char="l"/>
            </a:pPr>
            <a:r>
              <a:rPr lang="zh-CN" altLang="zh-CN"/>
              <a:t>协同过滤推荐（</a:t>
            </a:r>
            <a:r>
              <a:rPr lang="en-US" altLang="zh-CN"/>
              <a:t>Collaborative Filtering Recommendation</a:t>
            </a:r>
            <a:r>
              <a:rPr lang="zh-CN" altLang="zh-CN"/>
              <a:t>）技术是推荐系统中应用最早和最为成功的技术</a:t>
            </a:r>
            <a:r>
              <a:rPr lang="zh-CN" altLang="zh-CN"/>
              <a:t>之</a:t>
            </a:r>
            <a:r>
              <a:rPr lang="zh-CN" altLang="zh-CN" smtClean="0"/>
              <a:t>一</a:t>
            </a:r>
            <a:r>
              <a:rPr lang="zh-CN" altLang="en-US" smtClean="0"/>
              <a:t>。</a:t>
            </a:r>
            <a:endParaRPr lang="en-US" altLang="zh-CN" smtClean="0"/>
          </a:p>
          <a:p>
            <a:pPr marL="720000">
              <a:buFont typeface="Wingdings" panose="05000000000000000000" pitchFamily="2" charset="2"/>
              <a:buChar char="l"/>
            </a:pPr>
            <a:r>
              <a:rPr lang="zh-CN" altLang="zh-CN"/>
              <a:t>采用最近邻技术，利用用户的历史喜好信息计算用户之间的距离，然后利用目标用户的最近邻居用户对商品评价的加权评价值来预测目标用户对特定商品的喜好程度，系统从而根据这一喜好程度来对目标用户进行</a:t>
            </a:r>
            <a:r>
              <a:rPr lang="zh-CN" altLang="zh-CN"/>
              <a:t>推</a:t>
            </a:r>
            <a:r>
              <a:rPr lang="zh-CN" altLang="zh-CN" smtClean="0"/>
              <a:t>荐</a:t>
            </a:r>
            <a:r>
              <a:rPr lang="zh-CN" altLang="en-US" smtClean="0"/>
              <a:t>。</a:t>
            </a:r>
            <a:endParaRPr lang="en-US" altLang="zh-CN" smtClean="0"/>
          </a:p>
          <a:p>
            <a:pPr marL="720000">
              <a:buFont typeface="Wingdings" panose="05000000000000000000" pitchFamily="2" charset="2"/>
              <a:buChar char="l"/>
            </a:pPr>
            <a:r>
              <a:rPr lang="zh-CN" altLang="zh-CN"/>
              <a:t>对推荐对象没有特殊的要求，能处理非结构化的复杂对象，如音乐、</a:t>
            </a:r>
            <a:r>
              <a:rPr lang="zh-CN" altLang="zh-CN"/>
              <a:t>电</a:t>
            </a:r>
            <a:r>
              <a:rPr lang="zh-CN" altLang="zh-CN" smtClean="0"/>
              <a:t>影</a:t>
            </a:r>
            <a:r>
              <a:rPr lang="zh-CN" altLang="en-US" smtClean="0"/>
              <a:t>。</a:t>
            </a: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19220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610973" cy="4243176"/>
          </a:xfrm>
        </p:spPr>
        <p:txBody>
          <a:bodyPr/>
          <a:lstStyle/>
          <a:p>
            <a:pPr lvl="0"/>
            <a:r>
              <a:rPr lang="zh-CN" altLang="en-US" b="1" smtClean="0"/>
              <a:t>基于关联规则推荐</a:t>
            </a:r>
            <a:endParaRPr lang="en-US" altLang="zh-CN" b="1" smtClean="0"/>
          </a:p>
          <a:p>
            <a:pPr marL="720000">
              <a:buFont typeface="Wingdings" panose="05000000000000000000" pitchFamily="2" charset="2"/>
              <a:buChar char="l"/>
            </a:pPr>
            <a:r>
              <a:rPr lang="zh-CN" altLang="zh-CN"/>
              <a:t>基于关联规则的推荐（</a:t>
            </a:r>
            <a:r>
              <a:rPr lang="en-US" altLang="zh-CN"/>
              <a:t>Association Rule-based Recommendation</a:t>
            </a:r>
            <a:r>
              <a:rPr lang="zh-CN" altLang="zh-CN"/>
              <a:t>）是以关联规则为基础，把已购商品作为规则头，规则体为推荐</a:t>
            </a:r>
            <a:r>
              <a:rPr lang="zh-CN" altLang="zh-CN"/>
              <a:t>对</a:t>
            </a:r>
            <a:r>
              <a:rPr lang="zh-CN" altLang="zh-CN" smtClean="0"/>
              <a:t>象</a:t>
            </a:r>
            <a:endParaRPr lang="en-US" altLang="zh-CN" smtClean="0"/>
          </a:p>
          <a:p>
            <a:pPr marL="720000">
              <a:buFont typeface="Wingdings" panose="05000000000000000000" pitchFamily="2" charset="2"/>
              <a:buChar char="l"/>
            </a:pPr>
            <a:r>
              <a:rPr lang="zh-CN" altLang="zh-CN"/>
              <a:t>关联规则挖掘可以发现不同商品在销售过程中的相关性，在零售业中已经得到了成功的</a:t>
            </a:r>
            <a:r>
              <a:rPr lang="zh-CN" altLang="zh-CN"/>
              <a:t>应</a:t>
            </a:r>
            <a:r>
              <a:rPr lang="zh-CN" altLang="zh-CN" smtClean="0"/>
              <a:t>用</a:t>
            </a:r>
            <a:r>
              <a:rPr lang="zh-CN" altLang="en-US" smtClean="0"/>
              <a:t>。</a:t>
            </a:r>
            <a:endParaRPr lang="en-US" altLang="zh-CN" smtClean="0"/>
          </a:p>
          <a:p>
            <a:pPr marL="720000">
              <a:buFont typeface="Wingdings" panose="05000000000000000000" pitchFamily="2" charset="2"/>
              <a:buChar char="l"/>
            </a:pPr>
            <a:r>
              <a:rPr lang="zh-CN" altLang="zh-CN"/>
              <a:t>算法的第一步关联规则的发现最为关键且最耗时，是算法的瓶颈，但可以离线</a:t>
            </a:r>
            <a:r>
              <a:rPr lang="zh-CN" altLang="zh-CN"/>
              <a:t>进</a:t>
            </a:r>
            <a:r>
              <a:rPr lang="zh-CN" altLang="zh-CN" smtClean="0"/>
              <a:t>行</a:t>
            </a:r>
            <a:r>
              <a:rPr lang="zh-CN" altLang="en-US" smtClean="0"/>
              <a:t>。</a:t>
            </a:r>
            <a:endParaRPr lang="en-US" altLang="zh-CN" smtClean="0"/>
          </a:p>
          <a:p>
            <a:pPr marL="720000">
              <a:buFont typeface="Wingdings" panose="05000000000000000000" pitchFamily="2" charset="2"/>
              <a:buChar char="l"/>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a:t>4</a:t>
            </a:r>
            <a:r>
              <a:rPr lang="en-US" altLang="zh-CN" b="1" smtClean="0"/>
              <a:t>. </a:t>
            </a:r>
            <a:r>
              <a:rPr lang="zh-CN" altLang="en-US" b="1" smtClean="0"/>
              <a:t>常用推荐算法</a:t>
            </a:r>
            <a:endParaRPr lang="zh-CN" altLang="en-US" b="1" dirty="0"/>
          </a:p>
        </p:txBody>
      </p:sp>
    </p:spTree>
    <p:extLst>
      <p:ext uri="{BB962C8B-B14F-4D97-AF65-F5344CB8AC3E}">
        <p14:creationId xmlns:p14="http://schemas.microsoft.com/office/powerpoint/2010/main" val="134028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2613849" cy="4243176"/>
          </a:xfrm>
        </p:spPr>
        <p:txBody>
          <a:bodyPr/>
          <a:lstStyle/>
          <a:p>
            <a:pPr lvl="0"/>
            <a:r>
              <a:rPr lang="zh-CN" altLang="en-US" b="1" smtClean="0"/>
              <a:t>方案设计</a:t>
            </a:r>
            <a:endParaRPr lang="en-US" altLang="zh-CN" b="1" smtClean="0"/>
          </a:p>
          <a:p>
            <a:pPr marL="720000">
              <a:buFont typeface="Wingdings" panose="05000000000000000000" pitchFamily="2" charset="2"/>
              <a:buChar char="l"/>
            </a:pPr>
            <a:r>
              <a:rPr lang="zh-CN" altLang="zh-CN"/>
              <a:t>在选定了用户数据与推荐算法以后，结合原餐饮外卖平台系统，设计出一份推荐流程方案</a:t>
            </a:r>
            <a:endParaRPr lang="en-US" altLang="zh-CN" smtClean="0"/>
          </a:p>
          <a:p>
            <a:pPr marL="357178" indent="0">
              <a:buNone/>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5. </a:t>
            </a:r>
            <a:r>
              <a:rPr lang="zh-CN" altLang="en-US" b="1" smtClean="0"/>
              <a:t>推荐流程设计</a:t>
            </a:r>
            <a:endParaRPr lang="zh-CN" altLang="en-US" b="1" dirty="0"/>
          </a:p>
        </p:txBody>
      </p:sp>
      <p:pic>
        <p:nvPicPr>
          <p:cNvPr id="5" name="图片 4"/>
          <p:cNvPicPr/>
          <p:nvPr/>
        </p:nvPicPr>
        <p:blipFill>
          <a:blip r:embed="rId2"/>
          <a:stretch>
            <a:fillRect/>
          </a:stretch>
        </p:blipFill>
        <p:spPr>
          <a:xfrm>
            <a:off x="3257367" y="2236668"/>
            <a:ext cx="7768832" cy="3606192"/>
          </a:xfrm>
          <a:prstGeom prst="rect">
            <a:avLst/>
          </a:prstGeom>
        </p:spPr>
      </p:pic>
    </p:spTree>
    <p:extLst>
      <p:ext uri="{BB962C8B-B14F-4D97-AF65-F5344CB8AC3E}">
        <p14:creationId xmlns:p14="http://schemas.microsoft.com/office/powerpoint/2010/main" val="300987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754668"/>
            <a:ext cx="10548981" cy="4243176"/>
          </a:xfrm>
        </p:spPr>
        <p:txBody>
          <a:bodyPr/>
          <a:lstStyle/>
          <a:p>
            <a:pPr lvl="0"/>
            <a:r>
              <a:rPr lang="zh-CN" altLang="en-US" b="1" smtClean="0"/>
              <a:t>基本流程模块说明</a:t>
            </a:r>
            <a:endParaRPr lang="en-US" altLang="zh-CN" b="1" smtClean="0"/>
          </a:p>
          <a:p>
            <a:pPr marL="720000">
              <a:buFont typeface="Wingdings" panose="05000000000000000000" pitchFamily="2" charset="2"/>
              <a:buChar char="l"/>
            </a:pPr>
            <a:r>
              <a:rPr lang="zh-CN" altLang="zh-CN"/>
              <a:t>用户评分数据的生</a:t>
            </a:r>
            <a:r>
              <a:rPr lang="zh-CN" altLang="zh-CN"/>
              <a:t>成</a:t>
            </a:r>
            <a:r>
              <a:rPr lang="zh-CN" altLang="zh-CN" smtClean="0"/>
              <a:t>。</a:t>
            </a:r>
            <a:endParaRPr lang="en-US" altLang="zh-CN" smtClean="0"/>
          </a:p>
          <a:p>
            <a:pPr marL="720000">
              <a:buFont typeface="Wingdings" panose="05000000000000000000" pitchFamily="2" charset="2"/>
              <a:buChar char="l"/>
            </a:pPr>
            <a:r>
              <a:rPr lang="zh-CN" altLang="zh-CN"/>
              <a:t>用户评分数据的传</a:t>
            </a:r>
            <a:r>
              <a:rPr lang="zh-CN" altLang="zh-CN"/>
              <a:t>输</a:t>
            </a:r>
            <a:r>
              <a:rPr lang="zh-CN" altLang="en-US" smtClean="0"/>
              <a:t>。</a:t>
            </a:r>
            <a:endParaRPr lang="en-US" altLang="zh-CN" smtClean="0"/>
          </a:p>
          <a:p>
            <a:pPr marL="720000">
              <a:buFont typeface="Wingdings" panose="05000000000000000000" pitchFamily="2" charset="2"/>
              <a:buChar char="l"/>
            </a:pPr>
            <a:r>
              <a:rPr lang="zh-CN" altLang="zh-CN"/>
              <a:t>数据预</a:t>
            </a:r>
            <a:r>
              <a:rPr lang="zh-CN" altLang="zh-CN"/>
              <a:t>处</a:t>
            </a:r>
            <a:r>
              <a:rPr lang="zh-CN" altLang="zh-CN" smtClean="0"/>
              <a:t>理</a:t>
            </a:r>
            <a:r>
              <a:rPr lang="zh-CN" altLang="en-US" smtClean="0"/>
              <a:t>。</a:t>
            </a:r>
            <a:endParaRPr lang="en-US" altLang="zh-CN" smtClean="0"/>
          </a:p>
          <a:p>
            <a:pPr marL="720000">
              <a:buFont typeface="Wingdings" panose="05000000000000000000" pitchFamily="2" charset="2"/>
              <a:buChar char="l"/>
            </a:pPr>
            <a:r>
              <a:rPr lang="zh-CN" altLang="zh-CN"/>
              <a:t>以协同过滤算法建立推荐</a:t>
            </a:r>
            <a:r>
              <a:rPr lang="zh-CN" altLang="zh-CN"/>
              <a:t>模</a:t>
            </a:r>
            <a:r>
              <a:rPr lang="zh-CN" altLang="zh-CN" smtClean="0"/>
              <a:t>型</a:t>
            </a:r>
            <a:r>
              <a:rPr lang="zh-CN" altLang="en-US" smtClean="0"/>
              <a:t>。</a:t>
            </a:r>
            <a:endParaRPr lang="en-US" altLang="zh-CN" smtClean="0"/>
          </a:p>
          <a:p>
            <a:pPr marL="720000">
              <a:buFont typeface="Wingdings" panose="05000000000000000000" pitchFamily="2" charset="2"/>
              <a:buChar char="l"/>
            </a:pPr>
            <a:r>
              <a:rPr lang="zh-CN" altLang="zh-CN"/>
              <a:t>推荐菜品数</a:t>
            </a:r>
            <a:r>
              <a:rPr lang="zh-CN" altLang="zh-CN"/>
              <a:t>据</a:t>
            </a:r>
            <a:r>
              <a:rPr lang="zh-CN" altLang="zh-CN" smtClean="0"/>
              <a:t>集</a:t>
            </a:r>
            <a:r>
              <a:rPr lang="zh-CN" altLang="en-US" smtClean="0"/>
              <a:t>。</a:t>
            </a:r>
            <a:endParaRPr lang="en-US" altLang="zh-CN" smtClean="0"/>
          </a:p>
          <a:p>
            <a:pPr marL="720000">
              <a:buFont typeface="Wingdings" panose="05000000000000000000" pitchFamily="2" charset="2"/>
              <a:buChar char="l"/>
            </a:pPr>
            <a:r>
              <a:rPr lang="zh-CN" altLang="zh-CN"/>
              <a:t>推荐结果</a:t>
            </a:r>
            <a:r>
              <a:rPr lang="zh-CN" altLang="zh-CN"/>
              <a:t>上</a:t>
            </a:r>
            <a:r>
              <a:rPr lang="zh-CN" altLang="zh-CN" smtClean="0"/>
              <a:t>传</a:t>
            </a:r>
            <a:r>
              <a:rPr lang="zh-CN" altLang="en-US" smtClean="0"/>
              <a:t>。</a:t>
            </a:r>
            <a:endParaRPr lang="en-US" altLang="zh-CN" smtClean="0"/>
          </a:p>
          <a:p>
            <a:pPr marL="720000">
              <a:buFont typeface="Wingdings" panose="05000000000000000000" pitchFamily="2" charset="2"/>
              <a:buChar char="l"/>
            </a:pPr>
            <a:r>
              <a:rPr lang="zh-CN" altLang="zh-CN"/>
              <a:t>向用户进行</a:t>
            </a:r>
            <a:r>
              <a:rPr lang="zh-CN" altLang="zh-CN"/>
              <a:t>推</a:t>
            </a:r>
            <a:r>
              <a:rPr lang="zh-CN" altLang="zh-CN" smtClean="0"/>
              <a:t>荐</a:t>
            </a:r>
            <a:r>
              <a:rPr lang="zh-CN" altLang="en-US" smtClean="0"/>
              <a:t>。</a:t>
            </a:r>
            <a:endParaRPr lang="en-US" altLang="zh-CN" smtClean="0"/>
          </a:p>
          <a:p>
            <a:pPr marL="720000">
              <a:buFont typeface="Wingdings" panose="05000000000000000000" pitchFamily="2" charset="2"/>
              <a:buChar char="l"/>
            </a:pPr>
            <a:endParaRPr lang="en-US" altLang="zh-CN" smtClean="0"/>
          </a:p>
          <a:p>
            <a:pPr marL="7200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5. </a:t>
            </a:r>
            <a:r>
              <a:rPr lang="zh-CN" altLang="en-US" b="1" smtClean="0"/>
              <a:t>推荐流程设计</a:t>
            </a:r>
            <a:endParaRPr lang="zh-CN" altLang="en-US" b="1" dirty="0"/>
          </a:p>
        </p:txBody>
      </p:sp>
    </p:spTree>
    <p:extLst>
      <p:ext uri="{BB962C8B-B14F-4D97-AF65-F5344CB8AC3E}">
        <p14:creationId xmlns:p14="http://schemas.microsoft.com/office/powerpoint/2010/main" val="140743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
        <p:nvSpPr>
          <p:cNvPr id="6" name="Rectangle 5">
            <a:extLst>
              <a:ext uri="{FF2B5EF4-FFF2-40B4-BE49-F238E27FC236}">
                <a16:creationId xmlns="" xmlns:a16="http://schemas.microsoft.com/office/drawing/2014/main" id="{05B62DE8-7A5F-448E-9333-EFF942EF3074}"/>
              </a:ext>
            </a:extLst>
          </p:cNvPr>
          <p:cNvSpPr>
            <a:spLocks noChangeArrowheads="1"/>
          </p:cNvSpPr>
          <p:nvPr/>
        </p:nvSpPr>
        <p:spPr bwMode="auto">
          <a:xfrm>
            <a:off x="4585649" y="6112088"/>
            <a:ext cx="5355991" cy="369332"/>
          </a:xfrm>
          <a:prstGeom prst="rect">
            <a:avLst/>
          </a:prstGeom>
          <a:noFill/>
          <a:ln>
            <a:noFill/>
          </a:ln>
          <a:extLst/>
        </p:spPr>
        <p:txBody>
          <a:bodyPr wrap="square">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algn="l" defTabSz="914400" rtl="0" eaLnBrk="1" latinLnBrk="0" hangingPunct="1">
              <a:spcBef>
                <a:spcPts val="600"/>
              </a:spcBef>
              <a:spcAft>
                <a:spcPts val="600"/>
              </a:spcAft>
            </a:pPr>
            <a:r>
              <a:rPr lang="zh-CN" altLang="en-US" sz="1800" dirty="0" smtClean="0">
                <a:latin typeface="微软雅黑" panose="020B0503020204020204" pitchFamily="34" charset="-122"/>
                <a:ea typeface="微软雅黑" panose="020B0503020204020204" pitchFamily="34" charset="-122"/>
              </a:rPr>
              <a:t>问题</a:t>
            </a:r>
            <a:r>
              <a:rPr lang="zh-CN" altLang="en-US" sz="1800" kern="1200" dirty="0" smtClean="0">
                <a:solidFill>
                  <a:srgbClr val="000000"/>
                </a:solidFill>
                <a:latin typeface="微软雅黑" panose="020B0503020204020204" pitchFamily="34" charset="-122"/>
                <a:ea typeface="微软雅黑" panose="020B0503020204020204" pitchFamily="34" charset="-122"/>
                <a:cs typeface="+mn-cs"/>
              </a:rPr>
              <a:t>反馈：</a:t>
            </a:r>
            <a:r>
              <a:rPr lang="en-US" altLang="zh-CN" sz="1800" kern="1200" dirty="0" smtClean="0">
                <a:solidFill>
                  <a:srgbClr val="000000"/>
                </a:solidFill>
                <a:latin typeface="微软雅黑" panose="020B0503020204020204" pitchFamily="34" charset="-122"/>
                <a:ea typeface="微软雅黑" panose="020B0503020204020204" pitchFamily="34" charset="-122"/>
                <a:cs typeface="+mn-cs"/>
              </a:rPr>
              <a:t> </a:t>
            </a:r>
            <a:r>
              <a:rPr lang="en-US" altLang="zh-CN" sz="1800" u="sng" kern="1200" dirty="0" smtClean="0">
                <a:solidFill>
                  <a:schemeClr val="tx1"/>
                </a:solidFill>
                <a:latin typeface="微软雅黑" panose="020B0503020204020204" pitchFamily="34" charset="-122"/>
                <a:ea typeface="微软雅黑" panose="020B0503020204020204" pitchFamily="34" charset="-122"/>
                <a:cs typeface="+mn-cs"/>
                <a:hlinkClick r:id="rId3"/>
              </a:rPr>
              <a:t>http://www.tipdm.org/tj/841.jhtml</a:t>
            </a:r>
            <a:endParaRPr lang="en-US" altLang="zh-CN" sz="1800" u="sng" kern="1200" dirty="0" smtClean="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4636692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 xmlns:a16="http://schemas.microsoft.com/office/drawing/2014/main" id="{0655586B-F6B4-426E-80D1-04ADB3C76375}"/>
              </a:ext>
            </a:extLst>
          </p:cNvPr>
          <p:cNvCxnSpPr>
            <a:cxnSpLocks/>
          </p:cNvCxnSpPr>
          <p:nvPr/>
        </p:nvCxnSpPr>
        <p:spPr>
          <a:xfrm>
            <a:off x="3264947" y="1288221"/>
            <a:ext cx="20694" cy="4248265"/>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 xmlns:a16="http://schemas.microsoft.com/office/drawing/2014/main" id="{E878D2EE-7AD5-42B3-80C8-BF594574CC4F}"/>
              </a:ext>
            </a:extLst>
          </p:cNvPr>
          <p:cNvSpPr>
            <a:spLocks noChangeShapeType="1"/>
          </p:cNvSpPr>
          <p:nvPr/>
        </p:nvSpPr>
        <p:spPr bwMode="auto">
          <a:xfrm>
            <a:off x="2649786" y="1879902"/>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04947" y="159190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4000531" y="254883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数据预处理</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 xmlns:a16="http://schemas.microsoft.com/office/drawing/2014/main" id="{4997871B-E7BB-4D54-93A1-FFDCB109D603}"/>
              </a:ext>
            </a:extLst>
          </p:cNvPr>
          <p:cNvSpPr>
            <a:spLocks noChangeArrowheads="1"/>
          </p:cNvSpPr>
          <p:nvPr/>
        </p:nvSpPr>
        <p:spPr bwMode="auto">
          <a:xfrm>
            <a:off x="4000531" y="151990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solidFill>
                  <a:schemeClr val="bg1"/>
                </a:solidFill>
                <a:latin typeface="微软雅黑" pitchFamily="34" charset="-122"/>
                <a:ea typeface="微软雅黑" pitchFamily="34" charset="-122"/>
              </a:rPr>
              <a:t>推荐方案设计</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28857" y="256683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smtClean="0">
                <a:solidFill>
                  <a:schemeClr val="bg1"/>
                </a:solidFill>
                <a:latin typeface="微软雅黑" pitchFamily="34" charset="-122"/>
                <a:ea typeface="微软雅黑" pitchFamily="34" charset="-122"/>
              </a:rPr>
              <a:t>2</a:t>
            </a:r>
            <a:endParaRPr lang="en-US" altLang="zh-CN" sz="2200" dirty="0">
              <a:solidFill>
                <a:schemeClr val="bg1"/>
              </a:solidFill>
              <a:latin typeface="微软雅黑" pitchFamily="34" charset="-122"/>
              <a:ea typeface="微软雅黑" pitchFamily="34" charset="-122"/>
            </a:endParaRPr>
          </a:p>
        </p:txBody>
      </p:sp>
      <p:sp>
        <p:nvSpPr>
          <p:cNvPr id="21" name="AutoShape 17">
            <a:hlinkClick r:id="rId3"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4012450" y="360103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建立推荐模型</a:t>
            </a:r>
            <a:endParaRPr lang="zh-CN" altLang="en-US" sz="2200" dirty="0">
              <a:latin typeface="微软雅黑" pitchFamily="34" charset="-122"/>
              <a:ea typeface="微软雅黑" pitchFamily="34" charset="-122"/>
            </a:endParaRPr>
          </a:p>
        </p:txBody>
      </p:sp>
      <p:sp>
        <p:nvSpPr>
          <p:cNvPr id="22"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28857" y="361903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
        <p:nvSpPr>
          <p:cNvPr id="11" name="AutoShape 17">
            <a:hlinkClick r:id="rId3" action="ppaction://hlinksldjump"/>
            <a:extLst>
              <a:ext uri="{FF2B5EF4-FFF2-40B4-BE49-F238E27FC236}">
                <a16:creationId xmlns="" xmlns:a16="http://schemas.microsoft.com/office/drawing/2014/main" id="{4997871B-E7BB-4D54-93A1-FFDCB109D603}"/>
              </a:ext>
            </a:extLst>
          </p:cNvPr>
          <p:cNvSpPr>
            <a:spLocks noChangeArrowheads="1"/>
          </p:cNvSpPr>
          <p:nvPr/>
        </p:nvSpPr>
        <p:spPr bwMode="auto">
          <a:xfrm>
            <a:off x="3988540" y="4559759"/>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smtClean="0">
                <a:latin typeface="微软雅黑" pitchFamily="34" charset="-122"/>
                <a:ea typeface="微软雅黑" pitchFamily="34" charset="-122"/>
              </a:rPr>
              <a:t>进行菜品推荐</a:t>
            </a:r>
            <a:endParaRPr lang="zh-CN" altLang="en-US" sz="2200" dirty="0">
              <a:latin typeface="微软雅黑" pitchFamily="34" charset="-122"/>
              <a:ea typeface="微软雅黑" pitchFamily="34" charset="-122"/>
            </a:endParaRPr>
          </a:p>
        </p:txBody>
      </p:sp>
      <p:sp>
        <p:nvSpPr>
          <p:cNvPr id="12" name="Oval 15">
            <a:extLst>
              <a:ext uri="{FF2B5EF4-FFF2-40B4-BE49-F238E27FC236}">
                <a16:creationId xmlns="" xmlns:a16="http://schemas.microsoft.com/office/drawing/2014/main" id="{4AA2E115-B5CF-48D7-AAF4-34243C4DB9F7}"/>
              </a:ext>
            </a:extLst>
          </p:cNvPr>
          <p:cNvSpPr>
            <a:spLocks noChangeArrowheads="1"/>
          </p:cNvSpPr>
          <p:nvPr/>
        </p:nvSpPr>
        <p:spPr bwMode="auto">
          <a:xfrm>
            <a:off x="2904947" y="4577759"/>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a:solidFill>
                  <a:schemeClr val="bg1"/>
                </a:solidFill>
                <a:latin typeface="微软雅黑" pitchFamily="34" charset="-122"/>
                <a:ea typeface="微软雅黑" pitchFamily="34" charset="-122"/>
              </a:rPr>
              <a:t>4</a:t>
            </a:r>
            <a:endParaRPr lang="en-US" altLang="zh-CN" sz="2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5462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5845609A-0129-4743-B695-D5060F84376F}"/>
              </a:ext>
            </a:extLst>
          </p:cNvPr>
          <p:cNvSpPr>
            <a:spLocks noGrp="1"/>
          </p:cNvSpPr>
          <p:nvPr>
            <p:ph idx="1"/>
          </p:nvPr>
        </p:nvSpPr>
        <p:spPr>
          <a:xfrm>
            <a:off x="254875" y="1672180"/>
            <a:ext cx="10972801" cy="3896702"/>
          </a:xfrm>
        </p:spPr>
        <p:txBody>
          <a:bodyPr/>
          <a:lstStyle/>
          <a:p>
            <a:r>
              <a:rPr lang="en-US" altLang="zh-CN" smtClean="0"/>
              <a:t>W</a:t>
            </a:r>
            <a:r>
              <a:rPr lang="zh-CN" altLang="zh-CN" smtClean="0"/>
              <a:t>餐</a:t>
            </a:r>
            <a:r>
              <a:rPr lang="zh-CN" altLang="en-US" smtClean="0"/>
              <a:t>饮外卖平台的现状与面临的问题</a:t>
            </a:r>
            <a:r>
              <a:rPr lang="zh-CN" altLang="zh-CN" smtClean="0"/>
              <a:t>。</a:t>
            </a:r>
            <a:endParaRPr lang="en-US" altLang="zh-CN" smtClean="0"/>
          </a:p>
          <a:p>
            <a:pPr marL="720000">
              <a:buFont typeface="Wingdings" panose="05000000000000000000" pitchFamily="2" charset="2"/>
              <a:buChar char="l"/>
            </a:pPr>
            <a:r>
              <a:rPr lang="zh-CN" altLang="en-US" smtClean="0"/>
              <a:t>广大</a:t>
            </a:r>
            <a:r>
              <a:rPr lang="zh-CN" altLang="zh-CN"/>
              <a:t>上班族已经习惯于在餐饮外卖平台上订餐</a:t>
            </a:r>
            <a:r>
              <a:rPr lang="zh-CN" altLang="zh-CN" smtClean="0"/>
              <a:t>。</a:t>
            </a:r>
            <a:endParaRPr lang="en-US" altLang="zh-CN" smtClean="0"/>
          </a:p>
          <a:p>
            <a:pPr marL="720000">
              <a:buFont typeface="Wingdings" panose="05000000000000000000" pitchFamily="2" charset="2"/>
              <a:buChar char="l"/>
            </a:pPr>
            <a:r>
              <a:rPr lang="en-US" altLang="zh-CN"/>
              <a:t>W</a:t>
            </a:r>
            <a:r>
              <a:rPr lang="zh-CN" altLang="zh-CN"/>
              <a:t>餐饮外卖平台，向广大用户提供网上订餐服</a:t>
            </a:r>
            <a:r>
              <a:rPr lang="zh-CN" altLang="zh-CN" smtClean="0"/>
              <a:t>务</a:t>
            </a:r>
            <a:r>
              <a:rPr lang="zh-CN" altLang="en-US" smtClean="0"/>
              <a:t>。</a:t>
            </a:r>
            <a:endParaRPr lang="en-US" altLang="zh-CN" smtClean="0"/>
          </a:p>
          <a:p>
            <a:pPr marL="720000">
              <a:buFont typeface="Wingdings" panose="05000000000000000000" pitchFamily="2" charset="2"/>
              <a:buChar char="l"/>
            </a:pPr>
            <a:r>
              <a:rPr lang="en-US" altLang="zh-CN"/>
              <a:t>W</a:t>
            </a:r>
            <a:r>
              <a:rPr lang="zh-CN" altLang="zh-CN"/>
              <a:t>平台订餐完成后，平台会引导用户对于品尝过的菜品进行评价打分</a:t>
            </a:r>
            <a:r>
              <a:rPr lang="zh-CN" altLang="zh-CN" smtClean="0"/>
              <a:t>。</a:t>
            </a:r>
            <a:endParaRPr lang="en-US" altLang="zh-CN" smtClean="0"/>
          </a:p>
          <a:p>
            <a:pPr marL="720000">
              <a:buFont typeface="Wingdings" panose="05000000000000000000" pitchFamily="2" charset="2"/>
              <a:buChar char="l"/>
            </a:pPr>
            <a:r>
              <a:rPr lang="zh-CN" altLang="zh-CN"/>
              <a:t>运营方发现老用户的下单率呈现下降态</a:t>
            </a:r>
            <a:r>
              <a:rPr lang="zh-CN" altLang="zh-CN" smtClean="0"/>
              <a:t>势</a:t>
            </a:r>
            <a:r>
              <a:rPr lang="zh-CN" altLang="en-US" smtClean="0"/>
              <a:t>。</a:t>
            </a:r>
            <a:endParaRPr lang="en-US" altLang="zh-CN" smtClean="0"/>
          </a:p>
          <a:p>
            <a:pPr marL="720000">
              <a:buFont typeface="Wingdings" panose="05000000000000000000" pitchFamily="2" charset="2"/>
              <a:buChar char="l"/>
            </a:pPr>
            <a:r>
              <a:rPr lang="zh-CN" altLang="zh-CN"/>
              <a:t>市场部门建议，希望针对老用户进行个性化的菜品推荐，包括用户的偏爱菜品及新菜</a:t>
            </a:r>
            <a:r>
              <a:rPr lang="zh-CN" altLang="zh-CN" smtClean="0"/>
              <a:t>品</a:t>
            </a:r>
            <a:r>
              <a:rPr lang="zh-CN" altLang="en-US" smtClean="0"/>
              <a:t>。</a:t>
            </a:r>
            <a:endParaRPr lang="zh-CN" altLang="zh-CN" smtClean="0"/>
          </a:p>
          <a:p>
            <a:endParaRPr lang="en-US" altLang="zh-CN" dirty="0" smtClean="0"/>
          </a:p>
        </p:txBody>
      </p:sp>
      <p:sp>
        <p:nvSpPr>
          <p:cNvPr id="3" name="标题 2">
            <a:extLst>
              <a:ext uri="{FF2B5EF4-FFF2-40B4-BE49-F238E27FC236}">
                <a16:creationId xmlns="" xmlns:a16="http://schemas.microsoft.com/office/drawing/2014/main" id="{11FE6653-CBD9-4677-9894-134307C04565}"/>
              </a:ext>
            </a:extLst>
          </p:cNvPr>
          <p:cNvSpPr>
            <a:spLocks noGrp="1"/>
          </p:cNvSpPr>
          <p:nvPr>
            <p:ph type="title"/>
          </p:nvPr>
        </p:nvSpPr>
        <p:spPr/>
        <p:txBody>
          <a:bodyPr/>
          <a:lstStyle/>
          <a:p>
            <a:r>
              <a:rPr lang="zh-CN" altLang="en-US" smtClean="0">
                <a:solidFill>
                  <a:schemeClr val="tx1"/>
                </a:solidFill>
              </a:rPr>
              <a:t>推荐方案设计</a:t>
            </a:r>
            <a:endParaRPr lang="zh-CN" altLang="en-US" dirty="0">
              <a:solidFill>
                <a:schemeClr val="tx1"/>
              </a:solidFill>
            </a:endParaRPr>
          </a:p>
        </p:txBody>
      </p:sp>
      <p:sp>
        <p:nvSpPr>
          <p:cNvPr id="4" name="内容占位符 3">
            <a:extLst>
              <a:ext uri="{FF2B5EF4-FFF2-40B4-BE49-F238E27FC236}">
                <a16:creationId xmlns="" xmlns:a16="http://schemas.microsoft.com/office/drawing/2014/main" id="{8C2029A4-7A5F-4A41-8B3E-774303955131}"/>
              </a:ext>
            </a:extLst>
          </p:cNvPr>
          <p:cNvSpPr>
            <a:spLocks noGrp="1"/>
          </p:cNvSpPr>
          <p:nvPr>
            <p:ph idx="10"/>
          </p:nvPr>
        </p:nvSpPr>
        <p:spPr>
          <a:xfrm>
            <a:off x="254875" y="1245711"/>
            <a:ext cx="11107601" cy="426469"/>
          </a:xfrm>
        </p:spPr>
        <p:txBody>
          <a:bodyPr/>
          <a:lstStyle/>
          <a:p>
            <a:pPr>
              <a:buClr>
                <a:schemeClr val="tx1"/>
              </a:buClr>
            </a:pPr>
            <a:r>
              <a:rPr lang="en-US" altLang="zh-CN" b="1" smtClean="0"/>
              <a:t>1. </a:t>
            </a:r>
            <a:r>
              <a:rPr lang="zh-CN" altLang="en-US" b="1" smtClean="0"/>
              <a:t>项目背景</a:t>
            </a:r>
            <a:endParaRPr lang="zh-CN" altLang="en-US" b="1" dirty="0"/>
          </a:p>
        </p:txBody>
      </p:sp>
    </p:spTree>
    <p:extLst>
      <p:ext uri="{BB962C8B-B14F-4D97-AF65-F5344CB8AC3E}">
        <p14:creationId xmlns:p14="http://schemas.microsoft.com/office/powerpoint/2010/main" val="356092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b="1" smtClean="0"/>
              <a:t>推荐系统的特点</a:t>
            </a:r>
            <a:endParaRPr lang="zh-CN" altLang="zh-CN" b="1" dirty="0"/>
          </a:p>
          <a:p>
            <a:pPr marL="720000">
              <a:buFont typeface="Wingdings" panose="05000000000000000000" pitchFamily="2" charset="2"/>
              <a:buChar char="l"/>
            </a:pPr>
            <a:r>
              <a:rPr lang="zh-CN" altLang="zh-CN"/>
              <a:t>与搜索引擎不同，推荐系统并不需要用户提供明确的需求，而是通过分析用户的历史行为，主动为用户推荐能够满足他们兴趣和需求的信息</a:t>
            </a:r>
            <a:r>
              <a:rPr lang="zh-CN" altLang="zh-CN" smtClean="0"/>
              <a:t>。</a:t>
            </a:r>
            <a:endParaRPr lang="en-US" altLang="zh-CN" smtClean="0"/>
          </a:p>
          <a:p>
            <a:pPr marL="720000">
              <a:buFont typeface="Wingdings" panose="05000000000000000000" pitchFamily="2" charset="2"/>
              <a:buChar char="l"/>
            </a:pPr>
            <a:r>
              <a:rPr lang="zh-CN" altLang="zh-CN"/>
              <a:t>依</a:t>
            </a:r>
            <a:r>
              <a:rPr lang="zh-CN" altLang="zh-CN" smtClean="0"/>
              <a:t>据</a:t>
            </a:r>
            <a:r>
              <a:rPr lang="zh-CN" altLang="en-US" smtClean="0"/>
              <a:t>后台</a:t>
            </a:r>
            <a:r>
              <a:rPr lang="zh-CN" altLang="zh-CN" smtClean="0"/>
              <a:t>网</a:t>
            </a:r>
            <a:r>
              <a:rPr lang="zh-CN" altLang="zh-CN"/>
              <a:t>站的海量数据，研究用户的兴趣偏好，分析用户的需求和行为，发现用户的兴趣</a:t>
            </a:r>
            <a:r>
              <a:rPr lang="zh-CN" altLang="zh-CN" smtClean="0"/>
              <a:t>点</a:t>
            </a:r>
            <a:r>
              <a:rPr lang="zh-CN" altLang="en-US" smtClean="0"/>
              <a:t>。</a:t>
            </a:r>
            <a:endParaRPr lang="en-US" altLang="zh-CN" smtClean="0"/>
          </a:p>
          <a:p>
            <a:pPr marL="720000">
              <a:buFont typeface="Wingdings" panose="05000000000000000000" pitchFamily="2" charset="2"/>
              <a:buChar char="l"/>
            </a:pPr>
            <a:r>
              <a:rPr lang="zh-CN" altLang="zh-CN"/>
              <a:t>尤其是将长尾产品（指餐饮外卖平台中热销菜品以外的菜品，它们总体数量大，但单位销量少）准确地推荐给所需要的用</a:t>
            </a:r>
            <a:r>
              <a:rPr lang="zh-CN" altLang="zh-CN" smtClean="0"/>
              <a:t>户</a:t>
            </a:r>
            <a:r>
              <a:rPr lang="zh-CN" altLang="en-US" smtClean="0"/>
              <a:t>。</a:t>
            </a:r>
            <a:endParaRPr lang="zh-CN" altLang="zh-CN" dirty="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smtClean="0"/>
              <a:t>推荐系统的初步构想</a:t>
            </a:r>
            <a:endParaRPr lang="zh-CN" altLang="en-US" b="1" dirty="0"/>
          </a:p>
        </p:txBody>
      </p:sp>
    </p:spTree>
    <p:extLst>
      <p:ext uri="{BB962C8B-B14F-4D97-AF65-F5344CB8AC3E}">
        <p14:creationId xmlns:p14="http://schemas.microsoft.com/office/powerpoint/2010/main" val="151783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8"/>
            <a:ext cx="4814608" cy="3871217"/>
          </a:xfrm>
        </p:spPr>
        <p:txBody>
          <a:bodyPr/>
          <a:lstStyle/>
          <a:p>
            <a:pPr lvl="0"/>
            <a:r>
              <a:rPr lang="zh-CN" altLang="en-US" b="1" smtClean="0"/>
              <a:t>推荐系统的基本流程</a:t>
            </a:r>
            <a:endParaRPr lang="zh-CN" altLang="zh-CN" b="1" dirty="0"/>
          </a:p>
          <a:p>
            <a:pPr marL="720000">
              <a:buFont typeface="Wingdings" panose="05000000000000000000" pitchFamily="2" charset="2"/>
              <a:buChar char="l"/>
            </a:pPr>
            <a:r>
              <a:rPr lang="en-US" altLang="zh-CN"/>
              <a:t>W</a:t>
            </a:r>
            <a:r>
              <a:rPr lang="zh-CN" altLang="zh-CN"/>
              <a:t>餐饮平台的技术部门决定根据近期用户对菜品的评分历史数据，建立菜品推荐模型，向用户们提供菜品推</a:t>
            </a:r>
            <a:r>
              <a:rPr lang="zh-CN" altLang="zh-CN" smtClean="0"/>
              <a:t>荐。</a:t>
            </a:r>
            <a:endParaRPr lang="en-US" altLang="zh-CN" smtClean="0"/>
          </a:p>
          <a:p>
            <a:pPr marL="720000">
              <a:buFont typeface="Wingdings" panose="05000000000000000000" pitchFamily="2" charset="2"/>
              <a:buChar char="l"/>
            </a:pPr>
            <a:r>
              <a:rPr lang="zh-CN" altLang="zh-CN"/>
              <a:t>菜品智能推荐系统，作为原来的餐饮外卖平台系统的扩展与补充，主要负责对用户的历史评分数据进行处</a:t>
            </a:r>
            <a:r>
              <a:rPr lang="zh-CN" altLang="zh-CN" smtClean="0"/>
              <a:t>理</a:t>
            </a:r>
            <a:r>
              <a:rPr lang="zh-CN" altLang="en-US" smtClean="0"/>
              <a:t>，并生成推荐结果集。</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marL="457200" indent="-457200">
              <a:buClr>
                <a:schemeClr val="tx1"/>
              </a:buClr>
              <a:buFont typeface="+mj-lt"/>
              <a:buAutoNum type="arabicPeriod" startAt="2"/>
            </a:pPr>
            <a:r>
              <a:rPr lang="zh-CN" altLang="en-US" b="1" smtClean="0"/>
              <a:t>推荐系统的初步构想</a:t>
            </a:r>
            <a:endParaRPr lang="zh-CN" altLang="en-US" b="1" dirty="0"/>
          </a:p>
        </p:txBody>
      </p:sp>
      <p:pic>
        <p:nvPicPr>
          <p:cNvPr id="5" name="图片 4"/>
          <p:cNvPicPr/>
          <p:nvPr/>
        </p:nvPicPr>
        <p:blipFill>
          <a:blip r:embed="rId2"/>
          <a:stretch>
            <a:fillRect/>
          </a:stretch>
        </p:blipFill>
        <p:spPr>
          <a:xfrm>
            <a:off x="5377912" y="1817174"/>
            <a:ext cx="5637674" cy="3266270"/>
          </a:xfrm>
          <a:prstGeom prst="rect">
            <a:avLst/>
          </a:prstGeom>
        </p:spPr>
      </p:pic>
    </p:spTree>
    <p:extLst>
      <p:ext uri="{BB962C8B-B14F-4D97-AF65-F5344CB8AC3E}">
        <p14:creationId xmlns:p14="http://schemas.microsoft.com/office/powerpoint/2010/main" val="286142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en-US" b="1" smtClean="0"/>
              <a:t>按热门菜品进行推荐</a:t>
            </a:r>
            <a:endParaRPr lang="zh-CN" altLang="zh-CN" b="1" dirty="0"/>
          </a:p>
          <a:p>
            <a:pPr marL="720000">
              <a:buFont typeface="Wingdings" panose="05000000000000000000" pitchFamily="2" charset="2"/>
              <a:buChar char="l"/>
            </a:pPr>
            <a:r>
              <a:rPr lang="zh-CN" altLang="zh-CN"/>
              <a:t>如果根据菜品的销售量与评分进行排序，再选取</a:t>
            </a:r>
            <a:r>
              <a:rPr lang="en-US" altLang="zh-CN"/>
              <a:t>Top N</a:t>
            </a:r>
            <a:r>
              <a:rPr lang="zh-CN" altLang="zh-CN"/>
              <a:t>（比如前</a:t>
            </a:r>
            <a:r>
              <a:rPr lang="en-US" altLang="zh-CN"/>
              <a:t>10</a:t>
            </a:r>
            <a:r>
              <a:rPr lang="zh-CN" altLang="zh-CN"/>
              <a:t>个）的热门菜品向用户推荐，是否可</a:t>
            </a:r>
            <a:r>
              <a:rPr lang="zh-CN" altLang="zh-CN" smtClean="0"/>
              <a:t>行</a:t>
            </a:r>
            <a:r>
              <a:rPr lang="zh-CN" altLang="en-US"/>
              <a:t>？</a:t>
            </a:r>
            <a:endParaRPr lang="en-US" altLang="zh-CN" smtClean="0"/>
          </a:p>
          <a:p>
            <a:pPr lvl="0"/>
            <a:r>
              <a:rPr lang="zh-CN" altLang="en-US" b="1" smtClean="0"/>
              <a:t>热</a:t>
            </a:r>
            <a:r>
              <a:rPr lang="zh-CN" altLang="en-US" b="1"/>
              <a:t>门菜</a:t>
            </a:r>
            <a:r>
              <a:rPr lang="zh-CN" altLang="en-US" b="1" smtClean="0"/>
              <a:t>品推荐的特点与不足</a:t>
            </a:r>
            <a:endParaRPr lang="zh-CN" altLang="zh-CN" b="1"/>
          </a:p>
          <a:p>
            <a:pPr marL="720000">
              <a:buFont typeface="Wingdings" panose="05000000000000000000" pitchFamily="2" charset="2"/>
              <a:buChar char="l"/>
            </a:pPr>
            <a:r>
              <a:rPr lang="zh-CN" altLang="zh-CN"/>
              <a:t>这种排行榜式的推荐方式，更大程度上迎合了用户们选择的共性，就是会推荐出用户们可能都喜欢的热门菜品，但不能满足用户们的个性化或差异性的口味要</a:t>
            </a:r>
            <a:r>
              <a:rPr lang="zh-CN" altLang="zh-CN" smtClean="0"/>
              <a:t>求</a:t>
            </a:r>
            <a:r>
              <a:rPr lang="zh-CN" altLang="en-US" smtClean="0"/>
              <a:t>。</a:t>
            </a:r>
            <a:endParaRPr lang="en-US" altLang="zh-CN" smtClean="0"/>
          </a:p>
          <a:p>
            <a:pPr marL="720000">
              <a:buFont typeface="Wingdings" panose="05000000000000000000" pitchFamily="2" charset="2"/>
              <a:buChar char="l"/>
            </a:pPr>
            <a:r>
              <a:rPr lang="zh-CN" altLang="zh-CN"/>
              <a:t>热门菜品通常只占全部菜品数量的很少比例，其他大部分菜品将难以得到被推荐的机</a:t>
            </a:r>
            <a:r>
              <a:rPr lang="zh-CN" altLang="zh-CN" smtClean="0"/>
              <a:t>会</a:t>
            </a:r>
            <a:r>
              <a:rPr lang="zh-CN" altLang="en-US" smtClean="0"/>
              <a:t>。</a:t>
            </a:r>
            <a:endParaRPr lang="en-US" altLang="zh-CN"/>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spTree>
    <p:extLst>
      <p:ext uri="{BB962C8B-B14F-4D97-AF65-F5344CB8AC3E}">
        <p14:creationId xmlns:p14="http://schemas.microsoft.com/office/powerpoint/2010/main" val="56150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en-US" b="1" smtClean="0"/>
              <a:t>用户的评分数据集</a:t>
            </a:r>
            <a:endParaRPr lang="en-US" altLang="zh-CN" b="1" smtClean="0"/>
          </a:p>
          <a:p>
            <a:pPr marL="720000">
              <a:buFont typeface="Wingdings" panose="05000000000000000000" pitchFamily="2" charset="2"/>
              <a:buChar char="l"/>
            </a:pPr>
            <a:r>
              <a:rPr lang="zh-CN" altLang="zh-CN" smtClean="0"/>
              <a:t>在</a:t>
            </a:r>
            <a:r>
              <a:rPr lang="zh-CN" altLang="zh-CN"/>
              <a:t>网站的后台服务器就会以</a:t>
            </a:r>
            <a:r>
              <a:rPr lang="en-US" altLang="zh-CN"/>
              <a:t>JSON</a:t>
            </a:r>
            <a:r>
              <a:rPr lang="zh-CN" altLang="zh-CN"/>
              <a:t>格式保存这些用户评分数</a:t>
            </a:r>
            <a:r>
              <a:rPr lang="zh-CN" altLang="zh-CN" smtClean="0"/>
              <a:t>据</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1902288530"/>
              </p:ext>
            </p:extLst>
          </p:nvPr>
        </p:nvGraphicFramePr>
        <p:xfrm>
          <a:off x="5913480" y="1448085"/>
          <a:ext cx="5314197" cy="4446270"/>
        </p:xfrm>
        <a:graphic>
          <a:graphicData uri="http://schemas.openxmlformats.org/drawingml/2006/table">
            <a:tbl>
              <a:tblPr firstRow="1" bandRow="1">
                <a:tableStyleId>{5C22544A-7EE6-4342-B048-85BDC9FD1C3A}</a:tableStyleId>
              </a:tblPr>
              <a:tblGrid>
                <a:gridCol w="5314197"/>
              </a:tblGrid>
              <a:tr h="1868551">
                <a:tc>
                  <a:txBody>
                    <a:bodyPr/>
                    <a:lstStyle/>
                    <a:p>
                      <a:r>
                        <a:rPr lang="en-US" altLang="zh-CN" sz="1905" b="1" kern="1200" smtClean="0">
                          <a:solidFill>
                            <a:schemeClr val="lt1"/>
                          </a:solidFill>
                          <a:effectLst/>
                          <a:latin typeface="+mn-lt"/>
                          <a:ea typeface="+mn-ea"/>
                          <a:cs typeface="+mn-cs"/>
                        </a:rPr>
                        <a:t>[{"UserID":"A2WOH395IHGS0T",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"Rating":5.0,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"ReviewTime":1483202656,</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风味独特，真的不错！</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"MealID":"B0040HNZTW"},</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{"UserID":"A32KHS0VN0N0HB",</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"Rating":3.0,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"ReviewTime":1483202708,</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有特色，也比较卫生</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"MealID":"B006Z48TZS"},</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{"UserID":"A1YQ4Z5U9NIGP",</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"Rating":5.0,</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"ReviewTime":1483202876,</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"Review":"</a:t>
                      </a:r>
                      <a:r>
                        <a:rPr lang="zh-CN" altLang="zh-CN" sz="1905" b="1" kern="1200" smtClean="0">
                          <a:solidFill>
                            <a:schemeClr val="lt1"/>
                          </a:solidFill>
                          <a:effectLst/>
                          <a:latin typeface="+mn-lt"/>
                          <a:ea typeface="+mn-ea"/>
                          <a:cs typeface="+mn-cs"/>
                        </a:rPr>
                        <a:t>家常美味，推荐！</a:t>
                      </a:r>
                      <a:r>
                        <a:rPr lang="en-US" altLang="zh-CN" sz="1905" b="1" kern="1200" smtClean="0">
                          <a:solidFill>
                            <a:schemeClr val="lt1"/>
                          </a:solidFill>
                          <a:effectLst/>
                          <a:latin typeface="+mn-lt"/>
                          <a:ea typeface="+mn-ea"/>
                          <a:cs typeface="+mn-cs"/>
                        </a:rPr>
                        <a:t>",</a:t>
                      </a:r>
                      <a:endParaRPr lang="zh-CN" altLang="zh-CN" sz="1905" b="1" kern="1200" smtClean="0">
                        <a:solidFill>
                          <a:schemeClr val="lt1"/>
                        </a:solidFill>
                        <a:effectLst/>
                        <a:latin typeface="+mn-lt"/>
                        <a:ea typeface="+mn-ea"/>
                        <a:cs typeface="+mn-cs"/>
                      </a:endParaRPr>
                    </a:p>
                    <a:p>
                      <a:r>
                        <a:rPr lang="en-US" altLang="zh-CN" sz="1905" b="1" kern="1200" smtClean="0">
                          <a:solidFill>
                            <a:schemeClr val="lt1"/>
                          </a:solidFill>
                          <a:effectLst/>
                          <a:latin typeface="+mn-lt"/>
                          <a:ea typeface="+mn-ea"/>
                          <a:cs typeface="+mn-cs"/>
                        </a:rPr>
                        <a:t>"MealID":"B00CDBTQCW"},</a:t>
                      </a:r>
                      <a:endParaRPr lang="zh-CN" altLang="en-US"/>
                    </a:p>
                  </a:txBody>
                  <a:tcPr/>
                </a:tc>
              </a:tr>
            </a:tbl>
          </a:graphicData>
        </a:graphic>
      </p:graphicFrame>
    </p:spTree>
    <p:extLst>
      <p:ext uri="{BB962C8B-B14F-4D97-AF65-F5344CB8AC3E}">
        <p14:creationId xmlns:p14="http://schemas.microsoft.com/office/powerpoint/2010/main" val="411997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en-US" b="1" smtClean="0"/>
              <a:t>用户的评分数据集</a:t>
            </a:r>
            <a:endParaRPr lang="en-US" altLang="zh-CN" b="1" smtClean="0"/>
          </a:p>
          <a:p>
            <a:pPr marL="720000">
              <a:buFont typeface="Wingdings" panose="05000000000000000000" pitchFamily="2" charset="2"/>
              <a:buChar char="l"/>
            </a:pPr>
            <a:r>
              <a:rPr lang="zh-CN" altLang="zh-CN"/>
              <a:t>用户评分数据集的数据已做了脱敏处理，只保留部分重要属</a:t>
            </a:r>
            <a:r>
              <a:rPr lang="zh-CN" altLang="zh-CN" smtClean="0"/>
              <a:t>性</a:t>
            </a:r>
            <a:r>
              <a:rPr lang="zh-CN" altLang="en-US"/>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graphicFrame>
        <p:nvGraphicFramePr>
          <p:cNvPr id="5" name="表格 4"/>
          <p:cNvGraphicFramePr>
            <a:graphicFrameLocks noGrp="1"/>
          </p:cNvGraphicFramePr>
          <p:nvPr>
            <p:extLst>
              <p:ext uri="{D42A27DB-BD31-4B8C-83A1-F6EECF244321}">
                <p14:modId xmlns:p14="http://schemas.microsoft.com/office/powerpoint/2010/main" val="3863137005"/>
              </p:ext>
            </p:extLst>
          </p:nvPr>
        </p:nvGraphicFramePr>
        <p:xfrm>
          <a:off x="5913480" y="1448086"/>
          <a:ext cx="5314198" cy="4611750"/>
        </p:xfrm>
        <a:graphic>
          <a:graphicData uri="http://schemas.openxmlformats.org/drawingml/2006/table">
            <a:tbl>
              <a:tblPr firstRow="1" bandRow="1">
                <a:tableStyleId>{5C22544A-7EE6-4342-B048-85BDC9FD1C3A}</a:tableStyleId>
              </a:tblPr>
              <a:tblGrid>
                <a:gridCol w="2657099"/>
                <a:gridCol w="2657099"/>
              </a:tblGrid>
              <a:tr h="922350">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属性名称</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属性说明</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UserID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用户</a:t>
                      </a:r>
                      <a:r>
                        <a:rPr lang="en-US" sz="1050">
                          <a:effectLst/>
                          <a:latin typeface="Times New Roman" panose="02020603050405020304" pitchFamily="18" charset="0"/>
                          <a:ea typeface="宋体" panose="02010600030101010101" pitchFamily="2" charset="-122"/>
                          <a:cs typeface="Times New Roman" panose="02020603050405020304" pitchFamily="18" charset="0"/>
                        </a:rPr>
                        <a:t>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Rating</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评分</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ReviewTime</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评分的时间戳</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r h="922350">
                <a:tc>
                  <a:txBody>
                    <a:bodyPr/>
                    <a:lstStyle/>
                    <a:p>
                      <a:pPr marL="127000" indent="127000" algn="just">
                        <a:spcAft>
                          <a:spcPts val="0"/>
                        </a:spcAft>
                      </a:pPr>
                      <a:r>
                        <a:rPr lang="en-US" sz="1050">
                          <a:effectLst/>
                          <a:latin typeface="Times New Roman" panose="02020603050405020304" pitchFamily="18" charset="0"/>
                          <a:ea typeface="宋体" panose="02010600030101010101" pitchFamily="2" charset="-122"/>
                          <a:cs typeface="Times New Roman" panose="02020603050405020304" pitchFamily="18" charset="0"/>
                        </a:rPr>
                        <a:t>MealID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c>
                  <a:txBody>
                    <a:bodyPr/>
                    <a:lstStyle/>
                    <a:p>
                      <a:pPr marL="127000" indent="127000" algn="just">
                        <a:spcAft>
                          <a:spcPts val="0"/>
                        </a:spcAft>
                      </a:pPr>
                      <a:r>
                        <a:rPr lang="zh-CN" sz="1050">
                          <a:effectLst/>
                          <a:latin typeface="Times New Roman" panose="02020603050405020304" pitchFamily="18" charset="0"/>
                          <a:ea typeface="宋体" panose="02010600030101010101" pitchFamily="2" charset="-122"/>
                          <a:cs typeface="Times New Roman" panose="02020603050405020304" pitchFamily="18" charset="0"/>
                        </a:rPr>
                        <a:t>菜品</a:t>
                      </a:r>
                      <a:r>
                        <a:rPr lang="en-US" sz="1050">
                          <a:effectLst/>
                          <a:latin typeface="Times New Roman" panose="02020603050405020304" pitchFamily="18" charset="0"/>
                          <a:ea typeface="宋体" panose="02010600030101010101" pitchFamily="2" charset="-122"/>
                          <a:cs typeface="Times New Roman" panose="02020603050405020304" pitchFamily="18" charset="0"/>
                        </a:rPr>
                        <a:t>ID</a:t>
                      </a:r>
                      <a:endParaRPr lang="zh-CN" sz="110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48294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754669"/>
            <a:ext cx="4923096" cy="2879324"/>
          </a:xfrm>
        </p:spPr>
        <p:txBody>
          <a:bodyPr/>
          <a:lstStyle/>
          <a:p>
            <a:pPr lvl="0"/>
            <a:r>
              <a:rPr lang="zh-CN" altLang="zh-CN"/>
              <a:t>菜品的数据</a:t>
            </a:r>
            <a:r>
              <a:rPr lang="zh-CN" altLang="zh-CN" smtClean="0"/>
              <a:t>集</a:t>
            </a:r>
            <a:endParaRPr lang="en-US" altLang="zh-CN" b="1" smtClean="0"/>
          </a:p>
          <a:p>
            <a:pPr marL="720000">
              <a:buFont typeface="Wingdings" panose="05000000000000000000" pitchFamily="2" charset="2"/>
              <a:buChar char="l"/>
            </a:pPr>
            <a:r>
              <a:rPr lang="zh-CN" altLang="zh-CN"/>
              <a:t>网站的后台数据库（</a:t>
            </a:r>
            <a:r>
              <a:rPr lang="en-US" altLang="zh-CN"/>
              <a:t>MySQL</a:t>
            </a:r>
            <a:r>
              <a:rPr lang="zh-CN" altLang="zh-CN"/>
              <a:t>）中保存着菜品的数据集</a:t>
            </a:r>
            <a:r>
              <a:rPr lang="zh-CN" altLang="en-US" smtClean="0"/>
              <a:t>。</a:t>
            </a:r>
            <a:endParaRPr lang="en-US" altLang="zh-CN" smtClean="0"/>
          </a:p>
          <a:p>
            <a:pPr>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zh-CN" altLang="en-US"/>
              <a:t>推荐方案设计</a:t>
            </a:r>
            <a:endParaRPr lang="zh-CN" altLang="en-US" dirty="0"/>
          </a:p>
        </p:txBody>
      </p:sp>
      <p:sp>
        <p:nvSpPr>
          <p:cNvPr id="4" name="内容占位符 3"/>
          <p:cNvSpPr>
            <a:spLocks noGrp="1"/>
          </p:cNvSpPr>
          <p:nvPr>
            <p:ph idx="10"/>
          </p:nvPr>
        </p:nvSpPr>
        <p:spPr/>
        <p:txBody>
          <a:bodyPr/>
          <a:lstStyle/>
          <a:p>
            <a:pPr>
              <a:buClr>
                <a:schemeClr val="tx1"/>
              </a:buClr>
            </a:pPr>
            <a:r>
              <a:rPr lang="en-US" altLang="zh-CN" b="1" smtClean="0"/>
              <a:t>3. </a:t>
            </a:r>
            <a:r>
              <a:rPr lang="zh-CN" altLang="en-US" b="1" smtClean="0"/>
              <a:t>基础数据分析</a:t>
            </a:r>
            <a:endParaRPr lang="zh-CN" altLang="en-US" b="1" dirty="0"/>
          </a:p>
        </p:txBody>
      </p:sp>
      <p:pic>
        <p:nvPicPr>
          <p:cNvPr id="6" name="图片 5"/>
          <p:cNvPicPr/>
          <p:nvPr/>
        </p:nvPicPr>
        <p:blipFill>
          <a:blip r:embed="rId2"/>
          <a:stretch>
            <a:fillRect/>
          </a:stretch>
        </p:blipFill>
        <p:spPr>
          <a:xfrm>
            <a:off x="6400800" y="1754669"/>
            <a:ext cx="4649492" cy="3902212"/>
          </a:xfrm>
          <a:prstGeom prst="rect">
            <a:avLst/>
          </a:prstGeom>
          <a:ln w="6350">
            <a:solidFill>
              <a:schemeClr val="tx1"/>
            </a:solidFill>
          </a:ln>
        </p:spPr>
      </p:pic>
    </p:spTree>
    <p:extLst>
      <p:ext uri="{BB962C8B-B14F-4D97-AF65-F5344CB8AC3E}">
        <p14:creationId xmlns:p14="http://schemas.microsoft.com/office/powerpoint/2010/main" val="3608161591"/>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5391</TotalTime>
  <Words>1814</Words>
  <Application>Microsoft Office PowerPoint</Application>
  <PresentationFormat>宽屏</PresentationFormat>
  <Paragraphs>113</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仿宋</vt:lpstr>
      <vt:lpstr>宋体</vt:lpstr>
      <vt:lpstr>微软雅黑</vt:lpstr>
      <vt:lpstr>等线</vt:lpstr>
      <vt:lpstr>黑体</vt:lpstr>
      <vt:lpstr>Arial</vt:lpstr>
      <vt:lpstr>Calibri</vt:lpstr>
      <vt:lpstr>Tahoma</vt:lpstr>
      <vt:lpstr>Times New Roman</vt:lpstr>
      <vt:lpstr>Wingdings</vt:lpstr>
      <vt:lpstr>2_Office 主题</vt:lpstr>
      <vt:lpstr>3_Office 主题</vt:lpstr>
      <vt:lpstr>项目案例： 餐饮平台菜品智能推荐</vt:lpstr>
      <vt:lpstr>目录</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推荐方案设计</vt:lpstr>
      <vt:lpstr>PowerPoint 演示文稿</vt:lpstr>
    </vt:vector>
  </TitlesOfParts>
  <Company>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Raymond</cp:lastModifiedBy>
  <cp:revision>290</cp:revision>
  <dcterms:created xsi:type="dcterms:W3CDTF">2017-01-10T15:44:52Z</dcterms:created>
  <dcterms:modified xsi:type="dcterms:W3CDTF">2018-02-07T01:58:19Z</dcterms:modified>
</cp:coreProperties>
</file>