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18"/>
  </p:notesMasterIdLst>
  <p:sldIdLst>
    <p:sldId id="494" r:id="rId3"/>
    <p:sldId id="502" r:id="rId4"/>
    <p:sldId id="531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78718" autoAdjust="0"/>
  </p:normalViewPr>
  <p:slideViewPr>
    <p:cSldViewPr snapToGrid="0">
      <p:cViewPr varScale="1">
        <p:scale>
          <a:sx n="69" d="100"/>
          <a:sy n="69" d="100"/>
        </p:scale>
        <p:origin x="-108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40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dataetl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1,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数据探查与清洗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DataExplorAndClean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//import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spark.implicits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data = </a:t>
            </a:r>
            <a:r>
              <a:rPr lang="en-US" altLang="zh-CN" dirty="0" err="1" smtClean="0"/>
              <a:t>spark.read.json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/meal/MealRatings_201705_201706.json"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data.createOrReplaceTempView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总记录数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总用户数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count(distinct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总菜品数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count(distinct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最低评分与最高评分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MIN(Rating)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MIN_Rating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MAX(Rating)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MAX_Rating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各级评分的分组统计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Rating order by Rating"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各用户的评分次数统计，返回评分次数最多的前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名用户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 5"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各菜品的评分次数统计，返回评分次数最多的前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名菜品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统计最早评分日期与最晚评分日期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MIN(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StartDate,MAX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按日期统计用户评分的分布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mealDataWithDate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*,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mealDataWithDate.createOrReplaceTempView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mealDataWithDate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mealDataWithDate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检查是否存在重复评分记录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count: Long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1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).count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"count:"</a:t>
            </a:r>
            <a:r>
              <a:rPr lang="en-US" altLang="zh-CN" dirty="0" smtClean="0"/>
              <a:t>+ count)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创建重复记录集的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repeatedRatings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1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repeatedRatings.createOrReplaceTempView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联表查询重复记录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repeatedRatingsList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a.*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join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where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a.UserID,a.MealID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repeatedRatingsList.select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"Rating"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清洗数据，删除重复的评分数据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获得用户与菜品的最新日期的结合（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UserID,MealID,LastestDate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latestRatingPair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MealID,MAX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LastestDate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latestRatingPair.createOrReplaceTempView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latestRatingPair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联表查询获得各用户最新的评分记录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lastestRatings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a.UserID,a.MealID,a.Rating,a.ReviewTime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join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latestRatingPair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where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b.LastestDate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去重后的记录数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lastestRatings.count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"=====================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org.apache.spark.sql.SaveMode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outputPath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lastestRatings.write.mode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SaveMode.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Overwrite</a:t>
            </a:r>
            <a:r>
              <a:rPr lang="en-US" altLang="zh-CN" dirty="0" smtClean="0"/>
              <a:t>).format(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).save(</a:t>
            </a:r>
            <a:r>
              <a:rPr lang="en-US" altLang="zh-CN" dirty="0" err="1" smtClean="0"/>
              <a:t>outputPath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2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dataetl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2,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数据转换与编码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DataTranAndCode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spark.implicits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cleanMealData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spark.read.json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选取属性（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UserID,MealID,Rating,ReviewTime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），生成用户评分数据集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cleanMealData.select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"Rating"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RatingRDD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MealRatings.map</a:t>
            </a:r>
            <a:r>
              <a:rPr lang="en-US" altLang="zh-CN" dirty="0" smtClean="0"/>
              <a:t>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row.getDouble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row.getLong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))).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RatingRDD.take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构造用户、菜品的编码集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(_._1).</a:t>
            </a:r>
            <a:r>
              <a:rPr lang="en-US" altLang="zh-CN" dirty="0" err="1" smtClean="0"/>
              <a:t>distinct.sortBy</a:t>
            </a:r>
            <a:r>
              <a:rPr lang="en-US" altLang="zh-CN" dirty="0" smtClean="0"/>
              <a:t>(x=&gt;x).</a:t>
            </a:r>
            <a:r>
              <a:rPr lang="en-US" altLang="zh-CN" dirty="0" err="1" smtClean="0"/>
              <a:t>zipWithIndex.map</a:t>
            </a:r>
            <a:r>
              <a:rPr lang="en-US" altLang="zh-CN" dirty="0" smtClean="0"/>
              <a:t>(data=&gt;(data._1,data._2.toInt))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(_._2).</a:t>
            </a:r>
            <a:r>
              <a:rPr lang="en-US" altLang="zh-CN" dirty="0" err="1" smtClean="0"/>
              <a:t>distinct.sortBy</a:t>
            </a:r>
            <a:r>
              <a:rPr lang="en-US" altLang="zh-CN" dirty="0" smtClean="0"/>
              <a:t>(x=&gt;x).</a:t>
            </a:r>
            <a:r>
              <a:rPr lang="en-US" altLang="zh-CN" dirty="0" err="1" smtClean="0"/>
              <a:t>zipWithIndex.map</a:t>
            </a:r>
            <a:r>
              <a:rPr lang="en-US" altLang="zh-CN" dirty="0" smtClean="0"/>
              <a:t>(data=&gt;(data._1,data._2.toInt))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userZipCode.take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userZipCodeMap</a:t>
            </a:r>
            <a:r>
              <a:rPr lang="en-US" altLang="zh-CN" dirty="0" smtClean="0"/>
              <a:t> =  </a:t>
            </a:r>
            <a:r>
              <a:rPr lang="en-US" altLang="zh-CN" dirty="0" err="1" smtClean="0"/>
              <a:t>userZipCode.collect.toMap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userZipCodeMap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userZipCodeMap.take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以用户菜品编码，重新构造评分数据集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(x=&gt;(</a:t>
            </a:r>
            <a:r>
              <a:rPr lang="en-US" altLang="zh-CN" dirty="0" err="1" smtClean="0"/>
              <a:t>userZipCodeMap</a:t>
            </a:r>
            <a:r>
              <a:rPr lang="en-US" altLang="zh-CN" dirty="0" smtClean="0"/>
              <a:t>(x._1),</a:t>
            </a:r>
            <a:r>
              <a:rPr lang="en-US" altLang="zh-CN" dirty="0" err="1" smtClean="0"/>
              <a:t>mealZipCodeMap</a:t>
            </a:r>
            <a:r>
              <a:rPr lang="en-US" altLang="zh-CN" dirty="0" smtClean="0"/>
              <a:t>(x._2),x._3,x._4)).</a:t>
            </a:r>
            <a:r>
              <a:rPr lang="en-US" altLang="zh-CN" dirty="0" err="1" smtClean="0"/>
              <a:t>sortBy</a:t>
            </a:r>
            <a:r>
              <a:rPr lang="en-US" altLang="zh-CN" dirty="0" smtClean="0"/>
              <a:t>(x=&gt;x._4)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存储用户、菜品的编码集、评分数据集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userZipCode.repartition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mealZipCode.repartition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RatingCodeList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7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datasplit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3,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数据集分割 （训练集，验证集，测试集）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DataSplit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spark.implicits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数据集分割 （训练集，验证集，测试集）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加载数据，按时间戳排序并进行编码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inputPath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RatingCodeList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spark.read.textFile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inputPath</a:t>
            </a:r>
            <a:r>
              <a:rPr lang="en-US" altLang="zh-CN" dirty="0" smtClean="0"/>
              <a:t>).map{x =&gt;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toDouble,fields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toLong</a:t>
            </a:r>
            <a:r>
              <a:rPr lang="en-US" altLang="zh-CN" dirty="0" smtClean="0"/>
              <a:t>)}.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dirty="0" err="1" smtClean="0"/>
              <a:t>.sortBy</a:t>
            </a:r>
            <a:r>
              <a:rPr lang="en-US" altLang="zh-CN" dirty="0" smtClean="0"/>
              <a:t>(_._4)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zipRatingCodeList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RatingCodeList.zipWithIndex.mapValues</a:t>
            </a:r>
            <a:r>
              <a:rPr lang="en-US" altLang="zh-CN" dirty="0" smtClean="0"/>
              <a:t>(x=&gt;(x+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zipRatingCodeList.take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定义数据分割点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RatingCodeList.count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splitPoint1 =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splitPoint2 =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 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"splitPoint1:"</a:t>
            </a:r>
            <a:r>
              <a:rPr lang="en-US" altLang="zh-CN" dirty="0" smtClean="0"/>
              <a:t>+splitPoint1 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"splitPoint2:"</a:t>
            </a:r>
            <a:r>
              <a:rPr lang="en-US" altLang="zh-CN" dirty="0" smtClean="0"/>
              <a:t>+splitPoint2)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train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(x=&gt;(x._2&lt;splitPoint1)).map(x=&gt;(x._1._1,x._1._2,x._1._3))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train.take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生成验证集数据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validate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(x=&gt;(x._2&gt;=splitPoint1 &amp;&amp; x._2&lt;splitPoint2) 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生成测试集数据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test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(x=&gt;(x._2&gt;=splitPoint2)).map(x=&gt;(x._1._1,x._1._2,x._1._3))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存储训练集、验证集、测试集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dirty="0" err="1" smtClean="0"/>
              <a:t>train.repartition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validate.repartition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test.repartition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smtClean="0"/>
              <a:t>()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5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2022/7/5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2022/7/5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餐饮平台菜品智能推荐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3589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D7347FED-6297-4B5A-99C5-BECB64A88283}" type="datetime5">
              <a:rPr lang="zh-CN" alt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2022/7/5</a:t>
            </a:fld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数据变换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数据变换是将数据转换成“适当的”格式，以适应挖掘任务及算法的需要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本案例中主要采用的数据变换方式就是数据标准化。为了节省数据存储空间以及加速模型建模效率，可先把数据预处理后的数据进行编码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在本案例中，由于原始数据中的用户与菜品的数量范围较小，使用</a:t>
            </a:r>
            <a:r>
              <a:rPr lang="en-US" altLang="zh-CN"/>
              <a:t>Integer</a:t>
            </a:r>
            <a:r>
              <a:rPr lang="zh-CN" altLang="zh-CN"/>
              <a:t>类型也可以满足要求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92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对数据进行编码的实现思路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对用户数据与菜品数据进行去重，再进行排序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使用排序后的原始用户与菜品的下标值来代替该用户或菜品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使用编码后的值替换原始数据中的值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4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1210504"/>
          </a:xfrm>
        </p:spPr>
        <p:txBody>
          <a:bodyPr/>
          <a:lstStyle/>
          <a:p>
            <a:r>
              <a:rPr lang="zh-CN" altLang="en-US" b="1" smtClean="0"/>
              <a:t>对数据进行编码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编码后的用户评分数据，格式为（用户编码，菜品编码，评分，评分时间戳）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3648" y="2882685"/>
            <a:ext cx="3867316" cy="30156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1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3364768"/>
          </a:xfrm>
        </p:spPr>
        <p:txBody>
          <a:bodyPr/>
          <a:lstStyle/>
          <a:p>
            <a:r>
              <a:rPr lang="zh-CN" altLang="en-US" b="1" smtClean="0"/>
              <a:t>基本的分割规则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通常把原始数据按规则分为</a:t>
            </a:r>
            <a:r>
              <a:rPr lang="en-US" altLang="zh-CN"/>
              <a:t>3</a:t>
            </a:r>
            <a:r>
              <a:rPr lang="zh-CN" altLang="zh-CN"/>
              <a:t>部分，分别是：训练集、验证集和测试集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训练集用于训练模</a:t>
            </a:r>
            <a:r>
              <a:rPr lang="zh-CN" altLang="zh-CN" smtClean="0"/>
              <a:t>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验证集用于评估模型以找到最优模</a:t>
            </a:r>
            <a:r>
              <a:rPr lang="zh-CN" altLang="zh-CN" smtClean="0"/>
              <a:t>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测试集对最优模型进行评</a:t>
            </a:r>
            <a:r>
              <a:rPr lang="zh-CN" altLang="zh-CN" smtClean="0"/>
              <a:t>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训练集、验证集和测试集的对应占比为</a:t>
            </a:r>
            <a:r>
              <a:rPr lang="en-US" altLang="zh-CN"/>
              <a:t>80%</a:t>
            </a:r>
            <a:r>
              <a:rPr lang="zh-CN" altLang="zh-CN"/>
              <a:t>、</a:t>
            </a:r>
            <a:r>
              <a:rPr lang="en-US" altLang="zh-CN"/>
              <a:t>10%</a:t>
            </a:r>
            <a:r>
              <a:rPr lang="zh-CN" altLang="zh-CN"/>
              <a:t>、</a:t>
            </a:r>
            <a:r>
              <a:rPr lang="en-US" altLang="zh-CN"/>
              <a:t>10</a:t>
            </a:r>
            <a:r>
              <a:rPr lang="en-US" altLang="zh-CN" smtClean="0"/>
              <a:t>%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4</a:t>
            </a:r>
            <a:r>
              <a:rPr lang="en-US" altLang="zh-CN" b="1" smtClean="0"/>
              <a:t>. </a:t>
            </a:r>
            <a:r>
              <a:rPr lang="zh-CN" altLang="en-US" b="1" smtClean="0"/>
              <a:t>数据集的分割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72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1241500"/>
          </a:xfrm>
        </p:spPr>
        <p:txBody>
          <a:bodyPr/>
          <a:lstStyle/>
          <a:p>
            <a:r>
              <a:rPr lang="zh-CN" altLang="en-US" b="1" smtClean="0"/>
              <a:t>进行数据分割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训</a:t>
            </a:r>
            <a:r>
              <a:rPr lang="zh-CN" altLang="zh-CN"/>
              <a:t>练集、验证集和测试集的对应占比为</a:t>
            </a:r>
            <a:r>
              <a:rPr lang="en-US" altLang="zh-CN"/>
              <a:t>80%</a:t>
            </a:r>
            <a:r>
              <a:rPr lang="zh-CN" altLang="zh-CN"/>
              <a:t>、</a:t>
            </a:r>
            <a:r>
              <a:rPr lang="en-US" altLang="zh-CN"/>
              <a:t>10%</a:t>
            </a:r>
            <a:r>
              <a:rPr lang="zh-CN" altLang="zh-CN"/>
              <a:t>、</a:t>
            </a:r>
            <a:r>
              <a:rPr lang="en-US" altLang="zh-CN"/>
              <a:t>10</a:t>
            </a:r>
            <a:r>
              <a:rPr lang="en-US" altLang="zh-CN" smtClean="0"/>
              <a:t>%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4</a:t>
            </a:r>
            <a:r>
              <a:rPr lang="en-US" altLang="zh-CN" b="1" smtClean="0"/>
              <a:t>. </a:t>
            </a:r>
            <a:r>
              <a:rPr lang="zh-CN" altLang="en-US" b="1" smtClean="0"/>
              <a:t>数据集的分割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32" y="2913681"/>
            <a:ext cx="7043840" cy="32684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424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288" y="288729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548831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推荐方案设计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566831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0103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建立推荐模型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1903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559759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进行菜品推荐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577759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加载原始用户评分数据。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原始数据是</a:t>
            </a:r>
            <a:r>
              <a:rPr lang="en-US" altLang="zh-CN"/>
              <a:t>JSON</a:t>
            </a:r>
            <a:r>
              <a:rPr lang="zh-CN" altLang="zh-CN"/>
              <a:t>格式存储的，数据结构是固定的，每条记录是由</a:t>
            </a:r>
            <a:r>
              <a:rPr lang="en-US" altLang="zh-CN"/>
              <a:t>5</a:t>
            </a:r>
            <a:r>
              <a:rPr lang="zh-CN" altLang="zh-CN"/>
              <a:t>个属性构成，分别是用户</a:t>
            </a:r>
            <a:r>
              <a:rPr lang="en-US" altLang="zh-CN"/>
              <a:t>ID</a:t>
            </a:r>
            <a:r>
              <a:rPr lang="zh-CN" altLang="zh-CN"/>
              <a:t>、菜品</a:t>
            </a:r>
            <a:r>
              <a:rPr lang="en-US" altLang="zh-CN"/>
              <a:t>ID</a:t>
            </a:r>
            <a:r>
              <a:rPr lang="zh-CN" altLang="zh-CN"/>
              <a:t>、用户评分、用户评论、评论时间戳。因此它非常适合以</a:t>
            </a:r>
            <a:r>
              <a:rPr lang="en-US" altLang="zh-CN"/>
              <a:t>Spark SQL</a:t>
            </a:r>
            <a:r>
              <a:rPr lang="zh-CN" altLang="zh-CN"/>
              <a:t>方式来加载，生成</a:t>
            </a:r>
            <a:r>
              <a:rPr lang="en-US" altLang="zh-CN"/>
              <a:t>DataFrame</a:t>
            </a:r>
            <a:r>
              <a:rPr lang="zh-CN" altLang="zh-CN"/>
              <a:t>后进行数据查询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80719" y="3729989"/>
            <a:ext cx="8478280" cy="23298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数据的分布及其他属性进行统计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37731"/>
              </p:ext>
            </p:extLst>
          </p:nvPr>
        </p:nvGraphicFramePr>
        <p:xfrm>
          <a:off x="1396973" y="3921070"/>
          <a:ext cx="7995000" cy="88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646"/>
                <a:gridCol w="1491050"/>
                <a:gridCol w="1491050"/>
                <a:gridCol w="1492127"/>
                <a:gridCol w="1492127"/>
              </a:tblGrid>
              <a:tr h="464950"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总纪录数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总用户数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总菜品数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最高评分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最低评分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620"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38384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5130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1685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1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针对评分项进行分组统计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大部分用户的评分为</a:t>
            </a:r>
            <a:r>
              <a:rPr lang="en-US" altLang="zh-CN"/>
              <a:t>4</a:t>
            </a:r>
            <a:r>
              <a:rPr lang="zh-CN" altLang="zh-CN"/>
              <a:t>分与</a:t>
            </a:r>
            <a:r>
              <a:rPr lang="en-US" altLang="zh-CN"/>
              <a:t>5</a:t>
            </a:r>
            <a:r>
              <a:rPr lang="zh-CN" altLang="zh-CN"/>
              <a:t>分，占总体数量的</a:t>
            </a:r>
            <a:r>
              <a:rPr lang="en-US" altLang="zh-CN"/>
              <a:t>79%</a:t>
            </a:r>
            <a:r>
              <a:rPr lang="zh-CN" altLang="zh-CN"/>
              <a:t>。这说明用户对于餐饮平台的提供的菜品，总体评价还是比较正面的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7562" y="3727315"/>
            <a:ext cx="8082226" cy="25649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0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统计是否存在重复评分记录，且输出重复记录总数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发现原始数据中存在</a:t>
            </a:r>
            <a:r>
              <a:rPr lang="en-US" altLang="zh-CN"/>
              <a:t>1259</a:t>
            </a:r>
            <a:r>
              <a:rPr lang="zh-CN" altLang="zh-CN"/>
              <a:t>组重复评分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58319" y="3766088"/>
            <a:ext cx="7981627" cy="184429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9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对</a:t>
            </a:r>
            <a:r>
              <a:rPr lang="zh-CN" altLang="zh-CN" smtClean="0"/>
              <a:t>重</a:t>
            </a:r>
            <a:r>
              <a:rPr lang="zh-CN" altLang="zh-CN"/>
              <a:t>复数据集进行明细查询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重复的评分都是由同一用户在不同时间对同一菜品进行评分引起的，简单来说，就是某个用户对某个菜品做了多次评</a:t>
            </a:r>
            <a:r>
              <a:rPr lang="zh-CN" altLang="zh-CN" smtClean="0"/>
              <a:t>分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51" y="3707490"/>
            <a:ext cx="7219048" cy="26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en-US" b="1" smtClean="0"/>
              <a:t>重复评分数据的处理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在原始数据中，存在着同一用户对同一菜品的重复评分记录，这是由于同一用户对同一菜品多次评分所产生的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例：</a:t>
            </a:r>
            <a:r>
              <a:rPr lang="zh-CN" altLang="zh-CN"/>
              <a:t>用户</a:t>
            </a:r>
            <a:r>
              <a:rPr lang="en-US" altLang="zh-CN"/>
              <a:t>A1041053SID37WN8GTT8</a:t>
            </a:r>
            <a:r>
              <a:rPr lang="zh-CN" altLang="zh-CN"/>
              <a:t>对菜品</a:t>
            </a:r>
            <a:r>
              <a:rPr lang="en-US" altLang="zh-CN"/>
              <a:t>B004AUGJS8</a:t>
            </a:r>
            <a:r>
              <a:rPr lang="zh-CN" altLang="zh-CN"/>
              <a:t>进行了两次评分，按时间戳来判断，第</a:t>
            </a:r>
            <a:r>
              <a:rPr lang="en-US" altLang="zh-CN"/>
              <a:t>1</a:t>
            </a:r>
            <a:r>
              <a:rPr lang="zh-CN" altLang="zh-CN"/>
              <a:t>次的评分为</a:t>
            </a:r>
            <a:r>
              <a:rPr lang="en-US" altLang="zh-CN"/>
              <a:t>4.0</a:t>
            </a:r>
            <a:r>
              <a:rPr lang="zh-CN" altLang="zh-CN"/>
              <a:t>分，第</a:t>
            </a:r>
            <a:r>
              <a:rPr lang="en-US" altLang="zh-CN"/>
              <a:t>2</a:t>
            </a:r>
            <a:r>
              <a:rPr lang="zh-CN" altLang="zh-CN"/>
              <a:t>次的评分为</a:t>
            </a:r>
            <a:r>
              <a:rPr lang="en-US" altLang="zh-CN"/>
              <a:t>5.0</a:t>
            </a:r>
            <a:r>
              <a:rPr lang="zh-CN" altLang="zh-CN" smtClean="0"/>
              <a:t>分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异常数据的处理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75295" y="4476002"/>
            <a:ext cx="7485681" cy="7779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重复评分数据的处理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通常情况下，最新的评分被认定为该用户对菜品的最终评</a:t>
            </a:r>
            <a:r>
              <a:rPr lang="zh-CN" altLang="zh-CN" smtClean="0"/>
              <a:t>分。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对于同一用户与菜品的评分，应保留最新的评分记录，其他的评分记录不计</a:t>
            </a:r>
            <a:r>
              <a:rPr lang="zh-CN" altLang="zh-CN" smtClean="0"/>
              <a:t>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通过</a:t>
            </a:r>
            <a:r>
              <a:rPr lang="en-US" altLang="zh-CN"/>
              <a:t>Spark SQL</a:t>
            </a:r>
            <a:r>
              <a:rPr lang="zh-CN" altLang="zh-CN"/>
              <a:t>对原始数据集中的重复记录进行删除处理，只抽取出各用户对菜品的最新评分记</a:t>
            </a:r>
            <a:r>
              <a:rPr lang="zh-CN" altLang="zh-CN" smtClean="0"/>
              <a:t>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经过数据去重后，用户对菜品的评分记录总数为</a:t>
            </a:r>
            <a:r>
              <a:rPr lang="en-US" altLang="zh-CN"/>
              <a:t>37125</a:t>
            </a:r>
            <a:r>
              <a:rPr lang="zh-CN" altLang="zh-CN" smtClean="0"/>
              <a:t>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异常数据的处理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67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1204</Words>
  <Application>Microsoft Office PowerPoint</Application>
  <PresentationFormat>自定义</PresentationFormat>
  <Paragraphs>92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2_Office 主题</vt:lpstr>
      <vt:lpstr>3_Office 主题</vt:lpstr>
      <vt:lpstr>项目案例： 餐饮平台菜品智能推荐</vt:lpstr>
      <vt:lpstr>目录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307</cp:revision>
  <dcterms:created xsi:type="dcterms:W3CDTF">2017-01-10T15:44:52Z</dcterms:created>
  <dcterms:modified xsi:type="dcterms:W3CDTF">2022-07-05T13:07:16Z</dcterms:modified>
</cp:coreProperties>
</file>