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19"/>
  </p:notesMasterIdLst>
  <p:sldIdLst>
    <p:sldId id="494" r:id="rId3"/>
    <p:sldId id="502" r:id="rId4"/>
    <p:sldId id="531" r:id="rId5"/>
    <p:sldId id="535" r:id="rId6"/>
    <p:sldId id="536" r:id="rId7"/>
    <p:sldId id="538" r:id="rId8"/>
    <p:sldId id="537" r:id="rId9"/>
    <p:sldId id="539" r:id="rId10"/>
    <p:sldId id="540" r:id="rId11"/>
    <p:sldId id="541" r:id="rId12"/>
    <p:sldId id="542" r:id="rId13"/>
    <p:sldId id="543" r:id="rId14"/>
    <p:sldId id="544" r:id="rId15"/>
    <p:sldId id="545" r:id="rId16"/>
    <p:sldId id="546" r:id="rId17"/>
    <p:sldId id="53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1" autoAdjust="0"/>
    <p:restoredTop sz="81741" autoAdjust="0"/>
  </p:normalViewPr>
  <p:slideViewPr>
    <p:cSldViewPr snapToGrid="0">
      <p:cViewPr varScale="1">
        <p:scale>
          <a:sx n="72" d="100"/>
          <a:sy n="72" d="100"/>
        </p:scale>
        <p:origin x="-984" y="-77"/>
      </p:cViewPr>
      <p:guideLst>
        <p:guide orient="horz" pos="2160"/>
        <p:guide pos="3840"/>
      </p:guideLst>
    </p:cSldViewPr>
  </p:slideViewPr>
  <p:notesTextViewPr>
    <p:cViewPr>
      <p:scale>
        <a:sx n="1" d="1"/>
        <a:sy n="1" d="1"/>
      </p:scale>
      <p:origin x="0" y="375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import </a:t>
            </a:r>
            <a:r>
              <a:rPr lang="en-US" altLang="zh-CN" dirty="0" err="1" smtClean="0"/>
              <a:t>org.apache.spark.sql.SparkSession</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a:t>
            </a:r>
            <a:r>
              <a:rPr lang="en-US" altLang="zh-CN" dirty="0" smtClean="0"/>
              <a:t>.{</a:t>
            </a:r>
            <a:r>
              <a:rPr lang="en-US" altLang="zh-CN" dirty="0" err="1" smtClean="0"/>
              <a:t>SparkConf</a:t>
            </a:r>
            <a:r>
              <a:rPr lang="en-US" altLang="zh-CN" dirty="0" smtClean="0"/>
              <a:t>, </a:t>
            </a:r>
            <a:r>
              <a:rPr lang="en-US" altLang="zh-CN" dirty="0" err="1" smtClean="0"/>
              <a:t>SparkContext</a:t>
            </a:r>
            <a:r>
              <a:rPr lang="en-US" altLang="zh-CN" dirty="0" smtClean="0"/>
              <a:t>}</a:t>
            </a:r>
            <a:br>
              <a:rPr lang="en-US" altLang="zh-CN" dirty="0" smtClean="0"/>
            </a:b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scala.math</a:t>
            </a:r>
            <a:r>
              <a:rPr lang="en-US" altLang="zh-CN" dirty="0" smtClean="0"/>
              <a:t>._</a:t>
            </a:r>
            <a:br>
              <a:rPr lang="en-US" altLang="zh-CN" dirty="0" smtClean="0"/>
            </a:br>
            <a:r>
              <a:rPr lang="en-US" altLang="zh-CN" dirty="0" smtClean="0"/>
              <a:t/>
            </a:r>
            <a:br>
              <a:rPr lang="en-US" altLang="zh-CN" dirty="0" smtClean="0"/>
            </a:b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基于用户的协同过滤模型，需要输入以下参数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训练数据（</a:t>
            </a:r>
            <a:r>
              <a:rPr lang="en-US" altLang="zh-CN" sz="1200" i="1" kern="1200" dirty="0" err="1" smtClean="0">
                <a:solidFill>
                  <a:schemeClr val="tx1"/>
                </a:solidFill>
                <a:effectLst/>
                <a:latin typeface="+mn-lt"/>
                <a:ea typeface="+mn-ea"/>
                <a:cs typeface="+mn-cs"/>
              </a:rPr>
              <a:t>userid,itemid</a:t>
            </a:r>
            <a:r>
              <a:rPr lang="zh-CN" altLang="en-US" sz="1200" i="1" kern="1200" dirty="0" smtClean="0">
                <a:solidFill>
                  <a:schemeClr val="tx1"/>
                </a:solidFill>
                <a:effectLst/>
                <a:latin typeface="+mn-lt"/>
                <a:ea typeface="+mn-ea"/>
                <a:cs typeface="+mn-cs"/>
              </a:rPr>
              <a:t>）</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modelPath</a:t>
            </a:r>
            <a:r>
              <a:rPr lang="zh-CN" altLang="en-US" sz="1200" i="1" kern="1200" dirty="0" smtClean="0">
                <a:solidFill>
                  <a:schemeClr val="tx1"/>
                </a:solidFill>
                <a:effectLst/>
                <a:latin typeface="+mn-lt"/>
                <a:ea typeface="+mn-ea"/>
                <a:cs typeface="+mn-cs"/>
              </a:rPr>
              <a:t>：模型存储目录</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minItemsRatedPerUser</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单用户评价物品的最小数量</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recommendItemNum</a:t>
            </a:r>
            <a:r>
              <a:rPr lang="zh-CN" altLang="en-US" sz="1200" i="1" kern="1200" dirty="0" smtClean="0">
                <a:solidFill>
                  <a:schemeClr val="tx1"/>
                </a:solidFill>
                <a:effectLst/>
                <a:latin typeface="+mn-lt"/>
                <a:ea typeface="+mn-ea"/>
                <a:cs typeface="+mn-cs"/>
              </a:rPr>
              <a:t>： 单个用户的最大推荐物品数目</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splitter:</a:t>
            </a:r>
            <a:r>
              <a:rPr lang="zh-CN" altLang="en-US" sz="1200" i="1" kern="1200" dirty="0" smtClean="0">
                <a:solidFill>
                  <a:schemeClr val="tx1"/>
                </a:solidFill>
                <a:effectLst/>
                <a:latin typeface="+mn-lt"/>
                <a:ea typeface="+mn-ea"/>
                <a:cs typeface="+mn-cs"/>
              </a:rPr>
              <a:t>输入原始数据分隔符</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object </a:t>
            </a:r>
            <a:r>
              <a:rPr lang="en-US" altLang="zh-CN" dirty="0" err="1" smtClean="0"/>
              <a:t>UserBasedModelCreate</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smtClean="0"/>
              <a:t>main(</a:t>
            </a:r>
            <a:r>
              <a:rPr lang="en-US" altLang="zh-CN" dirty="0" err="1" smtClean="0"/>
              <a:t>args</a:t>
            </a:r>
            <a:r>
              <a:rPr lang="en-US" altLang="zh-CN" dirty="0" smtClean="0"/>
              <a:t>: Array[</a:t>
            </a:r>
            <a:r>
              <a:rPr lang="en-US" altLang="zh-CN" sz="1200" kern="1200" dirty="0" smtClean="0">
                <a:solidFill>
                  <a:schemeClr val="tx1"/>
                </a:solidFill>
                <a:effectLst/>
                <a:latin typeface="+mn-lt"/>
                <a:ea typeface="+mn-ea"/>
                <a:cs typeface="+mn-cs"/>
              </a:rPr>
              <a:t>String</a:t>
            </a:r>
            <a:r>
              <a:rPr lang="en-US" altLang="zh-CN" dirty="0" smtClean="0"/>
              <a:t>]): Unit =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appName</a:t>
            </a:r>
            <a:r>
              <a:rPr lang="en-US" altLang="zh-CN" dirty="0" smtClean="0"/>
              <a:t> = </a:t>
            </a: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UserBased</a:t>
            </a:r>
            <a:r>
              <a:rPr lang="en-US" altLang="zh-CN" sz="1200" b="1" kern="1200" dirty="0" smtClean="0">
                <a:solidFill>
                  <a:schemeClr val="tx1"/>
                </a:solidFill>
                <a:effectLst/>
                <a:latin typeface="+mn-lt"/>
                <a:ea typeface="+mn-ea"/>
                <a:cs typeface="+mn-cs"/>
              </a:rPr>
              <a:t> CF Create Model "</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conf</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SparkConf</a:t>
            </a:r>
            <a:r>
              <a:rPr lang="en-US" altLang="zh-CN" dirty="0" smtClean="0"/>
              <a:t>().</a:t>
            </a:r>
            <a:r>
              <a:rPr lang="en-US" altLang="zh-CN" dirty="0" err="1" smtClean="0"/>
              <a:t>setMaster</a:t>
            </a:r>
            <a:r>
              <a:rPr lang="en-US" altLang="zh-CN" dirty="0" smtClean="0"/>
              <a:t>(</a:t>
            </a:r>
            <a:r>
              <a:rPr lang="en-US" altLang="zh-CN" sz="1200" b="1" kern="1200" dirty="0" smtClean="0">
                <a:solidFill>
                  <a:schemeClr val="tx1"/>
                </a:solidFill>
                <a:effectLst/>
                <a:latin typeface="+mn-lt"/>
                <a:ea typeface="+mn-ea"/>
                <a:cs typeface="+mn-cs"/>
              </a:rPr>
              <a:t>"local[*]"</a:t>
            </a:r>
            <a:r>
              <a:rPr lang="en-US" altLang="zh-CN" dirty="0" smtClean="0"/>
              <a:t>).</a:t>
            </a:r>
            <a:r>
              <a:rPr lang="en-US" altLang="zh-CN" dirty="0" err="1" smtClean="0"/>
              <a:t>setAppName</a:t>
            </a:r>
            <a:r>
              <a:rPr lang="en-US" altLang="zh-CN" dirty="0" smtClean="0"/>
              <a:t>(</a:t>
            </a:r>
            <a:r>
              <a:rPr lang="en-US" altLang="zh-CN" dirty="0" err="1" smtClean="0"/>
              <a:t>appName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SparkContext</a:t>
            </a:r>
            <a:r>
              <a:rPr lang="en-US" altLang="zh-CN" dirty="0" smtClean="0"/>
              <a:t>(</a:t>
            </a:r>
            <a:r>
              <a:rPr lang="en-US" altLang="zh-CN" dirty="0" err="1" smtClean="0"/>
              <a:t>conf</a:t>
            </a:r>
            <a:r>
              <a:rPr lang="en-US" altLang="zh-CN" dirty="0" smtClean="0"/>
              <a:t>)</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匹配输入参数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trainRatings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minItemsRatedPerUser</a:t>
            </a:r>
            <a:r>
              <a:rPr lang="en-US" altLang="zh-CN" dirty="0" smtClean="0"/>
              <a:t> = </a:t>
            </a:r>
            <a:r>
              <a:rPr lang="en-US" altLang="zh-CN" sz="1200" kern="1200" dirty="0" smtClean="0">
                <a:solidFill>
                  <a:schemeClr val="tx1"/>
                </a:solidFill>
                <a:effectLst/>
                <a:latin typeface="+mn-lt"/>
                <a:ea typeface="+mn-ea"/>
                <a:cs typeface="+mn-cs"/>
              </a:rPr>
              <a:t>2.0</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splitter = </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modelPath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usermodels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recommendItemNum</a:t>
            </a:r>
            <a:r>
              <a:rPr lang="en-US" altLang="zh-CN" dirty="0" smtClean="0"/>
              <a:t> = </a:t>
            </a:r>
            <a:r>
              <a:rPr lang="en-US" altLang="zh-CN" sz="1200" kern="1200" dirty="0" smtClean="0">
                <a:solidFill>
                  <a:schemeClr val="tx1"/>
                </a:solidFill>
                <a:effectLst/>
                <a:latin typeface="+mn-lt"/>
                <a:ea typeface="+mn-ea"/>
                <a:cs typeface="+mn-cs"/>
              </a:rPr>
              <a:t>10  </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为每个用户推荐前</a:t>
            </a:r>
            <a:r>
              <a:rPr lang="en-US" altLang="zh-CN" sz="1200" i="1" kern="1200" dirty="0" smtClean="0">
                <a:solidFill>
                  <a:schemeClr val="tx1"/>
                </a:solidFill>
                <a:effectLst/>
                <a:latin typeface="+mn-lt"/>
                <a:ea typeface="+mn-ea"/>
                <a:cs typeface="+mn-cs"/>
              </a:rPr>
              <a:t>10</a:t>
            </a:r>
            <a:r>
              <a:rPr lang="zh-CN" altLang="en-US" sz="1200" i="1" kern="1200" dirty="0" smtClean="0">
                <a:solidFill>
                  <a:schemeClr val="tx1"/>
                </a:solidFill>
                <a:effectLst/>
                <a:latin typeface="+mn-lt"/>
                <a:ea typeface="+mn-ea"/>
                <a:cs typeface="+mn-cs"/>
              </a:rPr>
              <a:t>记录</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(0)</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modelPath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(1)</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minItemsRatedPerUser</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(2).</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recommendItemNum</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(3).</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splitter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(4)</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加载训练集数据</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trainDataRaw</a:t>
            </a:r>
            <a:r>
              <a:rPr lang="en-US" altLang="zh-CN" dirty="0" smtClean="0"/>
              <a:t> = </a:t>
            </a:r>
            <a:r>
              <a:rPr lang="en-US" altLang="zh-CN" dirty="0" err="1" smtClean="0"/>
              <a:t>sc.textFile</a:t>
            </a:r>
            <a:r>
              <a:rPr lang="en-US" altLang="zh-CN" dirty="0" smtClean="0"/>
              <a:t>(</a:t>
            </a:r>
            <a:r>
              <a:rPr lang="en-US" altLang="zh-CN" dirty="0" err="1" smtClean="0"/>
              <a:t>trainDataPath</a:t>
            </a:r>
            <a:r>
              <a:rPr lang="en-US" altLang="zh-CN" dirty="0" smtClean="0"/>
              <a:t>).map{ x =&gt;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fields = </a:t>
            </a:r>
            <a:r>
              <a:rPr lang="en-US" altLang="zh-CN" dirty="0" err="1" smtClean="0"/>
              <a:t>x.slice</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 </a:t>
            </a:r>
            <a:r>
              <a:rPr lang="en-US" altLang="zh-CN" dirty="0" err="1" smtClean="0"/>
              <a:t>x.size</a:t>
            </a:r>
            <a:r>
              <a:rPr lang="en-US" altLang="zh-CN" dirty="0" smtClean="0"/>
              <a:t> - </a:t>
            </a:r>
            <a:r>
              <a:rPr lang="en-US" altLang="zh-CN" sz="1200" kern="1200" dirty="0" smtClean="0">
                <a:solidFill>
                  <a:schemeClr val="tx1"/>
                </a:solidFill>
                <a:effectLst/>
                <a:latin typeface="+mn-lt"/>
                <a:ea typeface="+mn-ea"/>
                <a:cs typeface="+mn-cs"/>
              </a:rPr>
              <a:t>1</a:t>
            </a:r>
            <a:r>
              <a:rPr lang="en-US" altLang="zh-CN" dirty="0" smtClean="0"/>
              <a:t>)</a:t>
            </a:r>
            <a:br>
              <a:rPr lang="en-US" altLang="zh-CN" dirty="0" smtClean="0"/>
            </a:br>
            <a:r>
              <a:rPr lang="en-US" altLang="zh-CN" dirty="0" smtClean="0"/>
              <a:t>      .split(splitter); (fields(</a:t>
            </a:r>
            <a:r>
              <a:rPr lang="en-US" altLang="zh-CN" sz="1200" kern="1200" dirty="0" smtClean="0">
                <a:solidFill>
                  <a:schemeClr val="tx1"/>
                </a:solidFill>
                <a:effectLst/>
                <a:latin typeface="+mn-lt"/>
                <a:ea typeface="+mn-ea"/>
                <a:cs typeface="+mn-cs"/>
              </a:rPr>
              <a:t>0</a:t>
            </a:r>
            <a:r>
              <a:rPr lang="en-US" altLang="zh-CN" dirty="0" smtClean="0"/>
              <a:t>).</a:t>
            </a:r>
            <a:r>
              <a:rPr lang="en-US" altLang="zh-CN" dirty="0" err="1" smtClean="0"/>
              <a:t>toInt</a:t>
            </a:r>
            <a:r>
              <a:rPr lang="en-US" altLang="zh-CN" dirty="0" smtClean="0"/>
              <a:t>, fields(</a:t>
            </a:r>
            <a:r>
              <a:rPr lang="en-US" altLang="zh-CN" sz="1200" kern="1200" dirty="0" smtClean="0">
                <a:solidFill>
                  <a:schemeClr val="tx1"/>
                </a:solidFill>
                <a:effectLst/>
                <a:latin typeface="+mn-lt"/>
                <a:ea typeface="+mn-ea"/>
                <a:cs typeface="+mn-cs"/>
              </a:rPr>
              <a:t>1</a:t>
            </a:r>
            <a:r>
              <a:rPr lang="en-US" altLang="zh-CN" dirty="0" smtClean="0"/>
              <a:t>).</a:t>
            </a:r>
            <a:r>
              <a:rPr lang="en-US" altLang="zh-CN" dirty="0" err="1" smtClean="0"/>
              <a:t>toInt</a:t>
            </a:r>
            <a:r>
              <a:rPr lang="en-US" altLang="zh-CN" dirty="0" smtClean="0"/>
              <a:t>, fields(</a:t>
            </a:r>
            <a:r>
              <a:rPr lang="en-US" altLang="zh-CN" sz="1200" kern="1200" dirty="0" smtClean="0">
                <a:solidFill>
                  <a:schemeClr val="tx1"/>
                </a:solidFill>
                <a:effectLst/>
                <a:latin typeface="+mn-lt"/>
                <a:ea typeface="+mn-ea"/>
                <a:cs typeface="+mn-cs"/>
              </a:rPr>
              <a:t>2</a:t>
            </a:r>
            <a:r>
              <a:rPr lang="en-US" altLang="zh-CN" dirty="0" smtClean="0"/>
              <a:t>).</a:t>
            </a:r>
            <a:r>
              <a:rPr lang="en-US" altLang="zh-CN" dirty="0" err="1" smtClean="0"/>
              <a:t>toDouble</a:t>
            </a:r>
            <a:r>
              <a:rPr lang="en-US" altLang="zh-CN" dirty="0" smtClean="0"/>
              <a:t>)}</a:t>
            </a:r>
            <a:br>
              <a:rPr lang="en-US" altLang="zh-CN" dirty="0" smtClean="0"/>
            </a:br>
            <a:r>
              <a:rPr lang="en-US" altLang="zh-CN" dirty="0" smtClean="0"/>
              <a:t>    </a:t>
            </a:r>
            <a:r>
              <a:rPr lang="en-US" altLang="zh-CN" dirty="0" err="1" smtClean="0"/>
              <a:t>trainDataRaw.take</a:t>
            </a:r>
            <a:r>
              <a:rPr lang="en-US" altLang="zh-CN" dirty="0" smtClean="0"/>
              <a:t>(</a:t>
            </a:r>
            <a:r>
              <a:rPr lang="en-US" altLang="zh-CN" sz="1200" kern="1200" dirty="0" smtClean="0">
                <a:solidFill>
                  <a:schemeClr val="tx1"/>
                </a:solidFill>
                <a:effectLst/>
                <a:latin typeface="+mn-lt"/>
                <a:ea typeface="+mn-ea"/>
                <a:cs typeface="+mn-cs"/>
              </a:rPr>
              <a:t>10</a:t>
            </a:r>
            <a:r>
              <a:rPr lang="en-US" altLang="zh-CN" dirty="0" smtClean="0"/>
              <a:t>).</a:t>
            </a:r>
            <a:r>
              <a:rPr lang="en-US" altLang="zh-CN" dirty="0" err="1" smtClean="0"/>
              <a:t>foreach</a:t>
            </a:r>
            <a:r>
              <a:rPr lang="en-US" altLang="zh-CN" dirty="0" smtClean="0"/>
              <a:t>(</a:t>
            </a:r>
            <a:r>
              <a:rPr lang="en-US" altLang="zh-CN" i="1" dirty="0" err="1" smtClean="0">
                <a:effectLst/>
              </a:rPr>
              <a:t>println</a:t>
            </a:r>
            <a:r>
              <a:rPr lang="en-US" altLang="zh-CN" dirty="0" smtClean="0"/>
              <a:t>)</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获取训练集数据，以单用户评价物品的最小数量过滤</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trainDataFiltered</a:t>
            </a:r>
            <a:r>
              <a:rPr lang="en-US" altLang="zh-CN" dirty="0" smtClean="0"/>
              <a:t> = </a:t>
            </a:r>
            <a:r>
              <a:rPr lang="en-US" altLang="zh-CN" dirty="0" err="1" smtClean="0"/>
              <a:t>trainDataRaw.groupBy</a:t>
            </a:r>
            <a:r>
              <a:rPr lang="en-US" altLang="zh-CN" dirty="0" smtClean="0"/>
              <a:t>(_._1)</a:t>
            </a:r>
            <a:br>
              <a:rPr lang="en-US" altLang="zh-CN" dirty="0" smtClean="0"/>
            </a:br>
            <a:r>
              <a:rPr lang="en-US" altLang="zh-CN" dirty="0" smtClean="0"/>
              <a:t>      .filter(data =&gt; data._2.toList.size &gt;= </a:t>
            </a:r>
            <a:r>
              <a:rPr lang="en-US" altLang="zh-CN" dirty="0" err="1" smtClean="0"/>
              <a:t>minItemsRatedPerUser</a:t>
            </a:r>
            <a:r>
              <a:rPr lang="en-US" altLang="zh-CN" dirty="0" smtClean="0"/>
              <a:t>).</a:t>
            </a:r>
            <a:r>
              <a:rPr lang="en-US" altLang="zh-CN" dirty="0" err="1" smtClean="0"/>
              <a:t>flatMap</a:t>
            </a:r>
            <a:r>
              <a:rPr lang="en-US" altLang="zh-CN" dirty="0" smtClean="0"/>
              <a:t>(_._2)</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转换用户菜品评分数据</a:t>
            </a:r>
            <a:r>
              <a:rPr lang="en-US" altLang="zh-CN" sz="1200" i="1" kern="1200" dirty="0" smtClean="0">
                <a:solidFill>
                  <a:schemeClr val="tx1"/>
                </a:solidFill>
                <a:effectLst/>
                <a:latin typeface="+mn-lt"/>
                <a:ea typeface="+mn-ea"/>
                <a:cs typeface="+mn-cs"/>
              </a:rPr>
              <a:t>(user,(</a:t>
            </a:r>
            <a:r>
              <a:rPr lang="en-US" altLang="zh-CN" sz="1200" i="1" kern="1200" dirty="0" err="1" smtClean="0">
                <a:solidFill>
                  <a:schemeClr val="tx1"/>
                </a:solidFill>
                <a:effectLst/>
                <a:latin typeface="+mn-lt"/>
                <a:ea typeface="+mn-ea"/>
                <a:cs typeface="+mn-cs"/>
              </a:rPr>
              <a:t>item,rating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trainUserItemRating</a:t>
            </a:r>
            <a:r>
              <a:rPr lang="en-US" altLang="zh-CN" dirty="0" smtClean="0"/>
              <a:t> = </a:t>
            </a:r>
            <a:r>
              <a:rPr lang="en-US" altLang="zh-CN" dirty="0" err="1" smtClean="0"/>
              <a:t>trainDataFiltered.map</a:t>
            </a:r>
            <a:r>
              <a:rPr lang="en-US" altLang="zh-CN" dirty="0" smtClean="0"/>
              <a:t> { </a:t>
            </a:r>
            <a:r>
              <a:rPr lang="en-US" altLang="zh-CN" sz="1200" b="1" kern="1200" dirty="0" smtClean="0">
                <a:solidFill>
                  <a:schemeClr val="tx1"/>
                </a:solidFill>
                <a:effectLst/>
                <a:latin typeface="+mn-lt"/>
                <a:ea typeface="+mn-ea"/>
                <a:cs typeface="+mn-cs"/>
              </a:rPr>
              <a:t>case </a:t>
            </a:r>
            <a:r>
              <a:rPr lang="en-US" altLang="zh-CN" dirty="0" smtClean="0"/>
              <a:t>(user, item, rating) =&gt; (user, (item, rating))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抽取菜品评分数据，计算用户的平均评分</a:t>
            </a:r>
            <a:r>
              <a:rPr lang="en-US" altLang="zh-CN" sz="1200" i="1" kern="1200" dirty="0" smtClean="0">
                <a:solidFill>
                  <a:schemeClr val="tx1"/>
                </a:solidFill>
                <a:effectLst/>
                <a:latin typeface="+mn-lt"/>
                <a:ea typeface="+mn-ea"/>
                <a:cs typeface="+mn-cs"/>
              </a:rPr>
              <a:t>(user, mean(rating))</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trainUserRating</a:t>
            </a:r>
            <a:r>
              <a:rPr lang="en-US" altLang="zh-CN" dirty="0" smtClean="0"/>
              <a:t> = </a:t>
            </a:r>
            <a:r>
              <a:rPr lang="en-US" altLang="zh-CN" dirty="0" err="1" smtClean="0"/>
              <a:t>trainDataFiltered.map</a:t>
            </a:r>
            <a:r>
              <a:rPr lang="en-US" altLang="zh-CN" dirty="0" smtClean="0"/>
              <a:t> { </a:t>
            </a:r>
            <a:r>
              <a:rPr lang="en-US" altLang="zh-CN" sz="1200" b="1" kern="1200" dirty="0" smtClean="0">
                <a:solidFill>
                  <a:schemeClr val="tx1"/>
                </a:solidFill>
                <a:effectLst/>
                <a:latin typeface="+mn-lt"/>
                <a:ea typeface="+mn-ea"/>
                <a:cs typeface="+mn-cs"/>
              </a:rPr>
              <a:t>case </a:t>
            </a:r>
            <a:r>
              <a:rPr lang="en-US" altLang="zh-CN" dirty="0" smtClean="0"/>
              <a:t>(user, item, rating) =&gt; (user, rating) }.</a:t>
            </a:r>
            <a:r>
              <a:rPr lang="en-US" altLang="zh-CN" dirty="0" err="1" smtClean="0"/>
              <a:t>groupByKey</a:t>
            </a:r>
            <a:r>
              <a:rPr lang="en-US" altLang="zh-CN" dirty="0" smtClean="0"/>
              <a:t>().map {</a:t>
            </a:r>
            <a:br>
              <a:rPr lang="en-US" altLang="zh-CN" dirty="0" smtClean="0"/>
            </a:br>
            <a:r>
              <a:rPr lang="en-US" altLang="zh-CN" dirty="0" smtClean="0"/>
              <a:t>      x =&gt; (x._1, x._2.reduce(_ + _) / x._2.count(x =&gt; </a:t>
            </a:r>
            <a:r>
              <a:rPr lang="en-US" altLang="zh-CN" sz="1200" b="1" kern="1200" dirty="0" smtClean="0">
                <a:solidFill>
                  <a:schemeClr val="tx1"/>
                </a:solidFill>
                <a:effectLst/>
                <a:latin typeface="+mn-lt"/>
                <a:ea typeface="+mn-ea"/>
                <a:cs typeface="+mn-cs"/>
              </a:rPr>
              <a:t>true</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建立用户相似度矩阵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(user,(</a:t>
            </a:r>
            <a:r>
              <a:rPr lang="en-US" altLang="zh-CN" sz="1200" i="1" kern="1200" dirty="0" err="1" smtClean="0">
                <a:solidFill>
                  <a:schemeClr val="tx1"/>
                </a:solidFill>
                <a:effectLst/>
                <a:latin typeface="+mn-lt"/>
                <a:ea typeface="+mn-ea"/>
                <a:cs typeface="+mn-cs"/>
              </a:rPr>
              <a:t>item,userItemRating,userMeanRating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userItemBase</a:t>
            </a:r>
            <a:r>
              <a:rPr lang="en-US" altLang="zh-CN" dirty="0" smtClean="0"/>
              <a:t> = </a:t>
            </a:r>
            <a:r>
              <a:rPr lang="en-US" altLang="zh-CN" dirty="0" err="1" smtClean="0"/>
              <a:t>trainUserItemRating.join</a:t>
            </a:r>
            <a:r>
              <a:rPr lang="en-US" altLang="zh-CN" dirty="0" smtClean="0"/>
              <a:t>(</a:t>
            </a:r>
            <a:r>
              <a:rPr lang="en-US" altLang="zh-CN" dirty="0" err="1" smtClean="0"/>
              <a:t>trainUserRating</a:t>
            </a:r>
            <a:r>
              <a:rPr lang="en-US" altLang="zh-CN" dirty="0" smtClean="0"/>
              <a:t>).map(x =&gt; (x._1, x._2._1._1, x._2._1._2, x._2._2))</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(item,(</a:t>
            </a:r>
            <a:r>
              <a:rPr lang="en-US" altLang="zh-CN" sz="1200" i="1" kern="1200" dirty="0" err="1" smtClean="0">
                <a:solidFill>
                  <a:schemeClr val="tx1"/>
                </a:solidFill>
                <a:effectLst/>
                <a:latin typeface="+mn-lt"/>
                <a:ea typeface="+mn-ea"/>
                <a:cs typeface="+mn-cs"/>
              </a:rPr>
              <a:t>user,userItemRating,userMeanRating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itemUserBase</a:t>
            </a:r>
            <a:r>
              <a:rPr lang="en-US" altLang="zh-CN" dirty="0" smtClean="0"/>
              <a:t> = </a:t>
            </a:r>
            <a:r>
              <a:rPr lang="en-US" altLang="zh-CN" dirty="0" err="1" smtClean="0"/>
              <a:t>userItemBase.map</a:t>
            </a:r>
            <a:r>
              <a:rPr lang="en-US" altLang="zh-CN" dirty="0" smtClean="0"/>
              <a:t>(x =&gt; (x._2, (x._1, x._3, x._4)))</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[(item, ((</a:t>
            </a:r>
            <a:r>
              <a:rPr lang="en-US" altLang="zh-CN" sz="1200" i="1" kern="1200" dirty="0" err="1" smtClean="0">
                <a:solidFill>
                  <a:schemeClr val="tx1"/>
                </a:solidFill>
                <a:effectLst/>
                <a:latin typeface="+mn-lt"/>
                <a:ea typeface="+mn-ea"/>
                <a:cs typeface="+mn-cs"/>
              </a:rPr>
              <a:t>userA,userAItemRating,userAMeanRating</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userB,userAItemRating,userAMeanRating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itemMatrix</a:t>
            </a:r>
            <a:r>
              <a:rPr lang="en-US" altLang="zh-CN" dirty="0" smtClean="0"/>
              <a:t> = </a:t>
            </a:r>
            <a:r>
              <a:rPr lang="en-US" altLang="zh-CN" dirty="0" err="1" smtClean="0"/>
              <a:t>itemUserBase.join</a:t>
            </a:r>
            <a:r>
              <a:rPr lang="en-US" altLang="zh-CN" dirty="0" smtClean="0"/>
              <a:t>(</a:t>
            </a:r>
            <a:r>
              <a:rPr lang="en-US" altLang="zh-CN" dirty="0" err="1" smtClean="0"/>
              <a:t>itemUserBase</a:t>
            </a:r>
            <a:r>
              <a:rPr lang="en-US" altLang="zh-CN" dirty="0" smtClean="0"/>
              <a:t>).filter((f =&gt; f._2._1._1 &lt; f._2._2._1))</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itemMatrix</a:t>
            </a:r>
            <a:r>
              <a:rPr lang="en-US" altLang="zh-CN" sz="1200" b="1" kern="1200" dirty="0" smtClean="0">
                <a:solidFill>
                  <a:schemeClr val="tx1"/>
                </a:solidFill>
                <a:effectLst/>
                <a:latin typeface="+mn-lt"/>
                <a:ea typeface="+mn-ea"/>
                <a:cs typeface="+mn-cs"/>
              </a:rPr>
              <a:t> records  count : " </a:t>
            </a:r>
            <a:r>
              <a:rPr lang="en-US" altLang="zh-CN" dirty="0" smtClean="0"/>
              <a:t>+ </a:t>
            </a:r>
            <a:r>
              <a:rPr lang="en-US" altLang="zh-CN" dirty="0" err="1" smtClean="0"/>
              <a:t>itemMatrix.count</a:t>
            </a: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相似度矩阵 </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userA,userB</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userAItemRating,userAMeanRating,userAItemRating,userAMeanRating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userSimilarityBase</a:t>
            </a:r>
            <a:r>
              <a:rPr lang="en-US" altLang="zh-CN" dirty="0" smtClean="0"/>
              <a:t> = </a:t>
            </a:r>
            <a:r>
              <a:rPr lang="en-US" altLang="zh-CN" dirty="0" err="1" smtClean="0"/>
              <a:t>itemMatrix.map</a:t>
            </a:r>
            <a:r>
              <a:rPr lang="en-US" altLang="zh-CN" dirty="0" smtClean="0"/>
              <a:t>(f =&gt; ((f._2._1._1, f._2._2._1), (f._2._1._2, f._2._1._3, f._2._2._2, f._2._2._3)))</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求用户相似度</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应用</a:t>
            </a:r>
            <a:r>
              <a:rPr lang="en-US" altLang="zh-CN" sz="1200" i="1" kern="1200" dirty="0" err="1" smtClean="0">
                <a:solidFill>
                  <a:schemeClr val="tx1"/>
                </a:solidFill>
                <a:effectLst/>
                <a:latin typeface="+mn-lt"/>
                <a:ea typeface="+mn-ea"/>
                <a:cs typeface="+mn-cs"/>
              </a:rPr>
              <a:t>Jaccard</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公式</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userSimilarityPre</a:t>
            </a:r>
            <a:r>
              <a:rPr lang="en-US" altLang="zh-CN" dirty="0" smtClean="0"/>
              <a:t> = </a:t>
            </a:r>
            <a:r>
              <a:rPr lang="en-US" altLang="zh-CN" dirty="0" err="1" smtClean="0"/>
              <a:t>userSimilarityBase.map</a:t>
            </a:r>
            <a:r>
              <a:rPr lang="en-US" altLang="zh-CN" dirty="0" smtClean="0"/>
              <a:t>(data =&gt;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user1 = data._1._1</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user2 = data._1._2</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similarity = (</a:t>
            </a:r>
            <a:r>
              <a:rPr lang="en-US" altLang="zh-CN" i="1" dirty="0" smtClean="0">
                <a:effectLst/>
              </a:rPr>
              <a:t>min</a:t>
            </a:r>
            <a:r>
              <a:rPr lang="en-US" altLang="zh-CN" dirty="0" smtClean="0"/>
              <a:t>(data._2._1, data._2._3)) / (data._2._2 + data._2._4)</a:t>
            </a:r>
            <a:br>
              <a:rPr lang="en-US" altLang="zh-CN" dirty="0" smtClean="0"/>
            </a:br>
            <a:r>
              <a:rPr lang="en-US" altLang="zh-CN" dirty="0" smtClean="0"/>
              <a:t>      ((user1, user2), similarity)</a:t>
            </a:r>
            <a:br>
              <a:rPr lang="en-US" altLang="zh-CN" dirty="0" smtClean="0"/>
            </a:br>
            <a:r>
              <a:rPr lang="en-US" altLang="zh-CN" dirty="0" smtClean="0"/>
              <a:t>       }).</a:t>
            </a:r>
            <a:r>
              <a:rPr lang="en-US" altLang="zh-CN" dirty="0" err="1" smtClean="0"/>
              <a:t>combineByKey</a:t>
            </a:r>
            <a:r>
              <a:rPr lang="en-US" altLang="zh-CN" dirty="0" smtClean="0"/>
              <a:t>(</a:t>
            </a:r>
            <a:br>
              <a:rPr lang="en-US" altLang="zh-CN" dirty="0" smtClean="0"/>
            </a:br>
            <a:r>
              <a:rPr lang="en-US" altLang="zh-CN" dirty="0" smtClean="0"/>
              <a:t>      x =&gt; x,</a:t>
            </a:r>
            <a:br>
              <a:rPr lang="en-US" altLang="zh-CN" dirty="0" smtClean="0"/>
            </a:br>
            <a:r>
              <a:rPr lang="en-US" altLang="zh-CN" dirty="0" smtClean="0"/>
              <a:t>      (x: Double, y: Double) =&gt; (x + y),</a:t>
            </a:r>
            <a:br>
              <a:rPr lang="en-US" altLang="zh-CN" dirty="0" smtClean="0"/>
            </a:br>
            <a:r>
              <a:rPr lang="en-US" altLang="zh-CN" dirty="0" smtClean="0"/>
              <a:t>      (x: Double, y: Double) =&gt; (x + y)).cache()</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用户相似度数据集 </a:t>
            </a:r>
            <a:r>
              <a:rPr lang="en-US" altLang="zh-CN" sz="1200" i="1" kern="1200" dirty="0" smtClean="0">
                <a:solidFill>
                  <a:schemeClr val="tx1"/>
                </a:solidFill>
                <a:effectLst/>
                <a:latin typeface="+mn-lt"/>
                <a:ea typeface="+mn-ea"/>
                <a:cs typeface="+mn-cs"/>
              </a:rPr>
              <a:t>(user,(</a:t>
            </a:r>
            <a:r>
              <a:rPr lang="en-US" altLang="zh-CN" sz="1200" i="1" kern="1200" dirty="0" err="1" smtClean="0">
                <a:solidFill>
                  <a:schemeClr val="tx1"/>
                </a:solidFill>
                <a:effectLst/>
                <a:latin typeface="+mn-lt"/>
                <a:ea typeface="+mn-ea"/>
                <a:cs typeface="+mn-cs"/>
              </a:rPr>
              <a:t>user,similarity</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userSimilarity1 = </a:t>
            </a:r>
            <a:r>
              <a:rPr lang="en-US" altLang="zh-CN" dirty="0" err="1" smtClean="0"/>
              <a:t>userSimilarityPre.map</a:t>
            </a:r>
            <a:r>
              <a:rPr lang="en-US" altLang="zh-CN" dirty="0" smtClean="0"/>
              <a:t>(x =&gt; (x._1._1, (x._1._2, x._2)))</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userSimilarity2 = </a:t>
            </a:r>
            <a:r>
              <a:rPr lang="en-US" altLang="zh-CN" dirty="0" err="1" smtClean="0"/>
              <a:t>userSimilarityPre.map</a:t>
            </a:r>
            <a:r>
              <a:rPr lang="en-US" altLang="zh-CN" dirty="0" smtClean="0"/>
              <a:t>(x =&gt; (x._1._2, (x._1._1, x._2)))</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初始化推荐集合，生成推荐数据集</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user,List</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item,similarity</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statisticsPre1 = </a:t>
            </a:r>
            <a:r>
              <a:rPr lang="en-US" altLang="zh-CN" dirty="0" err="1" smtClean="0"/>
              <a:t>trainUserItemRating.map</a:t>
            </a:r>
            <a:r>
              <a:rPr lang="en-US" altLang="zh-CN" dirty="0" smtClean="0"/>
              <a:t>(x =&gt; (x._1, x._2._1)).join(userSimilarity1).map(x =&gt; (x._2._2._1, (x._2._1, x._2._2._2))).cache()</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statisticsPre2 = </a:t>
            </a:r>
            <a:r>
              <a:rPr lang="en-US" altLang="zh-CN" dirty="0" err="1" smtClean="0"/>
              <a:t>trainUserItemRating.map</a:t>
            </a:r>
            <a:r>
              <a:rPr lang="en-US" altLang="zh-CN" dirty="0" smtClean="0"/>
              <a:t>(x =&gt; (x._1, x._2._1)).join(userSimilarity2).map(x =&gt; (x._2._2._1, (x._2._1, x._2._2._2))).cache()</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statistics = statisticsPre1.union(statisticsPre2).</a:t>
            </a:r>
            <a:r>
              <a:rPr lang="en-US" altLang="zh-CN" dirty="0" err="1" smtClean="0"/>
              <a:t>combineByKey</a:t>
            </a:r>
            <a:r>
              <a:rPr lang="en-US" altLang="zh-CN" dirty="0" smtClean="0"/>
              <a:t>(</a:t>
            </a:r>
            <a:br>
              <a:rPr lang="en-US" altLang="zh-CN" dirty="0" smtClean="0"/>
            </a:br>
            <a:r>
              <a:rPr lang="en-US" altLang="zh-CN" dirty="0" smtClean="0"/>
              <a:t>      (x: (</a:t>
            </a:r>
            <a:r>
              <a:rPr lang="en-US" altLang="zh-CN" dirty="0" err="1" smtClean="0"/>
              <a:t>Int</a:t>
            </a:r>
            <a:r>
              <a:rPr lang="en-US" altLang="zh-CN" dirty="0" smtClean="0"/>
              <a:t>, Double)) =&gt; </a:t>
            </a:r>
            <a:r>
              <a:rPr lang="en-US" altLang="zh-CN" sz="1200" i="1" kern="1200" dirty="0" smtClean="0">
                <a:solidFill>
                  <a:schemeClr val="tx1"/>
                </a:solidFill>
                <a:effectLst/>
                <a:latin typeface="+mn-lt"/>
                <a:ea typeface="+mn-ea"/>
                <a:cs typeface="+mn-cs"/>
              </a:rPr>
              <a:t>List</a:t>
            </a:r>
            <a:r>
              <a:rPr lang="en-US" altLang="zh-CN" dirty="0" smtClean="0"/>
              <a:t>(x),</a:t>
            </a:r>
            <a:br>
              <a:rPr lang="en-US" altLang="zh-CN" dirty="0" smtClean="0"/>
            </a:br>
            <a:r>
              <a:rPr lang="en-US" altLang="zh-CN" dirty="0" smtClean="0"/>
              <a:t>      (c: </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Double)], x: (</a:t>
            </a:r>
            <a:r>
              <a:rPr lang="en-US" altLang="zh-CN" dirty="0" err="1" smtClean="0"/>
              <a:t>Int</a:t>
            </a:r>
            <a:r>
              <a:rPr lang="en-US" altLang="zh-CN" dirty="0" smtClean="0"/>
              <a:t>, Double)) =&gt; c :+ x,</a:t>
            </a:r>
            <a:br>
              <a:rPr lang="en-US" altLang="zh-CN" dirty="0" smtClean="0"/>
            </a:br>
            <a:r>
              <a:rPr lang="en-US" altLang="zh-CN" dirty="0" smtClean="0"/>
              <a:t>      (c1: </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Double)], c2: </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Double)]) =&gt; c1 ::: c2).cache()</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生成推荐集合</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user,List</a:t>
            </a:r>
            <a:r>
              <a:rPr lang="en-US" altLang="zh-CN" sz="1200" i="1" kern="1200" dirty="0" smtClean="0">
                <a:solidFill>
                  <a:schemeClr val="tx1"/>
                </a:solidFill>
                <a:effectLst/>
                <a:latin typeface="+mn-lt"/>
                <a:ea typeface="+mn-ea"/>
                <a:cs typeface="+mn-cs"/>
              </a:rPr>
              <a:t>(item))</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按相似度排序，为每个用户推荐前</a:t>
            </a:r>
            <a:r>
              <a:rPr lang="en-US" altLang="zh-CN" sz="1200" i="1" kern="1200" dirty="0" err="1" smtClean="0">
                <a:solidFill>
                  <a:schemeClr val="tx1"/>
                </a:solidFill>
                <a:effectLst/>
                <a:latin typeface="+mn-lt"/>
                <a:ea typeface="+mn-ea"/>
                <a:cs typeface="+mn-cs"/>
              </a:rPr>
              <a:t>recommendItemNum</a:t>
            </a:r>
            <a:r>
              <a:rPr lang="zh-CN" altLang="en-US" sz="1200" i="1" kern="1200" dirty="0" smtClean="0">
                <a:solidFill>
                  <a:schemeClr val="tx1"/>
                </a:solidFill>
                <a:effectLst/>
                <a:latin typeface="+mn-lt"/>
                <a:ea typeface="+mn-ea"/>
                <a:cs typeface="+mn-cs"/>
              </a:rPr>
              <a:t>个</a:t>
            </a:r>
            <a:r>
              <a:rPr lang="en-US" altLang="zh-CN" sz="1200" i="1" kern="1200" dirty="0" smtClean="0">
                <a:solidFill>
                  <a:schemeClr val="tx1"/>
                </a:solidFill>
                <a:effectLst/>
                <a:latin typeface="+mn-lt"/>
                <a:ea typeface="+mn-ea"/>
                <a:cs typeface="+mn-cs"/>
              </a:rPr>
              <a:t>item</a:t>
            </a:r>
            <a:r>
              <a:rPr lang="zh-CN" altLang="en-US" sz="1200" i="1" kern="1200" dirty="0" smtClean="0">
                <a:solidFill>
                  <a:schemeClr val="tx1"/>
                </a:solidFill>
                <a:effectLst/>
                <a:latin typeface="+mn-lt"/>
                <a:ea typeface="+mn-ea"/>
                <a:cs typeface="+mn-cs"/>
              </a:rPr>
              <a:t>记录</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dataModel</a:t>
            </a:r>
            <a:r>
              <a:rPr lang="en-US" altLang="zh-CN" dirty="0" smtClean="0"/>
              <a:t> = statistics.</a:t>
            </a:r>
            <a:br>
              <a:rPr lang="en-US" altLang="zh-CN" dirty="0" smtClean="0"/>
            </a:br>
            <a:r>
              <a:rPr lang="en-US" altLang="zh-CN" dirty="0" smtClean="0"/>
              <a:t>      map(data =&gt;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key = data._1;</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value = data._2.sortWith(_._2 &gt; _._2);</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if </a:t>
            </a:r>
            <a:r>
              <a:rPr lang="en-US" altLang="zh-CN" dirty="0" smtClean="0"/>
              <a:t>(</a:t>
            </a:r>
            <a:r>
              <a:rPr lang="en-US" altLang="zh-CN" dirty="0" err="1" smtClean="0"/>
              <a:t>value.size</a:t>
            </a:r>
            <a:r>
              <a:rPr lang="en-US" altLang="zh-CN" dirty="0" smtClean="0"/>
              <a:t> &gt; </a:t>
            </a:r>
            <a:r>
              <a:rPr lang="en-US" altLang="zh-CN" dirty="0" err="1" smtClean="0"/>
              <a:t>recommendItemNum</a:t>
            </a:r>
            <a:r>
              <a:rPr lang="en-US" altLang="zh-CN" dirty="0" smtClean="0"/>
              <a:t>) {</a:t>
            </a:r>
            <a:br>
              <a:rPr lang="en-US" altLang="zh-CN" dirty="0" smtClean="0"/>
            </a:br>
            <a:r>
              <a:rPr lang="en-US" altLang="zh-CN" dirty="0" smtClean="0"/>
              <a:t>          (key, </a:t>
            </a:r>
            <a:r>
              <a:rPr lang="en-US" altLang="zh-CN" dirty="0" err="1" smtClean="0"/>
              <a:t>value.slice</a:t>
            </a:r>
            <a:r>
              <a:rPr lang="en-US" altLang="zh-CN" dirty="0" smtClean="0"/>
              <a:t>(</a:t>
            </a:r>
            <a:r>
              <a:rPr lang="en-US" altLang="zh-CN" sz="1200" kern="1200" dirty="0" smtClean="0">
                <a:solidFill>
                  <a:schemeClr val="tx1"/>
                </a:solidFill>
                <a:effectLst/>
                <a:latin typeface="+mn-lt"/>
                <a:ea typeface="+mn-ea"/>
                <a:cs typeface="+mn-cs"/>
              </a:rPr>
              <a:t>0</a:t>
            </a:r>
            <a:r>
              <a:rPr lang="en-US" altLang="zh-CN" dirty="0" smtClean="0"/>
              <a:t>, </a:t>
            </a:r>
            <a:r>
              <a:rPr lang="en-US" altLang="zh-CN" dirty="0" err="1" smtClean="0"/>
              <a:t>recommendItemNum</a:t>
            </a:r>
            <a:r>
              <a:rPr lang="en-US" altLang="zh-CN" dirty="0" smtClean="0"/>
              <a:t>))</a:t>
            </a:r>
            <a:br>
              <a:rPr lang="en-US" altLang="zh-CN" dirty="0" smtClean="0"/>
            </a:br>
            <a:r>
              <a:rPr lang="en-US" altLang="zh-CN" dirty="0" smtClean="0"/>
              <a:t>        } </a:t>
            </a:r>
            <a:r>
              <a:rPr lang="en-US" altLang="zh-CN" sz="1200" b="1" kern="1200" dirty="0" smtClean="0">
                <a:solidFill>
                  <a:schemeClr val="tx1"/>
                </a:solidFill>
                <a:effectLst/>
                <a:latin typeface="+mn-lt"/>
                <a:ea typeface="+mn-ea"/>
                <a:cs typeface="+mn-cs"/>
              </a:rPr>
              <a:t>else </a:t>
            </a:r>
            <a:r>
              <a:rPr lang="en-US" altLang="zh-CN" dirty="0" smtClean="0"/>
              <a:t>{</a:t>
            </a:r>
            <a:br>
              <a:rPr lang="en-US" altLang="zh-CN" dirty="0" smtClean="0"/>
            </a:br>
            <a:r>
              <a:rPr lang="en-US" altLang="zh-CN" dirty="0" smtClean="0"/>
              <a:t>          (key, value)</a:t>
            </a:r>
            <a:br>
              <a:rPr lang="en-US" altLang="zh-CN" dirty="0" smtClean="0"/>
            </a:br>
            <a:r>
              <a:rPr lang="en-US" altLang="zh-CN" dirty="0" smtClean="0"/>
              <a:t>        }</a:t>
            </a:r>
            <a:br>
              <a:rPr lang="en-US" altLang="zh-CN" dirty="0" smtClean="0"/>
            </a:br>
            <a:r>
              <a:rPr lang="en-US" altLang="zh-CN" dirty="0" smtClean="0"/>
              <a:t>      }).map(x =&gt; (x._1, x._2.map(x =&gt; x._1)))</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"Model records  count : " </a:t>
            </a:r>
            <a:r>
              <a:rPr lang="en-US" altLang="zh-CN" dirty="0" smtClean="0"/>
              <a:t>+ </a:t>
            </a:r>
            <a:r>
              <a:rPr lang="en-US" altLang="zh-CN" dirty="0" err="1" smtClean="0"/>
              <a:t>dataModel.count</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存储模型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dirty="0" err="1" smtClean="0"/>
              <a:t>dataModel.repartition</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a:t>
            </a:r>
            <a:r>
              <a:rPr lang="en-US" altLang="zh-CN" dirty="0" err="1" smtClean="0"/>
              <a:t>saveAsObjectFile</a:t>
            </a:r>
            <a:r>
              <a:rPr lang="en-US" altLang="zh-CN" dirty="0" smtClean="0"/>
              <a:t>(</a:t>
            </a:r>
            <a:r>
              <a:rPr lang="en-US" altLang="zh-CN" dirty="0" err="1" smtClean="0"/>
              <a:t>modelPath</a:t>
            </a:r>
            <a:r>
              <a:rPr lang="en-US" altLang="zh-CN" dirty="0" smtClean="0"/>
              <a:t>)</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"Model saved"</a:t>
            </a:r>
            <a:r>
              <a:rPr lang="en-US" altLang="zh-CN" dirty="0" smtClean="0"/>
              <a:t>)</a:t>
            </a:r>
            <a:br>
              <a:rPr lang="en-US" altLang="zh-CN" dirty="0" smtClean="0"/>
            </a:br>
            <a:r>
              <a:rPr lang="en-US" altLang="zh-CN" dirty="0" smtClean="0"/>
              <a:t>    </a:t>
            </a:r>
            <a:r>
              <a:rPr lang="en-US" altLang="zh-CN" dirty="0" err="1" smtClean="0"/>
              <a:t>sc.stop</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4A1B552-615F-42DA-85F2-80E7008928A8}" type="slidenum">
              <a:rPr lang="zh-CN" altLang="en-US" smtClean="0"/>
              <a:t>5</a:t>
            </a:fld>
            <a:endParaRPr lang="zh-CN" altLang="en-US"/>
          </a:p>
        </p:txBody>
      </p:sp>
    </p:spTree>
    <p:extLst>
      <p:ext uri="{BB962C8B-B14F-4D97-AF65-F5344CB8AC3E}">
        <p14:creationId xmlns:p14="http://schemas.microsoft.com/office/powerpoint/2010/main" val="8235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import </a:t>
            </a:r>
            <a:r>
              <a:rPr lang="en-US" altLang="zh-CN" dirty="0" err="1" smtClean="0"/>
              <a:t>org.apache.spark</a:t>
            </a:r>
            <a:r>
              <a:rPr lang="en-US" altLang="zh-CN" dirty="0" smtClean="0"/>
              <a:t>.{</a:t>
            </a:r>
            <a:r>
              <a:rPr lang="en-US" altLang="zh-CN" dirty="0" err="1" smtClean="0"/>
              <a:t>SparkContext</a:t>
            </a:r>
            <a:r>
              <a:rPr lang="en-US" altLang="zh-CN" dirty="0" smtClean="0"/>
              <a:t>, </a:t>
            </a:r>
            <a:r>
              <a:rPr lang="en-US" altLang="zh-CN" dirty="0" err="1" smtClean="0"/>
              <a:t>SparkConf</a:t>
            </a:r>
            <a:r>
              <a:rPr lang="en-US" altLang="zh-CN" dirty="0" smtClean="0"/>
              <a:t>}</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scala.math</a:t>
            </a:r>
            <a:r>
              <a:rPr lang="en-US" altLang="zh-CN" dirty="0" smtClean="0"/>
              <a:t>._</a:t>
            </a:r>
            <a:br>
              <a:rPr lang="en-US" altLang="zh-CN" dirty="0" smtClean="0"/>
            </a:br>
            <a:r>
              <a:rPr lang="en-US" altLang="zh-CN" dirty="0" smtClean="0"/>
              <a:t/>
            </a:r>
            <a:br>
              <a:rPr lang="en-US" altLang="zh-CN" dirty="0" smtClean="0"/>
            </a:b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创建基于物品的协同过滤模型，需要输入以下参数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训练数据（</a:t>
            </a:r>
            <a:r>
              <a:rPr lang="en-US" altLang="zh-CN" sz="1200" i="1" kern="1200" dirty="0" err="1" smtClean="0">
                <a:solidFill>
                  <a:schemeClr val="tx1"/>
                </a:solidFill>
                <a:effectLst/>
                <a:latin typeface="+mn-lt"/>
                <a:ea typeface="+mn-ea"/>
                <a:cs typeface="+mn-cs"/>
              </a:rPr>
              <a:t>userid,itemid</a:t>
            </a:r>
            <a:r>
              <a:rPr lang="zh-CN" altLang="en-US" sz="1200" i="1" kern="1200" dirty="0" smtClean="0">
                <a:solidFill>
                  <a:schemeClr val="tx1"/>
                </a:solidFill>
                <a:effectLst/>
                <a:latin typeface="+mn-lt"/>
                <a:ea typeface="+mn-ea"/>
                <a:cs typeface="+mn-cs"/>
              </a:rPr>
              <a:t>）</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minRatedNumPerUser</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单用户评价菜品的最小次数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recommendItemNum</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单个物品的最大推荐数目</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modelPath</a:t>
            </a:r>
            <a:r>
              <a:rPr lang="zh-CN" altLang="en-US" sz="1200" i="1" kern="1200" dirty="0" smtClean="0">
                <a:solidFill>
                  <a:schemeClr val="tx1"/>
                </a:solidFill>
                <a:effectLst/>
                <a:latin typeface="+mn-lt"/>
                <a:ea typeface="+mn-ea"/>
                <a:cs typeface="+mn-cs"/>
              </a:rPr>
              <a:t>：模型存储目录</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splitter:</a:t>
            </a:r>
            <a:r>
              <a:rPr lang="zh-CN" altLang="en-US" sz="1200" i="1" kern="1200" dirty="0" smtClean="0">
                <a:solidFill>
                  <a:schemeClr val="tx1"/>
                </a:solidFill>
                <a:effectLst/>
                <a:latin typeface="+mn-lt"/>
                <a:ea typeface="+mn-ea"/>
                <a:cs typeface="+mn-cs"/>
              </a:rPr>
              <a:t>输入原始数据分隔符</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object </a:t>
            </a:r>
            <a:r>
              <a:rPr lang="en-US" altLang="zh-CN" dirty="0" err="1" smtClean="0"/>
              <a:t>ItemBasedModelCreate</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smtClean="0"/>
              <a:t>main(</a:t>
            </a:r>
            <a:r>
              <a:rPr lang="en-US" altLang="zh-CN" dirty="0" err="1" smtClean="0"/>
              <a:t>args</a:t>
            </a:r>
            <a:r>
              <a:rPr lang="en-US" altLang="zh-CN" dirty="0" smtClean="0"/>
              <a:t>: Array[</a:t>
            </a:r>
            <a:r>
              <a:rPr lang="en-US" altLang="zh-CN" sz="1200" kern="1200" dirty="0" smtClean="0">
                <a:solidFill>
                  <a:schemeClr val="tx1"/>
                </a:solidFill>
                <a:effectLst/>
                <a:latin typeface="+mn-lt"/>
                <a:ea typeface="+mn-ea"/>
                <a:cs typeface="+mn-cs"/>
              </a:rPr>
              <a:t>String</a:t>
            </a:r>
            <a:r>
              <a:rPr lang="en-US" altLang="zh-CN" dirty="0" smtClean="0"/>
              <a:t>]): Unit =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appName</a:t>
            </a:r>
            <a:r>
              <a:rPr lang="en-US" altLang="zh-CN" dirty="0" smtClean="0"/>
              <a:t> = </a:t>
            </a: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ItemBased</a:t>
            </a:r>
            <a:r>
              <a:rPr lang="en-US" altLang="zh-CN" sz="1200" b="1" kern="1200" dirty="0" smtClean="0">
                <a:solidFill>
                  <a:schemeClr val="tx1"/>
                </a:solidFill>
                <a:effectLst/>
                <a:latin typeface="+mn-lt"/>
                <a:ea typeface="+mn-ea"/>
                <a:cs typeface="+mn-cs"/>
              </a:rPr>
              <a:t> CF Create Model "</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conf</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SparkConf</a:t>
            </a:r>
            <a:r>
              <a:rPr lang="en-US" altLang="zh-CN" dirty="0" smtClean="0"/>
              <a:t>().</a:t>
            </a:r>
            <a:r>
              <a:rPr lang="en-US" altLang="zh-CN" dirty="0" err="1" smtClean="0"/>
              <a:t>setMaster</a:t>
            </a:r>
            <a:r>
              <a:rPr lang="en-US" altLang="zh-CN" dirty="0" smtClean="0"/>
              <a:t>(</a:t>
            </a:r>
            <a:r>
              <a:rPr lang="en-US" altLang="zh-CN" sz="1200" b="1" kern="1200" dirty="0" smtClean="0">
                <a:solidFill>
                  <a:schemeClr val="tx1"/>
                </a:solidFill>
                <a:effectLst/>
                <a:latin typeface="+mn-lt"/>
                <a:ea typeface="+mn-ea"/>
                <a:cs typeface="+mn-cs"/>
              </a:rPr>
              <a:t>"local[*]"</a:t>
            </a:r>
            <a:r>
              <a:rPr lang="en-US" altLang="zh-CN" dirty="0" smtClean="0"/>
              <a:t>).</a:t>
            </a:r>
            <a:r>
              <a:rPr lang="en-US" altLang="zh-CN" dirty="0" err="1" smtClean="0"/>
              <a:t>setAppName</a:t>
            </a:r>
            <a:r>
              <a:rPr lang="en-US" altLang="zh-CN" dirty="0" smtClean="0"/>
              <a:t>(</a:t>
            </a:r>
            <a:r>
              <a:rPr lang="en-US" altLang="zh-CN" dirty="0" err="1" smtClean="0"/>
              <a:t>appName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SparkContext</a:t>
            </a:r>
            <a:r>
              <a:rPr lang="en-US" altLang="zh-CN" dirty="0" smtClean="0"/>
              <a:t>(</a:t>
            </a:r>
            <a:r>
              <a:rPr lang="en-US" altLang="zh-CN" dirty="0" err="1" smtClean="0"/>
              <a:t>conf</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匹配输入参数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trainRatings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minRatedNumPerUser</a:t>
            </a:r>
            <a:r>
              <a:rPr lang="en-US" altLang="zh-CN" dirty="0" smtClean="0"/>
              <a:t> = </a:t>
            </a:r>
            <a:r>
              <a:rPr lang="en-US" altLang="zh-CN" sz="1200" kern="1200" dirty="0" smtClean="0">
                <a:solidFill>
                  <a:schemeClr val="tx1"/>
                </a:solidFill>
                <a:effectLst/>
                <a:latin typeface="+mn-lt"/>
                <a:ea typeface="+mn-ea"/>
                <a:cs typeface="+mn-cs"/>
              </a:rPr>
              <a:t>2.0</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recommendItemNum</a:t>
            </a:r>
            <a:r>
              <a:rPr lang="en-US" altLang="zh-CN" dirty="0" smtClean="0"/>
              <a:t> = </a:t>
            </a:r>
            <a:r>
              <a:rPr lang="en-US" altLang="zh-CN" sz="1200" kern="1200" dirty="0" smtClean="0">
                <a:solidFill>
                  <a:schemeClr val="tx1"/>
                </a:solidFill>
                <a:effectLst/>
                <a:latin typeface="+mn-lt"/>
                <a:ea typeface="+mn-ea"/>
                <a:cs typeface="+mn-cs"/>
              </a:rPr>
              <a:t>10</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modelPath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itemsmodels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splitter = </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(0)</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minRatedNumPerUser</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(1).</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recommendItemNum</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(2).</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modelPath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(3)</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splitter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(4)*/</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加载训练集数据</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a:t>
            </a:r>
            <a:r>
              <a:rPr lang="en-US" altLang="zh-CN" dirty="0" smtClean="0"/>
              <a:t> = </a:t>
            </a:r>
            <a:r>
              <a:rPr lang="en-US" altLang="zh-CN" dirty="0" err="1" smtClean="0"/>
              <a:t>sc.textFile</a:t>
            </a:r>
            <a:r>
              <a:rPr lang="en-US" altLang="zh-CN" dirty="0" smtClean="0"/>
              <a:t>(</a:t>
            </a:r>
            <a:r>
              <a:rPr lang="en-US" altLang="zh-CN" dirty="0" err="1" smtClean="0"/>
              <a:t>trainDataPath</a:t>
            </a:r>
            <a:r>
              <a:rPr lang="en-US" altLang="zh-CN" dirty="0" smtClean="0"/>
              <a:t>).map{x=&gt;</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fields=</a:t>
            </a:r>
            <a:r>
              <a:rPr lang="en-US" altLang="zh-CN" dirty="0" err="1" smtClean="0"/>
              <a:t>x.slice</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,x.size-</a:t>
            </a:r>
            <a:r>
              <a:rPr lang="en-US" altLang="zh-CN" sz="1200" kern="1200" dirty="0" smtClean="0">
                <a:solidFill>
                  <a:schemeClr val="tx1"/>
                </a:solidFill>
                <a:effectLst/>
                <a:latin typeface="+mn-lt"/>
                <a:ea typeface="+mn-ea"/>
                <a:cs typeface="+mn-cs"/>
              </a:rPr>
              <a:t>1</a:t>
            </a:r>
            <a:r>
              <a:rPr lang="en-US" altLang="zh-CN" dirty="0" smtClean="0"/>
              <a:t>).split(splitter);</a:t>
            </a:r>
            <a:br>
              <a:rPr lang="en-US" altLang="zh-CN" dirty="0" smtClean="0"/>
            </a:br>
            <a:r>
              <a:rPr lang="en-US" altLang="zh-CN" dirty="0" smtClean="0"/>
              <a:t>      (fields(</a:t>
            </a:r>
            <a:r>
              <a:rPr lang="en-US" altLang="zh-CN" sz="1200" kern="1200" dirty="0" smtClean="0">
                <a:solidFill>
                  <a:schemeClr val="tx1"/>
                </a:solidFill>
                <a:effectLst/>
                <a:latin typeface="+mn-lt"/>
                <a:ea typeface="+mn-ea"/>
                <a:cs typeface="+mn-cs"/>
              </a:rPr>
              <a:t>0</a:t>
            </a:r>
            <a:r>
              <a:rPr lang="en-US" altLang="zh-CN" dirty="0" smtClean="0"/>
              <a:t>).</a:t>
            </a:r>
            <a:r>
              <a:rPr lang="en-US" altLang="zh-CN" dirty="0" err="1" smtClean="0"/>
              <a:t>toInt,fields</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a:t>
            </a:r>
            <a:r>
              <a:rPr lang="en-US" altLang="zh-CN" dirty="0" err="1" smtClean="0"/>
              <a:t>toInt,fields</a:t>
            </a:r>
            <a:r>
              <a:rPr lang="en-US" altLang="zh-CN" dirty="0" smtClean="0"/>
              <a:t>(</a:t>
            </a:r>
            <a:r>
              <a:rPr lang="en-US" altLang="zh-CN" sz="1200" kern="1200" dirty="0" smtClean="0">
                <a:solidFill>
                  <a:schemeClr val="tx1"/>
                </a:solidFill>
                <a:effectLst/>
                <a:latin typeface="+mn-lt"/>
                <a:ea typeface="+mn-ea"/>
                <a:cs typeface="+mn-cs"/>
              </a:rPr>
              <a:t>2</a:t>
            </a:r>
            <a:r>
              <a:rPr lang="en-US" altLang="zh-CN" dirty="0" smtClean="0"/>
              <a:t>).</a:t>
            </a:r>
            <a:r>
              <a:rPr lang="en-US" altLang="zh-CN" dirty="0" err="1" smtClean="0"/>
              <a:t>toDouble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trainDataFiltered</a:t>
            </a:r>
            <a:r>
              <a:rPr lang="en-US" altLang="zh-CN" dirty="0" smtClean="0"/>
              <a:t> = </a:t>
            </a:r>
            <a:r>
              <a:rPr lang="en-US" altLang="zh-CN" dirty="0" err="1" smtClean="0"/>
              <a:t>trainData.groupBy</a:t>
            </a:r>
            <a:r>
              <a:rPr lang="en-US" altLang="zh-CN" dirty="0" smtClean="0"/>
              <a:t>(_._1).filter(data=&gt;data._2.toList.size&gt;=</a:t>
            </a:r>
            <a:r>
              <a:rPr lang="en-US" altLang="zh-CN" dirty="0" err="1" smtClean="0"/>
              <a:t>minRatedNumPerUser</a:t>
            </a:r>
            <a:r>
              <a:rPr lang="en-US" altLang="zh-CN" dirty="0" smtClean="0"/>
              <a:t>).</a:t>
            </a:r>
            <a:r>
              <a:rPr lang="en-US" altLang="zh-CN" dirty="0" err="1" smtClean="0"/>
              <a:t>flatMap</a:t>
            </a:r>
            <a:r>
              <a:rPr lang="en-US" altLang="zh-CN" dirty="0" smtClean="0"/>
              <a:t>(_._2).cache()</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转换用户菜品评分数据</a:t>
            </a:r>
            <a:r>
              <a:rPr lang="en-US" altLang="zh-CN" sz="1200" i="1" kern="1200" dirty="0" smtClean="0">
                <a:solidFill>
                  <a:schemeClr val="tx1"/>
                </a:solidFill>
                <a:effectLst/>
                <a:latin typeface="+mn-lt"/>
                <a:ea typeface="+mn-ea"/>
                <a:cs typeface="+mn-cs"/>
              </a:rPr>
              <a:t>(item,(</a:t>
            </a:r>
            <a:r>
              <a:rPr lang="en-US" altLang="zh-CN" sz="1200" i="1" kern="1200" dirty="0" err="1" smtClean="0">
                <a:solidFill>
                  <a:schemeClr val="tx1"/>
                </a:solidFill>
                <a:effectLst/>
                <a:latin typeface="+mn-lt"/>
                <a:ea typeface="+mn-ea"/>
                <a:cs typeface="+mn-cs"/>
              </a:rPr>
              <a:t>user,rating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trainUserItemRating</a:t>
            </a:r>
            <a:r>
              <a:rPr lang="en-US" altLang="zh-CN" dirty="0" smtClean="0"/>
              <a:t> = </a:t>
            </a:r>
            <a:r>
              <a:rPr lang="en-US" altLang="zh-CN" dirty="0" err="1" smtClean="0"/>
              <a:t>trainData.map</a:t>
            </a:r>
            <a:r>
              <a:rPr lang="en-US" altLang="zh-CN" dirty="0" smtClean="0"/>
              <a:t>{</a:t>
            </a:r>
            <a:r>
              <a:rPr lang="en-US" altLang="zh-CN" sz="1200" b="1" kern="1200" dirty="0" smtClean="0">
                <a:solidFill>
                  <a:schemeClr val="tx1"/>
                </a:solidFill>
                <a:effectLst/>
                <a:latin typeface="+mn-lt"/>
                <a:ea typeface="+mn-ea"/>
                <a:cs typeface="+mn-cs"/>
              </a:rPr>
              <a:t>case </a:t>
            </a:r>
            <a:r>
              <a:rPr lang="en-US" altLang="zh-CN" dirty="0" smtClean="0"/>
              <a:t>(</a:t>
            </a:r>
            <a:r>
              <a:rPr lang="en-US" altLang="zh-CN" dirty="0" err="1" smtClean="0"/>
              <a:t>user,item,rating</a:t>
            </a:r>
            <a:r>
              <a:rPr lang="en-US" altLang="zh-CN" dirty="0" smtClean="0"/>
              <a:t>)=&gt;(item,(</a:t>
            </a:r>
            <a:r>
              <a:rPr lang="en-US" altLang="zh-CN" dirty="0" err="1" smtClean="0"/>
              <a:t>user,rating</a:t>
            </a:r>
            <a:r>
              <a:rPr lang="en-US" altLang="zh-CN" dirty="0" smtClean="0"/>
              <a:t>))}</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抽取菜品评分数据，取平均分</a:t>
            </a:r>
            <a:r>
              <a:rPr lang="en-US" altLang="zh-CN" sz="1200" i="1" kern="1200" dirty="0" smtClean="0">
                <a:solidFill>
                  <a:schemeClr val="tx1"/>
                </a:solidFill>
                <a:effectLst/>
                <a:latin typeface="+mn-lt"/>
                <a:ea typeface="+mn-ea"/>
                <a:cs typeface="+mn-cs"/>
              </a:rPr>
              <a:t>(item, rating(mean))</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trainItemRating</a:t>
            </a:r>
            <a:r>
              <a:rPr lang="en-US" altLang="zh-CN" dirty="0" smtClean="0"/>
              <a:t> = </a:t>
            </a:r>
            <a:r>
              <a:rPr lang="en-US" altLang="zh-CN" dirty="0" err="1" smtClean="0"/>
              <a:t>trainData.map</a:t>
            </a:r>
            <a:r>
              <a:rPr lang="en-US" altLang="zh-CN" dirty="0" smtClean="0"/>
              <a:t>{</a:t>
            </a:r>
            <a:r>
              <a:rPr lang="en-US" altLang="zh-CN" sz="1200" b="1" kern="1200" dirty="0" smtClean="0">
                <a:solidFill>
                  <a:schemeClr val="tx1"/>
                </a:solidFill>
                <a:effectLst/>
                <a:latin typeface="+mn-lt"/>
                <a:ea typeface="+mn-ea"/>
                <a:cs typeface="+mn-cs"/>
              </a:rPr>
              <a:t>case </a:t>
            </a:r>
            <a:r>
              <a:rPr lang="en-US" altLang="zh-CN" dirty="0" smtClean="0"/>
              <a:t>(</a:t>
            </a:r>
            <a:r>
              <a:rPr lang="en-US" altLang="zh-CN" dirty="0" err="1" smtClean="0"/>
              <a:t>user,item,rating</a:t>
            </a:r>
            <a:r>
              <a:rPr lang="en-US" altLang="zh-CN" dirty="0" smtClean="0"/>
              <a:t>)=&gt;(</a:t>
            </a:r>
            <a:r>
              <a:rPr lang="en-US" altLang="zh-CN" dirty="0" err="1" smtClean="0"/>
              <a:t>item,rating</a:t>
            </a:r>
            <a:r>
              <a:rPr lang="en-US" altLang="zh-CN" dirty="0" smtClean="0"/>
              <a:t>)}.</a:t>
            </a:r>
            <a:r>
              <a:rPr lang="en-US" altLang="zh-CN" dirty="0" err="1" smtClean="0"/>
              <a:t>groupByKey</a:t>
            </a:r>
            <a:r>
              <a:rPr lang="en-US" altLang="zh-CN" dirty="0" smtClean="0"/>
              <a:t>().map{</a:t>
            </a:r>
            <a:br>
              <a:rPr lang="en-US" altLang="zh-CN" dirty="0" smtClean="0"/>
            </a:br>
            <a:r>
              <a:rPr lang="en-US" altLang="zh-CN" dirty="0" smtClean="0"/>
              <a:t>      x=&gt;(x._1, x._2.reduce(_+_)/x._2.count(x=&gt;</a:t>
            </a:r>
            <a:r>
              <a:rPr lang="en-US" altLang="zh-CN" sz="1200" b="1" kern="1200" dirty="0" smtClean="0">
                <a:solidFill>
                  <a:schemeClr val="tx1"/>
                </a:solidFill>
                <a:effectLst/>
                <a:latin typeface="+mn-lt"/>
                <a:ea typeface="+mn-ea"/>
                <a:cs typeface="+mn-cs"/>
              </a:rPr>
              <a:t>true</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以用户为键</a:t>
            </a:r>
            <a:r>
              <a:rPr lang="en-US" altLang="zh-CN" sz="1200" i="1" kern="1200" dirty="0" smtClean="0">
                <a:solidFill>
                  <a:schemeClr val="tx1"/>
                </a:solidFill>
                <a:effectLst/>
                <a:latin typeface="+mn-lt"/>
                <a:ea typeface="+mn-ea"/>
                <a:cs typeface="+mn-cs"/>
              </a:rPr>
              <a:t>Join</a:t>
            </a:r>
            <a:r>
              <a:rPr lang="zh-CN" altLang="en-US" sz="1200" i="1" kern="1200" dirty="0" smtClean="0">
                <a:solidFill>
                  <a:schemeClr val="tx1"/>
                </a:solidFill>
                <a:effectLst/>
                <a:latin typeface="+mn-lt"/>
                <a:ea typeface="+mn-ea"/>
                <a:cs typeface="+mn-cs"/>
              </a:rPr>
              <a:t>数据</a:t>
            </a:r>
            <a:r>
              <a:rPr lang="en-US" altLang="zh-CN" sz="1200" i="1" kern="1200" dirty="0" smtClean="0">
                <a:solidFill>
                  <a:schemeClr val="tx1"/>
                </a:solidFill>
                <a:effectLst/>
                <a:latin typeface="+mn-lt"/>
                <a:ea typeface="+mn-ea"/>
                <a:cs typeface="+mn-cs"/>
              </a:rPr>
              <a:t>(user,(</a:t>
            </a:r>
            <a:r>
              <a:rPr lang="en-US" altLang="zh-CN" sz="1200" i="1" kern="1200" dirty="0" err="1" smtClean="0">
                <a:solidFill>
                  <a:schemeClr val="tx1"/>
                </a:solidFill>
                <a:effectLst/>
                <a:latin typeface="+mn-lt"/>
                <a:ea typeface="+mn-ea"/>
                <a:cs typeface="+mn-cs"/>
              </a:rPr>
              <a:t>item,UserItemRating,ItemRating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itemUserBase</a:t>
            </a:r>
            <a:r>
              <a:rPr lang="en-US" altLang="zh-CN" dirty="0" smtClean="0"/>
              <a:t> = </a:t>
            </a:r>
            <a:r>
              <a:rPr lang="en-US" altLang="zh-CN" dirty="0" err="1" smtClean="0"/>
              <a:t>trainUserItemRating.join</a:t>
            </a:r>
            <a:r>
              <a:rPr lang="en-US" altLang="zh-CN" dirty="0" smtClean="0"/>
              <a:t>(</a:t>
            </a:r>
            <a:r>
              <a:rPr lang="en-US" altLang="zh-CN" dirty="0" err="1" smtClean="0"/>
              <a:t>trainItemRating</a:t>
            </a:r>
            <a:r>
              <a:rPr lang="en-US" altLang="zh-CN" dirty="0" smtClean="0"/>
              <a:t>).</a:t>
            </a:r>
            <a:br>
              <a:rPr lang="en-US" altLang="zh-CN" dirty="0" smtClean="0"/>
            </a:br>
            <a:r>
              <a:rPr lang="en-US" altLang="zh-CN" dirty="0" smtClean="0"/>
              <a:t>      map(x=&gt;(x._2._1._1,(x._1,x._2._1._2,x._2._2))).cache()</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[(user, ((</a:t>
            </a:r>
            <a:r>
              <a:rPr lang="en-US" altLang="zh-CN" sz="1200" i="1" kern="1200" dirty="0" err="1" smtClean="0">
                <a:solidFill>
                  <a:schemeClr val="tx1"/>
                </a:solidFill>
                <a:effectLst/>
                <a:latin typeface="+mn-lt"/>
                <a:ea typeface="+mn-ea"/>
                <a:cs typeface="+mn-cs"/>
              </a:rPr>
              <a:t>itemA,UserItemRating,ItemRating</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itemB,UserItemRating,ItemRating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itemMatrix</a:t>
            </a:r>
            <a:r>
              <a:rPr lang="en-US" altLang="zh-CN" dirty="0" smtClean="0"/>
              <a:t> = </a:t>
            </a:r>
            <a:r>
              <a:rPr lang="en-US" altLang="zh-CN" dirty="0" err="1" smtClean="0"/>
              <a:t>itemUserBase.join</a:t>
            </a:r>
            <a:r>
              <a:rPr lang="en-US" altLang="zh-CN" dirty="0" smtClean="0"/>
              <a:t>(</a:t>
            </a:r>
            <a:r>
              <a:rPr lang="en-US" altLang="zh-CN" dirty="0" err="1" smtClean="0"/>
              <a:t>itemUserBase</a:t>
            </a:r>
            <a:r>
              <a:rPr lang="en-US" altLang="zh-CN" dirty="0" smtClean="0"/>
              <a:t>).filter((f =&gt; f._2._1._1 &lt; f._2._2._1))</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itemA,itemB</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UserItemARating,ItemARating,UserItemBRating,ItemBRating</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itemSimilarityBase</a:t>
            </a:r>
            <a:r>
              <a:rPr lang="en-US" altLang="zh-CN" dirty="0" smtClean="0"/>
              <a:t> = </a:t>
            </a:r>
            <a:r>
              <a:rPr lang="en-US" altLang="zh-CN" dirty="0" err="1" smtClean="0"/>
              <a:t>itemMatrix.map</a:t>
            </a:r>
            <a:r>
              <a:rPr lang="en-US" altLang="zh-CN" dirty="0" smtClean="0"/>
              <a:t>(f=&gt;((f._2._1._1,f._2._2._1),(f._2._1._2,f._2._1._3,f._2._2._2,f._2._2._3)))</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计算物品相对度 （应用</a:t>
            </a:r>
            <a:r>
              <a:rPr lang="en-US" altLang="zh-CN" sz="1200" i="1" kern="1200" dirty="0" err="1" smtClean="0">
                <a:solidFill>
                  <a:schemeClr val="tx1"/>
                </a:solidFill>
                <a:effectLst/>
                <a:latin typeface="+mn-lt"/>
                <a:ea typeface="+mn-ea"/>
                <a:cs typeface="+mn-cs"/>
              </a:rPr>
              <a:t>Jaccard</a:t>
            </a:r>
            <a:r>
              <a:rPr lang="zh-CN" altLang="en-US" sz="1200" i="1" kern="1200" dirty="0" smtClean="0">
                <a:solidFill>
                  <a:schemeClr val="tx1"/>
                </a:solidFill>
                <a:effectLst/>
                <a:latin typeface="+mn-lt"/>
                <a:ea typeface="+mn-ea"/>
                <a:cs typeface="+mn-cs"/>
              </a:rPr>
              <a:t>公式）</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itemSimilarityPre</a:t>
            </a:r>
            <a:r>
              <a:rPr lang="en-US" altLang="zh-CN" dirty="0" smtClean="0"/>
              <a:t> = </a:t>
            </a:r>
            <a:r>
              <a:rPr lang="en-US" altLang="zh-CN" dirty="0" err="1" smtClean="0"/>
              <a:t>itemSimilarityBase.map</a:t>
            </a:r>
            <a:r>
              <a:rPr lang="en-US" altLang="zh-CN" dirty="0" smtClean="0"/>
              <a:t>(data =&gt;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item1=data._1._1</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item2= data._1._2</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similarity = (</a:t>
            </a:r>
            <a:r>
              <a:rPr lang="en-US" altLang="zh-CN" i="1" dirty="0" smtClean="0">
                <a:effectLst/>
              </a:rPr>
              <a:t>min</a:t>
            </a:r>
            <a:r>
              <a:rPr lang="en-US" altLang="zh-CN" dirty="0" smtClean="0"/>
              <a:t>(data._2._1, data._2._3))*</a:t>
            </a:r>
            <a:r>
              <a:rPr lang="en-US" altLang="zh-CN" sz="1200" kern="1200" dirty="0" smtClean="0">
                <a:solidFill>
                  <a:schemeClr val="tx1"/>
                </a:solidFill>
                <a:effectLst/>
                <a:latin typeface="+mn-lt"/>
                <a:ea typeface="+mn-ea"/>
                <a:cs typeface="+mn-cs"/>
              </a:rPr>
              <a:t>1.0</a:t>
            </a:r>
            <a:r>
              <a:rPr lang="en-US" altLang="zh-CN" dirty="0" smtClean="0"/>
              <a:t>/(data._2._2 + data._2._4)</a:t>
            </a:r>
            <a:br>
              <a:rPr lang="en-US" altLang="zh-CN" dirty="0" smtClean="0"/>
            </a:br>
            <a:r>
              <a:rPr lang="en-US" altLang="zh-CN" dirty="0" smtClean="0"/>
              <a:t>      ((item1, item2), similarity)</a:t>
            </a:r>
            <a:br>
              <a:rPr lang="en-US" altLang="zh-CN" dirty="0" smtClean="0"/>
            </a:br>
            <a:r>
              <a:rPr lang="en-US" altLang="zh-CN" dirty="0" smtClean="0"/>
              <a:t>    }).</a:t>
            </a:r>
            <a:r>
              <a:rPr lang="en-US" altLang="zh-CN" dirty="0" err="1" smtClean="0"/>
              <a:t>combineByKey</a:t>
            </a:r>
            <a:r>
              <a:rPr lang="en-US" altLang="zh-CN" dirty="0" smtClean="0"/>
              <a:t>(</a:t>
            </a:r>
            <a:br>
              <a:rPr lang="en-US" altLang="zh-CN" dirty="0" smtClean="0"/>
            </a:br>
            <a:r>
              <a:rPr lang="en-US" altLang="zh-CN" dirty="0" smtClean="0"/>
              <a:t>      x=&gt;x,</a:t>
            </a:r>
            <a:br>
              <a:rPr lang="en-US" altLang="zh-CN" dirty="0" smtClean="0"/>
            </a:br>
            <a:r>
              <a:rPr lang="en-US" altLang="zh-CN" dirty="0" smtClean="0"/>
              <a:t>      (</a:t>
            </a:r>
            <a:r>
              <a:rPr lang="en-US" altLang="zh-CN" dirty="0" err="1" smtClean="0"/>
              <a:t>x:Double,y:Double</a:t>
            </a:r>
            <a:r>
              <a:rPr lang="en-US" altLang="zh-CN" dirty="0" smtClean="0"/>
              <a:t>)=&gt;(</a:t>
            </a:r>
            <a:r>
              <a:rPr lang="en-US" altLang="zh-CN" dirty="0" err="1" smtClean="0"/>
              <a:t>x+y</a:t>
            </a:r>
            <a:r>
              <a:rPr lang="en-US" altLang="zh-CN" dirty="0" smtClean="0"/>
              <a:t>),</a:t>
            </a:r>
            <a:br>
              <a:rPr lang="en-US" altLang="zh-CN" dirty="0" smtClean="0"/>
            </a:br>
            <a:r>
              <a:rPr lang="en-US" altLang="zh-CN" dirty="0" smtClean="0"/>
              <a:t>      (</a:t>
            </a:r>
            <a:r>
              <a:rPr lang="en-US" altLang="zh-CN" dirty="0" err="1" smtClean="0"/>
              <a:t>x:Double,y:Double</a:t>
            </a:r>
            <a:r>
              <a:rPr lang="en-US" altLang="zh-CN" dirty="0" smtClean="0"/>
              <a:t>)=&gt;(</a:t>
            </a:r>
            <a:r>
              <a:rPr lang="en-US" altLang="zh-CN" dirty="0" err="1" smtClean="0"/>
              <a:t>x+y</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生成物品相似度数据集 </a:t>
            </a:r>
            <a:r>
              <a:rPr lang="en-US" altLang="zh-CN" sz="1200" i="1" kern="1200" dirty="0" smtClean="0">
                <a:solidFill>
                  <a:schemeClr val="tx1"/>
                </a:solidFill>
                <a:effectLst/>
                <a:latin typeface="+mn-lt"/>
                <a:ea typeface="+mn-ea"/>
                <a:cs typeface="+mn-cs"/>
              </a:rPr>
              <a:t>item similarity (item,(</a:t>
            </a:r>
            <a:r>
              <a:rPr lang="en-US" altLang="zh-CN" sz="1200" i="1" kern="1200" dirty="0" err="1" smtClean="0">
                <a:solidFill>
                  <a:schemeClr val="tx1"/>
                </a:solidFill>
                <a:effectLst/>
                <a:latin typeface="+mn-lt"/>
                <a:ea typeface="+mn-ea"/>
                <a:cs typeface="+mn-cs"/>
              </a:rPr>
              <a:t>item,similarity</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itemSimilarity</a:t>
            </a:r>
            <a:r>
              <a:rPr lang="en-US" altLang="zh-CN" dirty="0" smtClean="0"/>
              <a:t> = </a:t>
            </a:r>
            <a:r>
              <a:rPr lang="en-US" altLang="zh-CN" dirty="0" err="1" smtClean="0"/>
              <a:t>itemSimilarityPre.map</a:t>
            </a:r>
            <a:r>
              <a:rPr lang="en-US" altLang="zh-CN" dirty="0" smtClean="0"/>
              <a:t>(x=&gt;((x._1._2,x._1._1),x._2))</a:t>
            </a:r>
            <a:br>
              <a:rPr lang="en-US" altLang="zh-CN" dirty="0" smtClean="0"/>
            </a:br>
            <a:r>
              <a:rPr lang="en-US" altLang="zh-CN" dirty="0" smtClean="0"/>
              <a:t>      .union(</a:t>
            </a:r>
            <a:r>
              <a:rPr lang="en-US" altLang="zh-CN" dirty="0" err="1" smtClean="0"/>
              <a:t>itemSimilarityPre</a:t>
            </a:r>
            <a:r>
              <a:rPr lang="en-US" altLang="zh-CN" dirty="0" smtClean="0"/>
              <a:t>)</a:t>
            </a:r>
            <a:br>
              <a:rPr lang="en-US" altLang="zh-CN" dirty="0" smtClean="0"/>
            </a:br>
            <a:r>
              <a:rPr lang="en-US" altLang="zh-CN" dirty="0" smtClean="0"/>
              <a:t>      .map(x=&gt;(x._1._1,(x._1._2,x._2)))</a:t>
            </a:r>
            <a:br>
              <a:rPr lang="en-US" altLang="zh-CN" dirty="0" smtClean="0"/>
            </a:br>
            <a:r>
              <a:rPr lang="en-US" altLang="zh-CN" dirty="0" smtClean="0"/>
              <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itemSimilarity</a:t>
            </a:r>
            <a:r>
              <a:rPr lang="en-US" altLang="zh-CN" sz="1200" b="1" kern="1200" dirty="0" smtClean="0">
                <a:solidFill>
                  <a:schemeClr val="tx1"/>
                </a:solidFill>
                <a:effectLst/>
                <a:latin typeface="+mn-lt"/>
                <a:ea typeface="+mn-ea"/>
                <a:cs typeface="+mn-cs"/>
              </a:rPr>
              <a:t> records  count : " </a:t>
            </a:r>
            <a:r>
              <a:rPr lang="en-US" altLang="zh-CN" dirty="0" smtClean="0"/>
              <a:t>+ </a:t>
            </a:r>
            <a:r>
              <a:rPr lang="en-US" altLang="zh-CN" dirty="0" err="1" smtClean="0"/>
              <a:t>itemSimilarity.count</a:t>
            </a: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生成推荐模型 </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item,List</a:t>
            </a:r>
            <a:r>
              <a:rPr lang="en-US" altLang="zh-CN" sz="1200" i="1" kern="1200" dirty="0" smtClean="0">
                <a:solidFill>
                  <a:schemeClr val="tx1"/>
                </a:solidFill>
                <a:effectLst/>
                <a:latin typeface="+mn-lt"/>
                <a:ea typeface="+mn-ea"/>
                <a:cs typeface="+mn-cs"/>
              </a:rPr>
              <a:t>(item))</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dataModelPre</a:t>
            </a:r>
            <a:r>
              <a:rPr lang="en-US" altLang="zh-CN" dirty="0" smtClean="0"/>
              <a:t> = </a:t>
            </a:r>
            <a:r>
              <a:rPr lang="en-US" altLang="zh-CN" dirty="0" err="1" smtClean="0"/>
              <a:t>itemSimilarity.combineByKey</a:t>
            </a:r>
            <a:r>
              <a:rPr lang="en-US" altLang="zh-CN" dirty="0" smtClean="0"/>
              <a:t>(</a:t>
            </a:r>
            <a:br>
              <a:rPr lang="en-US" altLang="zh-CN" dirty="0" smtClean="0"/>
            </a:br>
            <a:r>
              <a:rPr lang="en-US" altLang="zh-CN" dirty="0" smtClean="0"/>
              <a:t>      (x:(</a:t>
            </a:r>
            <a:r>
              <a:rPr lang="en-US" altLang="zh-CN" dirty="0" err="1" smtClean="0"/>
              <a:t>Int,Double</a:t>
            </a:r>
            <a:r>
              <a:rPr lang="en-US" altLang="zh-CN" dirty="0" smtClean="0"/>
              <a:t>)) =&gt; </a:t>
            </a:r>
            <a:r>
              <a:rPr lang="en-US" altLang="zh-CN" sz="1200" i="1" kern="1200" dirty="0" smtClean="0">
                <a:solidFill>
                  <a:schemeClr val="tx1"/>
                </a:solidFill>
                <a:effectLst/>
                <a:latin typeface="+mn-lt"/>
                <a:ea typeface="+mn-ea"/>
                <a:cs typeface="+mn-cs"/>
              </a:rPr>
              <a:t>List</a:t>
            </a:r>
            <a:r>
              <a:rPr lang="en-US" altLang="zh-CN" dirty="0" smtClean="0"/>
              <a:t>(x),</a:t>
            </a:r>
            <a:br>
              <a:rPr lang="en-US" altLang="zh-CN" dirty="0" smtClean="0"/>
            </a:br>
            <a:r>
              <a:rPr lang="en-US" altLang="zh-CN" dirty="0" smtClean="0"/>
              <a:t>      (</a:t>
            </a:r>
            <a:r>
              <a:rPr lang="en-US" altLang="zh-CN" dirty="0" err="1" smtClean="0"/>
              <a:t>c:</a:t>
            </a:r>
            <a:r>
              <a:rPr lang="en-US" altLang="zh-CN" sz="1200" kern="1200" dirty="0" err="1" smtClean="0">
                <a:solidFill>
                  <a:schemeClr val="tx1"/>
                </a:solidFill>
                <a:effectLst/>
                <a:latin typeface="+mn-lt"/>
                <a:ea typeface="+mn-ea"/>
                <a:cs typeface="+mn-cs"/>
              </a:rPr>
              <a:t>List</a:t>
            </a:r>
            <a:r>
              <a:rPr lang="en-US" altLang="zh-CN" dirty="0" smtClean="0"/>
              <a:t>[(</a:t>
            </a:r>
            <a:r>
              <a:rPr lang="en-US" altLang="zh-CN" dirty="0" err="1" smtClean="0"/>
              <a:t>Int,Double</a:t>
            </a:r>
            <a:r>
              <a:rPr lang="en-US" altLang="zh-CN" dirty="0" smtClean="0"/>
              <a:t>)], x:(Int,Double)) =&gt; c :+ x ,</a:t>
            </a:r>
            <a:br>
              <a:rPr lang="en-US" altLang="zh-CN" dirty="0" smtClean="0"/>
            </a:br>
            <a:r>
              <a:rPr lang="en-US" altLang="zh-CN" dirty="0" smtClean="0"/>
              <a:t>      (c1:</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Int,Double</a:t>
            </a:r>
            <a:r>
              <a:rPr lang="en-US" altLang="zh-CN" dirty="0" smtClean="0"/>
              <a:t>)], c2:</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Int,Double</a:t>
            </a:r>
            <a:r>
              <a:rPr lang="en-US" altLang="zh-CN" dirty="0" smtClean="0"/>
              <a:t>)]) =&gt; c1 ::: c2)</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用推荐模型匹配训练数据，按相似度排序，生成推荐结果集</a:t>
            </a:r>
            <a:r>
              <a:rPr lang="en-US" altLang="zh-CN" sz="1200" i="1" kern="1200" dirty="0" smtClean="0">
                <a:solidFill>
                  <a:schemeClr val="tx1"/>
                </a:solidFill>
                <a:effectLst/>
                <a:latin typeface="+mn-lt"/>
                <a:ea typeface="+mn-ea"/>
                <a:cs typeface="+mn-cs"/>
              </a:rPr>
              <a:t>(</a:t>
            </a:r>
            <a:r>
              <a:rPr lang="en-US" altLang="zh-CN" sz="1200" i="1" kern="1200" dirty="0" err="1" smtClean="0">
                <a:solidFill>
                  <a:schemeClr val="tx1"/>
                </a:solidFill>
                <a:effectLst/>
                <a:latin typeface="+mn-lt"/>
                <a:ea typeface="+mn-ea"/>
                <a:cs typeface="+mn-cs"/>
              </a:rPr>
              <a:t>user,List</a:t>
            </a:r>
            <a:r>
              <a:rPr lang="en-US" altLang="zh-CN" sz="1200" i="1" kern="1200" dirty="0" smtClean="0">
                <a:solidFill>
                  <a:schemeClr val="tx1"/>
                </a:solidFill>
                <a:effectLst/>
                <a:latin typeface="+mn-lt"/>
                <a:ea typeface="+mn-ea"/>
                <a:cs typeface="+mn-cs"/>
              </a:rPr>
              <a:t>(item))</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dataModel</a:t>
            </a:r>
            <a:r>
              <a:rPr lang="en-US" altLang="zh-CN" dirty="0" smtClean="0"/>
              <a:t> = </a:t>
            </a:r>
            <a:r>
              <a:rPr lang="en-US" altLang="zh-CN" dirty="0" err="1" smtClean="0"/>
              <a:t>trainDataFiltered.map</a:t>
            </a:r>
            <a:r>
              <a:rPr lang="en-US" altLang="zh-CN" dirty="0" smtClean="0"/>
              <a:t>(x=&gt;(x._2,x._1)).join(</a:t>
            </a:r>
            <a:r>
              <a:rPr lang="en-US" altLang="zh-CN" dirty="0" err="1" smtClean="0"/>
              <a:t>dataModelPre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recommendModel</a:t>
            </a:r>
            <a:r>
              <a:rPr lang="en-US" altLang="zh-CN" dirty="0" smtClean="0"/>
              <a:t> = </a:t>
            </a:r>
            <a:r>
              <a:rPr lang="en-US" altLang="zh-CN" dirty="0" err="1" smtClean="0"/>
              <a:t>dataModel.flatMap</a:t>
            </a:r>
            <a:r>
              <a:rPr lang="en-US" altLang="zh-CN" dirty="0" smtClean="0"/>
              <a:t>(joined =&gt; {</a:t>
            </a:r>
            <a:br>
              <a:rPr lang="en-US" altLang="zh-CN" dirty="0" smtClean="0"/>
            </a:br>
            <a:r>
              <a:rPr lang="en-US" altLang="zh-CN" dirty="0" smtClean="0"/>
              <a:t>      joined._2._2.map(f =&gt; (joined._2._1,f._1,f._2))}).</a:t>
            </a:r>
            <a:r>
              <a:rPr lang="en-US" altLang="zh-CN" dirty="0" err="1" smtClean="0"/>
              <a:t>sortBy</a:t>
            </a:r>
            <a:r>
              <a:rPr lang="en-US" altLang="zh-CN" dirty="0" smtClean="0"/>
              <a:t>(x =&gt; (x._1,x._3),</a:t>
            </a:r>
            <a:r>
              <a:rPr lang="en-US" altLang="zh-CN" sz="1200" b="1" kern="1200" dirty="0" smtClean="0">
                <a:solidFill>
                  <a:schemeClr val="tx1"/>
                </a:solidFill>
                <a:effectLst/>
                <a:latin typeface="+mn-lt"/>
                <a:ea typeface="+mn-ea"/>
                <a:cs typeface="+mn-cs"/>
              </a:rPr>
              <a:t>false</a:t>
            </a:r>
            <a:r>
              <a:rPr lang="en-US" altLang="zh-CN" dirty="0" smtClean="0"/>
              <a:t>).</a:t>
            </a:r>
            <a:br>
              <a:rPr lang="en-US" altLang="zh-CN" dirty="0" smtClean="0"/>
            </a:br>
            <a:r>
              <a:rPr lang="en-US" altLang="zh-CN" dirty="0" smtClean="0"/>
              <a:t>      map(x=&gt;(x._1,x._2)).</a:t>
            </a:r>
            <a:br>
              <a:rPr lang="en-US" altLang="zh-CN" dirty="0" smtClean="0"/>
            </a:br>
            <a:r>
              <a:rPr lang="en-US" altLang="zh-CN" dirty="0" smtClean="0"/>
              <a:t>      </a:t>
            </a:r>
            <a:r>
              <a:rPr lang="en-US" altLang="zh-CN" dirty="0" err="1" smtClean="0"/>
              <a:t>combineByKey</a:t>
            </a:r>
            <a:r>
              <a:rPr lang="en-US" altLang="zh-CN" dirty="0" smtClean="0"/>
              <a:t>(</a:t>
            </a:r>
            <a:br>
              <a:rPr lang="en-US" altLang="zh-CN" dirty="0" smtClean="0"/>
            </a:br>
            <a:r>
              <a:rPr lang="en-US" altLang="zh-CN" dirty="0" smtClean="0"/>
              <a:t>        (</a:t>
            </a:r>
            <a:r>
              <a:rPr lang="en-US" altLang="zh-CN" dirty="0" err="1" smtClean="0"/>
              <a:t>x:Int</a:t>
            </a:r>
            <a:r>
              <a:rPr lang="en-US" altLang="zh-CN" dirty="0" smtClean="0"/>
              <a:t>) =&gt; </a:t>
            </a:r>
            <a:r>
              <a:rPr lang="en-US" altLang="zh-CN" sz="1200" i="1" kern="1200" dirty="0" smtClean="0">
                <a:solidFill>
                  <a:schemeClr val="tx1"/>
                </a:solidFill>
                <a:effectLst/>
                <a:latin typeface="+mn-lt"/>
                <a:ea typeface="+mn-ea"/>
                <a:cs typeface="+mn-cs"/>
              </a:rPr>
              <a:t>List</a:t>
            </a:r>
            <a:r>
              <a:rPr lang="en-US" altLang="zh-CN" dirty="0" smtClean="0"/>
              <a:t>(x),</a:t>
            </a:r>
            <a:br>
              <a:rPr lang="en-US" altLang="zh-CN" dirty="0" smtClean="0"/>
            </a:br>
            <a:r>
              <a:rPr lang="en-US" altLang="zh-CN" dirty="0" smtClean="0"/>
              <a:t>        (</a:t>
            </a:r>
            <a:r>
              <a:rPr lang="en-US" altLang="zh-CN" dirty="0" err="1" smtClean="0"/>
              <a:t>c:</a:t>
            </a:r>
            <a:r>
              <a:rPr lang="en-US" altLang="zh-CN" sz="1200" kern="1200" dirty="0" err="1"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x:Int) =&gt; c :+ x ,</a:t>
            </a:r>
            <a:br>
              <a:rPr lang="en-US" altLang="zh-CN" dirty="0" smtClean="0"/>
            </a:br>
            <a:r>
              <a:rPr lang="en-US" altLang="zh-CN" dirty="0" smtClean="0"/>
              <a:t>        (c1:</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c2:</a:t>
            </a:r>
            <a:r>
              <a:rPr lang="en-US" altLang="zh-CN" sz="1200" kern="1200" dirty="0" smtClean="0">
                <a:solidFill>
                  <a:schemeClr val="tx1"/>
                </a:solidFill>
                <a:effectLst/>
                <a:latin typeface="+mn-lt"/>
                <a:ea typeface="+mn-ea"/>
                <a:cs typeface="+mn-cs"/>
              </a:rPr>
              <a:t>List</a:t>
            </a:r>
            <a:r>
              <a:rPr lang="en-US" altLang="zh-CN" dirty="0" smtClean="0"/>
              <a:t>[</a:t>
            </a:r>
            <a:r>
              <a:rPr lang="en-US" altLang="zh-CN" dirty="0" err="1" smtClean="0"/>
              <a:t>Int</a:t>
            </a:r>
            <a:r>
              <a:rPr lang="en-US" altLang="zh-CN" dirty="0" smtClean="0"/>
              <a:t>]) =&gt; c1 ::: c2).map(x =&gt; (x._1,x._2.take(</a:t>
            </a:r>
            <a:r>
              <a:rPr lang="en-US" altLang="zh-CN" dirty="0" err="1" smtClean="0"/>
              <a:t>recommendItemNum</a:t>
            </a:r>
            <a:r>
              <a:rPr lang="en-US" altLang="zh-CN" dirty="0" smtClean="0"/>
              <a:t>)))</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"Recommend Model count : " </a:t>
            </a:r>
            <a:r>
              <a:rPr lang="en-US" altLang="zh-CN" dirty="0" smtClean="0"/>
              <a:t>+ </a:t>
            </a:r>
            <a:r>
              <a:rPr lang="en-US" altLang="zh-CN" dirty="0" err="1" smtClean="0"/>
              <a:t>recommendModel.count</a:t>
            </a: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存储推荐结果集</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dirty="0" err="1" smtClean="0"/>
              <a:t>recommendModel.repartition</a:t>
            </a:r>
            <a:r>
              <a:rPr lang="en-US" altLang="zh-CN" dirty="0" smtClean="0"/>
              <a:t>(</a:t>
            </a:r>
            <a:r>
              <a:rPr lang="en-US" altLang="zh-CN" sz="1200" kern="1200" dirty="0" smtClean="0">
                <a:solidFill>
                  <a:schemeClr val="tx1"/>
                </a:solidFill>
                <a:effectLst/>
                <a:latin typeface="+mn-lt"/>
                <a:ea typeface="+mn-ea"/>
                <a:cs typeface="+mn-cs"/>
              </a:rPr>
              <a:t>6</a:t>
            </a:r>
            <a:r>
              <a:rPr lang="en-US" altLang="zh-CN" dirty="0" smtClean="0"/>
              <a:t>).</a:t>
            </a:r>
            <a:r>
              <a:rPr lang="en-US" altLang="zh-CN" dirty="0" err="1" smtClean="0"/>
              <a:t>saveAsObjectFile</a:t>
            </a:r>
            <a:r>
              <a:rPr lang="en-US" altLang="zh-CN" dirty="0" smtClean="0"/>
              <a:t>(</a:t>
            </a:r>
            <a:r>
              <a:rPr lang="en-US" altLang="zh-CN" dirty="0" err="1" smtClean="0"/>
              <a:t>modelPath</a:t>
            </a:r>
            <a:r>
              <a:rPr lang="en-US" altLang="zh-CN" dirty="0" smtClean="0"/>
              <a:t>)</a:t>
            </a:r>
            <a:br>
              <a:rPr lang="en-US" altLang="zh-CN" dirty="0" smtClean="0"/>
            </a:br>
            <a:r>
              <a:rPr lang="en-US" altLang="zh-CN" dirty="0" smtClean="0"/>
              <a:t>    </a:t>
            </a:r>
            <a:r>
              <a:rPr lang="en-US" altLang="zh-CN" dirty="0" err="1" smtClean="0"/>
              <a:t>sc.stop</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4A1B552-615F-42DA-85F2-80E7008928A8}" type="slidenum">
              <a:rPr lang="zh-CN" altLang="en-US" smtClean="0"/>
              <a:t>7</a:t>
            </a:fld>
            <a:endParaRPr lang="zh-CN" altLang="en-US"/>
          </a:p>
        </p:txBody>
      </p:sp>
    </p:spTree>
    <p:extLst>
      <p:ext uri="{BB962C8B-B14F-4D97-AF65-F5344CB8AC3E}">
        <p14:creationId xmlns:p14="http://schemas.microsoft.com/office/powerpoint/2010/main" val="385487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import </a:t>
            </a:r>
            <a:r>
              <a:rPr lang="en-US" altLang="zh-CN" dirty="0" err="1" smtClean="0"/>
              <a:t>org.apache.spark</a:t>
            </a:r>
            <a:r>
              <a:rPr lang="en-US" altLang="zh-CN" dirty="0" smtClean="0"/>
              <a:t>.{</a:t>
            </a:r>
            <a:r>
              <a:rPr lang="en-US" altLang="zh-CN" dirty="0" err="1" smtClean="0"/>
              <a:t>SparkContext</a:t>
            </a:r>
            <a:r>
              <a:rPr lang="en-US" altLang="zh-CN" dirty="0" smtClean="0"/>
              <a:t>, </a:t>
            </a:r>
            <a:r>
              <a:rPr lang="en-US" altLang="zh-CN" dirty="0" err="1" smtClean="0"/>
              <a:t>SparkConf</a:t>
            </a:r>
            <a:r>
              <a:rPr lang="en-US" altLang="zh-CN" dirty="0" smtClean="0"/>
              <a:t>}</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org.apache.spark.mllib.recommendation.ALS</a:t>
            </a: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import </a:t>
            </a:r>
            <a:r>
              <a:rPr lang="en-US" altLang="zh-CN" dirty="0" err="1" smtClean="0"/>
              <a:t>org.apache.spark.mllib.recommendation.Rating</a:t>
            </a:r>
            <a:r>
              <a:rPr lang="en-US" altLang="zh-CN" dirty="0" smtClean="0"/>
              <a:t/>
            </a:r>
            <a:br>
              <a:rPr lang="en-US" altLang="zh-CN" dirty="0" smtClean="0"/>
            </a:br>
            <a:r>
              <a:rPr lang="en-US" altLang="zh-CN" dirty="0" smtClean="0"/>
              <a:t/>
            </a:r>
            <a:br>
              <a:rPr lang="en-US" altLang="zh-CN" dirty="0" smtClean="0"/>
            </a:b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创建</a:t>
            </a:r>
            <a:r>
              <a:rPr lang="en-US" altLang="zh-CN" sz="1200" i="1" kern="1200" dirty="0" smtClean="0">
                <a:solidFill>
                  <a:schemeClr val="tx1"/>
                </a:solidFill>
                <a:effectLst/>
                <a:latin typeface="+mn-lt"/>
                <a:ea typeface="+mn-ea"/>
                <a:cs typeface="+mn-cs"/>
              </a:rPr>
              <a:t>ALS</a:t>
            </a:r>
            <a:r>
              <a:rPr lang="zh-CN" altLang="en-US" sz="1200" i="1" kern="1200" dirty="0" smtClean="0">
                <a:solidFill>
                  <a:schemeClr val="tx1"/>
                </a:solidFill>
                <a:effectLst/>
                <a:latin typeface="+mn-lt"/>
                <a:ea typeface="+mn-ea"/>
                <a:cs typeface="+mn-cs"/>
              </a:rPr>
              <a:t>模型，需要输入以下参数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输入原始数据，包含（用户，项目，评分）</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modelPath</a:t>
            </a:r>
            <a:r>
              <a:rPr lang="zh-CN" altLang="en-US" sz="1200" i="1" kern="1200" dirty="0" smtClean="0">
                <a:solidFill>
                  <a:schemeClr val="tx1"/>
                </a:solidFill>
                <a:effectLst/>
                <a:latin typeface="+mn-lt"/>
                <a:ea typeface="+mn-ea"/>
                <a:cs typeface="+mn-cs"/>
              </a:rPr>
              <a:t>：模型存储目录</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rank </a:t>
            </a:r>
            <a:r>
              <a:rPr lang="zh-CN" altLang="en-US" sz="1200" i="1" kern="1200" dirty="0" smtClean="0">
                <a:solidFill>
                  <a:schemeClr val="tx1"/>
                </a:solidFill>
                <a:effectLst/>
                <a:latin typeface="+mn-lt"/>
                <a:ea typeface="+mn-ea"/>
                <a:cs typeface="+mn-cs"/>
              </a:rPr>
              <a:t>： 用户、项目子矩阵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iteration</a:t>
            </a:r>
            <a:r>
              <a:rPr lang="zh-CN" altLang="en-US" sz="1200" i="1" kern="1200" dirty="0" smtClean="0">
                <a:solidFill>
                  <a:schemeClr val="tx1"/>
                </a:solidFill>
                <a:effectLst/>
                <a:latin typeface="+mn-lt"/>
                <a:ea typeface="+mn-ea"/>
                <a:cs typeface="+mn-cs"/>
              </a:rPr>
              <a:t>： 循环次数；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lambda </a:t>
            </a:r>
            <a:r>
              <a:rPr lang="zh-CN" altLang="en-US" sz="1200" i="1" kern="1200" dirty="0" smtClean="0">
                <a:solidFill>
                  <a:schemeClr val="tx1"/>
                </a:solidFill>
                <a:effectLst/>
                <a:latin typeface="+mn-lt"/>
                <a:ea typeface="+mn-ea"/>
                <a:cs typeface="+mn-cs"/>
              </a:rPr>
              <a:t>： 防止过拟合参数；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i="1" kern="1200" dirty="0" smtClean="0">
                <a:solidFill>
                  <a:schemeClr val="tx1"/>
                </a:solidFill>
                <a:effectLst/>
                <a:latin typeface="+mn-lt"/>
                <a:ea typeface="+mn-ea"/>
                <a:cs typeface="+mn-cs"/>
              </a:rPr>
              <a:t>splitter</a:t>
            </a:r>
            <a:r>
              <a:rPr lang="zh-CN" altLang="en-US" sz="1200" i="1" kern="1200" dirty="0" smtClean="0">
                <a:solidFill>
                  <a:schemeClr val="tx1"/>
                </a:solidFill>
                <a:effectLst/>
                <a:latin typeface="+mn-lt"/>
                <a:ea typeface="+mn-ea"/>
                <a:cs typeface="+mn-cs"/>
              </a:rPr>
              <a:t>： 输入原始数据分隔符；</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object </a:t>
            </a:r>
            <a:r>
              <a:rPr lang="en-US" altLang="zh-CN" dirty="0" err="1" smtClean="0"/>
              <a:t>ALSModelCreate</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def</a:t>
            </a:r>
            <a:r>
              <a:rPr lang="en-US" altLang="zh-CN" sz="1200" b="1" kern="1200" dirty="0" smtClean="0">
                <a:solidFill>
                  <a:schemeClr val="tx1"/>
                </a:solidFill>
                <a:effectLst/>
                <a:latin typeface="+mn-lt"/>
                <a:ea typeface="+mn-ea"/>
                <a:cs typeface="+mn-cs"/>
              </a:rPr>
              <a:t> </a:t>
            </a:r>
            <a:r>
              <a:rPr lang="en-US" altLang="zh-CN" dirty="0" smtClean="0"/>
              <a:t>main(</a:t>
            </a:r>
            <a:r>
              <a:rPr lang="en-US" altLang="zh-CN" dirty="0" err="1" smtClean="0"/>
              <a:t>args</a:t>
            </a:r>
            <a:r>
              <a:rPr lang="en-US" altLang="zh-CN" dirty="0" smtClean="0"/>
              <a:t>: Array[</a:t>
            </a:r>
            <a:r>
              <a:rPr lang="en-US" altLang="zh-CN" sz="1200" kern="1200" dirty="0" smtClean="0">
                <a:solidFill>
                  <a:schemeClr val="tx1"/>
                </a:solidFill>
                <a:effectLst/>
                <a:latin typeface="+mn-lt"/>
                <a:ea typeface="+mn-ea"/>
                <a:cs typeface="+mn-cs"/>
              </a:rPr>
              <a:t>String</a:t>
            </a:r>
            <a:r>
              <a:rPr lang="en-US" altLang="zh-CN" dirty="0" smtClean="0"/>
              <a:t>]): Unit =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appName</a:t>
            </a:r>
            <a:r>
              <a:rPr lang="en-US" altLang="zh-CN" dirty="0" smtClean="0"/>
              <a:t> = </a:t>
            </a:r>
            <a:r>
              <a:rPr lang="en-US" altLang="zh-CN" sz="1200" b="1" kern="1200" dirty="0" smtClean="0">
                <a:solidFill>
                  <a:schemeClr val="tx1"/>
                </a:solidFill>
                <a:effectLst/>
                <a:latin typeface="+mn-lt"/>
                <a:ea typeface="+mn-ea"/>
                <a:cs typeface="+mn-cs"/>
              </a:rPr>
              <a:t>"Create ALS Model "</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conf</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SparkConf</a:t>
            </a:r>
            <a:r>
              <a:rPr lang="en-US" altLang="zh-CN" dirty="0" smtClean="0"/>
              <a:t>().</a:t>
            </a:r>
            <a:r>
              <a:rPr lang="en-US" altLang="zh-CN" dirty="0" err="1" smtClean="0"/>
              <a:t>setMaster</a:t>
            </a:r>
            <a:r>
              <a:rPr lang="en-US" altLang="zh-CN" dirty="0" smtClean="0"/>
              <a:t>(</a:t>
            </a:r>
            <a:r>
              <a:rPr lang="en-US" altLang="zh-CN" sz="1200" b="1" kern="1200" dirty="0" smtClean="0">
                <a:solidFill>
                  <a:schemeClr val="tx1"/>
                </a:solidFill>
                <a:effectLst/>
                <a:latin typeface="+mn-lt"/>
                <a:ea typeface="+mn-ea"/>
                <a:cs typeface="+mn-cs"/>
              </a:rPr>
              <a:t>"local[*]"</a:t>
            </a:r>
            <a:r>
              <a:rPr lang="en-US" altLang="zh-CN" dirty="0" smtClean="0"/>
              <a:t>).</a:t>
            </a:r>
            <a:r>
              <a:rPr lang="en-US" altLang="zh-CN" dirty="0" err="1" smtClean="0"/>
              <a:t>setAppName</a:t>
            </a:r>
            <a:r>
              <a:rPr lang="en-US" altLang="zh-CN" dirty="0" smtClean="0"/>
              <a:t>(</a:t>
            </a:r>
            <a:r>
              <a:rPr lang="en-US" altLang="zh-CN" dirty="0" err="1" smtClean="0"/>
              <a:t>appName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sc</a:t>
            </a:r>
            <a:r>
              <a:rPr lang="en-US" altLang="zh-CN" dirty="0" smtClean="0"/>
              <a:t> = </a:t>
            </a:r>
            <a:r>
              <a:rPr lang="en-US" altLang="zh-CN" sz="1200" b="1" kern="1200" dirty="0" smtClean="0">
                <a:solidFill>
                  <a:schemeClr val="tx1"/>
                </a:solidFill>
                <a:effectLst/>
                <a:latin typeface="+mn-lt"/>
                <a:ea typeface="+mn-ea"/>
                <a:cs typeface="+mn-cs"/>
              </a:rPr>
              <a:t>new </a:t>
            </a:r>
            <a:r>
              <a:rPr lang="en-US" altLang="zh-CN" dirty="0" err="1" smtClean="0"/>
              <a:t>SparkContext</a:t>
            </a:r>
            <a:r>
              <a:rPr lang="en-US" altLang="zh-CN" dirty="0" smtClean="0"/>
              <a:t>(</a:t>
            </a:r>
            <a:r>
              <a:rPr lang="en-US" altLang="zh-CN" dirty="0" err="1" smtClean="0"/>
              <a:t>conf</a:t>
            </a:r>
            <a:r>
              <a:rPr lang="en-US" altLang="zh-CN" dirty="0" smtClean="0"/>
              <a:t>)</a:t>
            </a:r>
            <a:br>
              <a:rPr lang="en-US" altLang="zh-CN" dirty="0" smtClean="0"/>
            </a:br>
            <a:r>
              <a:rPr lang="en-US" altLang="zh-CN" dirty="0" smtClean="0"/>
              <a:t>    </a:t>
            </a:r>
            <a:r>
              <a:rPr lang="en-US" altLang="zh-CN" dirty="0" err="1" smtClean="0"/>
              <a:t>sc.setLogLevel</a:t>
            </a:r>
            <a:r>
              <a:rPr lang="en-US" altLang="zh-CN" dirty="0" smtClean="0"/>
              <a:t>(</a:t>
            </a:r>
            <a:r>
              <a:rPr lang="en-US" altLang="zh-CN" sz="1200" b="1" kern="1200" dirty="0" smtClean="0">
                <a:solidFill>
                  <a:schemeClr val="tx1"/>
                </a:solidFill>
                <a:effectLst/>
                <a:latin typeface="+mn-lt"/>
                <a:ea typeface="+mn-ea"/>
                <a:cs typeface="+mn-cs"/>
              </a:rPr>
              <a:t>"WARN"</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匹配输入参数</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trainRatings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modelPath</a:t>
            </a:r>
            <a:r>
              <a:rPr lang="en-US" altLang="zh-CN" dirty="0" smtClean="0"/>
              <a:t> = </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inputdata</a:t>
            </a:r>
            <a:r>
              <a:rPr lang="en-US" altLang="zh-CN" sz="1200" b="1" kern="1200" dirty="0" smtClean="0">
                <a:solidFill>
                  <a:schemeClr val="tx1"/>
                </a:solidFill>
                <a:effectLst/>
                <a:latin typeface="+mn-lt"/>
                <a:ea typeface="+mn-ea"/>
                <a:cs typeface="+mn-cs"/>
              </a:rPr>
              <a:t>/meal/</a:t>
            </a:r>
            <a:r>
              <a:rPr lang="en-US" altLang="zh-CN" sz="1200" b="1" kern="1200" dirty="0" err="1" smtClean="0">
                <a:solidFill>
                  <a:schemeClr val="tx1"/>
                </a:solidFill>
                <a:effectLst/>
                <a:latin typeface="+mn-lt"/>
                <a:ea typeface="+mn-ea"/>
                <a:cs typeface="+mn-cs"/>
              </a:rPr>
              <a:t>MealRatings</a:t>
            </a:r>
            <a:r>
              <a:rPr lang="en-US" altLang="zh-CN" sz="1200" b="1" kern="1200" dirty="0" smtClean="0">
                <a:solidFill>
                  <a:schemeClr val="tx1"/>
                </a:solidFill>
                <a:effectLst/>
                <a:latin typeface="+mn-lt"/>
                <a:ea typeface="+mn-ea"/>
                <a:cs typeface="+mn-cs"/>
              </a:rPr>
              <a:t>/</a:t>
            </a:r>
            <a:r>
              <a:rPr lang="en-US" altLang="zh-CN" sz="1200" b="1" kern="1200" dirty="0" err="1" smtClean="0">
                <a:solidFill>
                  <a:schemeClr val="tx1"/>
                </a:solidFill>
                <a:effectLst/>
                <a:latin typeface="+mn-lt"/>
                <a:ea typeface="+mn-ea"/>
                <a:cs typeface="+mn-cs"/>
              </a:rPr>
              <a:t>alsmodels</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rank = </a:t>
            </a:r>
            <a:r>
              <a:rPr lang="en-US" altLang="zh-CN" sz="1200" kern="1200" dirty="0" smtClean="0">
                <a:solidFill>
                  <a:schemeClr val="tx1"/>
                </a:solidFill>
                <a:effectLst/>
                <a:latin typeface="+mn-lt"/>
                <a:ea typeface="+mn-ea"/>
                <a:cs typeface="+mn-cs"/>
              </a:rPr>
              <a:t>20</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iteration = </a:t>
            </a:r>
            <a:r>
              <a:rPr lang="en-US" altLang="zh-CN" sz="1200" kern="1200" dirty="0" smtClean="0">
                <a:solidFill>
                  <a:schemeClr val="tx1"/>
                </a:solidFill>
                <a:effectLst/>
                <a:latin typeface="+mn-lt"/>
                <a:ea typeface="+mn-ea"/>
                <a:cs typeface="+mn-cs"/>
              </a:rPr>
              <a:t>15</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lambda = </a:t>
            </a:r>
            <a:r>
              <a:rPr lang="en-US" altLang="zh-CN" sz="1200" kern="1200" dirty="0" smtClean="0">
                <a:solidFill>
                  <a:schemeClr val="tx1"/>
                </a:solidFill>
                <a:effectLst/>
                <a:latin typeface="+mn-lt"/>
                <a:ea typeface="+mn-ea"/>
                <a:cs typeface="+mn-cs"/>
              </a:rPr>
              <a:t>0.3</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splitter = </a:t>
            </a:r>
            <a:r>
              <a:rPr lang="en-US" altLang="zh-CN" sz="1200" b="1" kern="1200" dirty="0" smtClean="0">
                <a:solidFill>
                  <a:schemeClr val="tx1"/>
                </a:solidFill>
                <a:effectLst/>
                <a:latin typeface="+mn-lt"/>
                <a:ea typeface="+mn-ea"/>
                <a:cs typeface="+mn-cs"/>
              </a:rPr>
              <a:t>","</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r>
            <a:br>
              <a:rPr lang="en-US" altLang="zh-CN" sz="1200" b="1" kern="1200" dirty="0" smtClean="0">
                <a:solidFill>
                  <a:schemeClr val="tx1"/>
                </a:solidFill>
                <a:effectLst/>
                <a:latin typeface="+mn-lt"/>
                <a:ea typeface="+mn-ea"/>
                <a:cs typeface="+mn-cs"/>
              </a:rPr>
            </a:br>
            <a:r>
              <a:rPr lang="en-US" altLang="zh-CN" sz="1200" b="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trainDataPath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(0)</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modelPath</a:t>
            </a:r>
            <a:r>
              <a:rPr lang="en-US" altLang="zh-CN" sz="1200" i="1" kern="1200" dirty="0" smtClean="0">
                <a:solidFill>
                  <a:schemeClr val="tx1"/>
                </a:solidFill>
                <a:effectLst/>
                <a:latin typeface="+mn-lt"/>
                <a:ea typeface="+mn-ea"/>
                <a:cs typeface="+mn-cs"/>
              </a:rPr>
              <a:t>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(1)</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rank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(2).</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iteration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(3).</a:t>
            </a:r>
            <a:r>
              <a:rPr lang="en-US" altLang="zh-CN" sz="1200" i="1" kern="1200" dirty="0" err="1" smtClean="0">
                <a:solidFill>
                  <a:schemeClr val="tx1"/>
                </a:solidFill>
                <a:effectLst/>
                <a:latin typeface="+mn-lt"/>
                <a:ea typeface="+mn-ea"/>
                <a:cs typeface="+mn-cs"/>
              </a:rPr>
              <a:t>toInt</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lambda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(4).</a:t>
            </a:r>
            <a:r>
              <a:rPr lang="en-US" altLang="zh-CN" sz="1200" i="1" kern="1200" dirty="0" err="1" smtClean="0">
                <a:solidFill>
                  <a:schemeClr val="tx1"/>
                </a:solidFill>
                <a:effectLst/>
                <a:latin typeface="+mn-lt"/>
                <a:ea typeface="+mn-ea"/>
                <a:cs typeface="+mn-cs"/>
              </a:rPr>
              <a:t>toDouble</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val</a:t>
            </a:r>
            <a:r>
              <a:rPr lang="en-US" altLang="zh-CN" sz="1200" i="1" kern="1200" dirty="0" smtClean="0">
                <a:solidFill>
                  <a:schemeClr val="tx1"/>
                </a:solidFill>
                <a:effectLst/>
                <a:latin typeface="+mn-lt"/>
                <a:ea typeface="+mn-ea"/>
                <a:cs typeface="+mn-cs"/>
              </a:rPr>
              <a:t> splitter = </a:t>
            </a:r>
            <a:r>
              <a:rPr lang="en-US" altLang="zh-CN" sz="1200" i="1" kern="1200" dirty="0" err="1" smtClean="0">
                <a:solidFill>
                  <a:schemeClr val="tx1"/>
                </a:solidFill>
                <a:effectLst/>
                <a:latin typeface="+mn-lt"/>
                <a:ea typeface="+mn-ea"/>
                <a:cs typeface="+mn-cs"/>
              </a:rPr>
              <a:t>args</a:t>
            </a:r>
            <a:r>
              <a:rPr lang="en-US" altLang="zh-CN" sz="1200" i="1" kern="1200" dirty="0" smtClean="0">
                <a:solidFill>
                  <a:schemeClr val="tx1"/>
                </a:solidFill>
                <a:effectLst/>
                <a:latin typeface="+mn-lt"/>
                <a:ea typeface="+mn-ea"/>
                <a:cs typeface="+mn-cs"/>
              </a:rPr>
              <a:t>(5)*/</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加载训练集数据</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a:t>
            </a:r>
            <a:r>
              <a:rPr lang="en-US" altLang="zh-CN" dirty="0" smtClean="0"/>
              <a:t> = </a:t>
            </a:r>
            <a:r>
              <a:rPr lang="en-US" altLang="zh-CN" dirty="0" err="1" smtClean="0"/>
              <a:t>sc.textFile</a:t>
            </a:r>
            <a:r>
              <a:rPr lang="en-US" altLang="zh-CN" dirty="0" smtClean="0"/>
              <a:t>(</a:t>
            </a:r>
            <a:r>
              <a:rPr lang="en-US" altLang="zh-CN" dirty="0" err="1" smtClean="0"/>
              <a:t>trainDataPath</a:t>
            </a:r>
            <a:r>
              <a:rPr lang="en-US" altLang="zh-CN" dirty="0" smtClean="0"/>
              <a:t>).map{x=&gt;</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fields=</a:t>
            </a:r>
            <a:r>
              <a:rPr lang="en-US" altLang="zh-CN" dirty="0" err="1" smtClean="0"/>
              <a:t>x.slice</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,x.size-</a:t>
            </a:r>
            <a:r>
              <a:rPr lang="en-US" altLang="zh-CN" sz="1200" kern="1200" dirty="0" smtClean="0">
                <a:solidFill>
                  <a:schemeClr val="tx1"/>
                </a:solidFill>
                <a:effectLst/>
                <a:latin typeface="+mn-lt"/>
                <a:ea typeface="+mn-ea"/>
                <a:cs typeface="+mn-cs"/>
              </a:rPr>
              <a:t>1</a:t>
            </a:r>
            <a:r>
              <a:rPr lang="en-US" altLang="zh-CN" dirty="0" smtClean="0"/>
              <a:t>).split(splitter);</a:t>
            </a:r>
            <a:br>
              <a:rPr lang="en-US" altLang="zh-CN" dirty="0" smtClean="0"/>
            </a:br>
            <a:r>
              <a:rPr lang="en-US" altLang="zh-CN" dirty="0" smtClean="0"/>
              <a:t>      (fields(</a:t>
            </a:r>
            <a:r>
              <a:rPr lang="en-US" altLang="zh-CN" sz="1200" kern="1200" dirty="0" smtClean="0">
                <a:solidFill>
                  <a:schemeClr val="tx1"/>
                </a:solidFill>
                <a:effectLst/>
                <a:latin typeface="+mn-lt"/>
                <a:ea typeface="+mn-ea"/>
                <a:cs typeface="+mn-cs"/>
              </a:rPr>
              <a:t>0</a:t>
            </a:r>
            <a:r>
              <a:rPr lang="en-US" altLang="zh-CN" dirty="0" smtClean="0"/>
              <a:t>).</a:t>
            </a:r>
            <a:r>
              <a:rPr lang="en-US" altLang="zh-CN" dirty="0" err="1" smtClean="0"/>
              <a:t>toInt,fields</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a:t>
            </a:r>
            <a:r>
              <a:rPr lang="en-US" altLang="zh-CN" dirty="0" err="1" smtClean="0"/>
              <a:t>toInt,fields</a:t>
            </a:r>
            <a:r>
              <a:rPr lang="en-US" altLang="zh-CN" dirty="0" smtClean="0"/>
              <a:t>(</a:t>
            </a:r>
            <a:r>
              <a:rPr lang="en-US" altLang="zh-CN" sz="1200" kern="1200" dirty="0" smtClean="0">
                <a:solidFill>
                  <a:schemeClr val="tx1"/>
                </a:solidFill>
                <a:effectLst/>
                <a:latin typeface="+mn-lt"/>
                <a:ea typeface="+mn-ea"/>
                <a:cs typeface="+mn-cs"/>
              </a:rPr>
              <a:t>2</a:t>
            </a:r>
            <a:r>
              <a:rPr lang="en-US" altLang="zh-CN" dirty="0" smtClean="0"/>
              <a:t>).</a:t>
            </a:r>
            <a:r>
              <a:rPr lang="en-US" altLang="zh-CN" dirty="0" err="1" smtClean="0"/>
              <a:t>toDouble</a:t>
            </a:r>
            <a:r>
              <a:rPr lang="en-US" altLang="zh-CN" dirty="0" smtClean="0"/>
              <a:t>)}</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err="1" smtClean="0"/>
              <a:t>trainDataRating</a:t>
            </a:r>
            <a:r>
              <a:rPr lang="en-US" altLang="zh-CN" dirty="0" smtClean="0"/>
              <a:t>= </a:t>
            </a:r>
            <a:r>
              <a:rPr lang="en-US" altLang="zh-CN" dirty="0" err="1" smtClean="0"/>
              <a:t>trainData.map</a:t>
            </a:r>
            <a:r>
              <a:rPr lang="en-US" altLang="zh-CN" dirty="0" smtClean="0"/>
              <a:t>(x=&gt;</a:t>
            </a:r>
            <a:r>
              <a:rPr lang="en-US" altLang="zh-CN" i="1" dirty="0" smtClean="0">
                <a:effectLst/>
              </a:rPr>
              <a:t>Rating</a:t>
            </a:r>
            <a:r>
              <a:rPr lang="en-US" altLang="zh-CN" dirty="0" smtClean="0"/>
              <a:t>(x._1,x._2,x._3))</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建立</a:t>
            </a:r>
            <a:r>
              <a:rPr lang="en-US" altLang="zh-CN" sz="1200" i="1" kern="1200" dirty="0" smtClean="0">
                <a:solidFill>
                  <a:schemeClr val="tx1"/>
                </a:solidFill>
                <a:effectLst/>
                <a:latin typeface="+mn-lt"/>
                <a:ea typeface="+mn-ea"/>
                <a:cs typeface="+mn-cs"/>
              </a:rPr>
              <a:t>ALS</a:t>
            </a:r>
            <a:r>
              <a:rPr lang="zh-CN" altLang="en-US" sz="1200" i="1" kern="1200" dirty="0" smtClean="0">
                <a:solidFill>
                  <a:schemeClr val="tx1"/>
                </a:solidFill>
                <a:effectLst/>
                <a:latin typeface="+mn-lt"/>
                <a:ea typeface="+mn-ea"/>
                <a:cs typeface="+mn-cs"/>
              </a:rPr>
              <a:t>模型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val</a:t>
            </a:r>
            <a:r>
              <a:rPr lang="en-US" altLang="zh-CN" sz="1200" b="1" kern="1200" dirty="0" smtClean="0">
                <a:solidFill>
                  <a:schemeClr val="tx1"/>
                </a:solidFill>
                <a:effectLst/>
                <a:latin typeface="+mn-lt"/>
                <a:ea typeface="+mn-ea"/>
                <a:cs typeface="+mn-cs"/>
              </a:rPr>
              <a:t> </a:t>
            </a:r>
            <a:r>
              <a:rPr lang="en-US" altLang="zh-CN" dirty="0" smtClean="0"/>
              <a:t>model = </a:t>
            </a:r>
            <a:r>
              <a:rPr lang="en-US" altLang="zh-CN" dirty="0" err="1" smtClean="0"/>
              <a:t>ALS.</a:t>
            </a:r>
            <a:r>
              <a:rPr lang="en-US" altLang="zh-CN" i="1" dirty="0" err="1" smtClean="0">
                <a:effectLst/>
              </a:rPr>
              <a:t>train</a:t>
            </a:r>
            <a:r>
              <a:rPr lang="en-US" altLang="zh-CN" dirty="0" smtClean="0"/>
              <a:t>(</a:t>
            </a:r>
            <a:r>
              <a:rPr lang="en-US" altLang="zh-CN" dirty="0" err="1" smtClean="0"/>
              <a:t>trainDataRating</a:t>
            </a:r>
            <a:r>
              <a:rPr lang="en-US" altLang="zh-CN" dirty="0" smtClean="0"/>
              <a:t>, rank, iteration, lambda)</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 </a:t>
            </a:r>
            <a:r>
              <a:rPr lang="zh-CN" altLang="en-US" sz="1200" i="1" kern="1200" dirty="0" smtClean="0">
                <a:solidFill>
                  <a:schemeClr val="tx1"/>
                </a:solidFill>
                <a:effectLst/>
                <a:latin typeface="+mn-lt"/>
                <a:ea typeface="+mn-ea"/>
                <a:cs typeface="+mn-cs"/>
              </a:rPr>
              <a:t>存储</a:t>
            </a:r>
            <a:r>
              <a:rPr lang="en-US" altLang="zh-CN" sz="1200" i="1" kern="1200" dirty="0" smtClean="0">
                <a:solidFill>
                  <a:schemeClr val="tx1"/>
                </a:solidFill>
                <a:effectLst/>
                <a:latin typeface="+mn-lt"/>
                <a:ea typeface="+mn-ea"/>
                <a:cs typeface="+mn-cs"/>
              </a:rPr>
              <a:t>ALS</a:t>
            </a:r>
            <a:r>
              <a:rPr lang="zh-CN" altLang="en-US" sz="1200" i="1" kern="1200" dirty="0" smtClean="0">
                <a:solidFill>
                  <a:schemeClr val="tx1"/>
                </a:solidFill>
                <a:effectLst/>
                <a:latin typeface="+mn-lt"/>
                <a:ea typeface="+mn-ea"/>
                <a:cs typeface="+mn-cs"/>
              </a:rPr>
              <a:t>模型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dirty="0" err="1" smtClean="0"/>
              <a:t>model.save</a:t>
            </a:r>
            <a:r>
              <a:rPr lang="en-US" altLang="zh-CN" dirty="0" smtClean="0"/>
              <a:t>(</a:t>
            </a:r>
            <a:r>
              <a:rPr lang="en-US" altLang="zh-CN" dirty="0" err="1" smtClean="0"/>
              <a:t>sc,modelPath</a:t>
            </a:r>
            <a:r>
              <a:rPr lang="en-US" altLang="zh-CN" dirty="0" smtClean="0"/>
              <a:t>)</a:t>
            </a:r>
            <a:br>
              <a:rPr lang="en-US" altLang="zh-CN" dirty="0" smtClean="0"/>
            </a:br>
            <a:r>
              <a:rPr lang="en-US" altLang="zh-CN" dirty="0" smtClean="0"/>
              <a:t>    </a:t>
            </a:r>
            <a:r>
              <a:rPr lang="en-US" altLang="zh-CN" i="1" dirty="0" err="1" smtClean="0">
                <a:effectLst/>
              </a:rPr>
              <a:t>println</a:t>
            </a:r>
            <a:r>
              <a:rPr lang="en-US" altLang="zh-CN" dirty="0" smtClean="0"/>
              <a:t>(</a:t>
            </a:r>
            <a:r>
              <a:rPr lang="en-US" altLang="zh-CN" sz="1200" b="1" kern="1200" dirty="0" smtClean="0">
                <a:solidFill>
                  <a:schemeClr val="tx1"/>
                </a:solidFill>
                <a:effectLst/>
                <a:latin typeface="+mn-lt"/>
                <a:ea typeface="+mn-ea"/>
                <a:cs typeface="+mn-cs"/>
              </a:rPr>
              <a:t>"Model saved"</a:t>
            </a:r>
            <a:r>
              <a:rPr lang="en-US" altLang="zh-CN" dirty="0" smtClean="0"/>
              <a:t>)</a:t>
            </a:r>
            <a:br>
              <a:rPr lang="en-US" altLang="zh-CN" dirty="0" smtClean="0"/>
            </a:br>
            <a:r>
              <a:rPr lang="en-US" altLang="zh-CN" dirty="0" smtClean="0"/>
              <a:t>    </a:t>
            </a:r>
            <a:r>
              <a:rPr lang="en-US" altLang="zh-CN" dirty="0" err="1" smtClean="0"/>
              <a:t>sc.stop</a:t>
            </a:r>
            <a:r>
              <a:rPr lang="en-US" altLang="zh-CN" dirty="0" smtClean="0"/>
              <a:t>()</a:t>
            </a:r>
            <a:br>
              <a:rPr lang="en-US" altLang="zh-CN" dirty="0" smtClean="0"/>
            </a:br>
            <a:r>
              <a:rPr lang="en-US" altLang="zh-CN" dirty="0" smtClean="0"/>
              <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4A1B552-615F-42DA-85F2-80E7008928A8}" type="slidenum">
              <a:rPr lang="zh-CN" altLang="en-US" smtClean="0"/>
              <a:t>10</a:t>
            </a:fld>
            <a:endParaRPr lang="zh-CN" altLang="en-US"/>
          </a:p>
        </p:txBody>
      </p:sp>
    </p:spTree>
    <p:extLst>
      <p:ext uri="{BB962C8B-B14F-4D97-AF65-F5344CB8AC3E}">
        <p14:creationId xmlns:p14="http://schemas.microsoft.com/office/powerpoint/2010/main" val="1379788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chemeClr val="bg1"/>
              </a:solidFill>
              <a:latin typeface="Calibri"/>
              <a:ea typeface="宋体"/>
              <a:cs typeface="宋体" charset="0"/>
            </a:endParaRPr>
          </a:p>
        </p:txBody>
      </p:sp>
      <p:sp>
        <p:nvSpPr>
          <p:cNvPr id="15" name="标题 14">
            <a:extLst>
              <a:ext uri="{FF2B5EF4-FFF2-40B4-BE49-F238E27FC236}">
                <a16:creationId xmlns:a16="http://schemas.microsoft.com/office/drawing/2014/main" xmlns="" id="{D9E470F7-9C02-4BDE-A614-C8E5BE2C0E91}"/>
              </a:ext>
            </a:extLst>
          </p:cNvPr>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a16="http://schemas.microsoft.com/office/drawing/2014/main" xmlns=""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a16="http://schemas.microsoft.com/office/drawing/2014/main" xmlns="" id="{966339E4-6E5D-43A4-AADE-78DF96907C72}"/>
              </a:ext>
            </a:extLst>
          </p:cNvPr>
          <p:cNvSpPr>
            <a:spLocks noGrp="1"/>
          </p:cNvSpPr>
          <p:nvPr>
            <p:ph type="dt" sz="half" idx="10"/>
          </p:nvPr>
        </p:nvSpPr>
        <p:spPr>
          <a:xfrm>
            <a:off x="7329751" y="3658901"/>
            <a:ext cx="20049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C5EFD6F6-2F20-4B1A-A667-B95C1338A7FC}" type="datetime5">
              <a:rPr lang="zh-CN" altLang="en-US" smtClean="0"/>
              <a:pPr/>
              <a:t>2022/7/5</a:t>
            </a:fld>
            <a:endParaRPr lang="zh-CN" altLang="en-US" dirty="0"/>
          </a:p>
        </p:txBody>
      </p:sp>
      <p:sp>
        <p:nvSpPr>
          <p:cNvPr id="23"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718034"/>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r>
              <a:rPr lang="en-US" altLang="zh-CN" dirty="0" smtClean="0"/>
              <a:t>!</a:t>
            </a:r>
          </a:p>
          <a:p>
            <a:pPr lvl="0"/>
            <a:r>
              <a:rPr lang="en-US" altLang="zh-CN" dirty="0" err="1" smtClean="0"/>
              <a:t>asff</a:t>
            </a:r>
            <a:endParaRPr lang="en-US" altLang="zh-CN" dirty="0" smtClean="0"/>
          </a:p>
          <a:p>
            <a:pPr lvl="0"/>
            <a:endParaRPr lang="en-US" altLang="zh-CN"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a:t>
            </a:r>
            <a:r>
              <a:rPr lang="zh-CN" altLang="en-US" dirty="0" smtClean="0"/>
              <a:t>样式</a:t>
            </a:r>
            <a:r>
              <a:rPr lang="en-US" altLang="zh-CN" dirty="0" err="1" smtClean="0"/>
              <a:t>fhjk</a:t>
            </a:r>
            <a:endParaRPr lang="zh-CN" altLang="en-US" dirty="0"/>
          </a:p>
        </p:txBody>
      </p:sp>
      <p:sp>
        <p:nvSpPr>
          <p:cNvPr id="14" name="内容占位符 2">
            <a:extLst>
              <a:ext uri="{FF2B5EF4-FFF2-40B4-BE49-F238E27FC236}">
                <a16:creationId xmlns:a16="http://schemas.microsoft.com/office/drawing/2014/main" xmlns=""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asdf</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微软雅黑" pitchFamily="34" charset="-122"/>
                <a:ea typeface="微软雅黑" pitchFamily="34" charset="-122"/>
              </a:rPr>
              <a:t>大数据挖掘</a:t>
            </a:r>
            <a:r>
              <a:rPr lang="zh-CN" altLang="en-US" sz="1100" dirty="0">
                <a:solidFill>
                  <a:srgbClr val="404040"/>
                </a:solidFill>
                <a:latin typeface="微软雅黑" pitchFamily="34" charset="-122"/>
                <a:ea typeface="微软雅黑" pitchFamily="34" charset="-122"/>
              </a:rPr>
              <a:t>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95078"/>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zh-CN" altLang="en-US" dirty="0" smtClean="0"/>
              <a:t>）</a:t>
            </a:r>
            <a:r>
              <a:rPr lang="en-US" altLang="zh-CN" dirty="0" err="1" smtClean="0"/>
              <a:t>asdf</a:t>
            </a:r>
            <a:endParaRPr lang="en-US" altLang="zh-CN" dirty="0" smtClean="0"/>
          </a:p>
          <a:p>
            <a:pPr lvl="0"/>
            <a:r>
              <a:rPr lang="en-US" altLang="zh-CN" dirty="0" err="1" smtClean="0"/>
              <a:t>asf</a:t>
            </a:r>
            <a:endParaRPr lang="zh-CN" altLang="en-US"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a:t>
            </a:r>
            <a:r>
              <a:rPr lang="zh-CN" altLang="en-US" dirty="0" smtClean="0"/>
              <a:t>样式</a:t>
            </a:r>
            <a:r>
              <a:rPr lang="en-US" altLang="zh-CN" dirty="0" err="1" smtClean="0"/>
              <a:t>fs</a:t>
            </a:r>
            <a:endParaRPr lang="zh-CN" altLang="en-US" dirty="0"/>
          </a:p>
        </p:txBody>
      </p:sp>
      <p:sp>
        <p:nvSpPr>
          <p:cNvPr id="14" name="内容占位符 2">
            <a:extLst>
              <a:ext uri="{FF2B5EF4-FFF2-40B4-BE49-F238E27FC236}">
                <a16:creationId xmlns:a16="http://schemas.microsoft.com/office/drawing/2014/main" xmlns=""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fsgh</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微软雅黑" pitchFamily="34" charset="-122"/>
                <a:ea typeface="微软雅黑" pitchFamily="34" charset="-122"/>
              </a:rPr>
              <a:t>大数据挖掘</a:t>
            </a:r>
            <a:r>
              <a:rPr lang="zh-CN" altLang="en-US" sz="1100" dirty="0">
                <a:solidFill>
                  <a:srgbClr val="404040"/>
                </a:solidFill>
                <a:latin typeface="微软雅黑" pitchFamily="34" charset="-122"/>
                <a:ea typeface="微软雅黑" pitchFamily="34" charset="-122"/>
              </a:rPr>
              <a:t>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61841"/>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15" name="标题 14">
            <a:extLst>
              <a:ext uri="{FF2B5EF4-FFF2-40B4-BE49-F238E27FC236}">
                <a16:creationId xmlns:a16="http://schemas.microsoft.com/office/drawing/2014/main" xmlns="" id="{D9E470F7-9C02-4BDE-A614-C8E5BE2C0E91}"/>
              </a:ext>
            </a:extLst>
          </p:cNvPr>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a16="http://schemas.microsoft.com/office/drawing/2014/main" xmlns=""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a16="http://schemas.microsoft.com/office/drawing/2014/main" xmlns="" id="{966339E4-6E5D-43A4-AADE-78DF96907C72}"/>
              </a:ext>
            </a:extLst>
          </p:cNvPr>
          <p:cNvSpPr>
            <a:spLocks noGrp="1"/>
          </p:cNvSpPr>
          <p:nvPr>
            <p:ph type="dt" sz="half" idx="10"/>
          </p:nvPr>
        </p:nvSpPr>
        <p:spPr>
          <a:xfrm>
            <a:off x="9446684" y="3771444"/>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8B362659-EDEF-4896-B44C-15816E2E4CD8}" type="datetimeFigureOut">
              <a:rPr lang="zh-CN" altLang="en-US" smtClean="0">
                <a:solidFill>
                  <a:srgbClr val="FFFFFF"/>
                </a:solidFill>
              </a:rPr>
              <a:pPr/>
              <a:t>2022/7/5</a:t>
            </a:fld>
            <a:endParaRPr lang="zh-CN" altLang="en-US">
              <a:solidFill>
                <a:srgbClr val="FFFFFF"/>
              </a:solidFill>
            </a:endParaRPr>
          </a:p>
        </p:txBody>
      </p:sp>
      <p:sp>
        <p:nvSpPr>
          <p:cNvPr id="23"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46678"/>
      </p:ext>
    </p:extLst>
  </p:cSld>
  <p:clrMapOvr>
    <a:masterClrMapping/>
  </p:clrMapOvr>
  <p:timing>
    <p:tnLst>
      <p:par>
        <p:cTn id="1" dur="indefinite" restart="never" nodeType="tmRoot"/>
      </p:par>
    </p:tnLst>
  </p:timing>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a:t>
            </a:r>
            <a:r>
              <a:rPr lang="zh-CN" altLang="en-US" dirty="0" smtClean="0"/>
              <a:t>样式</a:t>
            </a:r>
            <a:r>
              <a:rPr lang="en-US" altLang="zh-CN" dirty="0" err="1" smtClean="0"/>
              <a:t>fhjk</a:t>
            </a:r>
            <a:endParaRPr lang="zh-CN" altLang="en-US" dirty="0"/>
          </a:p>
        </p:txBody>
      </p:sp>
      <p:sp>
        <p:nvSpPr>
          <p:cNvPr id="14" name="内容占位符 2">
            <a:extLst>
              <a:ext uri="{FF2B5EF4-FFF2-40B4-BE49-F238E27FC236}">
                <a16:creationId xmlns:a16="http://schemas.microsoft.com/office/drawing/2014/main" xmlns=""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asdf</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黑体" pitchFamily="49" charset="-122"/>
                <a:ea typeface="黑体" pitchFamily="49" charset="-122"/>
              </a:rPr>
              <a:t>大数据挖掘</a:t>
            </a:r>
            <a:r>
              <a:rPr lang="zh-CN" altLang="en-US" sz="1100" dirty="0">
                <a:solidFill>
                  <a:srgbClr val="404040"/>
                </a:solidFill>
                <a:latin typeface="黑体" pitchFamily="49" charset="-122"/>
                <a:ea typeface="黑体" pitchFamily="49" charset="-122"/>
              </a:rPr>
              <a:t>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122268"/>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41968"/>
            <a:ext cx="11107601" cy="4369231"/>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zh-CN" altLang="en-US" dirty="0" smtClean="0"/>
              <a:t>）</a:t>
            </a:r>
            <a:r>
              <a:rPr lang="en-US" altLang="zh-CN" dirty="0" err="1" smtClean="0"/>
              <a:t>asdf</a:t>
            </a:r>
            <a:endParaRPr lang="zh-CN" altLang="en-US" dirty="0"/>
          </a:p>
        </p:txBody>
      </p:sp>
      <p:sp>
        <p:nvSpPr>
          <p:cNvPr id="6" name="Rectangle 12">
            <a:extLst>
              <a:ext uri="{FF2B5EF4-FFF2-40B4-BE49-F238E27FC236}">
                <a16:creationId xmlns:a16="http://schemas.microsoft.com/office/drawing/2014/main" xmlns=""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a16="http://schemas.microsoft.com/office/drawing/2014/main" xmlns=""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a16="http://schemas.microsoft.com/office/drawing/2014/main" xmlns=""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a16="http://schemas.microsoft.com/office/drawing/2014/main" xmlns=""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a16="http://schemas.microsoft.com/office/drawing/2014/main" xmlns=""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a16="http://schemas.microsoft.com/office/drawing/2014/main" xmlns=""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a:t>
            </a:r>
            <a:r>
              <a:rPr lang="zh-CN" altLang="en-US" dirty="0" smtClean="0"/>
              <a:t>样式</a:t>
            </a:r>
            <a:r>
              <a:rPr lang="en-US" altLang="zh-CN" dirty="0" err="1" smtClean="0"/>
              <a:t>fs</a:t>
            </a:r>
            <a:endParaRPr lang="zh-CN" altLang="en-US" dirty="0"/>
          </a:p>
        </p:txBody>
      </p:sp>
      <p:sp>
        <p:nvSpPr>
          <p:cNvPr id="14" name="内容占位符 2">
            <a:extLst>
              <a:ext uri="{FF2B5EF4-FFF2-40B4-BE49-F238E27FC236}">
                <a16:creationId xmlns:a16="http://schemas.microsoft.com/office/drawing/2014/main" xmlns=""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fsgh</a:t>
            </a:r>
            <a:endParaRPr lang="zh-CN" altLang="en-US" dirty="0"/>
          </a:p>
        </p:txBody>
      </p:sp>
      <p:sp>
        <p:nvSpPr>
          <p:cNvPr id="13" name="矩形 12">
            <a:extLst>
              <a:ext uri="{FF2B5EF4-FFF2-40B4-BE49-F238E27FC236}">
                <a16:creationId xmlns="" xmlns:a16="http://schemas.microsoft.com/office/drawing/2014/main"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黑体" pitchFamily="49" charset="-122"/>
                <a:ea typeface="黑体" pitchFamily="49" charset="-122"/>
              </a:rPr>
              <a:t>大数据挖掘</a:t>
            </a:r>
            <a:r>
              <a:rPr lang="zh-CN" altLang="en-US" sz="1100" dirty="0">
                <a:solidFill>
                  <a:srgbClr val="404040"/>
                </a:solidFill>
                <a:latin typeface="黑体" pitchFamily="49" charset="-122"/>
                <a:ea typeface="黑体" pitchFamily="49" charset="-122"/>
              </a:rPr>
              <a:t>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 xmlns:a16="http://schemas.microsoft.com/office/drawing/2014/main"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 xmlns:a16="http://schemas.microsoft.com/office/drawing/2014/main"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79410"/>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xmlns="" id="{87FFACF4-1857-4EA0-A441-466E4AB4EEE5}"/>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20" name="Title 1">
            <a:extLst>
              <a:ext uri="{FF2B5EF4-FFF2-40B4-BE49-F238E27FC236}">
                <a16:creationId xmlns:a16="http://schemas.microsoft.com/office/drawing/2014/main" xmlns="" id="{4F6C9CCD-D692-46D5-ABFA-87D1BBFB3184}"/>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23" name="图片 22" descr="AW视觉符号.jpg">
            <a:extLst>
              <a:ext uri="{FF2B5EF4-FFF2-40B4-BE49-F238E27FC236}">
                <a16:creationId xmlns:a16="http://schemas.microsoft.com/office/drawing/2014/main" xmlns="" id="{CC281F0A-35CB-4929-9964-98C8BB90489B}"/>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a:extLst>
              <a:ext uri="{FF2B5EF4-FFF2-40B4-BE49-F238E27FC236}">
                <a16:creationId xmlns="" xmlns:a16="http://schemas.microsoft.com/office/drawing/2014/main"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 xmlns:a16="http://schemas.microsoft.com/office/drawing/2014/main"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 xmlns:a16="http://schemas.microsoft.com/office/drawing/2014/main"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 xmlns:a16="http://schemas.microsoft.com/office/drawing/2014/main"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41640" y="4724992"/>
            <a:ext cx="1874456" cy="1874456"/>
          </a:xfrm>
          <a:prstGeom prst="rect">
            <a:avLst/>
          </a:prstGeom>
        </p:spPr>
      </p:pic>
    </p:spTree>
    <p:extLst>
      <p:ext uri="{BB962C8B-B14F-4D97-AF65-F5344CB8AC3E}">
        <p14:creationId xmlns:p14="http://schemas.microsoft.com/office/powerpoint/2010/main" val="8222718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a16="http://schemas.microsoft.com/office/drawing/2014/main" xmlns=""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t>2022/7/5</a:t>
            </a:fld>
            <a:endParaRPr lang="zh-CN" altLang="en-US"/>
          </a:p>
        </p:txBody>
      </p:sp>
      <p:sp>
        <p:nvSpPr>
          <p:cNvPr id="13" name="页脚占位符 12">
            <a:extLst>
              <a:ext uri="{FF2B5EF4-FFF2-40B4-BE49-F238E27FC236}">
                <a16:creationId xmlns:a16="http://schemas.microsoft.com/office/drawing/2014/main" xmlns=""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4" name="灯片编号占位符 13">
            <a:extLst>
              <a:ext uri="{FF2B5EF4-FFF2-40B4-BE49-F238E27FC236}">
                <a16:creationId xmlns:a16="http://schemas.microsoft.com/office/drawing/2014/main" xmlns=""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t>‹#›</a:t>
            </a:fld>
            <a:endParaRPr lang="zh-CN" altLang="en-US"/>
          </a:p>
        </p:txBody>
      </p:sp>
    </p:spTree>
    <p:extLst>
      <p:ext uri="{BB962C8B-B14F-4D97-AF65-F5344CB8AC3E}">
        <p14:creationId xmlns:p14="http://schemas.microsoft.com/office/powerpoint/2010/main" val="3954192610"/>
      </p:ext>
    </p:extLst>
  </p:cSld>
  <p:clrMap bg1="lt1" tx1="dk1" bg2="lt2" tx2="dk2" accent1="accent1" accent2="accent2" accent3="accent3" accent4="accent4" accent5="accent5" accent6="accent6" hlink="hlink" folHlink="folHlink"/>
  <p:sldLayoutIdLst>
    <p:sldLayoutId id="2147483744" r:id="rId1"/>
    <p:sldLayoutId id="2147483746" r:id="rId2"/>
    <p:sldLayoutId id="2147483664" r:id="rId3"/>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a16="http://schemas.microsoft.com/office/drawing/2014/main" xmlns=""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solidFill>
                  <a:srgbClr val="000000">
                    <a:tint val="75000"/>
                  </a:srgbClr>
                </a:solidFill>
              </a:rPr>
              <a:pPr/>
              <a:t>2022/7/5</a:t>
            </a:fld>
            <a:endParaRPr lang="zh-CN" altLang="en-US">
              <a:solidFill>
                <a:srgbClr val="000000">
                  <a:tint val="75000"/>
                </a:srgbClr>
              </a:solidFill>
            </a:endParaRPr>
          </a:p>
        </p:txBody>
      </p:sp>
      <p:sp>
        <p:nvSpPr>
          <p:cNvPr id="13" name="页脚占位符 12">
            <a:extLst>
              <a:ext uri="{FF2B5EF4-FFF2-40B4-BE49-F238E27FC236}">
                <a16:creationId xmlns:a16="http://schemas.microsoft.com/office/drawing/2014/main" xmlns=""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14" name="灯片编号占位符 13">
            <a:extLst>
              <a:ext uri="{FF2B5EF4-FFF2-40B4-BE49-F238E27FC236}">
                <a16:creationId xmlns:a16="http://schemas.microsoft.com/office/drawing/2014/main" xmlns=""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044162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tipdm.org/tj/841.j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2B75B0B3-9C45-43B9-B23D-D3FD629246B1}"/>
              </a:ext>
            </a:extLst>
          </p:cNvPr>
          <p:cNvSpPr>
            <a:spLocks noGrp="1"/>
          </p:cNvSpPr>
          <p:nvPr>
            <p:ph type="title"/>
          </p:nvPr>
        </p:nvSpPr>
        <p:spPr>
          <a:xfrm>
            <a:off x="5272088" y="2231756"/>
            <a:ext cx="6544007" cy="1166543"/>
          </a:xfrm>
        </p:spPr>
        <p:txBody>
          <a:bodyPr/>
          <a:lstStyle/>
          <a:p>
            <a:r>
              <a:rPr lang="zh-CN" altLang="en-US" sz="3600" b="0" smtClean="0">
                <a:latin typeface="Times New Roman" panose="02020603050405020304" pitchFamily="18" charset="0"/>
                <a:cs typeface="Times New Roman" panose="02020603050405020304" pitchFamily="18" charset="0"/>
              </a:rPr>
              <a:t>项目案例：</a:t>
            </a:r>
            <a:r>
              <a:rPr lang="en-US" altLang="zh-CN" sz="3600" b="0" smtClean="0">
                <a:latin typeface="Times New Roman" panose="02020603050405020304" pitchFamily="18" charset="0"/>
                <a:cs typeface="Times New Roman" panose="02020603050405020304" pitchFamily="18" charset="0"/>
              </a:rPr>
              <a:t/>
            </a:r>
            <a:br>
              <a:rPr lang="en-US" altLang="zh-CN" sz="3600" b="0" smtClean="0">
                <a:latin typeface="Times New Roman" panose="02020603050405020304" pitchFamily="18" charset="0"/>
                <a:cs typeface="Times New Roman" panose="02020603050405020304" pitchFamily="18" charset="0"/>
              </a:rPr>
            </a:br>
            <a:r>
              <a:rPr lang="zh-CN" altLang="en-US" sz="3600" b="0" smtClean="0">
                <a:latin typeface="Times New Roman" panose="02020603050405020304" pitchFamily="18" charset="0"/>
                <a:cs typeface="Times New Roman" panose="02020603050405020304" pitchFamily="18" charset="0"/>
              </a:rPr>
              <a:t>餐饮平台菜品智能推荐</a:t>
            </a:r>
            <a:endParaRPr lang="zh-CN" altLang="en-US" sz="3600" b="0" dirty="0">
              <a:latin typeface="Times New Roman" panose="02020603050405020304" pitchFamily="18" charset="0"/>
              <a:cs typeface="Times New Roman" panose="02020603050405020304" pitchFamily="18" charset="0"/>
            </a:endParaRPr>
          </a:p>
        </p:txBody>
      </p:sp>
      <p:sp>
        <p:nvSpPr>
          <p:cNvPr id="3" name="文本框 2"/>
          <p:cNvSpPr txBox="1">
            <a:spLocks noChangeArrowheads="1"/>
          </p:cNvSpPr>
          <p:nvPr/>
        </p:nvSpPr>
        <p:spPr bwMode="auto">
          <a:xfrm>
            <a:off x="7835899" y="3541718"/>
            <a:ext cx="1565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fontAlgn="base">
              <a:spcBef>
                <a:spcPct val="0"/>
              </a:spcBef>
              <a:spcAft>
                <a:spcPct val="0"/>
              </a:spcAft>
              <a:defRPr>
                <a:solidFill>
                  <a:schemeClr val="tx1"/>
                </a:solidFill>
                <a:latin typeface="Arial" charset="0"/>
                <a:ea typeface="黑体" pitchFamily="49" charset="-122"/>
              </a:defRPr>
            </a:lvl6pPr>
            <a:lvl7pPr marL="2971800" indent="-228600" fontAlgn="base">
              <a:spcBef>
                <a:spcPct val="0"/>
              </a:spcBef>
              <a:spcAft>
                <a:spcPct val="0"/>
              </a:spcAft>
              <a:defRPr>
                <a:solidFill>
                  <a:schemeClr val="tx1"/>
                </a:solidFill>
                <a:latin typeface="Arial" charset="0"/>
                <a:ea typeface="黑体" pitchFamily="49" charset="-122"/>
              </a:defRPr>
            </a:lvl7pPr>
            <a:lvl8pPr marL="3429000" indent="-228600" fontAlgn="base">
              <a:spcBef>
                <a:spcPct val="0"/>
              </a:spcBef>
              <a:spcAft>
                <a:spcPct val="0"/>
              </a:spcAft>
              <a:defRPr>
                <a:solidFill>
                  <a:schemeClr val="tx1"/>
                </a:solidFill>
                <a:latin typeface="Arial" charset="0"/>
                <a:ea typeface="黑体" pitchFamily="49" charset="-122"/>
              </a:defRPr>
            </a:lvl8pPr>
            <a:lvl9pPr marL="3886200" indent="-228600" fontAlgn="base">
              <a:spcBef>
                <a:spcPct val="0"/>
              </a:spcBef>
              <a:spcAft>
                <a:spcPct val="0"/>
              </a:spcAft>
              <a:defRPr>
                <a:solidFill>
                  <a:schemeClr val="tx1"/>
                </a:solidFill>
                <a:latin typeface="Arial" charset="0"/>
                <a:ea typeface="黑体" pitchFamily="49" charset="-122"/>
              </a:defRPr>
            </a:lvl9pPr>
          </a:lstStyle>
          <a:p>
            <a:fld id="{D7347FED-6297-4B5A-99C5-BECB64A88283}" type="datetime5">
              <a:rPr lang="zh-CN" altLang="en-US" sz="2400" b="1" smtClean="0">
                <a:solidFill>
                  <a:schemeClr val="bg1"/>
                </a:solidFill>
                <a:latin typeface="Times New Roman" pitchFamily="18" charset="0"/>
                <a:cs typeface="Times New Roman" pitchFamily="18" charset="0"/>
              </a:rPr>
              <a:t>2022/7/5</a:t>
            </a:fld>
            <a:endParaRPr lang="zh-CN" altLang="en-US"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0748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1613461"/>
          </a:xfrm>
        </p:spPr>
        <p:txBody>
          <a:bodyPr/>
          <a:lstStyle/>
          <a:p>
            <a:r>
              <a:rPr lang="zh-CN" altLang="en-US" b="1" smtClean="0"/>
              <a:t>以</a:t>
            </a:r>
            <a:r>
              <a:rPr lang="en-US" altLang="zh-CN" b="1" smtClean="0"/>
              <a:t>Spark ALS</a:t>
            </a:r>
            <a:r>
              <a:rPr lang="zh-CN" altLang="zh-CN" b="1" smtClean="0"/>
              <a:t>算法</a:t>
            </a:r>
            <a:r>
              <a:rPr lang="zh-CN" altLang="en-US" b="1" smtClean="0"/>
              <a:t>建模</a:t>
            </a:r>
            <a:r>
              <a:rPr lang="zh-CN" altLang="zh-CN" b="1" smtClean="0"/>
              <a:t>。</a:t>
            </a:r>
            <a:endParaRPr lang="en-US" altLang="zh-CN" b="1"/>
          </a:p>
          <a:p>
            <a:pPr marL="720000">
              <a:buFont typeface="Wingdings" panose="05000000000000000000" pitchFamily="2" charset="2"/>
              <a:buChar char="l"/>
            </a:pPr>
            <a:r>
              <a:rPr lang="zh-CN" altLang="zh-CN"/>
              <a:t>直接调用</a:t>
            </a:r>
            <a:r>
              <a:rPr lang="en-US" altLang="zh-CN"/>
              <a:t>Spark ALS</a:t>
            </a:r>
            <a:r>
              <a:rPr lang="zh-CN" altLang="zh-CN"/>
              <a:t>算法的</a:t>
            </a:r>
            <a:r>
              <a:rPr lang="en-US" altLang="zh-CN"/>
              <a:t>train</a:t>
            </a:r>
            <a:r>
              <a:rPr lang="zh-CN" altLang="zh-CN"/>
              <a:t>方法来进行建模</a:t>
            </a:r>
            <a:r>
              <a:rPr lang="zh-CN" altLang="en-US" smtClean="0"/>
              <a:t>。</a:t>
            </a:r>
            <a:endParaRPr lang="en-US" altLang="zh-CN"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4</a:t>
            </a:r>
            <a:r>
              <a:rPr lang="en-US" altLang="zh-CN" b="1" smtClean="0"/>
              <a:t>. </a:t>
            </a:r>
            <a:r>
              <a:rPr lang="zh-CN" altLang="en-US" b="1" smtClean="0"/>
              <a:t>以基于</a:t>
            </a:r>
            <a:r>
              <a:rPr lang="en-US" altLang="zh-CN" b="1" smtClean="0"/>
              <a:t>Spark ALS</a:t>
            </a:r>
            <a:r>
              <a:rPr lang="zh-CN" altLang="en-US" b="1" smtClean="0"/>
              <a:t>算法建模</a:t>
            </a:r>
            <a:endParaRPr lang="zh-CN"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1297138516"/>
              </p:ext>
            </p:extLst>
          </p:nvPr>
        </p:nvGraphicFramePr>
        <p:xfrm>
          <a:off x="2136796" y="2851689"/>
          <a:ext cx="7379163" cy="3243580"/>
        </p:xfrm>
        <a:graphic>
          <a:graphicData uri="http://schemas.openxmlformats.org/drawingml/2006/table">
            <a:tbl>
              <a:tblPr firstRow="1" firstCol="1" bandRow="1">
                <a:tableStyleId>{5C22544A-7EE6-4342-B048-85BDC9FD1C3A}</a:tableStyleId>
              </a:tblPr>
              <a:tblGrid>
                <a:gridCol w="7379163"/>
              </a:tblGrid>
              <a:tr h="2541722">
                <a:tc>
                  <a:txBody>
                    <a:bodyPr/>
                    <a:lstStyle/>
                    <a:p>
                      <a:pPr marL="127000" indent="127000" algn="just">
                        <a:spcAft>
                          <a:spcPts val="500"/>
                        </a:spcAft>
                      </a:pPr>
                      <a:r>
                        <a:rPr lang="en-US" sz="1600">
                          <a:effectLst/>
                        </a:rPr>
                        <a:t>def train(ratings:RDD[Rating],rank:Int,iterations:Int,lambda:Double):MatrixFactorizationModel</a:t>
                      </a:r>
                      <a:endParaRPr lang="zh-CN" sz="1600">
                        <a:effectLst/>
                      </a:endParaRPr>
                    </a:p>
                    <a:p>
                      <a:pPr marL="127000" indent="228600" algn="just">
                        <a:spcAft>
                          <a:spcPts val="500"/>
                        </a:spcAft>
                      </a:pPr>
                      <a:r>
                        <a:rPr lang="en-US" sz="1600">
                          <a:effectLst/>
                        </a:rPr>
                        <a:t>Train a matrix factorization model given an RDD of ratings by users for a subset of products. The ratings matrix is approximated as the product of two lower-rank matrices of a given rank (number of features). To solve for these features, ALS is run iteratively with a level of parallelism automatically based on the number of partitions in ratings.</a:t>
                      </a:r>
                      <a:endParaRPr lang="zh-CN" sz="1600">
                        <a:effectLst/>
                      </a:endParaRPr>
                    </a:p>
                    <a:p>
                      <a:pPr marL="127000" indent="228600" algn="just">
                        <a:spcAft>
                          <a:spcPts val="500"/>
                        </a:spcAft>
                      </a:pPr>
                      <a:r>
                        <a:rPr lang="en-US" sz="1600">
                          <a:effectLst/>
                        </a:rPr>
                        <a:t>ratings</a:t>
                      </a:r>
                      <a:r>
                        <a:rPr lang="zh-CN" sz="1600">
                          <a:effectLst/>
                        </a:rPr>
                        <a:t>：</a:t>
                      </a:r>
                      <a:r>
                        <a:rPr lang="en-US" sz="1600">
                          <a:effectLst/>
                        </a:rPr>
                        <a:t>RDD of Rating objects with userID, productID, and rating</a:t>
                      </a:r>
                      <a:endParaRPr lang="zh-CN" sz="1600">
                        <a:effectLst/>
                      </a:endParaRPr>
                    </a:p>
                    <a:p>
                      <a:pPr marL="127000" indent="228600" algn="just">
                        <a:spcAft>
                          <a:spcPts val="500"/>
                        </a:spcAft>
                      </a:pPr>
                      <a:r>
                        <a:rPr lang="en-US" sz="1600">
                          <a:effectLst/>
                        </a:rPr>
                        <a:t>rank</a:t>
                      </a:r>
                      <a:r>
                        <a:rPr lang="zh-CN" sz="1600">
                          <a:effectLst/>
                        </a:rPr>
                        <a:t>：</a:t>
                      </a:r>
                      <a:r>
                        <a:rPr lang="en-US" sz="1600">
                          <a:effectLst/>
                        </a:rPr>
                        <a:t>number of features to use</a:t>
                      </a:r>
                      <a:endParaRPr lang="zh-CN" sz="1600">
                        <a:effectLst/>
                      </a:endParaRPr>
                    </a:p>
                    <a:p>
                      <a:pPr marL="127000" indent="228600" algn="just">
                        <a:spcAft>
                          <a:spcPts val="500"/>
                        </a:spcAft>
                      </a:pPr>
                      <a:r>
                        <a:rPr lang="en-US" sz="1600">
                          <a:effectLst/>
                        </a:rPr>
                        <a:t>iterations</a:t>
                      </a:r>
                      <a:r>
                        <a:rPr lang="zh-CN" sz="1600">
                          <a:effectLst/>
                        </a:rPr>
                        <a:t>：</a:t>
                      </a:r>
                      <a:r>
                        <a:rPr lang="en-US" sz="1600">
                          <a:effectLst/>
                        </a:rPr>
                        <a:t>number of iterations of ALS(recommended: 10-20)</a:t>
                      </a:r>
                      <a:endParaRPr lang="zh-CN" sz="1600">
                        <a:effectLst/>
                      </a:endParaRPr>
                    </a:p>
                    <a:p>
                      <a:pPr marL="127000" indent="228600" algn="just">
                        <a:spcAft>
                          <a:spcPts val="500"/>
                        </a:spcAft>
                      </a:pPr>
                      <a:r>
                        <a:rPr lang="en-US" sz="1600">
                          <a:effectLst/>
                        </a:rPr>
                        <a:t>lambda</a:t>
                      </a:r>
                      <a:r>
                        <a:rPr lang="zh-CN" sz="1600">
                          <a:effectLst/>
                        </a:rPr>
                        <a:t>：</a:t>
                      </a:r>
                      <a:r>
                        <a:rPr lang="en-US" sz="1600">
                          <a:effectLst/>
                        </a:rPr>
                        <a:t>regularization parameter (recommended: 0.01)</a:t>
                      </a:r>
                      <a:endParaRPr lang="zh-CN" sz="1600">
                        <a:effectLst/>
                        <a:latin typeface="Tahoma" panose="020B0604030504040204" pitchFamily="34" charset="0"/>
                        <a:ea typeface="微软雅黑" panose="020B0503020204020204" pitchFamily="34" charset="-122"/>
                        <a:cs typeface="Times New Roman" panose="02020603050405020304" pitchFamily="18" charset="0"/>
                      </a:endParaRPr>
                    </a:p>
                  </a:txBody>
                  <a:tcPr marL="44546" marR="44546" marT="0" marB="0"/>
                </a:tc>
              </a:tr>
            </a:tbl>
          </a:graphicData>
        </a:graphic>
      </p:graphicFrame>
    </p:spTree>
    <p:extLst>
      <p:ext uri="{BB962C8B-B14F-4D97-AF65-F5344CB8AC3E}">
        <p14:creationId xmlns:p14="http://schemas.microsoft.com/office/powerpoint/2010/main" val="2174369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3364769"/>
          </a:xfrm>
        </p:spPr>
        <p:txBody>
          <a:bodyPr/>
          <a:lstStyle/>
          <a:p>
            <a:r>
              <a:rPr lang="zh-CN" altLang="en-US" b="1" smtClean="0"/>
              <a:t>建模时的参数寻优</a:t>
            </a:r>
            <a:r>
              <a:rPr lang="zh-CN" altLang="zh-CN" b="1" smtClean="0"/>
              <a:t>。</a:t>
            </a:r>
            <a:endParaRPr lang="en-US" altLang="zh-CN" b="1"/>
          </a:p>
          <a:p>
            <a:pPr marL="720000">
              <a:buFont typeface="Wingdings" panose="05000000000000000000" pitchFamily="2" charset="2"/>
              <a:buChar char="l"/>
            </a:pPr>
            <a:r>
              <a:rPr lang="zh-CN" altLang="zh-CN"/>
              <a:t>使用</a:t>
            </a:r>
            <a:r>
              <a:rPr lang="en-US" altLang="zh-CN"/>
              <a:t>Spark ALS</a:t>
            </a:r>
            <a:r>
              <a:rPr lang="zh-CN" altLang="zh-CN"/>
              <a:t>建模型需要输入多个参数，不同组的参数对于模型的准确度影响较大，因此有必要在参数范围中寻找一组最优的参数</a:t>
            </a:r>
            <a:r>
              <a:rPr lang="zh-CN" altLang="en-US" smtClean="0"/>
              <a:t>。</a:t>
            </a:r>
            <a:endParaRPr lang="en-US" altLang="zh-CN" smtClean="0"/>
          </a:p>
          <a:p>
            <a:pPr marL="720000">
              <a:buFont typeface="Wingdings" panose="05000000000000000000" pitchFamily="2" charset="2"/>
              <a:buChar char="l"/>
            </a:pPr>
            <a:r>
              <a:rPr lang="zh-CN" altLang="zh-CN"/>
              <a:t>使用训练集数据，输入不同组建模参数进行建模，再利用模型计算验证集中模型预测评分及实际评分的均方根误差</a:t>
            </a:r>
            <a:r>
              <a:rPr lang="en-US" altLang="zh-CN"/>
              <a:t>RMSE</a:t>
            </a:r>
            <a:r>
              <a:rPr lang="zh-CN" altLang="zh-CN"/>
              <a:t>，取</a:t>
            </a:r>
            <a:r>
              <a:rPr lang="en-US" altLang="zh-CN"/>
              <a:t>RMSE</a:t>
            </a:r>
            <a:r>
              <a:rPr lang="zh-CN" altLang="zh-CN"/>
              <a:t>值最小的那组参数为最优参</a:t>
            </a:r>
            <a:r>
              <a:rPr lang="zh-CN" altLang="zh-CN" smtClean="0"/>
              <a:t>数</a:t>
            </a:r>
            <a:r>
              <a:rPr lang="zh-CN" altLang="en-US" smtClean="0"/>
              <a:t>。</a:t>
            </a:r>
            <a:endParaRPr lang="en-US" altLang="zh-CN" smtClean="0"/>
          </a:p>
          <a:p>
            <a:pPr marL="720000">
              <a:buFont typeface="Wingdings" panose="05000000000000000000" pitchFamily="2" charset="2"/>
              <a:buChar char="l"/>
            </a:pPr>
            <a:r>
              <a:rPr lang="zh-CN" altLang="zh-CN"/>
              <a:t>在获得最优的参数组之后，使用这些参数来建模，执行</a:t>
            </a:r>
            <a:r>
              <a:rPr lang="en-US" altLang="zh-CN"/>
              <a:t>Spark ALS</a:t>
            </a:r>
            <a:r>
              <a:rPr lang="zh-CN" altLang="zh-CN"/>
              <a:t>中的</a:t>
            </a:r>
            <a:r>
              <a:rPr lang="en-US" altLang="zh-CN"/>
              <a:t>train</a:t>
            </a:r>
            <a:r>
              <a:rPr lang="zh-CN" altLang="zh-CN"/>
              <a:t>方</a:t>
            </a:r>
            <a:r>
              <a:rPr lang="zh-CN" altLang="zh-CN" smtClean="0"/>
              <a:t>法</a:t>
            </a:r>
            <a:r>
              <a:rPr lang="zh-CN" altLang="en-US" smtClean="0"/>
              <a:t>。</a:t>
            </a:r>
            <a:endParaRPr lang="en-US" altLang="zh-CN"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4</a:t>
            </a:r>
            <a:r>
              <a:rPr lang="en-US" altLang="zh-CN" b="1" smtClean="0"/>
              <a:t>. </a:t>
            </a:r>
            <a:r>
              <a:rPr lang="zh-CN" altLang="en-US" b="1" smtClean="0"/>
              <a:t>以基于</a:t>
            </a:r>
            <a:r>
              <a:rPr lang="en-US" altLang="zh-CN" b="1" smtClean="0"/>
              <a:t>Spark ALS</a:t>
            </a:r>
            <a:r>
              <a:rPr lang="zh-CN" altLang="en-US" b="1" smtClean="0"/>
              <a:t>算法建模</a:t>
            </a:r>
            <a:endParaRPr lang="zh-CN" altLang="en-US" b="1" dirty="0"/>
          </a:p>
        </p:txBody>
      </p:sp>
    </p:spTree>
    <p:extLst>
      <p:ext uri="{BB962C8B-B14F-4D97-AF65-F5344CB8AC3E}">
        <p14:creationId xmlns:p14="http://schemas.microsoft.com/office/powerpoint/2010/main" val="1266565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3364769"/>
          </a:xfrm>
        </p:spPr>
        <p:txBody>
          <a:bodyPr/>
          <a:lstStyle/>
          <a:p>
            <a:r>
              <a:rPr lang="zh-CN" altLang="en-US" b="1" smtClean="0"/>
              <a:t>常用的</a:t>
            </a:r>
            <a:r>
              <a:rPr lang="zh-CN" altLang="zh-CN" b="1" smtClean="0"/>
              <a:t>评测方法</a:t>
            </a:r>
            <a:endParaRPr lang="en-US" altLang="zh-CN" b="1"/>
          </a:p>
          <a:p>
            <a:pPr marL="720000">
              <a:buFont typeface="Wingdings" panose="05000000000000000000" pitchFamily="2" charset="2"/>
              <a:buChar char="l"/>
            </a:pPr>
            <a:r>
              <a:rPr lang="zh-CN" altLang="zh-CN" b="1"/>
              <a:t>离线测</a:t>
            </a:r>
            <a:r>
              <a:rPr lang="zh-CN" altLang="zh-CN" b="1" smtClean="0"/>
              <a:t>试</a:t>
            </a:r>
            <a:r>
              <a:rPr lang="zh-CN" altLang="en-US" b="1" smtClean="0"/>
              <a:t>。</a:t>
            </a:r>
            <a:r>
              <a:rPr lang="zh-CN" altLang="zh-CN" smtClean="0"/>
              <a:t>是</a:t>
            </a:r>
            <a:r>
              <a:rPr lang="zh-CN" altLang="zh-CN"/>
              <a:t>通过从实际系统中提取数据集，然后采用各种推荐算法对其进行测试，获得各个算法的评测指标。这种实验方法的好处是不需要真实用户参与</a:t>
            </a:r>
            <a:r>
              <a:rPr lang="zh-CN" altLang="en-US" smtClean="0"/>
              <a:t>。</a:t>
            </a:r>
            <a:endParaRPr lang="en-US" altLang="zh-CN" smtClean="0"/>
          </a:p>
          <a:p>
            <a:pPr marL="720000">
              <a:buFont typeface="Wingdings" panose="05000000000000000000" pitchFamily="2" charset="2"/>
              <a:buChar char="l"/>
            </a:pPr>
            <a:r>
              <a:rPr lang="zh-CN" altLang="zh-CN" b="1"/>
              <a:t>用户调</a:t>
            </a:r>
            <a:r>
              <a:rPr lang="zh-CN" altLang="zh-CN" b="1" smtClean="0"/>
              <a:t>查</a:t>
            </a:r>
            <a:r>
              <a:rPr lang="zh-CN" altLang="en-US" smtClean="0"/>
              <a:t>。</a:t>
            </a:r>
            <a:r>
              <a:rPr lang="zh-CN" altLang="zh-CN" smtClean="0"/>
              <a:t>利</a:t>
            </a:r>
            <a:r>
              <a:rPr lang="zh-CN" altLang="zh-CN"/>
              <a:t>用测试的推荐系统调查真实用户，观察并记录他们的行为，并让他们回答一些相关的问题。通过分析用户的行为及反馈来判断测试推荐系统的好坏</a:t>
            </a:r>
            <a:r>
              <a:rPr lang="zh-CN" altLang="en-US" smtClean="0"/>
              <a:t>。</a:t>
            </a:r>
            <a:endParaRPr lang="en-US" altLang="zh-CN" smtClean="0"/>
          </a:p>
          <a:p>
            <a:pPr marL="720000">
              <a:buFont typeface="Wingdings" panose="05000000000000000000" pitchFamily="2" charset="2"/>
              <a:buChar char="l"/>
            </a:pPr>
            <a:r>
              <a:rPr lang="zh-CN" altLang="zh-CN" b="1" smtClean="0"/>
              <a:t>在线测试</a:t>
            </a:r>
            <a:r>
              <a:rPr lang="zh-CN" altLang="en-US" b="1" smtClean="0"/>
              <a:t>。</a:t>
            </a:r>
            <a:r>
              <a:rPr lang="zh-CN" altLang="zh-CN" smtClean="0"/>
              <a:t>顾</a:t>
            </a:r>
            <a:r>
              <a:rPr lang="zh-CN" altLang="zh-CN"/>
              <a:t>名思义就是直接将系统投入实际应用中，通过不同的评测指标比较不同的推荐算法的结果，比如点击率，跳出率等</a:t>
            </a:r>
            <a:r>
              <a:rPr lang="zh-CN" altLang="en-US" smtClean="0"/>
              <a:t>。</a:t>
            </a:r>
            <a:endParaRPr lang="en-US" altLang="zh-CN"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5. </a:t>
            </a:r>
            <a:r>
              <a:rPr lang="zh-CN" altLang="en-US" b="1" smtClean="0"/>
              <a:t>推荐模型的评测</a:t>
            </a:r>
            <a:endParaRPr lang="zh-CN" altLang="en-US" b="1" dirty="0"/>
          </a:p>
        </p:txBody>
      </p:sp>
    </p:spTree>
    <p:extLst>
      <p:ext uri="{BB962C8B-B14F-4D97-AF65-F5344CB8AC3E}">
        <p14:creationId xmlns:p14="http://schemas.microsoft.com/office/powerpoint/2010/main" val="3673112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3364769"/>
          </a:xfrm>
        </p:spPr>
        <p:txBody>
          <a:bodyPr/>
          <a:lstStyle/>
          <a:p>
            <a:r>
              <a:rPr lang="zh-CN" altLang="en-US" b="1" smtClean="0"/>
              <a:t>离线测试的评测指标</a:t>
            </a:r>
            <a:endParaRPr lang="en-US" altLang="zh-CN" b="1"/>
          </a:p>
          <a:p>
            <a:pPr marL="720000">
              <a:buFont typeface="Wingdings" panose="05000000000000000000" pitchFamily="2" charset="2"/>
              <a:buChar char="l"/>
            </a:pPr>
            <a:r>
              <a:rPr lang="zh-CN" altLang="zh-CN"/>
              <a:t>不同表现方式的数据集，其评测指标也不同</a:t>
            </a:r>
            <a:r>
              <a:rPr lang="zh-CN" altLang="en-US" smtClean="0"/>
              <a:t>。</a:t>
            </a:r>
            <a:endParaRPr lang="en-US" altLang="zh-CN"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5. </a:t>
            </a:r>
            <a:r>
              <a:rPr lang="zh-CN" altLang="en-US" b="1" smtClean="0"/>
              <a:t>推荐模型的评测</a:t>
            </a:r>
            <a:endParaRPr lang="zh-CN" altLang="en-US" b="1" dirty="0"/>
          </a:p>
        </p:txBody>
      </p:sp>
      <p:pic>
        <p:nvPicPr>
          <p:cNvPr id="9" name="图片 8"/>
          <p:cNvPicPr>
            <a:picLocks noChangeAspect="1"/>
          </p:cNvPicPr>
          <p:nvPr/>
        </p:nvPicPr>
        <p:blipFill>
          <a:blip r:embed="rId2"/>
          <a:stretch>
            <a:fillRect/>
          </a:stretch>
        </p:blipFill>
        <p:spPr>
          <a:xfrm>
            <a:off x="2218199" y="3354564"/>
            <a:ext cx="7180952" cy="1428571"/>
          </a:xfrm>
          <a:prstGeom prst="rect">
            <a:avLst/>
          </a:prstGeom>
        </p:spPr>
      </p:pic>
    </p:spTree>
    <p:extLst>
      <p:ext uri="{BB962C8B-B14F-4D97-AF65-F5344CB8AC3E}">
        <p14:creationId xmlns:p14="http://schemas.microsoft.com/office/powerpoint/2010/main" val="1369986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3364769"/>
          </a:xfrm>
        </p:spPr>
        <p:txBody>
          <a:bodyPr/>
          <a:lstStyle/>
          <a:p>
            <a:r>
              <a:rPr lang="zh-CN" altLang="en-US" b="1" smtClean="0"/>
              <a:t>离线测试的评测指标</a:t>
            </a:r>
            <a:endParaRPr lang="en-US" altLang="zh-CN" b="1"/>
          </a:p>
          <a:p>
            <a:pPr marL="720000">
              <a:buFont typeface="Wingdings" panose="05000000000000000000" pitchFamily="2" charset="2"/>
              <a:buChar char="l"/>
            </a:pPr>
            <a:r>
              <a:rPr lang="zh-CN" altLang="zh-CN"/>
              <a:t>召回率</a:t>
            </a:r>
            <a:r>
              <a:rPr lang="en-US" altLang="zh-CN"/>
              <a:t>recall= TP/</a:t>
            </a:r>
            <a:r>
              <a:rPr lang="zh-CN" altLang="zh-CN"/>
              <a:t>（</a:t>
            </a:r>
            <a:r>
              <a:rPr lang="en-US" altLang="zh-CN"/>
              <a:t>TP + FN</a:t>
            </a:r>
            <a:r>
              <a:rPr lang="zh-CN" altLang="zh-CN" smtClean="0"/>
              <a:t>）</a:t>
            </a:r>
            <a:endParaRPr lang="en-US" altLang="zh-CN" smtClean="0"/>
          </a:p>
          <a:p>
            <a:pPr marL="720000">
              <a:buFont typeface="Wingdings" panose="05000000000000000000" pitchFamily="2" charset="2"/>
              <a:buChar char="l"/>
            </a:pPr>
            <a:r>
              <a:rPr lang="zh-CN" altLang="zh-CN"/>
              <a:t>精度</a:t>
            </a:r>
            <a:r>
              <a:rPr lang="en-US" altLang="zh-CN"/>
              <a:t>precision= TP/</a:t>
            </a:r>
            <a:r>
              <a:rPr lang="zh-CN" altLang="zh-CN"/>
              <a:t>（</a:t>
            </a:r>
            <a:r>
              <a:rPr lang="en-US" altLang="zh-CN"/>
              <a:t>TP+FP</a:t>
            </a:r>
            <a:r>
              <a:rPr lang="zh-CN" altLang="zh-CN" smtClean="0"/>
              <a:t>）</a:t>
            </a:r>
            <a:endParaRPr lang="en-US" altLang="zh-CN" smtClean="0"/>
          </a:p>
          <a:p>
            <a:pPr marL="720000">
              <a:buFont typeface="Wingdings" panose="05000000000000000000" pitchFamily="2" charset="2"/>
              <a:buChar char="l"/>
            </a:pPr>
            <a:r>
              <a:rPr lang="zh-CN" altLang="zh-CN"/>
              <a:t>综合指标</a:t>
            </a:r>
            <a:r>
              <a:rPr lang="en-US" altLang="zh-CN"/>
              <a:t> F1 = 2*recall*precision/</a:t>
            </a:r>
            <a:r>
              <a:rPr lang="zh-CN" altLang="zh-CN"/>
              <a:t>（</a:t>
            </a:r>
            <a:r>
              <a:rPr lang="en-US" altLang="zh-CN"/>
              <a:t>recall+precision</a:t>
            </a:r>
            <a:r>
              <a:rPr lang="zh-CN" altLang="zh-CN"/>
              <a:t>）</a:t>
            </a:r>
            <a:endParaRPr lang="en-US" altLang="zh-CN"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5. </a:t>
            </a:r>
            <a:r>
              <a:rPr lang="zh-CN" altLang="en-US" b="1" smtClean="0"/>
              <a:t>推荐模型的评测</a:t>
            </a:r>
            <a:endParaRPr lang="zh-CN" altLang="en-US" b="1" dirty="0"/>
          </a:p>
        </p:txBody>
      </p:sp>
      <p:pic>
        <p:nvPicPr>
          <p:cNvPr id="5" name="图片 4"/>
          <p:cNvPicPr>
            <a:picLocks noChangeAspect="1"/>
          </p:cNvPicPr>
          <p:nvPr/>
        </p:nvPicPr>
        <p:blipFill>
          <a:blip r:embed="rId2"/>
          <a:stretch>
            <a:fillRect/>
          </a:stretch>
        </p:blipFill>
        <p:spPr>
          <a:xfrm>
            <a:off x="2236513" y="4184568"/>
            <a:ext cx="7009524" cy="1704762"/>
          </a:xfrm>
          <a:prstGeom prst="rect">
            <a:avLst/>
          </a:prstGeom>
        </p:spPr>
      </p:pic>
    </p:spTree>
    <p:extLst>
      <p:ext uri="{BB962C8B-B14F-4D97-AF65-F5344CB8AC3E}">
        <p14:creationId xmlns:p14="http://schemas.microsoft.com/office/powerpoint/2010/main" val="234393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3364769"/>
          </a:xfrm>
        </p:spPr>
        <p:txBody>
          <a:bodyPr/>
          <a:lstStyle/>
          <a:p>
            <a:r>
              <a:rPr lang="zh-CN" altLang="en-US" b="1" smtClean="0"/>
              <a:t>以</a:t>
            </a:r>
            <a:r>
              <a:rPr lang="en-US" altLang="zh-CN" b="1" smtClean="0"/>
              <a:t>F1</a:t>
            </a:r>
            <a:r>
              <a:rPr lang="zh-CN" altLang="en-US" b="1" smtClean="0"/>
              <a:t>值进行模型评测</a:t>
            </a:r>
            <a:endParaRPr lang="en-US" altLang="zh-CN" b="1" smtClean="0"/>
          </a:p>
          <a:p>
            <a:pPr marL="720000">
              <a:buFont typeface="Wingdings" panose="05000000000000000000" pitchFamily="2" charset="2"/>
              <a:buChar char="l"/>
            </a:pPr>
            <a:r>
              <a:rPr lang="zh-CN" altLang="zh-CN"/>
              <a:t>单纯</a:t>
            </a:r>
            <a:r>
              <a:rPr lang="zh-CN" altLang="zh-CN" smtClean="0"/>
              <a:t>以</a:t>
            </a:r>
            <a:r>
              <a:rPr lang="en-US" altLang="zh-CN" smtClean="0"/>
              <a:t>F1</a:t>
            </a:r>
            <a:r>
              <a:rPr lang="zh-CN" altLang="zh-CN"/>
              <a:t>值来评判，基于物品的推荐模型表现是最好</a:t>
            </a:r>
            <a:r>
              <a:rPr lang="zh-CN" altLang="zh-CN" smtClean="0"/>
              <a:t>的</a:t>
            </a:r>
            <a:r>
              <a:rPr lang="zh-CN" altLang="en-US" smtClean="0"/>
              <a:t>。</a:t>
            </a:r>
            <a:endParaRPr lang="en-US" altLang="zh-CN" smtClean="0"/>
          </a:p>
          <a:p>
            <a:pPr marL="720000">
              <a:buFont typeface="Wingdings" panose="05000000000000000000" pitchFamily="2" charset="2"/>
              <a:buChar char="l"/>
            </a:pPr>
            <a:r>
              <a:rPr lang="zh-CN" altLang="en-US" smtClean="0"/>
              <a:t>怎么解释？</a:t>
            </a:r>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5. </a:t>
            </a:r>
            <a:r>
              <a:rPr lang="zh-CN" altLang="en-US" b="1" smtClean="0"/>
              <a:t>推荐模型的评测</a:t>
            </a:r>
            <a:endParaRPr lang="zh-CN" altLang="en-US" b="1" dirty="0"/>
          </a:p>
        </p:txBody>
      </p:sp>
      <p:pic>
        <p:nvPicPr>
          <p:cNvPr id="7" name="图片 6"/>
          <p:cNvPicPr>
            <a:picLocks noChangeAspect="1"/>
          </p:cNvPicPr>
          <p:nvPr/>
        </p:nvPicPr>
        <p:blipFill>
          <a:blip r:embed="rId2"/>
          <a:stretch>
            <a:fillRect/>
          </a:stretch>
        </p:blipFill>
        <p:spPr>
          <a:xfrm>
            <a:off x="2685351" y="3214235"/>
            <a:ext cx="6914286" cy="3095238"/>
          </a:xfrm>
          <a:prstGeom prst="rect">
            <a:avLst/>
          </a:prstGeom>
          <a:ln w="6350">
            <a:solidFill>
              <a:schemeClr val="tx1"/>
            </a:solidFill>
          </a:ln>
        </p:spPr>
      </p:pic>
    </p:spTree>
    <p:extLst>
      <p:ext uri="{BB962C8B-B14F-4D97-AF65-F5344CB8AC3E}">
        <p14:creationId xmlns:p14="http://schemas.microsoft.com/office/powerpoint/2010/main" val="3956097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6" name="Rectangle 5">
            <a:extLst>
              <a:ext uri="{FF2B5EF4-FFF2-40B4-BE49-F238E27FC236}">
                <a16:creationId xmlns:a16="http://schemas.microsoft.com/office/drawing/2014/main" xmlns="" id="{05B62DE8-7A5F-448E-9333-EFF942EF3074}"/>
              </a:ext>
            </a:extLst>
          </p:cNvPr>
          <p:cNvSpPr>
            <a:spLocks noChangeArrowheads="1"/>
          </p:cNvSpPr>
          <p:nvPr/>
        </p:nvSpPr>
        <p:spPr bwMode="auto">
          <a:xfrm>
            <a:off x="4585649" y="6112088"/>
            <a:ext cx="5355991" cy="369332"/>
          </a:xfrm>
          <a:prstGeom prst="rect">
            <a:avLst/>
          </a:prstGeom>
          <a:noFill/>
          <a:ln>
            <a:noFill/>
          </a:ln>
          <a:extLst/>
        </p:spPr>
        <p:txBody>
          <a:bodyPr wrap="square">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algn="l" defTabSz="914400" rtl="0" eaLnBrk="1" latinLnBrk="0" hangingPunct="1">
              <a:spcBef>
                <a:spcPts val="600"/>
              </a:spcBef>
              <a:spcAft>
                <a:spcPts val="600"/>
              </a:spcAft>
            </a:pPr>
            <a:r>
              <a:rPr lang="zh-CN" altLang="en-US" sz="1800" dirty="0" smtClean="0">
                <a:latin typeface="微软雅黑" panose="020B0503020204020204" pitchFamily="34" charset="-122"/>
                <a:ea typeface="微软雅黑" panose="020B0503020204020204" pitchFamily="34" charset="-122"/>
              </a:rPr>
              <a:t>问题</a:t>
            </a:r>
            <a:r>
              <a:rPr lang="zh-CN" altLang="en-US" sz="1800" kern="1200" dirty="0" smtClean="0">
                <a:solidFill>
                  <a:srgbClr val="000000"/>
                </a:solidFill>
                <a:latin typeface="微软雅黑" panose="020B0503020204020204" pitchFamily="34" charset="-122"/>
                <a:ea typeface="微软雅黑" panose="020B0503020204020204" pitchFamily="34" charset="-122"/>
                <a:cs typeface="+mn-cs"/>
              </a:rPr>
              <a:t>反馈：</a:t>
            </a:r>
            <a:r>
              <a:rPr lang="en-US" altLang="zh-CN" sz="1800" kern="1200" dirty="0" smtClean="0">
                <a:solidFill>
                  <a:srgbClr val="000000"/>
                </a:solidFill>
                <a:latin typeface="微软雅黑" panose="020B0503020204020204" pitchFamily="34" charset="-122"/>
                <a:ea typeface="微软雅黑" panose="020B0503020204020204" pitchFamily="34" charset="-122"/>
                <a:cs typeface="+mn-cs"/>
              </a:rPr>
              <a:t> </a:t>
            </a:r>
            <a:r>
              <a:rPr lang="en-US" altLang="zh-CN" sz="1800" u="sng" kern="1200" dirty="0" smtClean="0">
                <a:solidFill>
                  <a:schemeClr val="tx1"/>
                </a:solidFill>
                <a:latin typeface="微软雅黑" panose="020B0503020204020204" pitchFamily="34" charset="-122"/>
                <a:ea typeface="微软雅黑" panose="020B0503020204020204" pitchFamily="34" charset="-122"/>
                <a:cs typeface="+mn-cs"/>
                <a:hlinkClick r:id="rId3"/>
              </a:rPr>
              <a:t>http://www.tipdm.org/tj/841.jhtml</a:t>
            </a:r>
            <a:endParaRPr lang="en-US" altLang="zh-CN" sz="1800" u="sng" kern="1200" dirty="0" smtClean="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4636692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288221"/>
            <a:ext cx="20694" cy="4248265"/>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34288" y="395667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59190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zh-CN" sz="2200" dirty="0">
                <a:latin typeface="微软雅黑" pitchFamily="34" charset="-122"/>
                <a:ea typeface="微软雅黑" pitchFamily="34" charset="-122"/>
              </a:rPr>
              <a:t>1</a:t>
            </a:r>
            <a:endParaRPr lang="en-US" altLang="zh-CN" sz="2200" dirty="0">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xmlns="" id="{4997871B-E7BB-4D54-93A1-FFDCB109D603}"/>
              </a:ext>
            </a:extLst>
          </p:cNvPr>
          <p:cNvSpPr>
            <a:spLocks noChangeArrowheads="1"/>
          </p:cNvSpPr>
          <p:nvPr/>
        </p:nvSpPr>
        <p:spPr bwMode="auto">
          <a:xfrm>
            <a:off x="4000531" y="2548831"/>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a:latin typeface="微软雅黑" pitchFamily="34" charset="-122"/>
                <a:ea typeface="微软雅黑" pitchFamily="34" charset="-122"/>
              </a:rPr>
              <a:t>数据预处理</a:t>
            </a:r>
            <a:endParaRPr lang="zh-CN" altLang="en-US" sz="2200" dirty="0">
              <a:latin typeface="微软雅黑" pitchFamily="34" charset="-122"/>
              <a:ea typeface="微软雅黑" pitchFamily="34" charset="-122"/>
            </a:endParaRPr>
          </a:p>
        </p:txBody>
      </p:sp>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dirty="0"/>
              <a:t>目录</a:t>
            </a:r>
          </a:p>
        </p:txBody>
      </p:sp>
      <p:sp>
        <p:nvSpPr>
          <p:cNvPr id="1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51990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a:latin typeface="微软雅黑" pitchFamily="34" charset="-122"/>
                <a:ea typeface="微软雅黑" pitchFamily="34" charset="-122"/>
              </a:rPr>
              <a:t>推荐方案设计</a:t>
            </a:r>
            <a:endParaRPr lang="zh-CN" altLang="en-US" sz="2200" dirty="0">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2566831"/>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en-US" altLang="zh-CN" sz="2200" dirty="0">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xmlns="" id="{4997871B-E7BB-4D54-93A1-FFDCB109D603}"/>
              </a:ext>
            </a:extLst>
          </p:cNvPr>
          <p:cNvSpPr>
            <a:spLocks noChangeArrowheads="1"/>
          </p:cNvSpPr>
          <p:nvPr/>
        </p:nvSpPr>
        <p:spPr bwMode="auto">
          <a:xfrm>
            <a:off x="4012450" y="360103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2200">
                <a:solidFill>
                  <a:schemeClr val="bg1"/>
                </a:solidFill>
                <a:latin typeface="微软雅黑" pitchFamily="34" charset="-122"/>
                <a:ea typeface="微软雅黑" pitchFamily="34" charset="-122"/>
              </a:rPr>
              <a:t>建立推荐模型</a:t>
            </a:r>
            <a:endParaRPr lang="zh-CN" altLang="en-US" sz="2200" dirty="0">
              <a:solidFill>
                <a:schemeClr val="bg1"/>
              </a:solidFill>
              <a:latin typeface="微软雅黑" pitchFamily="34" charset="-122"/>
              <a:ea typeface="微软雅黑" pitchFamily="34" charset="-122"/>
            </a:endParaRPr>
          </a:p>
        </p:txBody>
      </p:sp>
      <p:sp>
        <p:nvSpPr>
          <p:cNvPr id="2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361903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r>
              <a:rPr lang="en-US" altLang="zh-CN" sz="2200" dirty="0">
                <a:solidFill>
                  <a:schemeClr val="bg1"/>
                </a:solidFill>
                <a:latin typeface="微软雅黑" pitchFamily="34" charset="-122"/>
                <a:ea typeface="微软雅黑" pitchFamily="34" charset="-122"/>
              </a:rPr>
              <a:t>3</a:t>
            </a:r>
          </a:p>
        </p:txBody>
      </p:sp>
      <p:sp>
        <p:nvSpPr>
          <p:cNvPr id="11" name="AutoShape 17">
            <a:hlinkClick r:id="rId3" action="ppaction://hlinksldjump"/>
            <a:extLst>
              <a:ext uri="{FF2B5EF4-FFF2-40B4-BE49-F238E27FC236}">
                <a16:creationId xmlns:a16="http://schemas.microsoft.com/office/drawing/2014/main" xmlns="" id="{4997871B-E7BB-4D54-93A1-FFDCB109D603}"/>
              </a:ext>
            </a:extLst>
          </p:cNvPr>
          <p:cNvSpPr>
            <a:spLocks noChangeArrowheads="1"/>
          </p:cNvSpPr>
          <p:nvPr/>
        </p:nvSpPr>
        <p:spPr bwMode="auto">
          <a:xfrm>
            <a:off x="3988540" y="455975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smtClean="0">
                <a:latin typeface="微软雅黑" pitchFamily="34" charset="-122"/>
                <a:ea typeface="微软雅黑" pitchFamily="34" charset="-122"/>
              </a:rPr>
              <a:t>进行菜品推荐</a:t>
            </a:r>
            <a:endParaRPr lang="zh-CN" altLang="en-US" sz="2200" dirty="0">
              <a:latin typeface="微软雅黑" pitchFamily="34" charset="-122"/>
              <a:ea typeface="微软雅黑" pitchFamily="34" charset="-122"/>
            </a:endParaRPr>
          </a:p>
        </p:txBody>
      </p:sp>
      <p:sp>
        <p:nvSpPr>
          <p:cNvPr id="1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457775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a:solidFill>
                  <a:schemeClr val="bg1"/>
                </a:solidFill>
                <a:latin typeface="微软雅黑" pitchFamily="34" charset="-122"/>
                <a:ea typeface="微软雅黑" pitchFamily="34" charset="-122"/>
              </a:rPr>
              <a:t>4</a:t>
            </a:r>
            <a:endParaRPr lang="en-US" altLang="zh-CN" sz="2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54629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4031196"/>
          </a:xfrm>
        </p:spPr>
        <p:txBody>
          <a:bodyPr/>
          <a:lstStyle/>
          <a:p>
            <a:r>
              <a:rPr lang="zh-CN" altLang="en-US" b="1" dirty="0" smtClean="0"/>
              <a:t>协同过滤算法</a:t>
            </a:r>
            <a:r>
              <a:rPr lang="zh-CN" altLang="zh-CN" b="1" dirty="0" smtClean="0"/>
              <a:t>。</a:t>
            </a:r>
            <a:endParaRPr lang="en-US" altLang="zh-CN" b="1" dirty="0"/>
          </a:p>
          <a:p>
            <a:pPr marL="720000">
              <a:buFont typeface="Wingdings" panose="05000000000000000000" pitchFamily="2" charset="2"/>
              <a:buChar char="l"/>
            </a:pPr>
            <a:r>
              <a:rPr lang="zh-CN" altLang="zh-CN" dirty="0"/>
              <a:t>协同过滤算法，包括多</a:t>
            </a:r>
            <a:r>
              <a:rPr lang="zh-CN" altLang="zh-CN" dirty="0" smtClean="0"/>
              <a:t>种</a:t>
            </a:r>
            <a:r>
              <a:rPr lang="zh-CN" altLang="en-US" dirty="0" smtClean="0"/>
              <a:t>可</a:t>
            </a:r>
            <a:r>
              <a:rPr lang="zh-CN" altLang="zh-CN" dirty="0" smtClean="0"/>
              <a:t>实现</a:t>
            </a:r>
            <a:r>
              <a:rPr lang="zh-CN" altLang="en-US" dirty="0" smtClean="0"/>
              <a:t>的</a:t>
            </a:r>
            <a:r>
              <a:rPr lang="zh-CN" altLang="zh-CN" dirty="0" smtClean="0"/>
              <a:t>算</a:t>
            </a:r>
            <a:r>
              <a:rPr lang="zh-CN" altLang="zh-CN" dirty="0"/>
              <a:t>法</a:t>
            </a:r>
            <a:r>
              <a:rPr lang="zh-CN" altLang="zh-CN" dirty="0" smtClean="0"/>
              <a:t>。</a:t>
            </a:r>
            <a:endParaRPr lang="en-US" altLang="zh-CN" dirty="0" smtClean="0"/>
          </a:p>
          <a:p>
            <a:pPr marL="720000">
              <a:buFont typeface="Wingdings" panose="05000000000000000000" pitchFamily="2" charset="2"/>
              <a:buChar char="l"/>
            </a:pPr>
            <a:r>
              <a:rPr lang="zh-CN" altLang="zh-CN" dirty="0" smtClean="0"/>
              <a:t>本</a:t>
            </a:r>
            <a:r>
              <a:rPr lang="zh-CN" altLang="en-US" dirty="0" smtClean="0"/>
              <a:t>例</a:t>
            </a:r>
            <a:r>
              <a:rPr lang="zh-CN" altLang="zh-CN" dirty="0" smtClean="0"/>
              <a:t>将</a:t>
            </a:r>
            <a:r>
              <a:rPr lang="zh-CN" altLang="zh-CN" dirty="0"/>
              <a:t>选用</a:t>
            </a:r>
            <a:r>
              <a:rPr lang="en-US" altLang="zh-CN" dirty="0"/>
              <a:t>3</a:t>
            </a:r>
            <a:r>
              <a:rPr lang="zh-CN" altLang="zh-CN" dirty="0"/>
              <a:t>种不同的协同过滤算法，分别来建立推荐模型，最后进行综合评</a:t>
            </a:r>
            <a:r>
              <a:rPr lang="zh-CN" altLang="zh-CN" dirty="0" smtClean="0"/>
              <a:t>估</a:t>
            </a:r>
            <a:r>
              <a:rPr lang="zh-CN" altLang="en-US" dirty="0" smtClean="0"/>
              <a:t>。</a:t>
            </a:r>
            <a:endParaRPr lang="en-US" altLang="zh-CN" dirty="0" smtClean="0"/>
          </a:p>
          <a:p>
            <a:pPr marL="720000">
              <a:buFont typeface="Wingdings" panose="05000000000000000000" pitchFamily="2" charset="2"/>
              <a:buChar char="l"/>
            </a:pPr>
            <a:r>
              <a:rPr lang="zh-CN" altLang="zh-CN" dirty="0">
                <a:solidFill>
                  <a:srgbClr val="FF0000"/>
                </a:solidFill>
              </a:rPr>
              <a:t>基于用户的协同过滤算</a:t>
            </a:r>
            <a:r>
              <a:rPr lang="zh-CN" altLang="zh-CN" dirty="0" smtClean="0">
                <a:solidFill>
                  <a:srgbClr val="FF0000"/>
                </a:solidFill>
              </a:rPr>
              <a:t>法</a:t>
            </a:r>
            <a:r>
              <a:rPr lang="zh-CN" altLang="en-US" dirty="0" smtClean="0"/>
              <a:t>。</a:t>
            </a:r>
            <a:endParaRPr lang="en-US" altLang="zh-CN" dirty="0" smtClean="0"/>
          </a:p>
          <a:p>
            <a:pPr marL="720000">
              <a:buFont typeface="Wingdings" panose="05000000000000000000" pitchFamily="2" charset="2"/>
              <a:buChar char="l"/>
            </a:pPr>
            <a:r>
              <a:rPr lang="zh-CN" altLang="zh-CN" dirty="0">
                <a:solidFill>
                  <a:srgbClr val="FF0000"/>
                </a:solidFill>
              </a:rPr>
              <a:t>基于物品的协同过滤算</a:t>
            </a:r>
            <a:r>
              <a:rPr lang="zh-CN" altLang="zh-CN" dirty="0" smtClean="0">
                <a:solidFill>
                  <a:srgbClr val="FF0000"/>
                </a:solidFill>
              </a:rPr>
              <a:t>法</a:t>
            </a:r>
            <a:r>
              <a:rPr lang="zh-CN" altLang="en-US" dirty="0" smtClean="0">
                <a:solidFill>
                  <a:srgbClr val="FF0000"/>
                </a:solidFill>
              </a:rPr>
              <a:t>。</a:t>
            </a:r>
            <a:endParaRPr lang="en-US" altLang="zh-CN" dirty="0" smtClean="0">
              <a:solidFill>
                <a:srgbClr val="FF0000"/>
              </a:solidFill>
            </a:endParaRPr>
          </a:p>
          <a:p>
            <a:pPr marL="720000">
              <a:buFont typeface="Wingdings" panose="05000000000000000000" pitchFamily="2" charset="2"/>
              <a:buChar char="l"/>
            </a:pPr>
            <a:r>
              <a:rPr lang="zh-CN" altLang="zh-CN" dirty="0">
                <a:solidFill>
                  <a:srgbClr val="FF0000"/>
                </a:solidFill>
              </a:rPr>
              <a:t>基于</a:t>
            </a:r>
            <a:r>
              <a:rPr lang="en-US" altLang="zh-CN" dirty="0">
                <a:solidFill>
                  <a:srgbClr val="FF0000"/>
                </a:solidFill>
              </a:rPr>
              <a:t>Spark ALS</a:t>
            </a:r>
            <a:r>
              <a:rPr lang="zh-CN" altLang="zh-CN" dirty="0">
                <a:solidFill>
                  <a:srgbClr val="FF0000"/>
                </a:solidFill>
              </a:rPr>
              <a:t>的协同过滤算</a:t>
            </a:r>
            <a:r>
              <a:rPr lang="zh-CN" altLang="zh-CN" dirty="0" smtClean="0">
                <a:solidFill>
                  <a:srgbClr val="FF0000"/>
                </a:solidFill>
              </a:rPr>
              <a:t>法</a:t>
            </a:r>
            <a:r>
              <a:rPr lang="zh-CN" altLang="en-US" dirty="0" smtClean="0"/>
              <a:t>。</a:t>
            </a:r>
            <a:endParaRPr lang="en-US" altLang="zh-CN" dirty="0"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smtClean="0">
                <a:solidFill>
                  <a:schemeClr val="tx1"/>
                </a:solidFill>
              </a:rPr>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1. </a:t>
            </a:r>
            <a:r>
              <a:rPr lang="zh-CN" altLang="en-US" b="1" smtClean="0"/>
              <a:t>推荐算法的选择</a:t>
            </a:r>
            <a:endParaRPr lang="zh-CN" altLang="en-US" b="1" dirty="0"/>
          </a:p>
        </p:txBody>
      </p:sp>
    </p:spTree>
    <p:extLst>
      <p:ext uri="{BB962C8B-B14F-4D97-AF65-F5344CB8AC3E}">
        <p14:creationId xmlns:p14="http://schemas.microsoft.com/office/powerpoint/2010/main" val="356092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4031196"/>
          </a:xfrm>
        </p:spPr>
        <p:txBody>
          <a:bodyPr/>
          <a:lstStyle/>
          <a:p>
            <a:r>
              <a:rPr lang="zh-CN" altLang="en-US" b="1" smtClean="0"/>
              <a:t>算法的具体实现过程</a:t>
            </a:r>
            <a:r>
              <a:rPr lang="zh-CN" altLang="zh-CN" b="1" smtClean="0"/>
              <a:t>。</a:t>
            </a:r>
            <a:endParaRPr lang="en-US" altLang="zh-CN" b="1"/>
          </a:p>
          <a:p>
            <a:pPr marL="720000">
              <a:buFont typeface="Wingdings" panose="05000000000000000000" pitchFamily="2" charset="2"/>
              <a:buChar char="l"/>
            </a:pPr>
            <a:r>
              <a:rPr lang="zh-CN" altLang="en-US" b="1" smtClean="0"/>
              <a:t>计算相似度</a:t>
            </a:r>
            <a:r>
              <a:rPr lang="zh-CN" altLang="zh-CN" smtClean="0"/>
              <a:t>。</a:t>
            </a:r>
            <a:r>
              <a:rPr lang="zh-CN" altLang="zh-CN"/>
              <a:t>用户之间的相似度通过每个用户对物品的评分向量计算得到。相似度的计算可以使用任何向量相似度计算公式，常用的相似度计算公式有</a:t>
            </a:r>
            <a:r>
              <a:rPr lang="en-US" altLang="zh-CN"/>
              <a:t>Jaccard</a:t>
            </a:r>
            <a:r>
              <a:rPr lang="zh-CN" altLang="zh-CN"/>
              <a:t>公式、余弦相似度公式、欧式距离公式</a:t>
            </a:r>
            <a:r>
              <a:rPr lang="zh-CN" altLang="zh-CN" smtClean="0"/>
              <a:t>等</a:t>
            </a:r>
            <a:r>
              <a:rPr lang="zh-CN" altLang="en-US" smtClean="0"/>
              <a:t>。</a:t>
            </a:r>
            <a:endParaRPr lang="en-US" altLang="zh-CN" smtClean="0"/>
          </a:p>
          <a:p>
            <a:pPr marL="720000" lvl="0">
              <a:buFont typeface="Wingdings" panose="05000000000000000000" pitchFamily="2" charset="2"/>
              <a:buChar char="l"/>
            </a:pPr>
            <a:r>
              <a:rPr lang="zh-CN" altLang="zh-CN" b="1"/>
              <a:t>寻找与目标用户最近邻的</a:t>
            </a:r>
            <a:r>
              <a:rPr lang="en-US" altLang="zh-CN" b="1"/>
              <a:t>K</a:t>
            </a:r>
            <a:r>
              <a:rPr lang="zh-CN" altLang="zh-CN" b="1"/>
              <a:t>个用</a:t>
            </a:r>
            <a:r>
              <a:rPr lang="zh-CN" altLang="zh-CN" b="1" smtClean="0"/>
              <a:t>户</a:t>
            </a:r>
            <a:r>
              <a:rPr lang="zh-CN" altLang="en-US" b="1" smtClean="0"/>
              <a:t>。</a:t>
            </a:r>
            <a:r>
              <a:rPr lang="zh-CN" altLang="zh-CN"/>
              <a:t>在计算出各个用户之间的相似度后，可以找到所有与目标用户的相似度大于某一阈值的近邻用户（初步的粗略过滤），然后对这些用户按照相似度值进行排序，得到前</a:t>
            </a:r>
            <a:r>
              <a:rPr lang="en-US" altLang="zh-CN"/>
              <a:t>K</a:t>
            </a:r>
            <a:r>
              <a:rPr lang="zh-CN" altLang="zh-CN"/>
              <a:t>个近邻用</a:t>
            </a:r>
            <a:r>
              <a:rPr lang="zh-CN" altLang="zh-CN" smtClean="0"/>
              <a:t>户</a:t>
            </a:r>
            <a:r>
              <a:rPr lang="zh-CN" altLang="en-US" smtClean="0"/>
              <a:t>。</a:t>
            </a:r>
            <a:endParaRPr lang="zh-CN" altLang="zh-CN" b="1"/>
          </a:p>
          <a:p>
            <a:pPr marL="720000" lvl="0">
              <a:buFont typeface="Wingdings" panose="05000000000000000000" pitchFamily="2" charset="2"/>
              <a:buChar char="l"/>
            </a:pPr>
            <a:r>
              <a:rPr lang="zh-CN" altLang="zh-CN" b="1"/>
              <a:t>通过这</a:t>
            </a:r>
            <a:r>
              <a:rPr lang="en-US" altLang="zh-CN" b="1"/>
              <a:t>K</a:t>
            </a:r>
            <a:r>
              <a:rPr lang="zh-CN" altLang="zh-CN" b="1"/>
              <a:t>个用户进行推</a:t>
            </a:r>
            <a:r>
              <a:rPr lang="zh-CN" altLang="zh-CN" b="1" smtClean="0"/>
              <a:t>荐</a:t>
            </a:r>
            <a:r>
              <a:rPr lang="zh-CN" altLang="en-US" b="1" smtClean="0"/>
              <a:t>。</a:t>
            </a:r>
            <a:r>
              <a:rPr lang="zh-CN" altLang="zh-CN"/>
              <a:t>这里的方式有多种。比如使用相似度和所有</a:t>
            </a:r>
            <a:r>
              <a:rPr lang="en-US" altLang="zh-CN"/>
              <a:t>K</a:t>
            </a:r>
            <a:r>
              <a:rPr lang="zh-CN" altLang="zh-CN"/>
              <a:t>个用户的物品对应加权进行推</a:t>
            </a:r>
            <a:r>
              <a:rPr lang="zh-CN" altLang="zh-CN" smtClean="0"/>
              <a:t>荐</a:t>
            </a:r>
            <a:r>
              <a:rPr lang="zh-CN" altLang="en-US" smtClean="0"/>
              <a:t>。</a:t>
            </a:r>
            <a:endParaRPr lang="en-US" altLang="zh-CN"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2</a:t>
            </a:r>
            <a:r>
              <a:rPr lang="en-US" altLang="zh-CN" b="1" smtClean="0"/>
              <a:t>. </a:t>
            </a:r>
            <a:r>
              <a:rPr lang="zh-CN" altLang="en-US" b="1" smtClean="0"/>
              <a:t>以基于用户的协同过滤算法建模</a:t>
            </a:r>
            <a:endParaRPr lang="zh-CN" altLang="en-US" b="1" dirty="0"/>
          </a:p>
        </p:txBody>
      </p:sp>
    </p:spTree>
    <p:extLst>
      <p:ext uri="{BB962C8B-B14F-4D97-AF65-F5344CB8AC3E}">
        <p14:creationId xmlns:p14="http://schemas.microsoft.com/office/powerpoint/2010/main" val="1059217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4031196"/>
          </a:xfrm>
        </p:spPr>
        <p:txBody>
          <a:bodyPr/>
          <a:lstStyle/>
          <a:p>
            <a:r>
              <a:rPr lang="zh-CN" altLang="zh-CN" b="1"/>
              <a:t>以</a:t>
            </a:r>
            <a:r>
              <a:rPr lang="en-US" altLang="zh-CN" b="1"/>
              <a:t>Spark</a:t>
            </a:r>
            <a:r>
              <a:rPr lang="zh-CN" altLang="zh-CN" b="1"/>
              <a:t>编程</a:t>
            </a:r>
            <a:r>
              <a:rPr lang="zh-CN" altLang="zh-CN" b="1" smtClean="0"/>
              <a:t>来实</a:t>
            </a:r>
            <a:r>
              <a:rPr lang="zh-CN" altLang="zh-CN" b="1"/>
              <a:t>现</a:t>
            </a:r>
            <a:r>
              <a:rPr lang="zh-CN" altLang="zh-CN" b="1" smtClean="0"/>
              <a:t>。</a:t>
            </a:r>
            <a:endParaRPr lang="en-US" altLang="zh-CN" b="1"/>
          </a:p>
          <a:p>
            <a:pPr marL="720000">
              <a:buFont typeface="Wingdings" panose="05000000000000000000" pitchFamily="2" charset="2"/>
              <a:buChar char="l"/>
            </a:pPr>
            <a:r>
              <a:rPr lang="zh-CN" altLang="zh-CN"/>
              <a:t>首先加载训练数据集，为减小用户评分过于稀疏的可能影响，在此可以使用</a:t>
            </a:r>
            <a:r>
              <a:rPr lang="en-US" altLang="zh-CN"/>
              <a:t>“</a:t>
            </a:r>
            <a:r>
              <a:rPr lang="zh-CN" altLang="zh-CN"/>
              <a:t>单用户评价过的最小物品数</a:t>
            </a:r>
            <a:r>
              <a:rPr lang="en-US" altLang="zh-CN"/>
              <a:t>”</a:t>
            </a:r>
            <a:r>
              <a:rPr lang="zh-CN" altLang="zh-CN"/>
              <a:t>对其进行过滤</a:t>
            </a:r>
            <a:r>
              <a:rPr lang="zh-CN" altLang="en-US" smtClean="0"/>
              <a:t>。</a:t>
            </a:r>
            <a:endParaRPr lang="en-US" altLang="zh-CN" smtClean="0"/>
          </a:p>
          <a:p>
            <a:pPr marL="720000" lvl="0">
              <a:buFont typeface="Wingdings" panose="05000000000000000000" pitchFamily="2" charset="2"/>
              <a:buChar char="l"/>
            </a:pPr>
            <a:r>
              <a:rPr lang="zh-CN" altLang="zh-CN"/>
              <a:t>然后根据用户对物品的评分向量获得用户相似度</a:t>
            </a:r>
            <a:r>
              <a:rPr lang="zh-CN" altLang="en-US" smtClean="0"/>
              <a:t>。</a:t>
            </a:r>
            <a:endParaRPr lang="zh-CN" altLang="zh-CN" b="1"/>
          </a:p>
          <a:p>
            <a:pPr marL="720000" lvl="0">
              <a:buFont typeface="Wingdings" panose="05000000000000000000" pitchFamily="2" charset="2"/>
              <a:buChar char="l"/>
            </a:pPr>
            <a:r>
              <a:rPr lang="zh-CN" altLang="zh-CN"/>
              <a:t>最后匹配训练集数据生成推荐模型</a:t>
            </a:r>
            <a:r>
              <a:rPr lang="zh-CN" altLang="en-US" smtClean="0"/>
              <a:t>。</a:t>
            </a:r>
            <a:endParaRPr lang="en-US" altLang="zh-CN" smtClean="0"/>
          </a:p>
          <a:p>
            <a:pPr marL="720000" lvl="0">
              <a:buFont typeface="Wingdings" panose="05000000000000000000" pitchFamily="2" charset="2"/>
              <a:buChar char="l"/>
            </a:pPr>
            <a:r>
              <a:rPr lang="zh-CN" altLang="zh-CN"/>
              <a:t>将推荐结</a:t>
            </a:r>
            <a:r>
              <a:rPr lang="zh-CN" altLang="zh-CN" smtClean="0"/>
              <a:t>果</a:t>
            </a:r>
            <a:r>
              <a:rPr lang="zh-CN" altLang="en-US" smtClean="0"/>
              <a:t>集</a:t>
            </a:r>
            <a:r>
              <a:rPr lang="zh-CN" altLang="zh-CN" smtClean="0"/>
              <a:t>存</a:t>
            </a:r>
            <a:r>
              <a:rPr lang="zh-CN" altLang="zh-CN"/>
              <a:t>储在</a:t>
            </a:r>
            <a:r>
              <a:rPr lang="en-US" altLang="zh-CN"/>
              <a:t>HDFS</a:t>
            </a:r>
            <a:r>
              <a:rPr lang="zh-CN" altLang="zh-CN"/>
              <a:t>上，后续将进行模型评价</a:t>
            </a:r>
            <a:endParaRPr lang="en-US" altLang="zh-CN"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2</a:t>
            </a:r>
            <a:r>
              <a:rPr lang="en-US" altLang="zh-CN" b="1" smtClean="0"/>
              <a:t>. </a:t>
            </a:r>
            <a:r>
              <a:rPr lang="zh-CN" altLang="en-US" b="1" smtClean="0"/>
              <a:t>以基于用户的协同过滤算法建模</a:t>
            </a:r>
            <a:endParaRPr lang="zh-CN" altLang="en-US" b="1" dirty="0"/>
          </a:p>
        </p:txBody>
      </p:sp>
    </p:spTree>
    <p:extLst>
      <p:ext uri="{BB962C8B-B14F-4D97-AF65-F5344CB8AC3E}">
        <p14:creationId xmlns:p14="http://schemas.microsoft.com/office/powerpoint/2010/main" val="3315920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1566966"/>
          </a:xfrm>
        </p:spPr>
        <p:txBody>
          <a:bodyPr/>
          <a:lstStyle/>
          <a:p>
            <a:r>
              <a:rPr lang="zh-CN" altLang="en-US" b="1" smtClean="0"/>
              <a:t>算法原理</a:t>
            </a:r>
            <a:r>
              <a:rPr lang="zh-CN" altLang="zh-CN" b="1" smtClean="0"/>
              <a:t>。</a:t>
            </a:r>
            <a:endParaRPr lang="en-US" altLang="zh-CN" b="1"/>
          </a:p>
          <a:p>
            <a:pPr marL="720000">
              <a:buFont typeface="Wingdings" panose="05000000000000000000" pitchFamily="2" charset="2"/>
              <a:buChar char="l"/>
            </a:pPr>
            <a:r>
              <a:rPr lang="zh-CN" altLang="en-US"/>
              <a:t> </a:t>
            </a:r>
            <a:r>
              <a:rPr lang="zh-CN" altLang="en-US" smtClean="0"/>
              <a:t>其基</a:t>
            </a:r>
            <a:r>
              <a:rPr lang="zh-CN" altLang="en-US"/>
              <a:t>本思</a:t>
            </a:r>
            <a:r>
              <a:rPr lang="zh-CN" altLang="en-US" smtClean="0"/>
              <a:t>想，是</a:t>
            </a:r>
            <a:r>
              <a:rPr lang="zh-CN" altLang="en-US"/>
              <a:t>用户对物品的预测评分可以由该用户对与该物品相似度最高</a:t>
            </a:r>
            <a:r>
              <a:rPr lang="zh-CN" altLang="en-US" smtClean="0"/>
              <a:t>的</a:t>
            </a:r>
            <a:r>
              <a:rPr lang="en-US" altLang="zh-CN" smtClean="0"/>
              <a:t>K</a:t>
            </a:r>
            <a:r>
              <a:rPr lang="zh-CN" altLang="en-US" smtClean="0"/>
              <a:t>个</a:t>
            </a:r>
            <a:r>
              <a:rPr lang="zh-CN" altLang="en-US"/>
              <a:t>邻居物品的评分通过加权平均计算得</a:t>
            </a:r>
            <a:r>
              <a:rPr lang="zh-CN" altLang="en-US" smtClean="0"/>
              <a:t>到。</a:t>
            </a:r>
            <a:endParaRPr lang="en-US" altLang="zh-CN"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3. </a:t>
            </a:r>
            <a:r>
              <a:rPr lang="zh-CN" altLang="en-US" b="1" smtClean="0"/>
              <a:t>以基于物品的协同过滤算法建模</a:t>
            </a:r>
            <a:endParaRPr lang="zh-CN" altLang="en-US" b="1" dirty="0"/>
          </a:p>
        </p:txBody>
      </p:sp>
      <p:pic>
        <p:nvPicPr>
          <p:cNvPr id="23" name="图片 22"/>
          <p:cNvPicPr/>
          <p:nvPr/>
        </p:nvPicPr>
        <p:blipFill>
          <a:blip r:embed="rId2"/>
          <a:stretch>
            <a:fillRect/>
          </a:stretch>
        </p:blipFill>
        <p:spPr>
          <a:xfrm>
            <a:off x="2836190" y="3107727"/>
            <a:ext cx="5924555" cy="3060598"/>
          </a:xfrm>
          <a:prstGeom prst="rect">
            <a:avLst/>
          </a:prstGeom>
          <a:ln>
            <a:solidFill>
              <a:schemeClr val="tx1"/>
            </a:solidFill>
          </a:ln>
        </p:spPr>
      </p:pic>
    </p:spTree>
    <p:extLst>
      <p:ext uri="{BB962C8B-B14F-4D97-AF65-F5344CB8AC3E}">
        <p14:creationId xmlns:p14="http://schemas.microsoft.com/office/powerpoint/2010/main" val="3067207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4031196"/>
          </a:xfrm>
        </p:spPr>
        <p:txBody>
          <a:bodyPr/>
          <a:lstStyle/>
          <a:p>
            <a:r>
              <a:rPr lang="zh-CN" altLang="zh-CN" b="1"/>
              <a:t>以</a:t>
            </a:r>
            <a:r>
              <a:rPr lang="en-US" altLang="zh-CN" b="1"/>
              <a:t>Spark</a:t>
            </a:r>
            <a:r>
              <a:rPr lang="zh-CN" altLang="zh-CN" b="1"/>
              <a:t>编程</a:t>
            </a:r>
            <a:r>
              <a:rPr lang="zh-CN" altLang="zh-CN" b="1" smtClean="0"/>
              <a:t>来实</a:t>
            </a:r>
            <a:r>
              <a:rPr lang="zh-CN" altLang="zh-CN" b="1"/>
              <a:t>现</a:t>
            </a:r>
            <a:r>
              <a:rPr lang="zh-CN" altLang="zh-CN" b="1" smtClean="0"/>
              <a:t>。</a:t>
            </a:r>
            <a:endParaRPr lang="en-US" altLang="zh-CN" b="1"/>
          </a:p>
          <a:p>
            <a:pPr marL="720000">
              <a:buFont typeface="Wingdings" panose="05000000000000000000" pitchFamily="2" charset="2"/>
              <a:buChar char="l"/>
            </a:pPr>
            <a:r>
              <a:rPr lang="zh-CN" altLang="zh-CN"/>
              <a:t>首先加载训练数据集，为减小用户评分过于稀疏的可能影响，在此可以使用</a:t>
            </a:r>
            <a:r>
              <a:rPr lang="en-US" altLang="zh-CN"/>
              <a:t>“</a:t>
            </a:r>
            <a:r>
              <a:rPr lang="zh-CN" altLang="zh-CN"/>
              <a:t>单用户评价过的最小物品数</a:t>
            </a:r>
            <a:r>
              <a:rPr lang="en-US" altLang="zh-CN"/>
              <a:t>”</a:t>
            </a:r>
            <a:r>
              <a:rPr lang="zh-CN" altLang="zh-CN"/>
              <a:t>对其进行过滤</a:t>
            </a:r>
            <a:r>
              <a:rPr lang="zh-CN" altLang="en-US" smtClean="0"/>
              <a:t>。</a:t>
            </a:r>
            <a:endParaRPr lang="en-US" altLang="zh-CN" smtClean="0"/>
          </a:p>
          <a:p>
            <a:pPr marL="720000" lvl="0">
              <a:buFont typeface="Wingdings" panose="05000000000000000000" pitchFamily="2" charset="2"/>
              <a:buChar char="l"/>
            </a:pPr>
            <a:r>
              <a:rPr lang="zh-CN" altLang="zh-CN"/>
              <a:t>然后根据用户对物品的评分向量获得用户相似度</a:t>
            </a:r>
            <a:r>
              <a:rPr lang="zh-CN" altLang="en-US" smtClean="0"/>
              <a:t>。</a:t>
            </a:r>
            <a:endParaRPr lang="zh-CN" altLang="zh-CN" b="1"/>
          </a:p>
          <a:p>
            <a:pPr marL="720000" lvl="0">
              <a:buFont typeface="Wingdings" panose="05000000000000000000" pitchFamily="2" charset="2"/>
              <a:buChar char="l"/>
            </a:pPr>
            <a:r>
              <a:rPr lang="zh-CN" altLang="zh-CN"/>
              <a:t>最后匹配训练集数据生成推荐模型</a:t>
            </a:r>
            <a:r>
              <a:rPr lang="zh-CN" altLang="en-US" smtClean="0"/>
              <a:t>。</a:t>
            </a:r>
            <a:endParaRPr lang="en-US" altLang="zh-CN" smtClean="0"/>
          </a:p>
          <a:p>
            <a:pPr marL="720000" lvl="0">
              <a:buFont typeface="Wingdings" panose="05000000000000000000" pitchFamily="2" charset="2"/>
              <a:buChar char="l"/>
            </a:pPr>
            <a:r>
              <a:rPr lang="zh-CN" altLang="zh-CN"/>
              <a:t>将推荐结</a:t>
            </a:r>
            <a:r>
              <a:rPr lang="zh-CN" altLang="zh-CN" smtClean="0"/>
              <a:t>果</a:t>
            </a:r>
            <a:r>
              <a:rPr lang="zh-CN" altLang="en-US" smtClean="0"/>
              <a:t>集</a:t>
            </a:r>
            <a:r>
              <a:rPr lang="zh-CN" altLang="zh-CN" smtClean="0"/>
              <a:t>存</a:t>
            </a:r>
            <a:r>
              <a:rPr lang="zh-CN" altLang="zh-CN"/>
              <a:t>储在</a:t>
            </a:r>
            <a:r>
              <a:rPr lang="en-US" altLang="zh-CN"/>
              <a:t>HDFS</a:t>
            </a:r>
            <a:r>
              <a:rPr lang="zh-CN" altLang="zh-CN"/>
              <a:t>上，后续将进行模型评价</a:t>
            </a:r>
            <a:endParaRPr lang="en-US" altLang="zh-CN"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3. </a:t>
            </a:r>
            <a:r>
              <a:rPr lang="zh-CN" altLang="en-US" b="1" smtClean="0"/>
              <a:t>以基于物品的协同过滤算法建模</a:t>
            </a:r>
            <a:endParaRPr lang="zh-CN" altLang="en-US" b="1" dirty="0"/>
          </a:p>
        </p:txBody>
      </p:sp>
    </p:spTree>
    <p:extLst>
      <p:ext uri="{BB962C8B-B14F-4D97-AF65-F5344CB8AC3E}">
        <p14:creationId xmlns:p14="http://schemas.microsoft.com/office/powerpoint/2010/main" val="2988988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4031196"/>
          </a:xfrm>
        </p:spPr>
        <p:txBody>
          <a:bodyPr/>
          <a:lstStyle/>
          <a:p>
            <a:r>
              <a:rPr lang="en-US" altLang="zh-CN" b="1"/>
              <a:t>ALS</a:t>
            </a:r>
            <a:r>
              <a:rPr lang="zh-CN" altLang="zh-CN" b="1"/>
              <a:t>推荐算法</a:t>
            </a:r>
            <a:r>
              <a:rPr lang="zh-CN" altLang="zh-CN" b="1" smtClean="0"/>
              <a:t>。</a:t>
            </a:r>
            <a:endParaRPr lang="en-US" altLang="zh-CN" b="1"/>
          </a:p>
          <a:p>
            <a:pPr marL="720000">
              <a:buFont typeface="Wingdings" panose="05000000000000000000" pitchFamily="2" charset="2"/>
              <a:buChar char="l"/>
            </a:pPr>
            <a:r>
              <a:rPr lang="zh-CN" altLang="zh-CN"/>
              <a:t>为交替最小二乘法，该方法常用于基于矩阵分解的推荐系统中</a:t>
            </a:r>
            <a:r>
              <a:rPr lang="zh-CN" altLang="en-US" smtClean="0"/>
              <a:t>。</a:t>
            </a:r>
            <a:endParaRPr lang="en-US" altLang="zh-CN" smtClean="0"/>
          </a:p>
          <a:p>
            <a:pPr marL="720000" lvl="0">
              <a:buFont typeface="Wingdings" panose="05000000000000000000" pitchFamily="2" charset="2"/>
              <a:buChar char="l"/>
            </a:pPr>
            <a:r>
              <a:rPr lang="zh-CN" altLang="zh-CN"/>
              <a:t>它将用户（</a:t>
            </a:r>
            <a:r>
              <a:rPr lang="en-US" altLang="zh-CN"/>
              <a:t>user</a:t>
            </a:r>
            <a:r>
              <a:rPr lang="zh-CN" altLang="zh-CN"/>
              <a:t>）对物品（</a:t>
            </a:r>
            <a:r>
              <a:rPr lang="en-US" altLang="zh-CN"/>
              <a:t>item</a:t>
            </a:r>
            <a:r>
              <a:rPr lang="zh-CN" altLang="zh-CN"/>
              <a:t>）的评分矩阵分解为两个矩阵：一个是用户对物品隐含特征（指的是使用这些隐含的特征可以较好地表示这个用户的评价体系）的偏好矩阵，另一个是物品所包含的隐含特征（指的是使用这些隐含的特征可以较好地表示这个物品）的矩阵</a:t>
            </a:r>
            <a:r>
              <a:rPr lang="zh-CN" altLang="en-US" smtClean="0"/>
              <a:t>。</a:t>
            </a:r>
            <a:endParaRPr lang="zh-CN" altLang="zh-CN" b="1"/>
          </a:p>
          <a:p>
            <a:pPr marL="720000" lvl="0">
              <a:buFont typeface="Wingdings" panose="05000000000000000000" pitchFamily="2" charset="2"/>
              <a:buChar char="l"/>
            </a:pPr>
            <a:r>
              <a:rPr lang="zh-CN" altLang="zh-CN"/>
              <a:t>在这个矩阵分解的过程中，评分缺失项会被填充，也就是说可以基于这个填充的评分来对用户没有评价过的商品进行排序，最终获得预测填充评分最高的多个物品，然后对用户进行推荐</a:t>
            </a:r>
            <a:r>
              <a:rPr lang="zh-CN" altLang="en-US" smtClean="0"/>
              <a:t>。</a:t>
            </a:r>
            <a:endParaRPr lang="en-US" altLang="zh-CN"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4</a:t>
            </a:r>
            <a:r>
              <a:rPr lang="en-US" altLang="zh-CN" b="1" smtClean="0"/>
              <a:t>. </a:t>
            </a:r>
            <a:r>
              <a:rPr lang="zh-CN" altLang="en-US" b="1" smtClean="0"/>
              <a:t>以基于</a:t>
            </a:r>
            <a:r>
              <a:rPr lang="en-US" altLang="zh-CN" b="1" smtClean="0"/>
              <a:t>Spark ALS</a:t>
            </a:r>
            <a:r>
              <a:rPr lang="zh-CN" altLang="en-US" b="1" smtClean="0"/>
              <a:t>算法建模</a:t>
            </a:r>
            <a:endParaRPr lang="zh-CN" altLang="en-US" b="1" dirty="0"/>
          </a:p>
        </p:txBody>
      </p:sp>
    </p:spTree>
    <p:extLst>
      <p:ext uri="{BB962C8B-B14F-4D97-AF65-F5344CB8AC3E}">
        <p14:creationId xmlns:p14="http://schemas.microsoft.com/office/powerpoint/2010/main" val="878505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845609A-0129-4743-B695-D5060F84376F}"/>
              </a:ext>
            </a:extLst>
          </p:cNvPr>
          <p:cNvSpPr>
            <a:spLocks noGrp="1"/>
          </p:cNvSpPr>
          <p:nvPr>
            <p:ph idx="1"/>
          </p:nvPr>
        </p:nvSpPr>
        <p:spPr>
          <a:xfrm>
            <a:off x="254875" y="1672180"/>
            <a:ext cx="10972801" cy="4031196"/>
          </a:xfrm>
        </p:spPr>
        <p:txBody>
          <a:bodyPr/>
          <a:lstStyle/>
          <a:p>
            <a:r>
              <a:rPr lang="en-US" altLang="zh-CN" b="1" smtClean="0"/>
              <a:t>Spark ALS</a:t>
            </a:r>
            <a:r>
              <a:rPr lang="zh-CN" altLang="zh-CN" b="1" smtClean="0"/>
              <a:t>算</a:t>
            </a:r>
            <a:r>
              <a:rPr lang="zh-CN" altLang="zh-CN" b="1"/>
              <a:t>法</a:t>
            </a:r>
            <a:r>
              <a:rPr lang="zh-CN" altLang="zh-CN" b="1" smtClean="0"/>
              <a:t>。</a:t>
            </a:r>
            <a:endParaRPr lang="en-US" altLang="zh-CN" b="1"/>
          </a:p>
          <a:p>
            <a:pPr marL="720000">
              <a:buFont typeface="Wingdings" panose="05000000000000000000" pitchFamily="2" charset="2"/>
              <a:buChar char="l"/>
            </a:pPr>
            <a:r>
              <a:rPr lang="en-US" altLang="zh-CN"/>
              <a:t>Spark</a:t>
            </a:r>
            <a:r>
              <a:rPr lang="zh-CN" altLang="zh-CN"/>
              <a:t>的</a:t>
            </a:r>
            <a:r>
              <a:rPr lang="en-US" altLang="zh-CN"/>
              <a:t>MLlib</a:t>
            </a:r>
            <a:r>
              <a:rPr lang="zh-CN" altLang="zh-CN"/>
              <a:t>中已经包含了</a:t>
            </a:r>
            <a:r>
              <a:rPr lang="en-US" altLang="zh-CN"/>
              <a:t>ALS</a:t>
            </a:r>
            <a:r>
              <a:rPr lang="zh-CN" altLang="zh-CN"/>
              <a:t>算法包，开发者可</a:t>
            </a:r>
            <a:r>
              <a:rPr lang="zh-CN" altLang="zh-CN" smtClean="0"/>
              <a:t>以</a:t>
            </a:r>
            <a:r>
              <a:rPr lang="zh-CN" altLang="en-US" smtClean="0"/>
              <a:t>直接</a:t>
            </a:r>
            <a:r>
              <a:rPr lang="zh-CN" altLang="zh-CN" smtClean="0"/>
              <a:t>调用</a:t>
            </a:r>
            <a:r>
              <a:rPr lang="zh-CN" altLang="en-US" smtClean="0"/>
              <a:t>它</a:t>
            </a:r>
            <a:r>
              <a:rPr lang="zh-CN" altLang="zh-CN" smtClean="0"/>
              <a:t>，</a:t>
            </a:r>
            <a:r>
              <a:rPr lang="zh-CN" altLang="zh-CN"/>
              <a:t>设置相关技术参数来建模</a:t>
            </a:r>
            <a:r>
              <a:rPr lang="zh-CN" altLang="en-US" smtClean="0"/>
              <a:t>。</a:t>
            </a:r>
            <a:endParaRPr lang="en-US" altLang="zh-CN" smtClean="0"/>
          </a:p>
          <a:p>
            <a:pPr marL="720000">
              <a:buFont typeface="Wingdings" panose="05000000000000000000" pitchFamily="2" charset="2"/>
              <a:buChar char="l"/>
            </a:pPr>
            <a:r>
              <a:rPr lang="en-US" altLang="zh-CN"/>
              <a:t>Spark ALS</a:t>
            </a:r>
            <a:r>
              <a:rPr lang="zh-CN" altLang="zh-CN"/>
              <a:t>算法存在于</a:t>
            </a:r>
            <a:r>
              <a:rPr lang="en-US" altLang="zh-CN"/>
              <a:t>org.apache.spark.mllib.recommendation</a:t>
            </a:r>
            <a:r>
              <a:rPr lang="zh-CN" altLang="zh-CN"/>
              <a:t>包中，该包共有三个</a:t>
            </a:r>
            <a:r>
              <a:rPr lang="zh-CN" altLang="zh-CN" smtClean="0"/>
              <a:t>类</a:t>
            </a:r>
            <a:r>
              <a:rPr lang="zh-CN" altLang="en-US" smtClean="0"/>
              <a:t>。</a:t>
            </a:r>
            <a:endParaRPr lang="en-US" altLang="zh-CN" smtClean="0"/>
          </a:p>
          <a:p>
            <a:pPr marL="720000">
              <a:buFont typeface="Wingdings" panose="05000000000000000000" pitchFamily="2" charset="2"/>
              <a:buChar char="l"/>
            </a:pPr>
            <a:r>
              <a:rPr lang="en-US" altLang="zh-CN"/>
              <a:t>Rating</a:t>
            </a:r>
            <a:r>
              <a:rPr lang="zh-CN" altLang="zh-CN"/>
              <a:t>：是用户、项目和评分的三元组</a:t>
            </a:r>
            <a:r>
              <a:rPr lang="en-US" altLang="zh-CN"/>
              <a:t>(user,product,rating</a:t>
            </a:r>
            <a:r>
              <a:rPr lang="en-US" altLang="zh-CN" smtClean="0"/>
              <a:t>)</a:t>
            </a:r>
          </a:p>
          <a:p>
            <a:pPr marL="720000">
              <a:buFont typeface="Wingdings" panose="05000000000000000000" pitchFamily="2" charset="2"/>
              <a:buChar char="l"/>
            </a:pPr>
            <a:r>
              <a:rPr lang="en-US" altLang="zh-CN"/>
              <a:t>ALS</a:t>
            </a:r>
            <a:r>
              <a:rPr lang="zh-CN" altLang="zh-CN"/>
              <a:t>：</a:t>
            </a:r>
            <a:r>
              <a:rPr lang="en-US" altLang="zh-CN"/>
              <a:t>ALS</a:t>
            </a:r>
            <a:r>
              <a:rPr lang="zh-CN" altLang="zh-CN"/>
              <a:t>提供了求解带偏置矩阵分解的交替最小二乘算</a:t>
            </a:r>
            <a:r>
              <a:rPr lang="zh-CN" altLang="zh-CN" smtClean="0"/>
              <a:t>法</a:t>
            </a:r>
            <a:endParaRPr lang="en-US" altLang="zh-CN" smtClean="0"/>
          </a:p>
          <a:p>
            <a:pPr marL="720000">
              <a:buFont typeface="Wingdings" panose="05000000000000000000" pitchFamily="2" charset="2"/>
              <a:buChar char="l"/>
            </a:pPr>
            <a:r>
              <a:rPr lang="en-US" altLang="zh-CN"/>
              <a:t>MatrixFactorizationModel</a:t>
            </a:r>
            <a:r>
              <a:rPr lang="zh-CN" altLang="zh-CN"/>
              <a:t>：</a:t>
            </a:r>
            <a:r>
              <a:rPr lang="en-US" altLang="zh-CN"/>
              <a:t>ALS</a:t>
            </a:r>
            <a:r>
              <a:rPr lang="zh-CN" altLang="zh-CN"/>
              <a:t>求解矩阵返回的结果类型，即算法返回的模型类</a:t>
            </a:r>
            <a:endParaRPr lang="en-US" altLang="zh-CN" smtClean="0"/>
          </a:p>
          <a:p>
            <a:endParaRPr lang="en-US" altLang="zh-CN" dirty="0" smtClean="0"/>
          </a:p>
        </p:txBody>
      </p:sp>
      <p:sp>
        <p:nvSpPr>
          <p:cNvPr id="3" name="标题 2">
            <a:extLst>
              <a:ext uri="{FF2B5EF4-FFF2-40B4-BE49-F238E27FC236}">
                <a16:creationId xmlns:a16="http://schemas.microsoft.com/office/drawing/2014/main" xmlns="" id="{11FE6653-CBD9-4677-9894-134307C04565}"/>
              </a:ext>
            </a:extLst>
          </p:cNvPr>
          <p:cNvSpPr>
            <a:spLocks noGrp="1"/>
          </p:cNvSpPr>
          <p:nvPr>
            <p:ph type="title"/>
          </p:nvPr>
        </p:nvSpPr>
        <p:spPr/>
        <p:txBody>
          <a:bodyPr/>
          <a:lstStyle/>
          <a:p>
            <a:r>
              <a:rPr lang="zh-CN" altLang="en-US"/>
              <a:t>建立推荐模型</a:t>
            </a:r>
            <a:endParaRPr lang="zh-CN" altLang="en-US" dirty="0">
              <a:solidFill>
                <a:schemeClr val="tx1"/>
              </a:solidFill>
            </a:endParaRPr>
          </a:p>
        </p:txBody>
      </p:sp>
      <p:sp>
        <p:nvSpPr>
          <p:cNvPr id="4" name="内容占位符 3">
            <a:extLst>
              <a:ext uri="{FF2B5EF4-FFF2-40B4-BE49-F238E27FC236}">
                <a16:creationId xmlns:a16="http://schemas.microsoft.com/office/drawing/2014/main" xmlns=""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a:t>4</a:t>
            </a:r>
            <a:r>
              <a:rPr lang="en-US" altLang="zh-CN" b="1" smtClean="0"/>
              <a:t>. </a:t>
            </a:r>
            <a:r>
              <a:rPr lang="zh-CN" altLang="en-US" b="1" smtClean="0"/>
              <a:t>以基于</a:t>
            </a:r>
            <a:r>
              <a:rPr lang="en-US" altLang="zh-CN" b="1" smtClean="0"/>
              <a:t>Spark ALS</a:t>
            </a:r>
            <a:r>
              <a:rPr lang="zh-CN" altLang="en-US" b="1" smtClean="0"/>
              <a:t>算法建模</a:t>
            </a:r>
            <a:endParaRPr lang="zh-CN" altLang="en-US" b="1" dirty="0"/>
          </a:p>
        </p:txBody>
      </p:sp>
      <p:pic>
        <p:nvPicPr>
          <p:cNvPr id="5" name="图片 4"/>
          <p:cNvPicPr/>
          <p:nvPr/>
        </p:nvPicPr>
        <p:blipFill>
          <a:blip r:embed="rId2" cstate="print"/>
          <a:stretch>
            <a:fillRect/>
          </a:stretch>
        </p:blipFill>
        <p:spPr>
          <a:xfrm>
            <a:off x="3032096" y="4973422"/>
            <a:ext cx="5553157" cy="1156423"/>
          </a:xfrm>
          <a:prstGeom prst="rect">
            <a:avLst/>
          </a:prstGeom>
          <a:ln w="6350">
            <a:solidFill>
              <a:schemeClr val="tx1"/>
            </a:solidFill>
          </a:ln>
        </p:spPr>
      </p:pic>
    </p:spTree>
    <p:extLst>
      <p:ext uri="{BB962C8B-B14F-4D97-AF65-F5344CB8AC3E}">
        <p14:creationId xmlns:p14="http://schemas.microsoft.com/office/powerpoint/2010/main" val="3298684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5496</TotalTime>
  <Words>1898</Words>
  <Application>Microsoft Office PowerPoint</Application>
  <PresentationFormat>自定义</PresentationFormat>
  <Paragraphs>101</Paragraphs>
  <Slides>16</Slides>
  <Notes>4</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2_Office 主题</vt:lpstr>
      <vt:lpstr>3_Office 主题</vt:lpstr>
      <vt:lpstr>项目案例： 餐饮平台菜品智能推荐</vt:lpstr>
      <vt:lpstr>目录</vt:lpstr>
      <vt:lpstr>建立推荐模型</vt:lpstr>
      <vt:lpstr>建立推荐模型</vt:lpstr>
      <vt:lpstr>建立推荐模型</vt:lpstr>
      <vt:lpstr>建立推荐模型</vt:lpstr>
      <vt:lpstr>建立推荐模型</vt:lpstr>
      <vt:lpstr>建立推荐模型</vt:lpstr>
      <vt:lpstr>建立推荐模型</vt:lpstr>
      <vt:lpstr>建立推荐模型</vt:lpstr>
      <vt:lpstr>建立推荐模型</vt:lpstr>
      <vt:lpstr>建立推荐模型</vt:lpstr>
      <vt:lpstr>建立推荐模型</vt:lpstr>
      <vt:lpstr>建立推荐模型</vt:lpstr>
      <vt:lpstr>建立推荐模型</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周乐言者</cp:lastModifiedBy>
  <cp:revision>323</cp:revision>
  <dcterms:created xsi:type="dcterms:W3CDTF">2017-01-10T15:44:52Z</dcterms:created>
  <dcterms:modified xsi:type="dcterms:W3CDTF">2022-07-05T13:45:20Z</dcterms:modified>
</cp:coreProperties>
</file>