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15"/>
  </p:notesMasterIdLst>
  <p:sldIdLst>
    <p:sldId id="494" r:id="rId3"/>
    <p:sldId id="502" r:id="rId4"/>
    <p:sldId id="531" r:id="rId5"/>
    <p:sldId id="542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1" autoAdjust="0"/>
    <p:restoredTop sz="80774" autoAdjust="0"/>
  </p:normalViewPr>
  <p:slideViewPr>
    <p:cSldViewPr snapToGrid="0">
      <p:cViewPr varScale="1">
        <p:scale>
          <a:sx n="71" d="100"/>
          <a:sy n="71" d="100"/>
        </p:scale>
        <p:origin x="-10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org.apache.spark.rdd.RDD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基于物品模型的推荐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LoadItemsModel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"Load ITERMS Model 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sc.setLogLevel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"WARN"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设置编码数据集的路径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splitter=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加载用户编码数据集，菜品编码数据集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对推荐结果集中的用户与菜品编码，进行反规约操作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userZipCode.map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从外部数据库（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），加载菜品数据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sqlContext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org.apache.spark.sql.SQLContext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://node3:3306/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sqlContext.read.format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).options(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"root"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"password"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dbtable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"driver"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)).load()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mealsMap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mealDF.select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smtClean="0"/>
              <a:t>.map(row =&gt; (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加载训练集数据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 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trainUserRated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trainData.combineByKey</a:t>
            </a:r>
            <a:r>
              <a:rPr lang="en-US" altLang="zh-CN" dirty="0" smtClean="0"/>
              <a:t>(</a:t>
            </a:r>
            <a:br>
              <a:rPr lang="en-US" altLang="zh-CN" dirty="0" smtClean="0"/>
            </a:br>
            <a:r>
              <a:rPr lang="en-US" altLang="zh-CN" dirty="0" smtClean="0"/>
              <a:t>      (</a:t>
            </a:r>
            <a:r>
              <a:rPr lang="en-US" altLang="zh-CN" dirty="0" err="1" smtClean="0"/>
              <a:t>x:Int</a:t>
            </a:r>
            <a:r>
              <a:rPr lang="en-US" altLang="zh-CN" dirty="0" smtClean="0"/>
              <a:t>)=&gt;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(x),</a:t>
            </a:r>
            <a:br>
              <a:rPr lang="en-US" altLang="zh-CN" dirty="0" smtClean="0"/>
            </a:br>
            <a:r>
              <a:rPr lang="en-US" altLang="zh-CN" dirty="0" smtClean="0"/>
              <a:t>      (</a:t>
            </a:r>
            <a:r>
              <a:rPr lang="en-US" altLang="zh-CN" dirty="0" err="1" smtClean="0"/>
              <a:t>c: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x:Int</a:t>
            </a:r>
            <a:r>
              <a:rPr lang="en-US" altLang="zh-CN" dirty="0" smtClean="0"/>
              <a:t>)=&gt; x :: c,</a:t>
            </a:r>
            <a:br>
              <a:rPr lang="en-US" altLang="zh-CN" dirty="0" smtClean="0"/>
            </a:br>
            <a:r>
              <a:rPr lang="en-US" altLang="zh-CN" dirty="0" smtClean="0"/>
              <a:t>      (c1: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],c2: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]) =&gt; c1 ::: c2).cache()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加载物品推荐模型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dataModel:RDD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)])] = </a:t>
            </a:r>
            <a:r>
              <a:rPr lang="en-US" altLang="zh-CN" dirty="0" err="1" smtClean="0"/>
              <a:t>sc.objectFile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)])](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itemsmodels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过滤训练数据中已有的菜品，生成可推荐的新菜品集合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dataModelNew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dataModel.join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trainUserRated</a:t>
            </a:r>
            <a:r>
              <a:rPr lang="en-US" altLang="zh-CN" dirty="0" smtClean="0"/>
              <a:t>).map(x=&gt;(x._1,(x._2._1.diff(x._2._2))))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为用户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用户编码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=1000)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份菜品（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UserNo,MealNo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recommendation = </a:t>
            </a:r>
            <a:r>
              <a:rPr lang="en-US" altLang="zh-CN" dirty="0" err="1" smtClean="0"/>
              <a:t>dataModelNew.map</a:t>
            </a:r>
            <a:r>
              <a:rPr lang="en-US" altLang="zh-CN" dirty="0" smtClean="0"/>
              <a:t>(x=&gt;(x._1,x._2.take(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))).filter(x=&gt;(x._1==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dirty="0" smtClean="0"/>
              <a:t>)).</a:t>
            </a:r>
            <a:r>
              <a:rPr lang="en-US" altLang="zh-CN" dirty="0" err="1" smtClean="0"/>
              <a:t>flatMap</a:t>
            </a:r>
            <a:r>
              <a:rPr lang="en-US" altLang="zh-CN" dirty="0" smtClean="0"/>
              <a:t>(x=&gt;x._2.map(y=&gt;(x._1,y)))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反编码的推荐结果集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reverseUserZipCode.get</a:t>
            </a:r>
            <a:r>
              <a:rPr lang="en-US" altLang="zh-CN" dirty="0" smtClean="0"/>
              <a:t>(user).get,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reverseMealZipCode.get</a:t>
            </a:r>
            <a:r>
              <a:rPr lang="en-US" altLang="zh-CN" dirty="0" smtClean="0"/>
              <a:t>(meal).get)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引用真实的菜品名称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最终的推荐结果集（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UserID,MealID,Meal,Rate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realRecommendationRecords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recommendationRecords.map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user,meal,mealsMap.get</a:t>
            </a:r>
            <a:r>
              <a:rPr lang="en-US" altLang="zh-CN" dirty="0" smtClean="0"/>
              <a:t>(meal).get)</a:t>
            </a:r>
            <a:br>
              <a:rPr lang="en-US" altLang="zh-CN" dirty="0" smtClean="0"/>
            </a:br>
            <a:r>
              <a:rPr lang="en-US" altLang="zh-CN" dirty="0" smtClean="0"/>
              <a:t>    }.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6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org.apache.spark.rdd.RDD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基于单个用户模型的推荐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LoadUserModel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"Load USER ALL Model 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sc.setLogLevel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"WARN"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设置编码数据集的路径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splitter=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加载用户编码数据集，菜品编码数据集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对推荐结果集中的用户与菜品编码，进行反规约操作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userZipCode.map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从外部数据库（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），加载菜品数据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sqlContext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org.apache.spark.sql.SQLContext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://node3:3306/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sqlContext.read.format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).options(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"root"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"password"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dbtable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"driver"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)).load()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mealsMap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mealDF.select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smtClean="0"/>
              <a:t>.map(row =&gt; (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加载训练集数据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 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trainUserRated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trainData.combineByKey</a:t>
            </a:r>
            <a:r>
              <a:rPr lang="en-US" altLang="zh-CN" dirty="0" smtClean="0"/>
              <a:t>(</a:t>
            </a:r>
            <a:br>
              <a:rPr lang="en-US" altLang="zh-CN" dirty="0" smtClean="0"/>
            </a:br>
            <a:r>
              <a:rPr lang="en-US" altLang="zh-CN" dirty="0" smtClean="0"/>
              <a:t>      (</a:t>
            </a:r>
            <a:r>
              <a:rPr lang="en-US" altLang="zh-CN" dirty="0" err="1" smtClean="0"/>
              <a:t>x:Int</a:t>
            </a:r>
            <a:r>
              <a:rPr lang="en-US" altLang="zh-CN" dirty="0" smtClean="0"/>
              <a:t>)=&gt;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(x),</a:t>
            </a:r>
            <a:br>
              <a:rPr lang="en-US" altLang="zh-CN" dirty="0" smtClean="0"/>
            </a:br>
            <a:r>
              <a:rPr lang="en-US" altLang="zh-CN" dirty="0" smtClean="0"/>
              <a:t>      (</a:t>
            </a:r>
            <a:r>
              <a:rPr lang="en-US" altLang="zh-CN" dirty="0" err="1" smtClean="0"/>
              <a:t>c: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x:Int</a:t>
            </a:r>
            <a:r>
              <a:rPr lang="en-US" altLang="zh-CN" dirty="0" smtClean="0"/>
              <a:t>)=&gt; x :: c,</a:t>
            </a:r>
            <a:br>
              <a:rPr lang="en-US" altLang="zh-CN" dirty="0" smtClean="0"/>
            </a:br>
            <a:r>
              <a:rPr lang="en-US" altLang="zh-CN" dirty="0" smtClean="0"/>
              <a:t>      (c1: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],c2: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]) =&gt; c1 ::: c2).cache()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加载物品推荐模型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dataModel:RDD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)])] = </a:t>
            </a:r>
            <a:r>
              <a:rPr lang="en-US" altLang="zh-CN" dirty="0" err="1" smtClean="0"/>
              <a:t>sc.objectFile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)])](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itemsmodels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过滤训练数据中已有的菜品，生成可推荐的新菜品集合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dataModelNew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dataModel.join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trainUserRated</a:t>
            </a:r>
            <a:r>
              <a:rPr lang="en-US" altLang="zh-CN" dirty="0" smtClean="0"/>
              <a:t>).map(x=&gt;(x._1,(x._2._1.diff(x._2._2))))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为所有用户推荐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份菜品（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UserNo,MealNo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recommendation = </a:t>
            </a:r>
            <a:r>
              <a:rPr lang="en-US" altLang="zh-CN" dirty="0" err="1" smtClean="0"/>
              <a:t>dataModelNew.map</a:t>
            </a:r>
            <a:r>
              <a:rPr lang="en-US" altLang="zh-CN" dirty="0" smtClean="0"/>
              <a:t>(x=&gt;(x._1,x._2.take(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))).</a:t>
            </a:r>
            <a:r>
              <a:rPr lang="en-US" altLang="zh-CN" dirty="0" err="1" smtClean="0"/>
              <a:t>flatMap</a:t>
            </a:r>
            <a:r>
              <a:rPr lang="en-US" altLang="zh-CN" dirty="0" smtClean="0"/>
              <a:t>(x=&gt;x._2.map(y=&gt;(x._1,y)))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反编码的推荐结果集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reverseUserZipCode.get</a:t>
            </a:r>
            <a:r>
              <a:rPr lang="en-US" altLang="zh-CN" dirty="0" smtClean="0"/>
              <a:t>(user).get,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reverseMealZipCode.get</a:t>
            </a:r>
            <a:r>
              <a:rPr lang="en-US" altLang="zh-CN" dirty="0" smtClean="0"/>
              <a:t>(meal).get)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引用真实的菜品名称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最终的推荐结果集（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UserID,MealID,Meal,Rate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realRecommendationRecords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recommendationRecords.map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user,meal,mealsMap.get</a:t>
            </a:r>
            <a:r>
              <a:rPr lang="en-US" altLang="zh-CN" dirty="0" smtClean="0"/>
              <a:t>(meal).get)</a:t>
            </a:r>
            <a:br>
              <a:rPr lang="en-US" altLang="zh-CN" dirty="0" smtClean="0"/>
            </a:br>
            <a:r>
              <a:rPr lang="en-US" altLang="zh-CN" dirty="0" smtClean="0"/>
              <a:t>    }.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9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org.apache.spark.mllib.recommendation.MatrixFactorizationModel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org.apache.spark.mllib.recommendation.Rating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模型的推荐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LoadMealALSModel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"Load ALS Model 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sc.setLogLevel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"WARN"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设置编码数据集的路径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splitter=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加载用户编码数据集，菜品编码数据集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mealZipCodePath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)}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对推荐结果集中的用户与菜品编码，进行反规约操作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MealNo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userZipCode.map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reverseMealZipCode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mealZipCode.map</a:t>
            </a:r>
            <a:r>
              <a:rPr lang="en-US" altLang="zh-CN" dirty="0" smtClean="0"/>
              <a:t>(x=&gt;(x._2,x._1)).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从外部数据库（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），加载菜品数据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sqlContext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org.apache.spark.sql.SQLContext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://node3:3306/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sqlContext.read.format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).options(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"root"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"password"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dbtable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"driver" </a:t>
            </a:r>
            <a:r>
              <a:rPr lang="en-US" altLang="zh-CN" dirty="0" smtClean="0"/>
              <a:t>-&gt;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)).load()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生成菜品数据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mealsMap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mealDF.select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smtClean="0"/>
              <a:t>.map(row =&gt; (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))).</a:t>
            </a:r>
            <a:r>
              <a:rPr lang="en-US" altLang="zh-CN" dirty="0" err="1" smtClean="0"/>
              <a:t>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 model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modelPath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alsmodels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model = </a:t>
            </a:r>
            <a:r>
              <a:rPr lang="en-US" altLang="zh-CN" dirty="0" err="1" smtClean="0"/>
              <a:t>MatrixFactorizationModel.</a:t>
            </a:r>
            <a:r>
              <a:rPr lang="en-US" altLang="zh-CN" i="1" dirty="0" err="1" smtClean="0">
                <a:effectLst/>
              </a:rPr>
              <a:t>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modelPath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model.productFeatures.cache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model.userFeatures.cache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"model retrieved."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加载训练集数据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 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trainData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trainDataPath</a:t>
            </a:r>
            <a:r>
              <a:rPr lang="en-US" altLang="zh-CN" dirty="0" smtClean="0"/>
              <a:t>).map{</a:t>
            </a:r>
            <a:br>
              <a:rPr lang="en-US" altLang="zh-CN" dirty="0" smtClean="0"/>
            </a:br>
            <a:r>
              <a:rPr lang="en-US" altLang="zh-CN" dirty="0" smtClean="0"/>
              <a:t>      x=&gt;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).split(splitter);</a:t>
            </a:r>
            <a:br>
              <a:rPr lang="en-US" altLang="zh-CN" dirty="0" smtClean="0"/>
            </a:br>
            <a:r>
              <a:rPr lang="en-US" altLang="zh-CN" dirty="0" smtClean="0"/>
              <a:t>       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toDouble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用户（用户编码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）所评价过的菜品编码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user1000RateMealIds= </a:t>
            </a:r>
            <a:r>
              <a:rPr lang="en-US" altLang="zh-CN" dirty="0" err="1" smtClean="0"/>
              <a:t>trainData.filter</a:t>
            </a:r>
            <a:r>
              <a:rPr lang="en-US" altLang="zh-CN" dirty="0" smtClean="0"/>
              <a:t>(_._1==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dirty="0" smtClean="0"/>
              <a:t>).map(_._2).</a:t>
            </a:r>
            <a:r>
              <a:rPr lang="en-US" altLang="zh-CN" dirty="0" err="1" smtClean="0"/>
              <a:t>collect.toSet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用户编码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=1000)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未评价过的菜品编码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cands1 = </a:t>
            </a:r>
            <a:r>
              <a:rPr lang="en-US" altLang="zh-CN" dirty="0" err="1" smtClean="0"/>
              <a:t>trainData.map</a:t>
            </a:r>
            <a:r>
              <a:rPr lang="en-US" altLang="zh-CN" dirty="0" smtClean="0"/>
              <a:t>(x=&gt;x._2).filter(!user1000RateMealIds.contains(_)).distinct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为用户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用户编码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=1)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份菜品（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UserNo,MealNo,Rate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recommendation = </a:t>
            </a:r>
            <a:r>
              <a:rPr lang="en-US" altLang="zh-CN" dirty="0" err="1" smtClean="0"/>
              <a:t>model.predict</a:t>
            </a:r>
            <a:r>
              <a:rPr lang="en-US" altLang="zh-CN" dirty="0" smtClean="0"/>
              <a:t>(cands1.map((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dirty="0" smtClean="0"/>
              <a:t>,_))).collect.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dirty="0" err="1" smtClean="0"/>
              <a:t>sortBy</a:t>
            </a:r>
            <a:r>
              <a:rPr lang="en-US" altLang="zh-CN" dirty="0" smtClean="0"/>
              <a:t>(- _.rating).take(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recommendationList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i="1" dirty="0" smtClean="0">
                <a:effectLst/>
              </a:rPr>
              <a:t>Rating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user,meal,rating</a:t>
            </a:r>
            <a:r>
              <a:rPr lang="en-US" altLang="zh-CN" dirty="0" smtClean="0"/>
              <a:t>)=&gt;(</a:t>
            </a:r>
            <a:r>
              <a:rPr lang="en-US" altLang="zh-CN" dirty="0" err="1" smtClean="0"/>
              <a:t>user,meal,rating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反编码后的推荐结果集（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recommendationList.map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user,meal,rating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reverseUserZipCode.get</a:t>
            </a:r>
            <a:r>
              <a:rPr lang="en-US" altLang="zh-CN" dirty="0" smtClean="0"/>
              <a:t>(user).get,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reverseMealZipCode.get</a:t>
            </a:r>
            <a:r>
              <a:rPr lang="en-US" altLang="zh-CN" dirty="0" smtClean="0"/>
              <a:t>(meal).</a:t>
            </a:r>
            <a:r>
              <a:rPr lang="en-US" altLang="zh-CN" dirty="0" err="1" smtClean="0"/>
              <a:t>get,rating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引用真实的菜品名称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最终的推荐结果集（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UserID,MealID,Meal,Rate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realRecommendationRecords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recommendationRecords.map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user,meal,rating</a:t>
            </a:r>
            <a:r>
              <a:rPr lang="en-US" altLang="zh-CN" dirty="0" smtClean="0"/>
              <a:t>) =&gt; (</a:t>
            </a:r>
            <a:r>
              <a:rPr lang="en-US" altLang="zh-CN" dirty="0" err="1" smtClean="0"/>
              <a:t>user,meal,mealsMap.get</a:t>
            </a:r>
            <a:r>
              <a:rPr lang="en-US" altLang="zh-CN" dirty="0" smtClean="0"/>
              <a:t>(meal).</a:t>
            </a:r>
            <a:r>
              <a:rPr lang="en-US" altLang="zh-CN" dirty="0" err="1" smtClean="0"/>
              <a:t>get,rating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}.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1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=""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="" xmlns:a16="http://schemas.microsoft.com/office/drawing/2014/main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="" xmlns:a16="http://schemas.microsoft.com/office/drawing/2014/main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751" y="3658901"/>
            <a:ext cx="20049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5EFD6F6-2F20-4B1A-A667-B95C1338A7FC}" type="datetime5">
              <a:rPr lang="zh-CN" altLang="en-US" smtClean="0"/>
              <a:pPr/>
              <a:t>2022/7/5</a:t>
            </a:fld>
            <a:endParaRPr lang="zh-CN" altLang="en-US" dirty="0"/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:a16="http://schemas.microsoft.com/office/drawing/2014/main" xmlns="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</a:t>
            </a:r>
            <a:r>
              <a:rPr lang="en-US" altLang="zh-CN" dirty="0" smtClean="0"/>
              <a:t>!</a:t>
            </a:r>
          </a:p>
          <a:p>
            <a:pPr lvl="0"/>
            <a:r>
              <a:rPr lang="en-US" altLang="zh-CN" dirty="0" err="1" smtClean="0"/>
              <a:t>asff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=""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=""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=""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=""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=""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="" xmlns:a16="http://schemas.microsoft.com/office/drawing/2014/main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="" xmlns:a16="http://schemas.microsoft.com/office/drawing/2014/main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6684" y="3771444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FFFFFF"/>
                </a:solidFill>
              </a:rPr>
              <a:pPr/>
              <a:t>2022/7/5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:a16="http://schemas.microsoft.com/office/drawing/2014/main" xmlns="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=""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=""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=""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=""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4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3" name="图片 22" descr="AW视觉符号.jpg">
            <a:extLst>
              <a:ext uri="{FF2B5EF4-FFF2-40B4-BE49-F238E27FC236}">
                <a16:creationId xmlns="" xmlns:a16="http://schemas.microsoft.com/office/drawing/2014/main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>
            <a:extLst>
              <a:ext uri="{FF2B5EF4-FFF2-40B4-BE49-F238E27FC236}">
                <a16:creationId xmlns:a16="http://schemas.microsoft.com/office/drawing/2014/main" xmlns="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xmlns="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40" y="4724992"/>
            <a:ext cx="1874456" cy="1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=""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="" xmlns:a16="http://schemas.microsoft.com/office/drawing/2014/main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=""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=""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="" xmlns:a16="http://schemas.microsoft.com/office/drawing/2014/main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=""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pdm.org/tj/841.j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231756"/>
            <a:ext cx="6544007" cy="1166543"/>
          </a:xfrm>
        </p:spPr>
        <p:txBody>
          <a:bodyPr/>
          <a:lstStyle/>
          <a:p>
            <a:r>
              <a:rPr lang="zh-CN" altLang="en-US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项目案例：</a:t>
            </a:r>
            <a:r>
              <a:rPr lang="en-US" altLang="zh-CN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餐饮平台菜品智能推荐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35899" y="3541718"/>
            <a:ext cx="156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D7347FED-6297-4B5A-99C5-BECB64A88283}" type="datetime5">
              <a:rPr lang="zh-CN" alt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2022/7/5</a:t>
            </a:fld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基于</a:t>
            </a:r>
            <a:r>
              <a:rPr lang="en-US" altLang="zh-CN" b="1" smtClean="0"/>
              <a:t>Spark ALS</a:t>
            </a:r>
            <a:r>
              <a:rPr lang="zh-CN" altLang="en-US" b="1" smtClean="0"/>
              <a:t>的推荐模型，</a:t>
            </a:r>
            <a:r>
              <a:rPr lang="zh-CN" altLang="zh-CN" b="1"/>
              <a:t>已经包括了几个常用的推荐方法接口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为指定用户进行</a:t>
            </a:r>
            <a:r>
              <a:rPr lang="en-US" altLang="zh-CN"/>
              <a:t>topN</a:t>
            </a:r>
            <a:r>
              <a:rPr lang="zh-CN" altLang="zh-CN"/>
              <a:t>推荐，即推荐</a:t>
            </a:r>
            <a:r>
              <a:rPr lang="en-US" altLang="zh-CN"/>
              <a:t>N</a:t>
            </a:r>
            <a:r>
              <a:rPr lang="zh-CN" altLang="zh-CN"/>
              <a:t>个预测评分最高的物品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为</a:t>
            </a:r>
            <a:r>
              <a:rPr lang="en-US" altLang="zh-CN"/>
              <a:t>“</a:t>
            </a:r>
            <a:r>
              <a:rPr lang="zh-CN" altLang="zh-CN"/>
              <a:t>用户</a:t>
            </a:r>
            <a:r>
              <a:rPr lang="en-US" altLang="zh-CN"/>
              <a:t>-</a:t>
            </a:r>
            <a:r>
              <a:rPr lang="zh-CN" altLang="zh-CN"/>
              <a:t>物品</a:t>
            </a:r>
            <a:r>
              <a:rPr lang="en-US" altLang="zh-CN"/>
              <a:t>”</a:t>
            </a:r>
            <a:r>
              <a:rPr lang="zh-CN" altLang="zh-CN"/>
              <a:t>对进行预测评分，即预测某用户对某物品的评分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 lvl="0">
              <a:buFont typeface="Wingdings" panose="05000000000000000000" pitchFamily="2" charset="2"/>
              <a:buChar char="l"/>
            </a:pPr>
            <a:r>
              <a:rPr lang="zh-CN" altLang="zh-CN"/>
              <a:t>为所有用户推荐</a:t>
            </a:r>
            <a:r>
              <a:rPr lang="en-US" altLang="zh-CN"/>
              <a:t>TOP N</a:t>
            </a:r>
            <a:r>
              <a:rPr lang="zh-CN" altLang="zh-CN"/>
              <a:t>个物品</a:t>
            </a:r>
          </a:p>
          <a:p>
            <a:pPr marL="720000" lvl="0">
              <a:buFont typeface="Wingdings" panose="05000000000000000000" pitchFamily="2" charset="2"/>
              <a:buChar char="l"/>
            </a:pPr>
            <a:r>
              <a:rPr lang="zh-CN" altLang="zh-CN"/>
              <a:t>为所有物品推荐</a:t>
            </a:r>
            <a:r>
              <a:rPr lang="en-US" altLang="zh-CN"/>
              <a:t>TOP N</a:t>
            </a:r>
            <a:r>
              <a:rPr lang="zh-CN" altLang="zh-CN"/>
              <a:t>个用户</a:t>
            </a:r>
          </a:p>
          <a:p>
            <a:pPr marL="357178" indent="0">
              <a:buNone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向所用户推荐新菜品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67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zh-CN"/>
              <a:t>最终的推荐结果集，保存在</a:t>
            </a:r>
            <a:r>
              <a:rPr lang="en-US" altLang="zh-CN"/>
              <a:t>HDFS</a:t>
            </a:r>
            <a:r>
              <a:rPr lang="zh-CN" altLang="zh-CN"/>
              <a:t>文件系</a:t>
            </a:r>
            <a:r>
              <a:rPr lang="zh-CN" altLang="zh-CN" smtClean="0"/>
              <a:t>统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/>
              <a:t>也可以根据业务需要，直接保存在外部数据库，比如</a:t>
            </a:r>
            <a:r>
              <a:rPr lang="en-US" altLang="zh-CN"/>
              <a:t>MySQL</a:t>
            </a:r>
            <a:r>
              <a:rPr lang="zh-CN" altLang="zh-CN"/>
              <a:t>或</a:t>
            </a:r>
            <a:r>
              <a:rPr lang="en-US" altLang="zh-CN"/>
              <a:t>HBase</a:t>
            </a:r>
            <a:r>
              <a:rPr lang="zh-CN" altLang="zh-CN"/>
              <a:t>上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57178" indent="0">
              <a:buNone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向所用户推荐新菜品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34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B62DE8-7A5F-448E-9333-EFF942EF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49" y="6112088"/>
            <a:ext cx="535599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l" defTabSz="914400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反馈：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u="sng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http://www.tipdm.org/tj/841.jhtml</a:t>
            </a:r>
            <a:endParaRPr lang="en-US" altLang="zh-CN" sz="1800" u="sng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=""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288221"/>
            <a:ext cx="20694" cy="4248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=""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288" y="4933069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=""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59190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" action="ppaction://noaction"/>
            <a:extLst>
              <a:ext uri="{FF2B5EF4-FFF2-40B4-BE49-F238E27FC236}">
                <a16:creationId xmlns=""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548831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=""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1990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推荐方案设计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=""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566831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" action="ppaction://noaction"/>
            <a:extLst>
              <a:ext uri="{FF2B5EF4-FFF2-40B4-BE49-F238E27FC236}">
                <a16:creationId xmlns=""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0103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建立推荐模型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15">
            <a:extLst>
              <a:ext uri="{FF2B5EF4-FFF2-40B4-BE49-F238E27FC236}">
                <a16:creationId xmlns=""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1903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" name="AutoShape 17">
            <a:hlinkClick r:id="" action="ppaction://noaction"/>
            <a:extLst>
              <a:ext uri="{FF2B5EF4-FFF2-40B4-BE49-F238E27FC236}">
                <a16:creationId xmlns=""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40" y="4559759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进行菜品推荐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=""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577759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zh-CN" b="1" dirty="0"/>
              <a:t>基于物品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推荐模型。</a:t>
            </a:r>
            <a:endParaRPr lang="en-US" altLang="zh-CN" b="1" dirty="0"/>
          </a:p>
          <a:p>
            <a:r>
              <a:rPr lang="zh-CN" altLang="zh-CN" b="1" dirty="0" smtClean="0"/>
              <a:t>基于</a:t>
            </a:r>
            <a:r>
              <a:rPr lang="en-US" altLang="zh-CN" b="1" dirty="0" smtClean="0"/>
              <a:t>Spark ALS</a:t>
            </a:r>
            <a:r>
              <a:rPr lang="zh-CN" altLang="zh-CN" b="1" dirty="0" smtClean="0"/>
              <a:t>的</a:t>
            </a:r>
            <a:r>
              <a:rPr lang="zh-CN" altLang="en-US" b="1" dirty="0"/>
              <a:t>推荐</a:t>
            </a:r>
            <a:r>
              <a:rPr lang="zh-CN" altLang="en-US" b="1" dirty="0" smtClean="0"/>
              <a:t>模型。</a:t>
            </a:r>
            <a:endParaRPr lang="en-US" altLang="zh-CN" b="1" dirty="0" smtClean="0"/>
          </a:p>
          <a:p>
            <a:r>
              <a:rPr lang="zh-CN" altLang="en-US" b="1" dirty="0" smtClean="0"/>
              <a:t>联系上节的模型评测，列出原因。</a:t>
            </a:r>
            <a:endParaRPr lang="en-US" altLang="zh-CN" b="1" dirty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推荐模型的选择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60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进行菜品推荐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b="1" dirty="0"/>
              <a:t>基于物品的</a:t>
            </a:r>
            <a:r>
              <a:rPr lang="zh-CN" altLang="en-US" b="1" dirty="0"/>
              <a:t>推荐模型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9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使用基于用户的推荐模型。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推荐</a:t>
            </a:r>
            <a:r>
              <a:rPr lang="en-US" altLang="zh-CN"/>
              <a:t>10</a:t>
            </a:r>
            <a:r>
              <a:rPr lang="zh-CN" altLang="zh-CN"/>
              <a:t>份预测评分最高的菜品。这里的菜品将引入真实的菜品名称，因此需要从外部数据库中加载菜品详细信息数</a:t>
            </a:r>
            <a:r>
              <a:rPr lang="zh-CN" altLang="zh-CN" smtClean="0"/>
              <a:t>据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 smtClean="0"/>
              <a:t>加</a:t>
            </a:r>
            <a:r>
              <a:rPr lang="zh-CN" altLang="zh-CN"/>
              <a:t>载用户与菜品的编码数据集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加载外部数据库中的菜品数</a:t>
            </a:r>
            <a:r>
              <a:rPr lang="zh-CN" altLang="zh-CN" smtClean="0"/>
              <a:t>据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生成推荐数据集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80148" y="3072422"/>
            <a:ext cx="6847528" cy="30574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使用基于</a:t>
            </a:r>
            <a:r>
              <a:rPr lang="en-US" altLang="zh-CN" b="1" smtClean="0"/>
              <a:t>Spark ALS</a:t>
            </a:r>
            <a:r>
              <a:rPr lang="zh-CN" altLang="en-US" b="1" smtClean="0"/>
              <a:t>推荐模型。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推荐</a:t>
            </a:r>
            <a:r>
              <a:rPr lang="en-US" altLang="zh-CN"/>
              <a:t>10</a:t>
            </a:r>
            <a:r>
              <a:rPr lang="zh-CN" altLang="zh-CN"/>
              <a:t>份预测评分最高的菜品。这里的菜品将引入真实的菜品名称，因此需要从外部数据库中加载菜品详细信息数</a:t>
            </a:r>
            <a:r>
              <a:rPr lang="zh-CN" altLang="zh-CN" smtClean="0"/>
              <a:t>据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 smtClean="0"/>
              <a:t>加</a:t>
            </a:r>
            <a:r>
              <a:rPr lang="zh-CN" altLang="zh-CN"/>
              <a:t>载用户与菜品的编码数据集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加载外部数据库中的菜品数</a:t>
            </a:r>
            <a:r>
              <a:rPr lang="zh-CN" altLang="zh-CN" smtClean="0"/>
              <a:t>据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生成推荐数据集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04982" y="2973357"/>
            <a:ext cx="7157494" cy="31564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3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推荐结果评价。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检查测试用户（用户编码</a:t>
            </a:r>
            <a:r>
              <a:rPr lang="en-US" altLang="zh-CN"/>
              <a:t>=1000</a:t>
            </a:r>
            <a:r>
              <a:rPr lang="zh-CN" altLang="zh-CN"/>
              <a:t>）在训练数据集中的记录，它共有</a:t>
            </a:r>
            <a:r>
              <a:rPr lang="en-US" altLang="zh-CN"/>
              <a:t>5</a:t>
            </a:r>
            <a:r>
              <a:rPr lang="zh-CN" altLang="zh-CN"/>
              <a:t>条菜品记录，这些记录基本反映了该用户的口味及爱</a:t>
            </a:r>
            <a:r>
              <a:rPr lang="zh-CN" altLang="zh-CN" smtClean="0"/>
              <a:t>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74839"/>
              </p:ext>
            </p:extLst>
          </p:nvPr>
        </p:nvGraphicFramePr>
        <p:xfrm>
          <a:off x="3068665" y="3429766"/>
          <a:ext cx="4215537" cy="2273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760"/>
                <a:gridCol w="1850623"/>
                <a:gridCol w="1251154"/>
              </a:tblGrid>
              <a:tr h="195742">
                <a:tc gridSpan="3">
                  <a:txBody>
                    <a:bodyPr/>
                    <a:lstStyle/>
                    <a:p>
                      <a:pPr marL="279400" indent="2794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测试用户的训练数据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6153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序号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菜品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类别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3043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干煸豆角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素菜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46153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妈妈牌红焖肉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猪肉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46153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海鲜炖蛋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海鲜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蛋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3043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橙汁鸡球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鸡肉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  <a:tr h="33043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台湾泡菜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佐餐</a:t>
                      </a:r>
                      <a:endParaRPr lang="zh-CN" sz="16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052" marR="41052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推荐结果评价。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比较不同模型的推荐结果。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08876"/>
              </p:ext>
            </p:extLst>
          </p:nvPr>
        </p:nvGraphicFramePr>
        <p:xfrm>
          <a:off x="3825989" y="2670503"/>
          <a:ext cx="2838282" cy="3797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494"/>
                <a:gridCol w="1215485"/>
                <a:gridCol w="914303"/>
              </a:tblGrid>
              <a:tr h="304212">
                <a:tc gridSpan="3">
                  <a:txBody>
                    <a:bodyPr/>
                    <a:lstStyle/>
                    <a:p>
                      <a:pPr marL="279400" indent="2794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基于</a:t>
                      </a:r>
                      <a:r>
                        <a:rPr lang="en-US" sz="1400">
                          <a:effectLst/>
                        </a:rPr>
                        <a:t>ALS</a:t>
                      </a:r>
                      <a:r>
                        <a:rPr lang="zh-CN" sz="1400">
                          <a:effectLst/>
                        </a:rPr>
                        <a:t>的菜品推荐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59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序号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菜品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类别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蒜蓉荷兰豆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素菜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当归红枣蛋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蛋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干煸苦瓜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素菜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虾仁西兰花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海鲜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柠檬海蜇头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海鲜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2859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炸猪排升级版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锅塌豆腐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其他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萝卜烧肉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自制番茄酱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佐餐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  <a:tr h="304212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家传红烧肉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219" marR="28219" marT="0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60682"/>
              </p:ext>
            </p:extLst>
          </p:nvPr>
        </p:nvGraphicFramePr>
        <p:xfrm>
          <a:off x="7263406" y="2691726"/>
          <a:ext cx="3213448" cy="3771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143"/>
                <a:gridCol w="1376149"/>
                <a:gridCol w="1035156"/>
              </a:tblGrid>
              <a:tr h="312527">
                <a:tc gridSpan="3">
                  <a:txBody>
                    <a:bodyPr/>
                    <a:lstStyle/>
                    <a:p>
                      <a:pPr marL="279400" indent="2794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基于物品的菜品推荐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9441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序号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菜品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类别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荔枝虾球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海鲜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干煸四季豆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素菜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9441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润肺清补凉汤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汤品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咖喱猪肉饭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鲜笋焖饭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泉州炸醋肉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猪肉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纯纯的豆浆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饮品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五香熏鱼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鱼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2527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彩椒烤鸡串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烧烤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  <a:tr h="319441">
                <a:tc>
                  <a:txBody>
                    <a:bodyPr/>
                    <a:lstStyle/>
                    <a:p>
                      <a:pPr marL="127000" indent="1270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豆腐皮烤菜卷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  <a:tc>
                  <a:txBody>
                    <a:bodyPr/>
                    <a:lstStyle/>
                    <a:p>
                      <a:pPr marL="127000" indent="127000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烧烤　</a:t>
                      </a:r>
                      <a:endParaRPr lang="zh-CN" sz="14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6704" marR="26704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4031196"/>
          </a:xfrm>
        </p:spPr>
        <p:txBody>
          <a:bodyPr/>
          <a:lstStyle/>
          <a:p>
            <a:r>
              <a:rPr lang="zh-CN" altLang="en-US" b="1" smtClean="0"/>
              <a:t>推荐结果评价。</a:t>
            </a:r>
            <a:endParaRPr lang="en-US" altLang="zh-CN" b="1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在基于</a:t>
            </a:r>
            <a:r>
              <a:rPr lang="en-US" altLang="zh-CN"/>
              <a:t>Spark ALS</a:t>
            </a:r>
            <a:r>
              <a:rPr lang="zh-CN" altLang="zh-CN"/>
              <a:t>的推荐结果中，存在</a:t>
            </a:r>
            <a:r>
              <a:rPr lang="en-US" altLang="zh-CN"/>
              <a:t>9</a:t>
            </a:r>
            <a:r>
              <a:rPr lang="zh-CN" altLang="zh-CN"/>
              <a:t>条记录与训练数据有比较明显的关联</a:t>
            </a:r>
            <a:r>
              <a:rPr lang="zh-CN" altLang="zh-CN" smtClean="0"/>
              <a:t>。</a:t>
            </a:r>
            <a:r>
              <a:rPr lang="zh-CN" altLang="zh-CN"/>
              <a:t>它的推荐结果更能贴合用户之前的口味喜</a:t>
            </a:r>
            <a:r>
              <a:rPr lang="zh-CN" altLang="zh-CN" smtClean="0"/>
              <a:t>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在基于物品的推荐结果中，存在</a:t>
            </a:r>
            <a:r>
              <a:rPr lang="en-US" altLang="zh-CN"/>
              <a:t>5</a:t>
            </a:r>
            <a:r>
              <a:rPr lang="zh-CN" altLang="zh-CN"/>
              <a:t>条记录与训练数据有关联</a:t>
            </a:r>
            <a:r>
              <a:rPr lang="zh-CN" altLang="en-US" smtClean="0"/>
              <a:t>。</a:t>
            </a:r>
            <a:r>
              <a:rPr lang="zh-CN" altLang="zh-CN"/>
              <a:t>由于推出了新的菜品，比如“彩椒烤鸡串”与“豆腐皮烤菜卷”，用户有可能会觉得新鲜与惊</a:t>
            </a:r>
            <a:r>
              <a:rPr lang="zh-CN" altLang="zh-CN" smtClean="0"/>
              <a:t>喜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准确度本身并不是评估推荐优劣的唯一标</a:t>
            </a:r>
            <a:r>
              <a:rPr lang="zh-CN" altLang="zh-CN" smtClean="0"/>
              <a:t>准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进行菜品推荐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向某用户推荐</a:t>
            </a:r>
            <a:r>
              <a:rPr lang="en-US" altLang="zh-CN" b="1" smtClean="0"/>
              <a:t>10</a:t>
            </a:r>
            <a:r>
              <a:rPr lang="zh-CN" altLang="en-US" b="1" smtClean="0"/>
              <a:t>个新菜品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461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5499</TotalTime>
  <Words>1062</Words>
  <Application>Microsoft Office PowerPoint</Application>
  <PresentationFormat>自定义</PresentationFormat>
  <Paragraphs>151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2_Office 主题</vt:lpstr>
      <vt:lpstr>3_Office 主题</vt:lpstr>
      <vt:lpstr>项目案例： 餐饮平台菜品智能推荐</vt:lpstr>
      <vt:lpstr>目录</vt:lpstr>
      <vt:lpstr>进行菜品推荐</vt:lpstr>
      <vt:lpstr>进行菜品推荐</vt:lpstr>
      <vt:lpstr>进行菜品推荐</vt:lpstr>
      <vt:lpstr>进行菜品推荐</vt:lpstr>
      <vt:lpstr>进行菜品推荐</vt:lpstr>
      <vt:lpstr>进行菜品推荐</vt:lpstr>
      <vt:lpstr>进行菜品推荐</vt:lpstr>
      <vt:lpstr>进行菜品推荐</vt:lpstr>
      <vt:lpstr>进行菜品推荐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周乐言者</cp:lastModifiedBy>
  <cp:revision>328</cp:revision>
  <dcterms:created xsi:type="dcterms:W3CDTF">2017-01-10T15:44:52Z</dcterms:created>
  <dcterms:modified xsi:type="dcterms:W3CDTF">2022-07-05T13:51:20Z</dcterms:modified>
</cp:coreProperties>
</file>