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7"/>
  </p:notesMasterIdLst>
  <p:sldIdLst>
    <p:sldId id="494" r:id="rId3"/>
    <p:sldId id="502" r:id="rId4"/>
    <p:sldId id="535" r:id="rId5"/>
    <p:sldId id="536" r:id="rId6"/>
    <p:sldId id="537" r:id="rId7"/>
    <p:sldId id="538" r:id="rId8"/>
    <p:sldId id="539" r:id="rId9"/>
    <p:sldId id="540" r:id="rId10"/>
    <p:sldId id="541" r:id="rId11"/>
    <p:sldId id="542" r:id="rId12"/>
    <p:sldId id="543" r:id="rId13"/>
    <p:sldId id="544" r:id="rId14"/>
    <p:sldId id="546" r:id="rId15"/>
    <p:sldId id="5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1" autoAdjust="0"/>
    <p:restoredTop sz="80774" autoAdjust="0"/>
  </p:normalViewPr>
  <p:slideViewPr>
    <p:cSldViewPr snapToGrid="0">
      <p:cViewPr varScale="1">
        <p:scale>
          <a:sx n="71" d="100"/>
          <a:sy n="71" d="100"/>
        </p:scale>
        <p:origin x="-10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2022/7/5</a:t>
            </a:fld>
            <a:endParaRPr lang="zh-CN" altLang="en-US" dirty="0"/>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r>
              <a:rPr lang="en-US" altLang="zh-CN" dirty="0" smtClean="0"/>
              <a:t>!</a:t>
            </a:r>
          </a:p>
          <a:p>
            <a:pPr lvl="0"/>
            <a:r>
              <a:rPr lang="en-US" altLang="zh-CN" dirty="0" err="1" smtClean="0"/>
              <a:t>asff</a:t>
            </a:r>
            <a:endParaRPr lang="en-US" altLang="zh-CN" dirty="0" smtClean="0"/>
          </a:p>
          <a:p>
            <a:pPr lvl="0"/>
            <a:endParaRPr lang="en-US" altLang="zh-CN"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en-US" altLang="zh-CN" dirty="0" smtClean="0"/>
          </a:p>
          <a:p>
            <a:pPr lvl="0"/>
            <a:r>
              <a:rPr lang="en-US" altLang="zh-CN" dirty="0" err="1" smtClean="0"/>
              <a:t>asf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2022/7/5</a:t>
            </a:fld>
            <a:endParaRPr lang="zh-CN" altLang="en-US">
              <a:solidFill>
                <a:srgbClr val="FFFFFF"/>
              </a:solidFill>
            </a:endParaRPr>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xmlns=""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a16="http://schemas.microsoft.com/office/drawing/2014/main" xmlns=""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a16="http://schemas.microsoft.com/office/drawing/2014/main" xmlns=""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2022/7/5</a:t>
            </a:fld>
            <a:endParaRPr lang="zh-CN" altLang="en-US"/>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2022/7/5</a:t>
            </a:fld>
            <a:endParaRPr lang="zh-CN" altLang="en-US">
              <a:solidFill>
                <a:srgbClr val="000000">
                  <a:tint val="75000"/>
                </a:srgbClr>
              </a:solidFill>
            </a:endParaRPr>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2B75B0B3-9C45-43B9-B23D-D3FD629246B1}"/>
              </a:ext>
            </a:extLst>
          </p:cNvPr>
          <p:cNvSpPr>
            <a:spLocks noGrp="1"/>
          </p:cNvSpPr>
          <p:nvPr>
            <p:ph type="title"/>
          </p:nvPr>
        </p:nvSpPr>
        <p:spPr>
          <a:xfrm>
            <a:off x="5272088" y="2231756"/>
            <a:ext cx="6544007" cy="1166543"/>
          </a:xfrm>
        </p:spPr>
        <p:txBody>
          <a:bodyPr/>
          <a:lstStyle/>
          <a:p>
            <a:r>
              <a:rPr lang="zh-CN" altLang="en-US" dirty="0"/>
              <a:t>广告日志数据采集系统</a:t>
            </a:r>
            <a:endParaRPr lang="zh-CN" altLang="en-US" sz="3600" b="0" dirty="0">
              <a:latin typeface="Times New Roman" panose="02020603050405020304" pitchFamily="18" charset="0"/>
              <a:cs typeface="Times New Roman" panose="02020603050405020304" pitchFamily="18" charset="0"/>
            </a:endParaRP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2022/7/5</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290918"/>
            <a:ext cx="11107601" cy="4832981"/>
          </a:xfrm>
        </p:spPr>
        <p:txBody>
          <a:bodyPr/>
          <a:lstStyle/>
          <a:p>
            <a:r>
              <a:rPr lang="zh-CN" altLang="en-US" dirty="0" smtClean="0"/>
              <a:t>将昨天产生的日志的数据通过</a:t>
            </a:r>
            <a:r>
              <a:rPr lang="en-US" altLang="zh-CN" dirty="0" smtClean="0"/>
              <a:t>flume</a:t>
            </a:r>
            <a:r>
              <a:rPr lang="zh-CN" altLang="en-US" dirty="0" smtClean="0"/>
              <a:t>保存在</a:t>
            </a:r>
            <a:r>
              <a:rPr lang="en-US" altLang="zh-CN" dirty="0" err="1" smtClean="0"/>
              <a:t>hdfs</a:t>
            </a:r>
            <a:r>
              <a:rPr lang="zh-CN" altLang="en-US" dirty="0" smtClean="0"/>
              <a:t>上面</a:t>
            </a:r>
            <a:endParaRPr lang="zh-CN" altLang="en-US" dirty="0"/>
          </a:p>
        </p:txBody>
      </p:sp>
      <p:sp>
        <p:nvSpPr>
          <p:cNvPr id="3" name="标题 2"/>
          <p:cNvSpPr>
            <a:spLocks noGrp="1"/>
          </p:cNvSpPr>
          <p:nvPr>
            <p:ph type="title"/>
          </p:nvPr>
        </p:nvSpPr>
        <p:spPr/>
        <p:txBody>
          <a:bodyPr/>
          <a:lstStyle/>
          <a:p>
            <a:r>
              <a:rPr lang="zh-CN" altLang="en-US" dirty="0" smtClean="0"/>
              <a:t>日志采集</a:t>
            </a:r>
            <a:endParaRPr lang="zh-CN" altLang="en-US" dirty="0"/>
          </a:p>
        </p:txBody>
      </p:sp>
    </p:spTree>
    <p:extLst>
      <p:ext uri="{BB962C8B-B14F-4D97-AF65-F5344CB8AC3E}">
        <p14:creationId xmlns:p14="http://schemas.microsoft.com/office/powerpoint/2010/main" val="90615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p>
        </p:txBody>
      </p:sp>
      <p:cxnSp>
        <p:nvCxnSpPr>
          <p:cNvPr id="5"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837857"/>
            <a:ext cx="0" cy="3922256"/>
          </a:xfrm>
          <a:prstGeom prst="line">
            <a:avLst/>
          </a:prstGeom>
        </p:spPr>
        <p:style>
          <a:lnRef idx="2">
            <a:schemeClr val="accent3"/>
          </a:lnRef>
          <a:fillRef idx="0">
            <a:schemeClr val="accent3"/>
          </a:fillRef>
          <a:effectRef idx="1">
            <a:schemeClr val="accent3"/>
          </a:effectRef>
          <a:fontRef idx="minor">
            <a:schemeClr val="tx1"/>
          </a:fontRef>
        </p:style>
      </p:cxnSp>
      <p:sp>
        <p:nvSpPr>
          <p:cNvPr id="6" name="Line 2">
            <a:extLst>
              <a:ext uri="{FF2B5EF4-FFF2-40B4-BE49-F238E27FC236}">
                <a16:creationId xmlns:a16="http://schemas.microsoft.com/office/drawing/2014/main" xmlns="" id="{E878D2EE-7AD5-42B3-80C8-BF594574CC4F}"/>
              </a:ext>
            </a:extLst>
          </p:cNvPr>
          <p:cNvSpPr>
            <a:spLocks noChangeShapeType="1"/>
          </p:cNvSpPr>
          <p:nvPr/>
        </p:nvSpPr>
        <p:spPr bwMode="auto">
          <a:xfrm>
            <a:off x="2583392" y="4118890"/>
            <a:ext cx="6604980" cy="0"/>
          </a:xfrm>
          <a:prstGeom prst="line">
            <a:avLst/>
          </a:prstGeom>
        </p:spPr>
        <p:style>
          <a:lnRef idx="2">
            <a:schemeClr val="accent3"/>
          </a:lnRef>
          <a:fillRef idx="0">
            <a:schemeClr val="accent3"/>
          </a:fillRef>
          <a:effectRef idx="1">
            <a:schemeClr val="accent3"/>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7"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94663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8"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27920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latin typeface="微软雅黑" pitchFamily="34" charset="-122"/>
                <a:ea typeface="微软雅黑" pitchFamily="34" charset="-122"/>
                <a:sym typeface="微软雅黑" pitchFamily="34" charset="-122"/>
              </a:rPr>
              <a:t>广告系统日志数据采集分析</a:t>
            </a:r>
            <a:endParaRPr lang="zh-CN" altLang="en-US" sz="2200" dirty="0">
              <a:latin typeface="微软雅黑" pitchFamily="34" charset="-122"/>
              <a:ea typeface="微软雅黑" pitchFamily="34" charset="-122"/>
            </a:endParaRPr>
          </a:p>
        </p:txBody>
      </p:sp>
      <p:sp>
        <p:nvSpPr>
          <p:cNvPr id="9"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89590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latin typeface="微软雅黑" pitchFamily="34" charset="-122"/>
                <a:ea typeface="微软雅黑" pitchFamily="34" charset="-122"/>
                <a:sym typeface="微软雅黑" pitchFamily="34" charset="-122"/>
              </a:rPr>
              <a:t>项目背景与挖掘目标</a:t>
            </a:r>
            <a:endParaRPr lang="zh-CN" altLang="en-US" sz="2200" dirty="0">
              <a:latin typeface="微软雅黑" pitchFamily="34" charset="-122"/>
              <a:ea typeface="微软雅黑" pitchFamily="34" charset="-122"/>
            </a:endParaRPr>
          </a:p>
        </p:txBody>
      </p:sp>
      <p:sp>
        <p:nvSpPr>
          <p:cNvPr id="1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2947" y="27836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200" dirty="0">
                <a:solidFill>
                  <a:schemeClr val="bg1"/>
                </a:solidFill>
                <a:latin typeface="微软雅黑" pitchFamily="34" charset="-122"/>
                <a:ea typeface="微软雅黑" pitchFamily="34" charset="-122"/>
              </a:rPr>
              <a:t>2</a:t>
            </a:r>
          </a:p>
        </p:txBody>
      </p:sp>
      <p:sp>
        <p:nvSpPr>
          <p:cNvPr id="11"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51694" y="3765865"/>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200" dirty="0">
                <a:solidFill>
                  <a:schemeClr val="bg1"/>
                </a:solidFill>
                <a:latin typeface="微软雅黑" pitchFamily="34" charset="-122"/>
                <a:ea typeface="微软雅黑" pitchFamily="34" charset="-122"/>
              </a:rPr>
              <a:t>3</a:t>
            </a:r>
          </a:p>
        </p:txBody>
      </p:sp>
      <p:sp>
        <p:nvSpPr>
          <p:cNvPr id="12"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3808045"/>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solidFill>
                  <a:schemeClr val="bg1"/>
                </a:solidFill>
                <a:latin typeface="微软雅黑" pitchFamily="34" charset="-122"/>
                <a:ea typeface="微软雅黑" pitchFamily="34" charset="-122"/>
              </a:rPr>
              <a:t>广告曝光日志数据采集分析</a:t>
            </a:r>
          </a:p>
        </p:txBody>
      </p:sp>
    </p:spTree>
    <p:extLst>
      <p:ext uri="{BB962C8B-B14F-4D97-AF65-F5344CB8AC3E}">
        <p14:creationId xmlns:p14="http://schemas.microsoft.com/office/powerpoint/2010/main" val="315252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有一份广告流量日志文件，每分钟随机选取日志文件</a:t>
            </a:r>
            <a:r>
              <a:rPr lang="en-US" altLang="zh-CN" dirty="0"/>
              <a:t>10</a:t>
            </a:r>
            <a:r>
              <a:rPr lang="zh-CN" altLang="en-US" dirty="0"/>
              <a:t>条数据</a:t>
            </a:r>
            <a:endParaRPr lang="en-US" altLang="zh-CN" dirty="0"/>
          </a:p>
          <a:p>
            <a:r>
              <a:rPr lang="zh-CN" altLang="en-US" dirty="0"/>
              <a:t>将日志写入</a:t>
            </a:r>
            <a:r>
              <a:rPr lang="en-US" altLang="zh-CN" dirty="0" err="1"/>
              <a:t>mysql</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广告曝光日志数据采集分析</a:t>
            </a:r>
          </a:p>
        </p:txBody>
      </p:sp>
      <p:sp>
        <p:nvSpPr>
          <p:cNvPr id="4" name="内容占位符 3"/>
          <p:cNvSpPr>
            <a:spLocks noGrp="1"/>
          </p:cNvSpPr>
          <p:nvPr>
            <p:ph idx="10"/>
          </p:nvPr>
        </p:nvSpPr>
        <p:spPr/>
        <p:txBody>
          <a:bodyPr/>
          <a:lstStyle/>
          <a:p>
            <a:r>
              <a:rPr lang="zh-CN" altLang="en-US" dirty="0"/>
              <a:t>模拟广告曝光日志产</a:t>
            </a:r>
            <a:r>
              <a:rPr lang="zh-CN" altLang="en-US" dirty="0" smtClean="0"/>
              <a:t>生</a:t>
            </a:r>
            <a:endParaRPr lang="zh-CN" altLang="en-US" dirty="0"/>
          </a:p>
        </p:txBody>
      </p:sp>
    </p:spTree>
    <p:extLst>
      <p:ext uri="{BB962C8B-B14F-4D97-AF65-F5344CB8AC3E}">
        <p14:creationId xmlns:p14="http://schemas.microsoft.com/office/powerpoint/2010/main" val="12254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广告曝光日志数据采集分析</a:t>
            </a:r>
          </a:p>
        </p:txBody>
      </p:sp>
      <p:sp>
        <p:nvSpPr>
          <p:cNvPr id="4" name="内容占位符 3"/>
          <p:cNvSpPr>
            <a:spLocks noGrp="1"/>
          </p:cNvSpPr>
          <p:nvPr>
            <p:ph idx="10"/>
          </p:nvPr>
        </p:nvSpPr>
        <p:spPr/>
        <p:txBody>
          <a:bodyPr/>
          <a:lstStyle/>
          <a:p>
            <a:r>
              <a:rPr lang="zh-CN" altLang="en-US" dirty="0"/>
              <a:t>创建表并导入数</a:t>
            </a:r>
            <a:r>
              <a:rPr lang="zh-CN" altLang="en-US" dirty="0" smtClean="0"/>
              <a:t>据</a:t>
            </a:r>
            <a:endParaRPr lang="zh-CN" altLang="en-US" dirty="0"/>
          </a:p>
        </p:txBody>
      </p:sp>
      <p:pic>
        <p:nvPicPr>
          <p:cNvPr id="5" name="内容占位符 5">
            <a:extLst>
              <a:ext uri="{FF2B5EF4-FFF2-40B4-BE49-F238E27FC236}">
                <a16:creationId xmlns:a16="http://schemas.microsoft.com/office/drawing/2014/main" xmlns="" id="{4D13AC5C-3F7C-4F7D-A057-48DE0A496517}"/>
              </a:ext>
            </a:extLst>
          </p:cNvPr>
          <p:cNvPicPr>
            <a:picLocks noGrp="1" noChangeAspect="1"/>
          </p:cNvPicPr>
          <p:nvPr>
            <p:ph idx="1"/>
          </p:nvPr>
        </p:nvPicPr>
        <p:blipFill>
          <a:blip r:embed="rId2"/>
          <a:stretch>
            <a:fillRect/>
          </a:stretch>
        </p:blipFill>
        <p:spPr>
          <a:xfrm>
            <a:off x="681489" y="1732672"/>
            <a:ext cx="3427891" cy="4370387"/>
          </a:xfrm>
          <a:prstGeom prst="rect">
            <a:avLst/>
          </a:prstGeom>
        </p:spPr>
      </p:pic>
      <p:sp>
        <p:nvSpPr>
          <p:cNvPr id="6" name="TextBox 5"/>
          <p:cNvSpPr txBox="1"/>
          <p:nvPr/>
        </p:nvSpPr>
        <p:spPr>
          <a:xfrm>
            <a:off x="4959275" y="1850315"/>
            <a:ext cx="5550946" cy="1477328"/>
          </a:xfrm>
          <a:prstGeom prst="rect">
            <a:avLst/>
          </a:prstGeom>
          <a:noFill/>
        </p:spPr>
        <p:txBody>
          <a:bodyPr wrap="square" rtlCol="0">
            <a:spAutoFit/>
          </a:bodyPr>
          <a:lstStyle/>
          <a:p>
            <a:r>
              <a:rPr lang="en-US" altLang="zh-CN" dirty="0" err="1"/>
              <a:t>shuf</a:t>
            </a:r>
            <a:r>
              <a:rPr lang="en-US" altLang="zh-CN" dirty="0"/>
              <a:t> -n10 /opt/case_data.csv &gt; /opt/mysqltmp.txt</a:t>
            </a:r>
          </a:p>
          <a:p>
            <a:r>
              <a:rPr lang="en-US" altLang="zh-CN" dirty="0" err="1"/>
              <a:t>mysql</a:t>
            </a:r>
            <a:r>
              <a:rPr lang="en-US" altLang="zh-CN" dirty="0"/>
              <a:t> -</a:t>
            </a:r>
            <a:r>
              <a:rPr lang="en-US" altLang="zh-CN" dirty="0" err="1"/>
              <a:t>uroot</a:t>
            </a:r>
            <a:r>
              <a:rPr lang="en-US" altLang="zh-CN" dirty="0"/>
              <a:t> -</a:t>
            </a:r>
            <a:r>
              <a:rPr lang="en-US" altLang="zh-CN" dirty="0" err="1"/>
              <a:t>proot</a:t>
            </a:r>
            <a:r>
              <a:rPr lang="en-US" altLang="zh-CN" dirty="0"/>
              <a:t> -e "use </a:t>
            </a:r>
            <a:r>
              <a:rPr lang="en-US" altLang="zh-CN" dirty="0" err="1"/>
              <a:t>test;load</a:t>
            </a:r>
            <a:r>
              <a:rPr lang="en-US" altLang="zh-CN" dirty="0"/>
              <a:t> data local </a:t>
            </a:r>
            <a:r>
              <a:rPr lang="en-US" altLang="zh-CN" dirty="0" err="1"/>
              <a:t>infile</a:t>
            </a:r>
            <a:r>
              <a:rPr lang="en-US" altLang="zh-CN" dirty="0"/>
              <a:t> '/opt/mysqltmp.txt' into table </a:t>
            </a:r>
            <a:r>
              <a:rPr lang="en-US" altLang="zh-CN" dirty="0" err="1"/>
              <a:t>case_data</a:t>
            </a:r>
            <a:r>
              <a:rPr lang="en-US" altLang="zh-CN" dirty="0"/>
              <a:t> fields terminated by ',' OPTIONALLY ENCLOSED BY '\"';"</a:t>
            </a:r>
          </a:p>
          <a:p>
            <a:endParaRPr lang="zh-CN" altLang="en-US" dirty="0"/>
          </a:p>
        </p:txBody>
      </p:sp>
      <p:sp>
        <p:nvSpPr>
          <p:cNvPr id="7" name="矩形 6">
            <a:extLst>
              <a:ext uri="{FF2B5EF4-FFF2-40B4-BE49-F238E27FC236}">
                <a16:creationId xmlns:a16="http://schemas.microsoft.com/office/drawing/2014/main" xmlns="" id="{76C2D6F9-3625-4C6F-8F5D-933D6CD5B008}"/>
              </a:ext>
            </a:extLst>
          </p:cNvPr>
          <p:cNvSpPr/>
          <p:nvPr/>
        </p:nvSpPr>
        <p:spPr>
          <a:xfrm>
            <a:off x="5096639" y="3837790"/>
            <a:ext cx="5276217" cy="646331"/>
          </a:xfrm>
          <a:prstGeom prst="rect">
            <a:avLst/>
          </a:prstGeom>
        </p:spPr>
        <p:txBody>
          <a:bodyPr wrap="square">
            <a:spAutoFit/>
          </a:bodyPr>
          <a:lstStyle/>
          <a:p>
            <a:r>
              <a:rPr lang="zh-CN" altLang="en-US" dirty="0"/>
              <a:t>定时任务：</a:t>
            </a:r>
            <a:r>
              <a:rPr lang="en-US" altLang="zh-CN" dirty="0"/>
              <a:t/>
            </a:r>
            <a:br>
              <a:rPr lang="en-US" altLang="zh-CN" dirty="0"/>
            </a:br>
            <a:r>
              <a:rPr lang="zh-CN" altLang="en-US" dirty="0"/>
              <a:t>* * * * * /opt/loaddata_mysql.sh</a:t>
            </a:r>
          </a:p>
        </p:txBody>
      </p:sp>
    </p:spTree>
    <p:extLst>
      <p:ext uri="{BB962C8B-B14F-4D97-AF65-F5344CB8AC3E}">
        <p14:creationId xmlns:p14="http://schemas.microsoft.com/office/powerpoint/2010/main" val="111973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a16="http://schemas.microsoft.com/office/drawing/2014/main" xmlns=""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smtClean="0">
                <a:latin typeface="微软雅黑" panose="020B0503020204020204" pitchFamily="34" charset="-122"/>
                <a:ea typeface="微软雅黑" panose="020B0503020204020204" pitchFamily="34" charset="-122"/>
              </a:rPr>
              <a:t>问题</a:t>
            </a:r>
            <a:r>
              <a:rPr lang="zh-CN" altLang="en-US" sz="1800" kern="1200" dirty="0" smtClean="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smtClean="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smtClean="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smtClean="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dirty="0"/>
              <a:t>目录</a:t>
            </a:r>
          </a:p>
        </p:txBody>
      </p:sp>
      <p:cxnSp>
        <p:nvCxnSpPr>
          <p:cNvPr id="14"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837857"/>
            <a:ext cx="0" cy="3922256"/>
          </a:xfrm>
          <a:prstGeom prst="line">
            <a:avLst/>
          </a:prstGeom>
        </p:spPr>
        <p:style>
          <a:lnRef idx="2">
            <a:schemeClr val="accent3"/>
          </a:lnRef>
          <a:fillRef idx="0">
            <a:schemeClr val="accent3"/>
          </a:fillRef>
          <a:effectRef idx="1">
            <a:schemeClr val="accent3"/>
          </a:effectRef>
          <a:fontRef idx="minor">
            <a:schemeClr val="tx1"/>
          </a:fontRef>
        </p:style>
      </p:cxnSp>
      <p:sp>
        <p:nvSpPr>
          <p:cNvPr id="16" name="Line 2">
            <a:extLst>
              <a:ext uri="{FF2B5EF4-FFF2-40B4-BE49-F238E27FC236}">
                <a16:creationId xmlns:a16="http://schemas.microsoft.com/office/drawing/2014/main" xmlns="" id="{E878D2EE-7AD5-42B3-80C8-BF594574CC4F}"/>
              </a:ext>
            </a:extLst>
          </p:cNvPr>
          <p:cNvSpPr>
            <a:spLocks noChangeShapeType="1"/>
          </p:cNvSpPr>
          <p:nvPr/>
        </p:nvSpPr>
        <p:spPr bwMode="auto">
          <a:xfrm>
            <a:off x="2505011" y="2251178"/>
            <a:ext cx="6604980" cy="0"/>
          </a:xfrm>
          <a:prstGeom prst="line">
            <a:avLst/>
          </a:prstGeom>
        </p:spPr>
        <p:style>
          <a:lnRef idx="2">
            <a:schemeClr val="accent3"/>
          </a:lnRef>
          <a:fillRef idx="0">
            <a:schemeClr val="accent3"/>
          </a:fillRef>
          <a:effectRef idx="1">
            <a:schemeClr val="accent3"/>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946630"/>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4"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27920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latin typeface="微软雅黑" pitchFamily="34" charset="-122"/>
                <a:ea typeface="微软雅黑" pitchFamily="34" charset="-122"/>
                <a:sym typeface="微软雅黑" pitchFamily="34" charset="-122"/>
              </a:rPr>
              <a:t>广告系统日志数据采集分析</a:t>
            </a:r>
            <a:endParaRPr lang="zh-CN" altLang="en-US" sz="2200" dirty="0">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89590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solidFill>
                  <a:schemeClr val="bg1"/>
                </a:solidFill>
                <a:latin typeface="微软雅黑" pitchFamily="34" charset="-122"/>
                <a:ea typeface="微软雅黑" pitchFamily="34" charset="-122"/>
                <a:sym typeface="微软雅黑" pitchFamily="34" charset="-122"/>
              </a:rPr>
              <a:t>项目背景与挖掘目标</a:t>
            </a:r>
            <a:endParaRPr lang="zh-CN" altLang="en-US" sz="2200" dirty="0">
              <a:solidFill>
                <a:schemeClr val="bg1"/>
              </a:solidFill>
              <a:latin typeface="微软雅黑" pitchFamily="34" charset="-122"/>
              <a:ea typeface="微软雅黑" pitchFamily="34" charset="-122"/>
            </a:endParaRPr>
          </a:p>
        </p:txBody>
      </p:sp>
      <p:sp>
        <p:nvSpPr>
          <p:cNvPr id="26"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2947" y="27836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200" dirty="0">
                <a:solidFill>
                  <a:schemeClr val="bg1"/>
                </a:solidFill>
                <a:latin typeface="微软雅黑" pitchFamily="34" charset="-122"/>
                <a:ea typeface="微软雅黑" pitchFamily="34" charset="-122"/>
              </a:rPr>
              <a:t>2</a:t>
            </a:r>
          </a:p>
        </p:txBody>
      </p:sp>
      <p:sp>
        <p:nvSpPr>
          <p:cNvPr id="27"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51694" y="37658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380804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广告曝光日志数据采集分析</a:t>
            </a:r>
          </a:p>
        </p:txBody>
      </p:sp>
    </p:spTree>
    <p:extLst>
      <p:ext uri="{BB962C8B-B14F-4D97-AF65-F5344CB8AC3E}">
        <p14:creationId xmlns:p14="http://schemas.microsoft.com/office/powerpoint/2010/main" val="31546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日志数据的核心就是日志消息或者日志。日志消息就是计算机系统、设备、软件等在某种刺激下反应生成的东西。</a:t>
            </a:r>
            <a:endParaRPr lang="en-US" altLang="zh-CN" dirty="0"/>
          </a:p>
          <a:p>
            <a:r>
              <a:rPr lang="zh-CN" altLang="en-US" dirty="0"/>
              <a:t>日志数据（</a:t>
            </a:r>
            <a:r>
              <a:rPr lang="en-US" altLang="zh-CN" dirty="0"/>
              <a:t>log data</a:t>
            </a:r>
            <a:r>
              <a:rPr lang="zh-CN" altLang="en-US" dirty="0"/>
              <a:t>）就是一条日志消息的内在含义。换句话说，日志数据就是一条日志消息里用来告诉你为什么生成日志消息的信息。</a:t>
            </a:r>
            <a:endParaRPr lang="en-US" altLang="zh-CN" dirty="0"/>
          </a:p>
          <a:p>
            <a:r>
              <a:rPr lang="zh-CN" altLang="en-US" dirty="0"/>
              <a:t>例如，</a:t>
            </a:r>
            <a:r>
              <a:rPr lang="en-US" altLang="zh-CN" dirty="0"/>
              <a:t>Web</a:t>
            </a:r>
            <a:r>
              <a:rPr lang="zh-CN" altLang="en-US" dirty="0"/>
              <a:t>服务器一般会在有人访问</a:t>
            </a:r>
            <a:r>
              <a:rPr lang="en-US" altLang="zh-CN" dirty="0"/>
              <a:t>Web</a:t>
            </a:r>
            <a:r>
              <a:rPr lang="zh-CN" altLang="en-US" dirty="0"/>
              <a:t>页面请求资源（图片、文件等等）的时候记录日志。如果用户访问的页面需要通过认证，日志消息将会包含用户名。这就是日志数据的一个例子：可以使用用户名来判断谁访问过一个资源。</a:t>
            </a:r>
          </a:p>
          <a:p>
            <a:endParaRPr lang="zh-CN" altLang="en-US" dirty="0"/>
          </a:p>
        </p:txBody>
      </p:sp>
      <p:sp>
        <p:nvSpPr>
          <p:cNvPr id="3" name="标题 2"/>
          <p:cNvSpPr>
            <a:spLocks noGrp="1"/>
          </p:cNvSpPr>
          <p:nvPr>
            <p:ph type="title"/>
          </p:nvPr>
        </p:nvSpPr>
        <p:spPr/>
        <p:txBody>
          <a:bodyPr/>
          <a:lstStyle/>
          <a:p>
            <a:r>
              <a:rPr lang="zh-CN" altLang="en-US" dirty="0">
                <a:sym typeface="微软雅黑" pitchFamily="34" charset="-122"/>
              </a:rPr>
              <a:t>项目背景与挖掘目标</a:t>
            </a:r>
            <a:endParaRPr lang="zh-CN" altLang="en-US" dirty="0"/>
          </a:p>
        </p:txBody>
      </p:sp>
      <p:sp>
        <p:nvSpPr>
          <p:cNvPr id="4" name="内容占位符 3"/>
          <p:cNvSpPr>
            <a:spLocks noGrp="1"/>
          </p:cNvSpPr>
          <p:nvPr>
            <p:ph idx="10"/>
          </p:nvPr>
        </p:nvSpPr>
        <p:spPr/>
        <p:txBody>
          <a:bodyPr/>
          <a:lstStyle/>
          <a:p>
            <a:r>
              <a:rPr lang="zh-CN" altLang="en-US" dirty="0"/>
              <a:t>什么是日志数据</a:t>
            </a:r>
            <a:r>
              <a:rPr lang="zh-CN" altLang="en-US" dirty="0" smtClean="0"/>
              <a:t>？</a:t>
            </a:r>
            <a:endParaRPr lang="zh-CN" altLang="en-US" dirty="0"/>
          </a:p>
        </p:txBody>
      </p:sp>
    </p:spTree>
    <p:extLst>
      <p:ext uri="{BB962C8B-B14F-4D97-AF65-F5344CB8AC3E}">
        <p14:creationId xmlns:p14="http://schemas.microsoft.com/office/powerpoint/2010/main" val="59807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硬件设备运行日志</a:t>
            </a:r>
            <a:endParaRPr lang="en-US" altLang="zh-CN" dirty="0"/>
          </a:p>
          <a:p>
            <a:r>
              <a:rPr lang="zh-CN" altLang="en-US" dirty="0"/>
              <a:t>操作系统日志</a:t>
            </a:r>
            <a:endParaRPr lang="en-US" altLang="zh-CN" dirty="0"/>
          </a:p>
          <a:p>
            <a:r>
              <a:rPr lang="zh-CN" altLang="en-US" dirty="0"/>
              <a:t>数据库系统日志</a:t>
            </a:r>
            <a:endParaRPr lang="en-US" altLang="zh-CN" dirty="0"/>
          </a:p>
          <a:p>
            <a:r>
              <a:rPr lang="zh-CN" altLang="en-US" dirty="0"/>
              <a:t>网络守护进程日志</a:t>
            </a:r>
            <a:endParaRPr lang="en-US" altLang="zh-CN" dirty="0"/>
          </a:p>
          <a:p>
            <a:r>
              <a:rPr lang="zh-CN" altLang="en-US" dirty="0"/>
              <a:t>应用程序日志</a:t>
            </a:r>
            <a:endParaRPr lang="en-US" altLang="zh-CN" dirty="0"/>
          </a:p>
          <a:p>
            <a:r>
              <a:rPr lang="zh-CN" altLang="en-US" dirty="0"/>
              <a:t>网络基础设施日志</a:t>
            </a:r>
            <a:endParaRPr lang="en-US" altLang="zh-CN"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0"/>
          </p:nvPr>
        </p:nvSpPr>
        <p:spPr/>
        <p:txBody>
          <a:bodyPr/>
          <a:lstStyle/>
          <a:p>
            <a:r>
              <a:rPr lang="zh-CN" altLang="en-US" dirty="0"/>
              <a:t>日志的种</a:t>
            </a:r>
            <a:r>
              <a:rPr lang="zh-CN" altLang="en-US" dirty="0" smtClean="0"/>
              <a:t>类</a:t>
            </a:r>
            <a:endParaRPr lang="zh-CN" altLang="en-US" dirty="0"/>
          </a:p>
        </p:txBody>
      </p:sp>
    </p:spTree>
    <p:extLst>
      <p:ext uri="{BB962C8B-B14F-4D97-AF65-F5344CB8AC3E}">
        <p14:creationId xmlns:p14="http://schemas.microsoft.com/office/powerpoint/2010/main" val="357412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4678405"/>
          </a:xfrm>
        </p:spPr>
        <p:txBody>
          <a:bodyPr/>
          <a:lstStyle/>
          <a:p>
            <a:r>
              <a:rPr lang="zh-CN" altLang="en-US" dirty="0"/>
              <a:t>浏览日志</a:t>
            </a:r>
            <a:endParaRPr lang="en-US" altLang="zh-CN" dirty="0"/>
          </a:p>
          <a:p>
            <a:pPr marL="0" indent="0">
              <a:buNone/>
            </a:pPr>
            <a:r>
              <a:rPr lang="zh-CN" altLang="en-US" dirty="0"/>
              <a:t>网页访问日志</a:t>
            </a:r>
          </a:p>
          <a:p>
            <a:pPr marL="0" indent="0">
              <a:buNone/>
            </a:pPr>
            <a:r>
              <a:rPr lang="zh-CN" altLang="en-US" dirty="0"/>
              <a:t>  网页被一个用户访问一次，产生一条访问日志。</a:t>
            </a:r>
          </a:p>
          <a:p>
            <a:pPr marL="0" indent="0">
              <a:buNone/>
            </a:pPr>
            <a:r>
              <a:rPr lang="zh-CN" altLang="en-US" dirty="0"/>
              <a:t>  日志格式：网页</a:t>
            </a:r>
            <a:r>
              <a:rPr lang="en-US" altLang="zh-CN" dirty="0"/>
              <a:t>URL</a:t>
            </a:r>
            <a:r>
              <a:rPr lang="zh-CN" altLang="en-US" dirty="0"/>
              <a:t>、用户</a:t>
            </a:r>
            <a:r>
              <a:rPr lang="en-US" altLang="zh-CN" dirty="0"/>
              <a:t>ID</a:t>
            </a:r>
            <a:r>
              <a:rPr lang="zh-CN" altLang="en-US" dirty="0"/>
              <a:t>、访问时间、来源、操作系统、浏览器等。</a:t>
            </a:r>
            <a:endParaRPr lang="en-US" altLang="zh-CN" dirty="0"/>
          </a:p>
          <a:p>
            <a:r>
              <a:rPr lang="zh-CN" altLang="en-US" dirty="0"/>
              <a:t>行为日志</a:t>
            </a:r>
            <a:endParaRPr lang="en-US" altLang="zh-CN" dirty="0"/>
          </a:p>
          <a:p>
            <a:pPr marL="0" indent="0">
              <a:buNone/>
            </a:pPr>
            <a:r>
              <a:rPr lang="zh-CN" altLang="en-US" dirty="0"/>
              <a:t>内容点击日志</a:t>
            </a:r>
          </a:p>
          <a:p>
            <a:pPr marL="0" indent="0">
              <a:buNone/>
            </a:pPr>
            <a:r>
              <a:rPr lang="zh-CN" altLang="en-US" dirty="0"/>
              <a:t> 用户点击了站内的链接，记录这个日志，可以得出用户的喜好。</a:t>
            </a:r>
          </a:p>
          <a:p>
            <a:pPr marL="0" indent="0">
              <a:buNone/>
            </a:pPr>
            <a:r>
              <a:rPr lang="zh-CN" altLang="en-US" dirty="0"/>
              <a:t>分享日志</a:t>
            </a:r>
          </a:p>
          <a:p>
            <a:pPr marL="0" indent="0">
              <a:buNone/>
            </a:pPr>
            <a:r>
              <a:rPr lang="zh-CN" altLang="en-US" dirty="0"/>
              <a:t> 用户分享了文章或者文章的一部分。</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0"/>
          </p:nvPr>
        </p:nvSpPr>
        <p:spPr/>
        <p:txBody>
          <a:bodyPr/>
          <a:lstStyle/>
          <a:p>
            <a:r>
              <a:rPr lang="zh-CN" altLang="en-US" dirty="0"/>
              <a:t>日志的种</a:t>
            </a:r>
            <a:r>
              <a:rPr lang="zh-CN" altLang="en-US" dirty="0" smtClean="0"/>
              <a:t>类</a:t>
            </a:r>
            <a:endParaRPr lang="zh-CN" altLang="en-US" dirty="0"/>
          </a:p>
        </p:txBody>
      </p:sp>
    </p:spTree>
    <p:extLst>
      <p:ext uri="{BB962C8B-B14F-4D97-AF65-F5344CB8AC3E}">
        <p14:creationId xmlns:p14="http://schemas.microsoft.com/office/powerpoint/2010/main" val="25787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系统运维和开发人员可以通过日志了解服务器软硬件信息、检查配置过程中的错误及错误发生的原因。</a:t>
            </a:r>
            <a:endParaRPr lang="en-US" altLang="zh-CN" dirty="0"/>
          </a:p>
          <a:p>
            <a:r>
              <a:rPr lang="zh-CN" altLang="en-US" dirty="0"/>
              <a:t>经常分析日志可以了解服务器的负荷，性能安全性，及时分析相关问题、追查错误根源纠正错误。</a:t>
            </a:r>
            <a:endParaRPr lang="en-US" altLang="zh-CN" dirty="0"/>
          </a:p>
          <a:p>
            <a:r>
              <a:rPr lang="zh-CN" altLang="en-US" dirty="0"/>
              <a:t>许多公司的业务平台每天都会产生大量的日志数据。收集业务日志数据，供离线和在线的分析系统使用，正是日志收集系统的要做的事情。</a:t>
            </a:r>
          </a:p>
          <a:p>
            <a:endParaRPr lang="zh-CN" altLang="en-US" dirty="0"/>
          </a:p>
        </p:txBody>
      </p:sp>
      <p:sp>
        <p:nvSpPr>
          <p:cNvPr id="3" name="标题 2"/>
          <p:cNvSpPr>
            <a:spLocks noGrp="1"/>
          </p:cNvSpPr>
          <p:nvPr>
            <p:ph type="title"/>
          </p:nvPr>
        </p:nvSpPr>
        <p:spPr/>
        <p:txBody>
          <a:bodyPr/>
          <a:lstStyle/>
          <a:p>
            <a:r>
              <a:rPr lang="zh-CN" altLang="en-US" dirty="0">
                <a:sym typeface="微软雅黑" pitchFamily="34" charset="-122"/>
              </a:rPr>
              <a:t>项目背景与挖掘目标</a:t>
            </a:r>
            <a:endParaRPr lang="zh-CN" altLang="en-US" dirty="0"/>
          </a:p>
        </p:txBody>
      </p:sp>
      <p:sp>
        <p:nvSpPr>
          <p:cNvPr id="4" name="内容占位符 3"/>
          <p:cNvSpPr>
            <a:spLocks noGrp="1"/>
          </p:cNvSpPr>
          <p:nvPr>
            <p:ph idx="10"/>
          </p:nvPr>
        </p:nvSpPr>
        <p:spPr/>
        <p:txBody>
          <a:bodyPr/>
          <a:lstStyle/>
          <a:p>
            <a:r>
              <a:rPr lang="zh-CN" altLang="en-US" dirty="0"/>
              <a:t>日志数据的作</a:t>
            </a:r>
            <a:r>
              <a:rPr lang="zh-CN" altLang="en-US" dirty="0" smtClean="0"/>
              <a:t>用</a:t>
            </a:r>
            <a:endParaRPr lang="zh-CN" altLang="en-US" dirty="0"/>
          </a:p>
        </p:txBody>
      </p:sp>
    </p:spTree>
    <p:extLst>
      <p:ext uri="{BB962C8B-B14F-4D97-AF65-F5344CB8AC3E}">
        <p14:creationId xmlns:p14="http://schemas.microsoft.com/office/powerpoint/2010/main" val="274847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现有一个服装电商网站，与某热门视频网站公司广告部合作，在视频网站中为用户推送广告。</a:t>
            </a:r>
            <a:endParaRPr lang="en-US" altLang="zh-CN" dirty="0"/>
          </a:p>
          <a:p>
            <a:r>
              <a:rPr lang="zh-CN" altLang="en-US" dirty="0"/>
              <a:t>要求：</a:t>
            </a:r>
            <a:endParaRPr lang="en-US" altLang="zh-CN" dirty="0"/>
          </a:p>
          <a:p>
            <a:r>
              <a:rPr lang="zh-CN" altLang="en-US" dirty="0"/>
              <a:t>在网站主页面需要投放广告，且保证曝光率不低于</a:t>
            </a:r>
            <a:r>
              <a:rPr lang="en-US" altLang="zh-CN" dirty="0"/>
              <a:t>1/5</a:t>
            </a:r>
            <a:r>
              <a:rPr lang="zh-CN" altLang="en-US" dirty="0"/>
              <a:t>；</a:t>
            </a:r>
            <a:endParaRPr lang="en-US" altLang="zh-CN" dirty="0"/>
          </a:p>
          <a:p>
            <a:r>
              <a:rPr lang="zh-CN" altLang="en-US" dirty="0"/>
              <a:t>在视频播放过程中穿插广告，且保证总曝光量不低于</a:t>
            </a:r>
            <a:r>
              <a:rPr lang="en-US" altLang="zh-CN" dirty="0"/>
              <a:t>100000</a:t>
            </a:r>
            <a:r>
              <a:rPr lang="zh-CN" altLang="en-US" dirty="0"/>
              <a:t>次；</a:t>
            </a:r>
            <a:endParaRPr lang="en-US" altLang="zh-CN" dirty="0"/>
          </a:p>
          <a:p>
            <a:r>
              <a:rPr lang="zh-CN" altLang="en-US" dirty="0"/>
              <a:t>需要提供用户点击广告访问网站的记录。</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sym typeface="微软雅黑" pitchFamily="34" charset="-122"/>
              </a:rPr>
              <a:t>项目背景与挖掘目标</a:t>
            </a:r>
            <a:endParaRPr lang="zh-CN" altLang="en-US" dirty="0"/>
          </a:p>
        </p:txBody>
      </p:sp>
      <p:sp>
        <p:nvSpPr>
          <p:cNvPr id="4" name="内容占位符 3"/>
          <p:cNvSpPr>
            <a:spLocks noGrp="1"/>
          </p:cNvSpPr>
          <p:nvPr>
            <p:ph idx="10"/>
          </p:nvPr>
        </p:nvSpPr>
        <p:spPr/>
        <p:txBody>
          <a:bodyPr/>
          <a:lstStyle/>
          <a:p>
            <a:r>
              <a:rPr lang="zh-CN" altLang="en-US" dirty="0"/>
              <a:t>项目背</a:t>
            </a:r>
            <a:r>
              <a:rPr lang="zh-CN" altLang="en-US" dirty="0" smtClean="0"/>
              <a:t>景</a:t>
            </a:r>
            <a:endParaRPr lang="zh-CN" altLang="en-US" dirty="0"/>
          </a:p>
        </p:txBody>
      </p:sp>
    </p:spTree>
    <p:extLst>
      <p:ext uri="{BB962C8B-B14F-4D97-AF65-F5344CB8AC3E}">
        <p14:creationId xmlns:p14="http://schemas.microsoft.com/office/powerpoint/2010/main" val="237417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实时采集系统生成的日志文件，保存到</a:t>
            </a:r>
            <a:r>
              <a:rPr lang="en-US" altLang="zh-CN" dirty="0"/>
              <a:t>HDFS</a:t>
            </a:r>
          </a:p>
          <a:p>
            <a:endParaRPr lang="zh-CN" altLang="en-US" dirty="0"/>
          </a:p>
        </p:txBody>
      </p:sp>
      <p:sp>
        <p:nvSpPr>
          <p:cNvPr id="3" name="标题 2"/>
          <p:cNvSpPr>
            <a:spLocks noGrp="1"/>
          </p:cNvSpPr>
          <p:nvPr>
            <p:ph type="title"/>
          </p:nvPr>
        </p:nvSpPr>
        <p:spPr/>
        <p:txBody>
          <a:bodyPr/>
          <a:lstStyle/>
          <a:p>
            <a:r>
              <a:rPr lang="zh-CN" altLang="en-US" dirty="0">
                <a:sym typeface="微软雅黑" pitchFamily="34" charset="-122"/>
              </a:rPr>
              <a:t>项目背景与挖掘目标</a:t>
            </a:r>
            <a:endParaRPr lang="zh-CN" altLang="en-US" dirty="0"/>
          </a:p>
        </p:txBody>
      </p:sp>
      <p:sp>
        <p:nvSpPr>
          <p:cNvPr id="4" name="内容占位符 3"/>
          <p:cNvSpPr>
            <a:spLocks noGrp="1"/>
          </p:cNvSpPr>
          <p:nvPr>
            <p:ph idx="10"/>
          </p:nvPr>
        </p:nvSpPr>
        <p:spPr/>
        <p:txBody>
          <a:bodyPr/>
          <a:lstStyle/>
          <a:p>
            <a:r>
              <a:rPr lang="zh-CN" altLang="en-US" dirty="0"/>
              <a:t>采集需求方</a:t>
            </a:r>
            <a:r>
              <a:rPr lang="zh-CN" altLang="en-US" dirty="0" smtClean="0"/>
              <a:t>案</a:t>
            </a:r>
            <a:endParaRPr lang="zh-CN" altLang="en-US" dirty="0"/>
          </a:p>
        </p:txBody>
      </p:sp>
    </p:spTree>
    <p:extLst>
      <p:ext uri="{BB962C8B-B14F-4D97-AF65-F5344CB8AC3E}">
        <p14:creationId xmlns:p14="http://schemas.microsoft.com/office/powerpoint/2010/main" val="421794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837857"/>
            <a:ext cx="0" cy="3922256"/>
          </a:xfrm>
          <a:prstGeom prst="line">
            <a:avLst/>
          </a:prstGeom>
        </p:spPr>
        <p:style>
          <a:lnRef idx="2">
            <a:schemeClr val="accent3"/>
          </a:lnRef>
          <a:fillRef idx="0">
            <a:schemeClr val="accent3"/>
          </a:fillRef>
          <a:effectRef idx="1">
            <a:schemeClr val="accent3"/>
          </a:effectRef>
          <a:fontRef idx="minor">
            <a:schemeClr val="tx1"/>
          </a:fontRef>
        </p:style>
      </p:cxnSp>
      <p:sp>
        <p:nvSpPr>
          <p:cNvPr id="6"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32030" y="3136396"/>
            <a:ext cx="6604980" cy="0"/>
          </a:xfrm>
          <a:prstGeom prst="line">
            <a:avLst/>
          </a:prstGeom>
        </p:spPr>
        <p:style>
          <a:lnRef idx="2">
            <a:schemeClr val="accent3"/>
          </a:lnRef>
          <a:fillRef idx="0">
            <a:schemeClr val="accent3"/>
          </a:fillRef>
          <a:effectRef idx="1">
            <a:schemeClr val="accent3"/>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7"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94663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8"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2792069"/>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solidFill>
                  <a:schemeClr val="bg1"/>
                </a:solidFill>
                <a:latin typeface="微软雅黑" pitchFamily="34" charset="-122"/>
                <a:ea typeface="微软雅黑" pitchFamily="34" charset="-122"/>
                <a:sym typeface="微软雅黑" pitchFamily="34" charset="-122"/>
              </a:rPr>
              <a:t>广告系统日志数据采集分析</a:t>
            </a:r>
            <a:endParaRPr lang="zh-CN" altLang="en-US" sz="2200" dirty="0">
              <a:solidFill>
                <a:schemeClr val="bg1"/>
              </a:solidFill>
              <a:latin typeface="微软雅黑" pitchFamily="34" charset="-122"/>
              <a:ea typeface="微软雅黑" pitchFamily="34" charset="-122"/>
            </a:endParaRPr>
          </a:p>
        </p:txBody>
      </p:sp>
      <p:sp>
        <p:nvSpPr>
          <p:cNvPr id="9"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89590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dirty="0">
                <a:latin typeface="微软雅黑" pitchFamily="34" charset="-122"/>
                <a:ea typeface="微软雅黑" pitchFamily="34" charset="-122"/>
                <a:sym typeface="微软雅黑" pitchFamily="34" charset="-122"/>
              </a:rPr>
              <a:t>项目背景与挖掘目标</a:t>
            </a:r>
            <a:endParaRPr lang="zh-CN" altLang="en-US" sz="2200" dirty="0">
              <a:latin typeface="微软雅黑" pitchFamily="34" charset="-122"/>
              <a:ea typeface="微软雅黑" pitchFamily="34" charset="-122"/>
            </a:endParaRPr>
          </a:p>
        </p:txBody>
      </p:sp>
      <p:sp>
        <p:nvSpPr>
          <p:cNvPr id="1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2947" y="2783615"/>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200" dirty="0">
                <a:solidFill>
                  <a:schemeClr val="bg1"/>
                </a:solidFill>
                <a:latin typeface="微软雅黑" pitchFamily="34" charset="-122"/>
                <a:ea typeface="微软雅黑" pitchFamily="34" charset="-122"/>
              </a:rPr>
              <a:t>2</a:t>
            </a:r>
          </a:p>
        </p:txBody>
      </p:sp>
      <p:sp>
        <p:nvSpPr>
          <p:cNvPr id="11"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51694" y="37658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12" name="AutoShape 17">
            <a:hlinkClick r:id="" action="ppaction://noaction"/>
            <a:extLst>
              <a:ext uri="{FF2B5EF4-FFF2-40B4-BE49-F238E27FC236}">
                <a16:creationId xmlns:a16="http://schemas.microsoft.com/office/drawing/2014/main" xmlns="" id="{4997871B-E7BB-4D54-93A1-FFDCB109D603}"/>
              </a:ext>
            </a:extLst>
          </p:cNvPr>
          <p:cNvSpPr>
            <a:spLocks noChangeArrowheads="1"/>
          </p:cNvSpPr>
          <p:nvPr/>
        </p:nvSpPr>
        <p:spPr bwMode="auto">
          <a:xfrm>
            <a:off x="4000531" y="380804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广告曝光日志数据采集分析</a:t>
            </a:r>
          </a:p>
        </p:txBody>
      </p:sp>
    </p:spTree>
    <p:extLst>
      <p:ext uri="{BB962C8B-B14F-4D97-AF65-F5344CB8AC3E}">
        <p14:creationId xmlns:p14="http://schemas.microsoft.com/office/powerpoint/2010/main" val="1463061261"/>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5521</TotalTime>
  <Words>994</Words>
  <Application>Microsoft Office PowerPoint</Application>
  <PresentationFormat>自定义</PresentationFormat>
  <Paragraphs>71</Paragraphs>
  <Slides>14</Slides>
  <Notes>1</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2_Office 主题</vt:lpstr>
      <vt:lpstr>3_Office 主题</vt:lpstr>
      <vt:lpstr>广告日志数据采集系统</vt:lpstr>
      <vt:lpstr>目录</vt:lpstr>
      <vt:lpstr>项目背景与挖掘目标</vt:lpstr>
      <vt:lpstr>PowerPoint 演示文稿</vt:lpstr>
      <vt:lpstr>PowerPoint 演示文稿</vt:lpstr>
      <vt:lpstr>项目背景与挖掘目标</vt:lpstr>
      <vt:lpstr>项目背景与挖掘目标</vt:lpstr>
      <vt:lpstr>项目背景与挖掘目标</vt:lpstr>
      <vt:lpstr>PowerPoint 演示文稿</vt:lpstr>
      <vt:lpstr>日志采集</vt:lpstr>
      <vt:lpstr>目录</vt:lpstr>
      <vt:lpstr>广告曝光日志数据采集分析</vt:lpstr>
      <vt:lpstr>广告曝光日志数据采集分析</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355</cp:revision>
  <dcterms:created xsi:type="dcterms:W3CDTF">2017-01-10T15:44:52Z</dcterms:created>
  <dcterms:modified xsi:type="dcterms:W3CDTF">2022-07-05T14:57:59Z</dcterms:modified>
</cp:coreProperties>
</file>