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9/15/2022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442175" y="4907756"/>
            <a:ext cx="9144000" cy="1655762"/>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a:p>
            <a:pPr algn="l"/>
            <a:r>
              <a:rPr lang="en-US" sz="1800" dirty="0" err="1">
                <a:solidFill>
                  <a:schemeClr val="tx1"/>
                </a:solidFill>
              </a:rPr>
              <a:t>Gaziz</a:t>
            </a:r>
            <a:r>
              <a:rPr lang="en-US" sz="1800" dirty="0">
                <a:solidFill>
                  <a:schemeClr val="tx1"/>
                </a:solidFill>
              </a:rPr>
              <a:t> </a:t>
            </a:r>
            <a:r>
              <a:rPr lang="en-US" sz="1800" dirty="0" err="1">
                <a:solidFill>
                  <a:schemeClr val="tx1"/>
                </a:solidFill>
              </a:rPr>
              <a:t>Almar</a:t>
            </a:r>
            <a:endParaRPr lang="en-US" sz="1800" dirty="0">
              <a:solidFill>
                <a:schemeClr val="tx1"/>
              </a:solidFill>
            </a:endParaRPr>
          </a:p>
          <a:p>
            <a:pPr algn="l"/>
            <a:r>
              <a:rPr lang="en-US" dirty="0">
                <a:solidFill>
                  <a:schemeClr val="tx1"/>
                </a:solidFill>
              </a:rPr>
              <a:t>Sara </a:t>
            </a:r>
            <a:r>
              <a:rPr lang="en-US" dirty="0" err="1">
                <a:solidFill>
                  <a:schemeClr val="tx1"/>
                </a:solidFill>
              </a:rPr>
              <a:t>Toktarbekova</a:t>
            </a:r>
            <a:endParaRPr lang="en-US" sz="1800" dirty="0">
              <a:solidFill>
                <a:schemeClr val="tx1"/>
              </a:solidFill>
            </a:endParaRP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We propose to find bottlenecks and ways to optimize both production and non-production departments of companies, as well as to calculate the productivity of employees and their contribution to the company's profit, based on their behavior during the working day.</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a:effectLst/>
                          <a:latin typeface="+mn-lt"/>
                        </a:rPr>
                        <a:t>Sacrifice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3138279972"/>
              </p:ext>
            </p:extLst>
          </p:nvPr>
        </p:nvGraphicFramePr>
        <p:xfrm>
          <a:off x="953037" y="231820"/>
          <a:ext cx="10046841" cy="6394360"/>
        </p:xfrm>
        <a:graphic>
          <a:graphicData uri="http://schemas.openxmlformats.org/drawingml/2006/table">
            <a:tbl>
              <a:tblPr>
                <a:tableStyleId>{5C22544A-7EE6-4342-B048-85BDC9FD1C3A}</a:tableStyleId>
              </a:tblPr>
              <a:tblGrid>
                <a:gridCol w="2113455">
                  <a:extLst>
                    <a:ext uri="{9D8B030D-6E8A-4147-A177-3AD203B41FA5}">
                      <a16:colId xmlns:a16="http://schemas.microsoft.com/office/drawing/2014/main" val="478017411"/>
                    </a:ext>
                  </a:extLst>
                </a:gridCol>
                <a:gridCol w="7933386">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56</TotalTime>
  <Words>743</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Dataset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1</cp:revision>
  <dcterms:created xsi:type="dcterms:W3CDTF">2022-09-15T16:05:36Z</dcterms:created>
  <dcterms:modified xsi:type="dcterms:W3CDTF">2022-09-15T17:01:58Z</dcterms:modified>
</cp:coreProperties>
</file>