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10/21/2022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442175" y="4907756"/>
            <a:ext cx="9144000" cy="1655762"/>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a:p>
            <a:pPr algn="l"/>
            <a:r>
              <a:rPr lang="en-US" dirty="0" err="1">
                <a:solidFill>
                  <a:schemeClr val="tx1"/>
                </a:solidFill>
              </a:rPr>
              <a:t>Almar</a:t>
            </a:r>
            <a:r>
              <a:rPr lang="en-US" dirty="0">
                <a:solidFill>
                  <a:schemeClr val="tx1"/>
                </a:solidFill>
              </a:rPr>
              <a:t> </a:t>
            </a:r>
            <a:r>
              <a:rPr lang="en-US" dirty="0" err="1">
                <a:solidFill>
                  <a:schemeClr val="tx1"/>
                </a:solidFill>
              </a:rPr>
              <a:t>Gaziz</a:t>
            </a:r>
            <a:endParaRPr lang="en-US" sz="1800" dirty="0">
              <a:solidFill>
                <a:schemeClr val="tx1"/>
              </a:solidFill>
            </a:endParaRPr>
          </a:p>
          <a:p>
            <a:pPr algn="l"/>
            <a:r>
              <a:rPr lang="en-US" dirty="0">
                <a:solidFill>
                  <a:schemeClr val="tx1"/>
                </a:solidFill>
              </a:rPr>
              <a:t>Sara </a:t>
            </a:r>
            <a:r>
              <a:rPr lang="en-US" dirty="0" err="1">
                <a:solidFill>
                  <a:schemeClr val="tx1"/>
                </a:solidFill>
              </a:rPr>
              <a:t>Toktarbekova</a:t>
            </a:r>
            <a:endParaRPr lang="en-US" sz="1800" dirty="0">
              <a:solidFill>
                <a:schemeClr val="tx1"/>
              </a:solidFill>
            </a:endParaRP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We propose to calculate the productivity of employees and their contribution to the company, based on their behavior during the working day, as well as to identify the relationships between social indicators (gender, age, physical health) and employees performance</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65158-3E58-41F8-BB58-5E304248BB57}"/>
              </a:ext>
            </a:extLst>
          </p:cNvPr>
          <p:cNvSpPr>
            <a:spLocks noGrp="1"/>
          </p:cNvSpPr>
          <p:nvPr>
            <p:ph idx="1"/>
          </p:nvPr>
        </p:nvSpPr>
        <p:spPr>
          <a:xfrm>
            <a:off x="844760" y="1255496"/>
            <a:ext cx="9741674" cy="3880773"/>
          </a:xfrm>
        </p:spPr>
        <p:txBody>
          <a:bodyPr>
            <a:noAutofit/>
          </a:bodyPr>
          <a:lstStyle/>
          <a:p>
            <a:r>
              <a:rPr lang="en-US" sz="1600" dirty="0">
                <a:solidFill>
                  <a:schemeClr val="tx1"/>
                </a:solidFill>
              </a:rPr>
              <a:t>How a worker’s mental lapses or physical accidents may indicate that he or she is becoming sick and may soon miss a day of work due to illness</a:t>
            </a:r>
          </a:p>
          <a:p>
            <a:endParaRPr lang="en-US" sz="1600" dirty="0">
              <a:solidFill>
                <a:schemeClr val="tx1"/>
              </a:solidFill>
            </a:endParaRPr>
          </a:p>
          <a:p>
            <a:r>
              <a:rPr lang="en-US" sz="1600" dirty="0">
                <a:solidFill>
                  <a:schemeClr val="tx1"/>
                </a:solidFill>
              </a:rPr>
              <a:t>How workers’ Efficacy is influenced by the day of the week, day of the month, and month of the year</a:t>
            </a:r>
          </a:p>
          <a:p>
            <a:endParaRPr lang="en-US" sz="1600" dirty="0">
              <a:solidFill>
                <a:schemeClr val="tx1"/>
              </a:solidFill>
            </a:endParaRPr>
          </a:p>
          <a:p>
            <a:r>
              <a:rPr lang="en-US" sz="1600" dirty="0">
                <a:solidFill>
                  <a:schemeClr val="tx1"/>
                </a:solidFill>
              </a:rPr>
              <a:t>How workers’ age impacts their average daily Efficacy</a:t>
            </a:r>
          </a:p>
          <a:p>
            <a:endParaRPr lang="en-US" sz="1600" dirty="0">
              <a:solidFill>
                <a:schemeClr val="tx1"/>
              </a:solidFill>
            </a:endParaRPr>
          </a:p>
          <a:p>
            <a:r>
              <a:rPr lang="en-US" sz="1600" dirty="0">
                <a:solidFill>
                  <a:schemeClr val="tx1"/>
                </a:solidFill>
              </a:rPr>
              <a:t>How workers’ average daily Efficacy is influenced by the difference in age between them and their supervisor</a:t>
            </a:r>
          </a:p>
          <a:p>
            <a:endParaRPr lang="en-US" sz="1600" dirty="0">
              <a:solidFill>
                <a:schemeClr val="tx1"/>
              </a:solidFill>
            </a:endParaRPr>
          </a:p>
          <a:p>
            <a:r>
              <a:rPr lang="en-US" sz="1600" dirty="0">
                <a:solidFill>
                  <a:schemeClr val="tx1"/>
                </a:solidFill>
              </a:rPr>
              <a:t>How a worker’s average daily Efficacy is influenced by whether he or she is working primarily with teammates of the same or opposite sex</a:t>
            </a:r>
          </a:p>
          <a:p>
            <a:endParaRPr lang="en-US" sz="1600" dirty="0">
              <a:solidFill>
                <a:schemeClr val="tx1"/>
              </a:solidFill>
            </a:endParaRPr>
          </a:p>
          <a:p>
            <a:r>
              <a:rPr lang="en-US" sz="1600" dirty="0">
                <a:solidFill>
                  <a:schemeClr val="tx1"/>
                </a:solidFill>
              </a:rPr>
              <a:t>How workers can be classified into groups with high, moderate, or low daily Efficacy that is either relatively stable or highly variable</a:t>
            </a:r>
          </a:p>
        </p:txBody>
      </p:sp>
      <p:sp>
        <p:nvSpPr>
          <p:cNvPr id="4" name="Title 1">
            <a:extLst>
              <a:ext uri="{FF2B5EF4-FFF2-40B4-BE49-F238E27FC236}">
                <a16:creationId xmlns:a16="http://schemas.microsoft.com/office/drawing/2014/main" id="{7D89C4AB-1C81-4C7B-BE07-6DFD61B4218F}"/>
              </a:ext>
            </a:extLst>
          </p:cNvPr>
          <p:cNvSpPr>
            <a:spLocks noGrp="1"/>
          </p:cNvSpPr>
          <p:nvPr>
            <p:ph type="title"/>
          </p:nvPr>
        </p:nvSpPr>
        <p:spPr>
          <a:xfrm>
            <a:off x="844760" y="255237"/>
            <a:ext cx="8596668" cy="1000259"/>
          </a:xfrm>
        </p:spPr>
        <p:txBody>
          <a:bodyPr/>
          <a:lstStyle/>
          <a:p>
            <a:pPr algn="ctr"/>
            <a:r>
              <a:rPr lang="en-US" b="1" dirty="0">
                <a:solidFill>
                  <a:schemeClr val="tx1"/>
                </a:solidFill>
              </a:rPr>
              <a:t>Our assumptions </a:t>
            </a:r>
          </a:p>
        </p:txBody>
      </p:sp>
    </p:spTree>
    <p:extLst>
      <p:ext uri="{BB962C8B-B14F-4D97-AF65-F5344CB8AC3E}">
        <p14:creationId xmlns:p14="http://schemas.microsoft.com/office/powerpoint/2010/main" val="274901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dirty="0">
                          <a:effectLst/>
                          <a:latin typeface="+mn-lt"/>
                        </a:rPr>
                        <a:t>Sacrifice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642EBD-7087-4CB8-A13D-192E389F764F}"/>
              </a:ext>
            </a:extLst>
          </p:cNvPr>
          <p:cNvSpPr>
            <a:spLocks noGrp="1"/>
          </p:cNvSpPr>
          <p:nvPr>
            <p:ph type="title"/>
          </p:nvPr>
        </p:nvSpPr>
        <p:spPr>
          <a:xfrm>
            <a:off x="1388882" y="728775"/>
            <a:ext cx="8596668" cy="1320800"/>
          </a:xfrm>
        </p:spPr>
        <p:txBody>
          <a:bodyPr/>
          <a:lstStyle/>
          <a:p>
            <a:pPr algn="ctr"/>
            <a:r>
              <a:rPr lang="en-US" b="1" dirty="0">
                <a:solidFill>
                  <a:schemeClr val="tx1"/>
                </a:solidFill>
              </a:rPr>
              <a:t>Events classification</a:t>
            </a:r>
          </a:p>
        </p:txBody>
      </p:sp>
      <p:graphicFrame>
        <p:nvGraphicFramePr>
          <p:cNvPr id="5" name="Table 5">
            <a:extLst>
              <a:ext uri="{FF2B5EF4-FFF2-40B4-BE49-F238E27FC236}">
                <a16:creationId xmlns:a16="http://schemas.microsoft.com/office/drawing/2014/main" id="{9F225FF0-30CA-4662-9698-F667AA08F9D2}"/>
              </a:ext>
            </a:extLst>
          </p:cNvPr>
          <p:cNvGraphicFramePr>
            <a:graphicFrameLocks noGrp="1"/>
          </p:cNvGraphicFramePr>
          <p:nvPr>
            <p:extLst>
              <p:ext uri="{D42A27DB-BD31-4B8C-83A1-F6EECF244321}">
                <p14:modId xmlns:p14="http://schemas.microsoft.com/office/powerpoint/2010/main" val="266185310"/>
              </p:ext>
            </p:extLst>
          </p:nvPr>
        </p:nvGraphicFramePr>
        <p:xfrm>
          <a:off x="2493495" y="2240280"/>
          <a:ext cx="6387442" cy="2377440"/>
        </p:xfrm>
        <a:graphic>
          <a:graphicData uri="http://schemas.openxmlformats.org/drawingml/2006/table">
            <a:tbl>
              <a:tblPr firstRow="1" bandRow="1">
                <a:tableStyleId>{5C22544A-7EE6-4342-B048-85BDC9FD1C3A}</a:tableStyleId>
              </a:tblPr>
              <a:tblGrid>
                <a:gridCol w="1740427">
                  <a:extLst>
                    <a:ext uri="{9D8B030D-6E8A-4147-A177-3AD203B41FA5}">
                      <a16:colId xmlns:a16="http://schemas.microsoft.com/office/drawing/2014/main" val="2943657843"/>
                    </a:ext>
                  </a:extLst>
                </a:gridCol>
                <a:gridCol w="2470486">
                  <a:extLst>
                    <a:ext uri="{9D8B030D-6E8A-4147-A177-3AD203B41FA5}">
                      <a16:colId xmlns:a16="http://schemas.microsoft.com/office/drawing/2014/main" val="2566809814"/>
                    </a:ext>
                  </a:extLst>
                </a:gridCol>
                <a:gridCol w="2176529">
                  <a:extLst>
                    <a:ext uri="{9D8B030D-6E8A-4147-A177-3AD203B41FA5}">
                      <a16:colId xmlns:a16="http://schemas.microsoft.com/office/drawing/2014/main" val="1797990624"/>
                    </a:ext>
                  </a:extLst>
                </a:gridCol>
              </a:tblGrid>
              <a:tr h="370840">
                <a:tc>
                  <a:txBody>
                    <a:bodyPr/>
                    <a:lstStyle/>
                    <a:p>
                      <a:pPr algn="ctr"/>
                      <a:r>
                        <a:rPr lang="en-US" sz="2000" dirty="0">
                          <a:solidFill>
                            <a:schemeClr val="tx1"/>
                          </a:solidFill>
                        </a:rPr>
                        <a:t>GROUP 1</a:t>
                      </a:r>
                    </a:p>
                  </a:txBody>
                  <a:tcPr/>
                </a:tc>
                <a:tc>
                  <a:txBody>
                    <a:bodyPr/>
                    <a:lstStyle/>
                    <a:p>
                      <a:pPr algn="ctr"/>
                      <a:r>
                        <a:rPr lang="en-US" sz="2000" dirty="0">
                          <a:solidFill>
                            <a:schemeClr val="tx1"/>
                          </a:solidFill>
                        </a:rPr>
                        <a:t>GROUP 2</a:t>
                      </a:r>
                    </a:p>
                  </a:txBody>
                  <a:tcPr/>
                </a:tc>
                <a:tc>
                  <a:txBody>
                    <a:bodyPr/>
                    <a:lstStyle/>
                    <a:p>
                      <a:pPr algn="ctr"/>
                      <a:r>
                        <a:rPr lang="en-US" sz="2000" dirty="0">
                          <a:solidFill>
                            <a:schemeClr val="tx1"/>
                          </a:solidFill>
                        </a:rPr>
                        <a:t>GROUP 3</a:t>
                      </a:r>
                    </a:p>
                  </a:txBody>
                  <a:tcPr/>
                </a:tc>
                <a:extLst>
                  <a:ext uri="{0D108BD9-81ED-4DB2-BD59-A6C34878D82A}">
                    <a16:rowId xmlns:a16="http://schemas.microsoft.com/office/drawing/2014/main" val="2584714467"/>
                  </a:ext>
                </a:extLst>
              </a:tr>
              <a:tr h="370840">
                <a:tc>
                  <a:txBody>
                    <a:bodyPr/>
                    <a:lstStyle/>
                    <a:p>
                      <a:pPr algn="ctr"/>
                      <a:r>
                        <a:rPr lang="en-US" sz="2000" dirty="0">
                          <a:solidFill>
                            <a:schemeClr val="tx1"/>
                          </a:solidFill>
                        </a:rPr>
                        <a:t>Onboarding</a:t>
                      </a:r>
                    </a:p>
                  </a:txBody>
                  <a:tcPr/>
                </a:tc>
                <a:tc>
                  <a:txBody>
                    <a:bodyPr/>
                    <a:lstStyle/>
                    <a:p>
                      <a:pPr algn="ctr"/>
                      <a:r>
                        <a:rPr lang="en-US" sz="2000" dirty="0">
                          <a:solidFill>
                            <a:schemeClr val="tx1"/>
                          </a:solidFill>
                        </a:rPr>
                        <a:t>Sacrifice</a:t>
                      </a:r>
                    </a:p>
                  </a:txBody>
                  <a:tcPr/>
                </a:tc>
                <a:tc>
                  <a:txBody>
                    <a:bodyPr/>
                    <a:lstStyle/>
                    <a:p>
                      <a:pPr algn="ctr"/>
                      <a:r>
                        <a:rPr lang="en-US" sz="2000" dirty="0">
                          <a:solidFill>
                            <a:schemeClr val="tx1"/>
                          </a:solidFill>
                        </a:rPr>
                        <a:t>Sabotage</a:t>
                      </a:r>
                    </a:p>
                  </a:txBody>
                  <a:tcPr/>
                </a:tc>
                <a:extLst>
                  <a:ext uri="{0D108BD9-81ED-4DB2-BD59-A6C34878D82A}">
                    <a16:rowId xmlns:a16="http://schemas.microsoft.com/office/drawing/2014/main" val="3277759244"/>
                  </a:ext>
                </a:extLst>
              </a:tr>
              <a:tr h="370840">
                <a:tc>
                  <a:txBody>
                    <a:bodyPr/>
                    <a:lstStyle/>
                    <a:p>
                      <a:pPr algn="ctr"/>
                      <a:r>
                        <a:rPr lang="en-US" sz="2000" dirty="0">
                          <a:solidFill>
                            <a:schemeClr val="tx1"/>
                          </a:solidFill>
                        </a:rPr>
                        <a:t>Termination</a:t>
                      </a:r>
                    </a:p>
                  </a:txBody>
                  <a:tcPr/>
                </a:tc>
                <a:tc>
                  <a:txBody>
                    <a:bodyPr/>
                    <a:lstStyle/>
                    <a:p>
                      <a:pPr algn="ctr"/>
                      <a:r>
                        <a:rPr lang="en-US" sz="2000" dirty="0">
                          <a:solidFill>
                            <a:schemeClr val="tx1"/>
                          </a:solidFill>
                        </a:rPr>
                        <a:t>Teamwork</a:t>
                      </a:r>
                    </a:p>
                  </a:txBody>
                  <a:tcPr/>
                </a:tc>
                <a:tc>
                  <a:txBody>
                    <a:bodyPr/>
                    <a:lstStyle/>
                    <a:p>
                      <a:pPr algn="ctr"/>
                      <a:r>
                        <a:rPr lang="en-US" sz="2000" dirty="0">
                          <a:solidFill>
                            <a:schemeClr val="tx1"/>
                          </a:solidFill>
                        </a:rPr>
                        <a:t>Disruption</a:t>
                      </a:r>
                    </a:p>
                  </a:txBody>
                  <a:tcPr/>
                </a:tc>
                <a:extLst>
                  <a:ext uri="{0D108BD9-81ED-4DB2-BD59-A6C34878D82A}">
                    <a16:rowId xmlns:a16="http://schemas.microsoft.com/office/drawing/2014/main" val="1922792238"/>
                  </a:ext>
                </a:extLst>
              </a:tr>
              <a:tr h="370840">
                <a:tc>
                  <a:txBody>
                    <a:bodyPr/>
                    <a:lstStyle/>
                    <a:p>
                      <a:pPr algn="ctr"/>
                      <a:r>
                        <a:rPr lang="en-US" sz="2000" dirty="0">
                          <a:solidFill>
                            <a:schemeClr val="tx1"/>
                          </a:solidFill>
                        </a:rPr>
                        <a:t>Resignation</a:t>
                      </a:r>
                    </a:p>
                  </a:txBody>
                  <a:tcPr/>
                </a:tc>
                <a:tc>
                  <a:txBody>
                    <a:bodyPr/>
                    <a:lstStyle/>
                    <a:p>
                      <a:pPr algn="ctr"/>
                      <a:r>
                        <a:rPr lang="en-US" sz="2000" dirty="0">
                          <a:solidFill>
                            <a:schemeClr val="tx1"/>
                          </a:solidFill>
                        </a:rPr>
                        <a:t>Idea</a:t>
                      </a:r>
                    </a:p>
                  </a:txBody>
                  <a:tcPr/>
                </a:tc>
                <a:tc>
                  <a:txBody>
                    <a:bodyPr/>
                    <a:lstStyle/>
                    <a:p>
                      <a:pPr algn="ctr"/>
                      <a:r>
                        <a:rPr lang="en-US" sz="2000" dirty="0">
                          <a:solidFill>
                            <a:schemeClr val="tx1"/>
                          </a:solidFill>
                        </a:rPr>
                        <a:t>Slip</a:t>
                      </a:r>
                    </a:p>
                  </a:txBody>
                  <a:tcPr/>
                </a:tc>
                <a:extLst>
                  <a:ext uri="{0D108BD9-81ED-4DB2-BD59-A6C34878D82A}">
                    <a16:rowId xmlns:a16="http://schemas.microsoft.com/office/drawing/2014/main" val="3659021536"/>
                  </a:ext>
                </a:extLst>
              </a:tr>
              <a:tr h="0">
                <a:tc>
                  <a:txBody>
                    <a:bodyPr/>
                    <a:lstStyle/>
                    <a:p>
                      <a:pPr algn="ctr"/>
                      <a:r>
                        <a:rPr lang="en-US" sz="2000" dirty="0">
                          <a:solidFill>
                            <a:schemeClr val="tx1"/>
                          </a:solidFill>
                        </a:rPr>
                        <a:t>Presence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Feat</a:t>
                      </a:r>
                    </a:p>
                  </a:txBody>
                  <a:tcPr/>
                </a:tc>
                <a:tc>
                  <a:txBody>
                    <a:bodyPr/>
                    <a:lstStyle/>
                    <a:p>
                      <a:pPr algn="ctr"/>
                      <a:r>
                        <a:rPr lang="en-US" sz="2000" dirty="0">
                          <a:solidFill>
                            <a:schemeClr val="tx1"/>
                          </a:solidFill>
                        </a:rPr>
                        <a:t>Lapse</a:t>
                      </a:r>
                    </a:p>
                  </a:txBody>
                  <a:tcPr/>
                </a:tc>
                <a:extLst>
                  <a:ext uri="{0D108BD9-81ED-4DB2-BD59-A6C34878D82A}">
                    <a16:rowId xmlns:a16="http://schemas.microsoft.com/office/drawing/2014/main" val="3755534510"/>
                  </a:ext>
                </a:extLst>
              </a:tr>
              <a:tr h="370840">
                <a:tc>
                  <a:txBody>
                    <a:bodyPr/>
                    <a:lstStyle/>
                    <a:p>
                      <a:pPr algn="ctr"/>
                      <a:r>
                        <a:rPr lang="en-US" sz="2000" dirty="0">
                          <a:solidFill>
                            <a:schemeClr val="tx1"/>
                          </a:solidFill>
                        </a:rPr>
                        <a:t>Efficacy</a:t>
                      </a:r>
                    </a:p>
                  </a:txBody>
                  <a:tcPr/>
                </a:tc>
                <a:tc>
                  <a:txBody>
                    <a:bodyPr/>
                    <a:lstStyle/>
                    <a:p>
                      <a:pPr algn="ctr"/>
                      <a:endParaRPr lang="en-US" sz="2000">
                        <a:solidFill>
                          <a:schemeClr val="tx1"/>
                        </a:solidFill>
                      </a:endParaRPr>
                    </a:p>
                  </a:txBody>
                  <a:tcPr/>
                </a:tc>
                <a:tc>
                  <a:txBody>
                    <a:bodyPr/>
                    <a:lstStyle/>
                    <a:p>
                      <a:pPr algn="ctr"/>
                      <a:endParaRPr lang="en-US" sz="2000" dirty="0">
                        <a:solidFill>
                          <a:schemeClr val="tx1"/>
                        </a:solidFill>
                      </a:endParaRPr>
                    </a:p>
                  </a:txBody>
                  <a:tcPr/>
                </a:tc>
                <a:extLst>
                  <a:ext uri="{0D108BD9-81ED-4DB2-BD59-A6C34878D82A}">
                    <a16:rowId xmlns:a16="http://schemas.microsoft.com/office/drawing/2014/main" val="3293555467"/>
                  </a:ext>
                </a:extLst>
              </a:tr>
            </a:tbl>
          </a:graphicData>
        </a:graphic>
      </p:graphicFrame>
    </p:spTree>
    <p:extLst>
      <p:ext uri="{BB962C8B-B14F-4D97-AF65-F5344CB8AC3E}">
        <p14:creationId xmlns:p14="http://schemas.microsoft.com/office/powerpoint/2010/main" val="367762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we represented just small part of it, also we can’t upload it to Git (size &gt; 100 Mb). For details, please, refer to the link on page 4</a:t>
            </a:r>
          </a:p>
          <a:p>
            <a:pPr marL="0" indent="0" algn="ctr">
              <a:buNone/>
            </a:pPr>
            <a:endParaRPr lang="en-US" dirty="0">
              <a:solidFill>
                <a:schemeClr val="tx1"/>
              </a:solidFill>
            </a:endParaRPr>
          </a:p>
        </p:txBody>
      </p:sp>
    </p:spTree>
    <p:extLst>
      <p:ext uri="{BB962C8B-B14F-4D97-AF65-F5344CB8AC3E}">
        <p14:creationId xmlns:p14="http://schemas.microsoft.com/office/powerpoint/2010/main" val="151054458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178</TotalTime>
  <Words>934</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Our assumptions </vt:lpstr>
      <vt:lpstr>Dataset </vt:lpstr>
      <vt:lpstr>Events classification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11</cp:revision>
  <dcterms:created xsi:type="dcterms:W3CDTF">2022-09-15T16:05:36Z</dcterms:created>
  <dcterms:modified xsi:type="dcterms:W3CDTF">2022-10-21T13:53:05Z</dcterms:modified>
</cp:coreProperties>
</file>