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  <p:embeddedFont>
      <p:font typeface="Public Sans" charset="1" panose="00000000000000000000"/>
      <p:regular r:id="rId15"/>
    </p:embeddedFont>
    <p:embeddedFont>
      <p:font typeface="Public Sans Bold" charset="1" panose="00000000000000000000"/>
      <p:regular r:id="rId16"/>
    </p:embeddedFont>
    <p:embeddedFont>
      <p:font typeface="Public Sans Italics" charset="1" panose="00000000000000000000"/>
      <p:regular r:id="rId17"/>
    </p:embeddedFont>
    <p:embeddedFont>
      <p:font typeface="Public Sans Bold Italics" charset="1" panose="00000000000000000000"/>
      <p:regular r:id="rId18"/>
    </p:embeddedFont>
    <p:embeddedFont>
      <p:font typeface="Public Sans Thin" charset="1" panose="00000000000000000000"/>
      <p:regular r:id="rId19"/>
    </p:embeddedFont>
    <p:embeddedFont>
      <p:font typeface="Public Sans Thin Italics" charset="1" panose="00000000000000000000"/>
      <p:regular r:id="rId20"/>
    </p:embeddedFont>
    <p:embeddedFont>
      <p:font typeface="Public Sans Medium" charset="1" panose="00000000000000000000"/>
      <p:regular r:id="rId21"/>
    </p:embeddedFont>
    <p:embeddedFont>
      <p:font typeface="Public Sans Medium Italics" charset="1" panose="00000000000000000000"/>
      <p:regular r:id="rId22"/>
    </p:embeddedFont>
    <p:embeddedFont>
      <p:font typeface="Public Sans Heavy" charset="1" panose="00000000000000000000"/>
      <p:regular r:id="rId23"/>
    </p:embeddedFont>
    <p:embeddedFont>
      <p:font typeface="Public Sans Heavy Italics" charset="1" panose="00000000000000000000"/>
      <p:regular r:id="rId24"/>
    </p:embeddedFont>
    <p:embeddedFont>
      <p:font typeface="Fira Code" charset="1" panose="020B0809050000020004"/>
      <p:regular r:id="rId25"/>
    </p:embeddedFont>
    <p:embeddedFont>
      <p:font typeface="Fira Code Bold" charset="1" panose="020B0809050000020004"/>
      <p:regular r:id="rId26"/>
    </p:embeddedFont>
    <p:embeddedFont>
      <p:font typeface="Fira Code Light" charset="1" panose="020B0809050000020004"/>
      <p:regular r:id="rId27"/>
    </p:embeddedFont>
    <p:embeddedFont>
      <p:font typeface="Fira Code Semi-Bold" charset="1" panose="020B080905000002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6257" y="6257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6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6" y="5143500"/>
                </a:lnTo>
                <a:lnTo>
                  <a:pt x="51309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22222" y="379902"/>
            <a:ext cx="3559613" cy="2660811"/>
          </a:xfrm>
          <a:custGeom>
            <a:avLst/>
            <a:gdLst/>
            <a:ahLst/>
            <a:cxnLst/>
            <a:rect r="r" b="b" t="t" l="l"/>
            <a:pathLst>
              <a:path h="2660811" w="3559613">
                <a:moveTo>
                  <a:pt x="0" y="0"/>
                </a:moveTo>
                <a:lnTo>
                  <a:pt x="3559613" y="0"/>
                </a:lnTo>
                <a:lnTo>
                  <a:pt x="3559613" y="2660811"/>
                </a:lnTo>
                <a:lnTo>
                  <a:pt x="0" y="266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5906" y="5051770"/>
            <a:ext cx="15036189" cy="357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93"/>
              </a:lnSpc>
            </a:pPr>
            <a:r>
              <a:rPr lang="en-US" sz="10280">
                <a:solidFill>
                  <a:srgbClr val="F4F4F4"/>
                </a:solidFill>
                <a:latin typeface="Fira Code Bold"/>
              </a:rPr>
              <a:t>Rust </a:t>
            </a:r>
          </a:p>
          <a:p>
            <a:pPr>
              <a:lnSpc>
                <a:spcPts val="14393"/>
              </a:lnSpc>
              <a:spcBef>
                <a:spcPct val="0"/>
              </a:spcBef>
            </a:pPr>
            <a:r>
              <a:rPr lang="en-US" sz="10280">
                <a:solidFill>
                  <a:srgbClr val="F4F4F4"/>
                </a:solidFill>
                <a:latin typeface="Fira Code Bold"/>
              </a:rPr>
              <a:t>for Beginners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906" y="8927831"/>
            <a:ext cx="11251416" cy="58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E43717"/>
                </a:solidFill>
                <a:latin typeface="Public Sans"/>
              </a:rPr>
              <a:t>Introduction &gt;&gt;&gt;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906" y="3681998"/>
            <a:ext cx="12191216" cy="170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E43717"/>
                </a:solidFill>
                <a:latin typeface="Fira Code Bold"/>
              </a:rPr>
              <a:t>Full Course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09109" y="5917926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90" y="0"/>
                </a:lnTo>
                <a:lnTo>
                  <a:pt x="929090" y="804824"/>
                </a:lnTo>
                <a:lnTo>
                  <a:pt x="0" y="80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62082" y="3153516"/>
            <a:ext cx="9363836" cy="2180017"/>
            <a:chOff x="0" y="0"/>
            <a:chExt cx="12485115" cy="29066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280447"/>
              <a:ext cx="12485115" cy="162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2"/>
                </a:lnSpc>
              </a:pPr>
              <a:r>
                <a:rPr lang="en-US" sz="7841" spc="784">
                  <a:solidFill>
                    <a:srgbClr val="FFFFFF"/>
                  </a:solidFill>
                  <a:latin typeface="League Spartan"/>
                </a:rPr>
                <a:t>THE BALANCE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2485115" cy="910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28"/>
                </a:lnSpc>
              </a:pPr>
              <a:r>
                <a:rPr lang="en-US" sz="4343" spc="434">
                  <a:solidFill>
                    <a:srgbClr val="FFFFFF"/>
                  </a:solidFill>
                  <a:latin typeface="Roboto Bold"/>
                </a:rPr>
                <a:t>FINDING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49735" y="6098901"/>
            <a:ext cx="13825918" cy="280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10"/>
              </a:lnSpc>
            </a:pPr>
            <a:r>
              <a:rPr lang="en-US" sz="7590" spc="-379">
                <a:solidFill>
                  <a:srgbClr val="FFFFFF"/>
                </a:solidFill>
                <a:latin typeface="League Spartan"/>
              </a:rPr>
              <a:t>Speed                         Safety</a:t>
            </a:r>
          </a:p>
          <a:p>
            <a:pPr>
              <a:lnSpc>
                <a:spcPts val="7210"/>
              </a:lnSpc>
            </a:pPr>
          </a:p>
          <a:p>
            <a:pPr algn="l">
              <a:lnSpc>
                <a:spcPts val="7210"/>
              </a:lnSpc>
            </a:pPr>
            <a:r>
              <a:rPr lang="en-US" sz="7590" spc="-379">
                <a:solidFill>
                  <a:srgbClr val="FFFFFF"/>
                </a:solidFill>
                <a:latin typeface="League Spartan"/>
              </a:rPr>
              <a:t>Concurrency             Portability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75490" y="7704408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89" y="0"/>
                </a:lnTo>
                <a:lnTo>
                  <a:pt x="929089" y="804823"/>
                </a:lnTo>
                <a:lnTo>
                  <a:pt x="0" y="8048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9109" y="7704408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90" y="0"/>
                </a:lnTo>
                <a:lnTo>
                  <a:pt x="929090" y="804823"/>
                </a:lnTo>
                <a:lnTo>
                  <a:pt x="0" y="8048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75490" y="5917926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89" y="0"/>
                </a:lnTo>
                <a:lnTo>
                  <a:pt x="929089" y="804824"/>
                </a:lnTo>
                <a:lnTo>
                  <a:pt x="0" y="80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4155" y="6189877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90" y="0"/>
                </a:lnTo>
                <a:lnTo>
                  <a:pt x="929090" y="804824"/>
                </a:lnTo>
                <a:lnTo>
                  <a:pt x="0" y="80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13018" y="6994701"/>
            <a:ext cx="1971472" cy="2625446"/>
          </a:xfrm>
          <a:custGeom>
            <a:avLst/>
            <a:gdLst/>
            <a:ahLst/>
            <a:cxnLst/>
            <a:rect r="r" b="b" t="t" l="l"/>
            <a:pathLst>
              <a:path h="2625446" w="1971472">
                <a:moveTo>
                  <a:pt x="0" y="0"/>
                </a:moveTo>
                <a:lnTo>
                  <a:pt x="1971472" y="0"/>
                </a:lnTo>
                <a:lnTo>
                  <a:pt x="1971472" y="2625446"/>
                </a:lnTo>
                <a:lnTo>
                  <a:pt x="0" y="26254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57235" y="7414579"/>
            <a:ext cx="2068684" cy="2057400"/>
          </a:xfrm>
          <a:custGeom>
            <a:avLst/>
            <a:gdLst/>
            <a:ahLst/>
            <a:cxnLst/>
            <a:rect r="r" b="b" t="t" l="l"/>
            <a:pathLst>
              <a:path h="2057400" w="2068684">
                <a:moveTo>
                  <a:pt x="0" y="0"/>
                </a:moveTo>
                <a:lnTo>
                  <a:pt x="2068683" y="0"/>
                </a:lnTo>
                <a:lnTo>
                  <a:pt x="206868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62082" y="2533650"/>
            <a:ext cx="9363836" cy="246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841" spc="784">
                <a:solidFill>
                  <a:srgbClr val="FFFFFF"/>
                </a:solidFill>
                <a:latin typeface="League Spartan"/>
              </a:rPr>
              <a:t>MEMORY MANAGEMENT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0399" y="5822917"/>
            <a:ext cx="16230600" cy="17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ira Code Bold"/>
              </a:rPr>
              <a:t>high-level languages like python provides garbage collection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4155" y="6189877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90" y="0"/>
                </a:lnTo>
                <a:lnTo>
                  <a:pt x="929090" y="804824"/>
                </a:lnTo>
                <a:lnTo>
                  <a:pt x="0" y="80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95253" y="6994701"/>
            <a:ext cx="2909950" cy="2909950"/>
          </a:xfrm>
          <a:custGeom>
            <a:avLst/>
            <a:gdLst/>
            <a:ahLst/>
            <a:cxnLst/>
            <a:rect r="r" b="b" t="t" l="l"/>
            <a:pathLst>
              <a:path h="2909950" w="2909950">
                <a:moveTo>
                  <a:pt x="0" y="0"/>
                </a:moveTo>
                <a:lnTo>
                  <a:pt x="2909950" y="0"/>
                </a:lnTo>
                <a:lnTo>
                  <a:pt x="2909950" y="2909950"/>
                </a:lnTo>
                <a:lnTo>
                  <a:pt x="0" y="2909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2082" y="2533650"/>
            <a:ext cx="9363836" cy="246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841" spc="784">
                <a:solidFill>
                  <a:srgbClr val="FFFFFF"/>
                </a:solidFill>
                <a:latin typeface="League Spartan"/>
              </a:rPr>
              <a:t>MEMORY MANAGEMENT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30399" y="5822917"/>
            <a:ext cx="16357601" cy="17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ira Code Bold"/>
              </a:rPr>
              <a:t>lower-level languages like C++ provide functions for memory allocation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4155" y="6189877"/>
            <a:ext cx="929089" cy="804824"/>
          </a:xfrm>
          <a:custGeom>
            <a:avLst/>
            <a:gdLst/>
            <a:ahLst/>
            <a:cxnLst/>
            <a:rect r="r" b="b" t="t" l="l"/>
            <a:pathLst>
              <a:path h="804824" w="929089">
                <a:moveTo>
                  <a:pt x="0" y="0"/>
                </a:moveTo>
                <a:lnTo>
                  <a:pt x="929090" y="0"/>
                </a:lnTo>
                <a:lnTo>
                  <a:pt x="929090" y="804824"/>
                </a:lnTo>
                <a:lnTo>
                  <a:pt x="0" y="80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02047" y="6994701"/>
            <a:ext cx="2666011" cy="2666011"/>
          </a:xfrm>
          <a:custGeom>
            <a:avLst/>
            <a:gdLst/>
            <a:ahLst/>
            <a:cxnLst/>
            <a:rect r="r" b="b" t="t" l="l"/>
            <a:pathLst>
              <a:path h="2666011" w="2666011">
                <a:moveTo>
                  <a:pt x="0" y="0"/>
                </a:moveTo>
                <a:lnTo>
                  <a:pt x="2666011" y="0"/>
                </a:lnTo>
                <a:lnTo>
                  <a:pt x="2666011" y="2666011"/>
                </a:lnTo>
                <a:lnTo>
                  <a:pt x="0" y="2666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2082" y="2533650"/>
            <a:ext cx="9363836" cy="246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841" spc="784">
                <a:solidFill>
                  <a:srgbClr val="FFFFFF"/>
                </a:solidFill>
                <a:latin typeface="League Spartan"/>
              </a:rPr>
              <a:t>MEMORY MANAGEMENT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3397" y="5824055"/>
            <a:ext cx="16484603" cy="262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Fira Code Bold"/>
              </a:rPr>
              <a:t>Rust uses a </a:t>
            </a:r>
            <a:r>
              <a:rPr lang="en-US" sz="5000">
                <a:solidFill>
                  <a:srgbClr val="FFFFFF"/>
                </a:solidFill>
                <a:latin typeface="Fira Code Bold"/>
              </a:rPr>
              <a:t>concept called ownership and borrowing [Chapter 4 and 5]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54397" y="4252305"/>
            <a:ext cx="8546618" cy="482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26"/>
              </a:lnSpc>
            </a:pPr>
            <a:r>
              <a:rPr lang="en-US" sz="10181" spc="1018">
                <a:solidFill>
                  <a:srgbClr val="E43717"/>
                </a:solidFill>
                <a:latin typeface="League Spartan"/>
              </a:rPr>
              <a:t>CARGO</a:t>
            </a:r>
          </a:p>
          <a:p>
            <a:pPr algn="ctr">
              <a:lnSpc>
                <a:spcPts val="12726"/>
              </a:lnSpc>
            </a:pPr>
            <a:r>
              <a:rPr lang="en-US" sz="10181" spc="1018">
                <a:solidFill>
                  <a:srgbClr val="FFFFFF"/>
                </a:solidFill>
                <a:latin typeface="League Spartan"/>
              </a:rPr>
              <a:t>PACKAGE MANAGER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8138892" y="2691343"/>
            <a:ext cx="1447877" cy="1254224"/>
          </a:xfrm>
          <a:custGeom>
            <a:avLst/>
            <a:gdLst/>
            <a:ahLst/>
            <a:cxnLst/>
            <a:rect r="r" b="b" t="t" l="l"/>
            <a:pathLst>
              <a:path h="1254224" w="1447877">
                <a:moveTo>
                  <a:pt x="0" y="0"/>
                </a:moveTo>
                <a:lnTo>
                  <a:pt x="1447878" y="0"/>
                </a:lnTo>
                <a:lnTo>
                  <a:pt x="1447878" y="1254224"/>
                </a:lnTo>
                <a:lnTo>
                  <a:pt x="0" y="12542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5981" y="4872564"/>
            <a:ext cx="14376037" cy="330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9"/>
              </a:lnSpc>
            </a:pPr>
            <a:r>
              <a:rPr lang="en-US" sz="6999" spc="699">
                <a:solidFill>
                  <a:srgbClr val="FFFFFF"/>
                </a:solidFill>
                <a:latin typeface="League Spartan"/>
              </a:rPr>
              <a:t>LET US </a:t>
            </a:r>
          </a:p>
          <a:p>
            <a:pPr algn="ctr">
              <a:lnSpc>
                <a:spcPts val="8749"/>
              </a:lnSpc>
            </a:pPr>
            <a:r>
              <a:rPr lang="en-US" sz="6999" spc="699">
                <a:solidFill>
                  <a:srgbClr val="FFFFFF"/>
                </a:solidFill>
                <a:latin typeface="League Spartan"/>
              </a:rPr>
              <a:t>INSTALL</a:t>
            </a:r>
            <a:r>
              <a:rPr lang="en-US" sz="6999" spc="699">
                <a:solidFill>
                  <a:srgbClr val="E43717"/>
                </a:solidFill>
                <a:latin typeface="League Spartan"/>
              </a:rPr>
              <a:t> RUST </a:t>
            </a:r>
            <a:r>
              <a:rPr lang="en-US" sz="6999" spc="699">
                <a:solidFill>
                  <a:srgbClr val="FFFFFF"/>
                </a:solidFill>
                <a:latin typeface="League Spartan"/>
              </a:rPr>
              <a:t>&amp;</a:t>
            </a:r>
          </a:p>
          <a:p>
            <a:pPr algn="ctr">
              <a:lnSpc>
                <a:spcPts val="8749"/>
              </a:lnSpc>
            </a:pPr>
            <a:r>
              <a:rPr lang="en-US" sz="6999" spc="699">
                <a:solidFill>
                  <a:srgbClr val="FFFFFF"/>
                </a:solidFill>
                <a:latin typeface="League Spartan"/>
              </a:rPr>
              <a:t>RUN OUR FIRST PROGRAM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8420061" y="3186302"/>
            <a:ext cx="1447877" cy="1254224"/>
          </a:xfrm>
          <a:custGeom>
            <a:avLst/>
            <a:gdLst/>
            <a:ahLst/>
            <a:cxnLst/>
            <a:rect r="r" b="b" t="t" l="l"/>
            <a:pathLst>
              <a:path h="1254224" w="1447877">
                <a:moveTo>
                  <a:pt x="0" y="0"/>
                </a:moveTo>
                <a:lnTo>
                  <a:pt x="1447878" y="0"/>
                </a:lnTo>
                <a:lnTo>
                  <a:pt x="1447878" y="1254224"/>
                </a:lnTo>
                <a:lnTo>
                  <a:pt x="0" y="12542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66254" y="3190629"/>
            <a:ext cx="10120485" cy="4883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  <a:spcBef>
                <a:spcPct val="0"/>
              </a:spcBef>
            </a:pPr>
            <a:r>
              <a:rPr lang="en-US" sz="14000">
                <a:solidFill>
                  <a:srgbClr val="F4F4F4"/>
                </a:solidFill>
                <a:latin typeface="Fira Code Bold"/>
              </a:rPr>
              <a:t>What is </a:t>
            </a:r>
            <a:r>
              <a:rPr lang="en-US" sz="14000">
                <a:solidFill>
                  <a:srgbClr val="E43717"/>
                </a:solidFill>
                <a:latin typeface="Fira Code Bold"/>
              </a:rPr>
              <a:t>Rust </a:t>
            </a:r>
            <a:r>
              <a:rPr lang="en-US" sz="14000">
                <a:solidFill>
                  <a:srgbClr val="F4F4F4"/>
                </a:solidFill>
                <a:latin typeface="Fira Code Bold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68727" y="7438444"/>
            <a:ext cx="1968024" cy="1968024"/>
          </a:xfrm>
          <a:custGeom>
            <a:avLst/>
            <a:gdLst/>
            <a:ahLst/>
            <a:cxnLst/>
            <a:rect r="r" b="b" t="t" l="l"/>
            <a:pathLst>
              <a:path h="1968024" w="1968024">
                <a:moveTo>
                  <a:pt x="0" y="0"/>
                </a:moveTo>
                <a:lnTo>
                  <a:pt x="1968024" y="0"/>
                </a:lnTo>
                <a:lnTo>
                  <a:pt x="1968024" y="1968024"/>
                </a:lnTo>
                <a:lnTo>
                  <a:pt x="0" y="196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3666" y="7364360"/>
            <a:ext cx="2152827" cy="2152827"/>
          </a:xfrm>
          <a:custGeom>
            <a:avLst/>
            <a:gdLst/>
            <a:ahLst/>
            <a:cxnLst/>
            <a:rect r="r" b="b" t="t" l="l"/>
            <a:pathLst>
              <a:path h="2152827" w="2152827">
                <a:moveTo>
                  <a:pt x="0" y="0"/>
                </a:moveTo>
                <a:lnTo>
                  <a:pt x="2152826" y="0"/>
                </a:lnTo>
                <a:lnTo>
                  <a:pt x="2152826" y="2152827"/>
                </a:lnTo>
                <a:lnTo>
                  <a:pt x="0" y="2152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83407" y="7364360"/>
            <a:ext cx="2116192" cy="2116192"/>
          </a:xfrm>
          <a:custGeom>
            <a:avLst/>
            <a:gdLst/>
            <a:ahLst/>
            <a:cxnLst/>
            <a:rect r="r" b="b" t="t" l="l"/>
            <a:pathLst>
              <a:path h="2116192" w="2116192">
                <a:moveTo>
                  <a:pt x="0" y="0"/>
                </a:moveTo>
                <a:lnTo>
                  <a:pt x="2116192" y="0"/>
                </a:lnTo>
                <a:lnTo>
                  <a:pt x="2116192" y="2116192"/>
                </a:lnTo>
                <a:lnTo>
                  <a:pt x="0" y="21161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23921" y="3747227"/>
            <a:ext cx="10120485" cy="316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4F4F4"/>
                </a:solidFill>
                <a:latin typeface="Fira Code Bold"/>
              </a:rPr>
              <a:t>Rust is a Systems Programming Language like C and C++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36" t="0" r="-6436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358933"/>
            <a:ext cx="3280370" cy="3280370"/>
          </a:xfrm>
          <a:custGeom>
            <a:avLst/>
            <a:gdLst/>
            <a:ahLst/>
            <a:cxnLst/>
            <a:rect r="r" b="b" t="t" l="l"/>
            <a:pathLst>
              <a:path h="3280370" w="3280370">
                <a:moveTo>
                  <a:pt x="0" y="0"/>
                </a:moveTo>
                <a:lnTo>
                  <a:pt x="3280370" y="0"/>
                </a:lnTo>
                <a:lnTo>
                  <a:pt x="3280370" y="3280371"/>
                </a:lnTo>
                <a:lnTo>
                  <a:pt x="0" y="3280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50014" y="5866318"/>
            <a:ext cx="1107000" cy="985230"/>
          </a:xfrm>
          <a:custGeom>
            <a:avLst/>
            <a:gdLst/>
            <a:ahLst/>
            <a:cxnLst/>
            <a:rect r="r" b="b" t="t" l="l"/>
            <a:pathLst>
              <a:path h="985230" w="1107000">
                <a:moveTo>
                  <a:pt x="0" y="0"/>
                </a:moveTo>
                <a:lnTo>
                  <a:pt x="1107001" y="0"/>
                </a:lnTo>
                <a:lnTo>
                  <a:pt x="1107001" y="985231"/>
                </a:lnTo>
                <a:lnTo>
                  <a:pt x="0" y="985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1587" y="3542478"/>
            <a:ext cx="11348164" cy="422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4F4F4"/>
                </a:solidFill>
                <a:latin typeface="Fira Code Bold"/>
              </a:rPr>
              <a:t>For 7 consecutive years: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43717"/>
                </a:solidFill>
                <a:latin typeface="Fira Code Bold"/>
              </a:rPr>
              <a:t>RUST </a:t>
            </a:r>
            <a:r>
              <a:rPr lang="en-US" sz="6000">
                <a:solidFill>
                  <a:srgbClr val="F4F4F4"/>
                </a:solidFill>
                <a:latin typeface="Fira Code Bold"/>
              </a:rPr>
              <a:t>&gt;&gt;&gt;The most admired language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4F4F4"/>
                </a:solidFill>
                <a:latin typeface="Fira Code Bold"/>
              </a:rPr>
              <a:t>by developers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3974" y="585462"/>
            <a:ext cx="8263463" cy="9116076"/>
          </a:xfrm>
          <a:custGeom>
            <a:avLst/>
            <a:gdLst/>
            <a:ahLst/>
            <a:cxnLst/>
            <a:rect r="r" b="b" t="t" l="l"/>
            <a:pathLst>
              <a:path h="9116076" w="8263463">
                <a:moveTo>
                  <a:pt x="0" y="0"/>
                </a:moveTo>
                <a:lnTo>
                  <a:pt x="8263464" y="0"/>
                </a:lnTo>
                <a:lnTo>
                  <a:pt x="8263464" y="9116076"/>
                </a:lnTo>
                <a:lnTo>
                  <a:pt x="0" y="9116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079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20297" y="5804569"/>
            <a:ext cx="3478876" cy="4114800"/>
          </a:xfrm>
          <a:custGeom>
            <a:avLst/>
            <a:gdLst/>
            <a:ahLst/>
            <a:cxnLst/>
            <a:rect r="r" b="b" t="t" l="l"/>
            <a:pathLst>
              <a:path h="4114800" w="3478876">
                <a:moveTo>
                  <a:pt x="0" y="0"/>
                </a:moveTo>
                <a:lnTo>
                  <a:pt x="3478877" y="0"/>
                </a:lnTo>
                <a:lnTo>
                  <a:pt x="3478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9" t="0" r="-619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93256" y="2305050"/>
            <a:ext cx="10120485" cy="736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  <a:spcBef>
                <a:spcPct val="0"/>
              </a:spcBef>
            </a:pPr>
            <a:r>
              <a:rPr lang="en-US" sz="14000">
                <a:solidFill>
                  <a:srgbClr val="F4F4F4"/>
                </a:solidFill>
                <a:latin typeface="Fira Code Bold"/>
              </a:rPr>
              <a:t>What is </a:t>
            </a:r>
            <a:r>
              <a:rPr lang="en-US" sz="14000">
                <a:solidFill>
                  <a:srgbClr val="E43717"/>
                </a:solidFill>
                <a:latin typeface="Fira Code Bold"/>
              </a:rPr>
              <a:t>the secret</a:t>
            </a:r>
            <a:r>
              <a:rPr lang="en-US" sz="14000">
                <a:solidFill>
                  <a:srgbClr val="F4F4F4"/>
                </a:solidFill>
                <a:latin typeface="Fira Code Bold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1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157015" y="0"/>
            <a:ext cx="5130985" cy="5143500"/>
          </a:xfrm>
          <a:custGeom>
            <a:avLst/>
            <a:gdLst/>
            <a:ahLst/>
            <a:cxnLst/>
            <a:rect r="r" b="b" t="t" l="l"/>
            <a:pathLst>
              <a:path h="5143500" w="5130985">
                <a:moveTo>
                  <a:pt x="5130985" y="0"/>
                </a:moveTo>
                <a:lnTo>
                  <a:pt x="0" y="0"/>
                </a:lnTo>
                <a:lnTo>
                  <a:pt x="0" y="5143500"/>
                </a:lnTo>
                <a:lnTo>
                  <a:pt x="5130985" y="5143500"/>
                </a:lnTo>
                <a:lnTo>
                  <a:pt x="5130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50" y="422236"/>
            <a:ext cx="4327147" cy="3234542"/>
          </a:xfrm>
          <a:custGeom>
            <a:avLst/>
            <a:gdLst/>
            <a:ahLst/>
            <a:cxnLst/>
            <a:rect r="r" b="b" t="t" l="l"/>
            <a:pathLst>
              <a:path h="3234542" w="4327147">
                <a:moveTo>
                  <a:pt x="0" y="0"/>
                </a:moveTo>
                <a:lnTo>
                  <a:pt x="4327147" y="0"/>
                </a:lnTo>
                <a:lnTo>
                  <a:pt x="4327147" y="3234542"/>
                </a:lnTo>
                <a:lnTo>
                  <a:pt x="0" y="323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62082" y="3153516"/>
            <a:ext cx="9363836" cy="2180017"/>
            <a:chOff x="0" y="0"/>
            <a:chExt cx="12485115" cy="29066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80447"/>
              <a:ext cx="12485115" cy="162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2"/>
                </a:lnSpc>
              </a:pPr>
              <a:r>
                <a:rPr lang="en-US" sz="7841" spc="784">
                  <a:solidFill>
                    <a:srgbClr val="FFFFFF"/>
                  </a:solidFill>
                  <a:latin typeface="League Spartan"/>
                </a:rPr>
                <a:t>THE BALANCE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2485115" cy="910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28"/>
                </a:lnSpc>
              </a:pPr>
              <a:r>
                <a:rPr lang="en-US" sz="4343" spc="434">
                  <a:solidFill>
                    <a:srgbClr val="FFFFFF"/>
                  </a:solidFill>
                  <a:latin typeface="Roboto Bold"/>
                </a:rPr>
                <a:t>FINDING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DAGDUa6XB2Y</dc:identifier>
  <dcterms:modified xsi:type="dcterms:W3CDTF">2011-08-01T06:04:30Z</dcterms:modified>
  <cp:revision>1</cp:revision>
  <dc:title>Let us install rust &amp; run our first program</dc:title>
</cp:coreProperties>
</file>