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2754EA-7969-45C3-A656-42B083095185}">
  <a:tblStyle styleId="{4A2754EA-7969-45C3-A656-42B0830951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75fe9ac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175fe9ac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175fe9ac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175fe9ac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175fe9ac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175fe9ac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175fe9ac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175fe9ac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175fe9ac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175fe9ac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175fe9ac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175fe9ac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16ffc4cc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16ffc4cc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16ffc4cc2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16ffc4cc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75fe9a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75fe9a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175fe9a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175fe9a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75fe9a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175fe9a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175fe9a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175fe9a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175fe9a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175fe9a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175fe9a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175fe9a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ekaBSter/CML2/blob/main/main.tf" TargetMode="External"/><Relationship Id="rId4" Type="http://schemas.openxmlformats.org/officeDocument/2006/relationships/hyperlink" Target="https://github.com/BekaBSter/CML2/blob/main/variables.tf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464650" y="1322450"/>
            <a:ext cx="63036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/>
              <a:t>Открытый запрос предложений на реализацию технологического решения </a:t>
            </a:r>
            <a:endParaRPr sz="30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724775" y="3714350"/>
            <a:ext cx="57834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460"/>
              <a:t>Финал X Национального чемпионата “Молодые профессионалы” по компетенции “Сетевое и системное администрирование”</a:t>
            </a:r>
            <a:endParaRPr sz="1460"/>
          </a:p>
        </p:txBody>
      </p:sp>
      <p:sp>
        <p:nvSpPr>
          <p:cNvPr id="67" name="Google Shape;67;p14"/>
          <p:cNvSpPr txBox="1"/>
          <p:nvPr/>
        </p:nvSpPr>
        <p:spPr>
          <a:xfrm>
            <a:off x="516475" y="0"/>
            <a:ext cx="47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Создано для компании [Лаборатория администрирования сетевых систем (Network Systems Administration Lab, NSALAB) ]</a:t>
            </a:r>
            <a:endParaRPr sz="9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Описание компонентов манифеста Terraform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87900" y="1606025"/>
            <a:ext cx="745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Следующий модуль указывается для создания сервисного аккаунта, который используется для подключения к машине по SSH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89250" y="2881750"/>
            <a:ext cx="7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Сразу же после указывается его роль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5" y="2191025"/>
            <a:ext cx="45529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25" y="3309675"/>
            <a:ext cx="5359679" cy="1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Описание компонентов манифеста Terraform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87900" y="1606025"/>
            <a:ext cx="745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Последний блок создает группу виртуальных машин, поэтому он является самым объемным. Разобъём его на несколько частей: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1. </a:t>
            </a:r>
            <a:r>
              <a:rPr lang="ru" sz="1300">
                <a:solidFill>
                  <a:srgbClr val="FFFFFF"/>
                </a:solidFill>
              </a:rPr>
              <a:t>Общее описание и расположение: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00" y="2391125"/>
            <a:ext cx="5346944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389250" y="3244150"/>
            <a:ext cx="745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2. Начало блока с шаблонной конфигурации. Процессор, количество ядер и оперативной памяти: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00" y="3897075"/>
            <a:ext cx="3099496" cy="1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Описание компонентов манифеста Terraform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87900" y="1606025"/>
            <a:ext cx="7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3. Параметры жесткого диска и указание образа с операционной системой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89250" y="3244150"/>
            <a:ext cx="7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4</a:t>
            </a:r>
            <a:r>
              <a:rPr lang="ru" sz="1300">
                <a:solidFill>
                  <a:srgbClr val="FFFFFF"/>
                </a:solidFill>
              </a:rPr>
              <a:t>. Настройка интерфейса и сетевого подключения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" y="2112750"/>
            <a:ext cx="3641591" cy="10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00" y="3750900"/>
            <a:ext cx="52959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Описание компонентов манифеста Terraform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87900" y="1606025"/>
            <a:ext cx="7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5</a:t>
            </a:r>
            <a:r>
              <a:rPr lang="ru" sz="1300">
                <a:solidFill>
                  <a:srgbClr val="FFFFFF"/>
                </a:solidFill>
              </a:rPr>
              <a:t>. Метаданные виртуальных машин (SSH, активность серийного порта)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89250" y="3244150"/>
            <a:ext cx="745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6</a:t>
            </a:r>
            <a:r>
              <a:rPr lang="ru" sz="1300">
                <a:solidFill>
                  <a:srgbClr val="FFFFFF"/>
                </a:solidFill>
              </a:rPr>
              <a:t>. Политика масштабируемости сети. Здесь указывается количество виртуальных машин в группе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" y="2097538"/>
            <a:ext cx="4434528" cy="9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00" y="3919500"/>
            <a:ext cx="22574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Описание компонентов манифеста Terraform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87900" y="1606025"/>
            <a:ext cx="7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7</a:t>
            </a:r>
            <a:r>
              <a:rPr lang="ru" sz="1300">
                <a:solidFill>
                  <a:srgbClr val="FFFFFF"/>
                </a:solidFill>
              </a:rPr>
              <a:t>. Политика локации облачного сервера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89250" y="3244150"/>
            <a:ext cx="7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8</a:t>
            </a:r>
            <a:r>
              <a:rPr lang="ru" sz="1300">
                <a:solidFill>
                  <a:srgbClr val="FFFFFF"/>
                </a:solidFill>
              </a:rPr>
              <a:t>. Политика развертывания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" y="2164550"/>
            <a:ext cx="23526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00" y="3781450"/>
            <a:ext cx="24574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Описание компонентов манифеста Terraform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387900" y="1606025"/>
            <a:ext cx="7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Последними двумя блоками являются создание сети и подсети: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" y="2356625"/>
            <a:ext cx="48577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рынка LaaS-предложений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Российские облачные провайдеры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Популярная выборка LaaS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Характеристики популярных и ценовая категория LaaS</a:t>
            </a:r>
            <a:endParaRPr/>
          </a:p>
          <a:p>
            <a:pPr indent="-2979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92"/>
              <a:buChar char="●"/>
            </a:pPr>
            <a:r>
              <a:rPr lang="ru" sz="1691"/>
              <a:t>Аппаратная платформа  Cisco Modeling Labs 2 (CML2)</a:t>
            </a:r>
            <a:endParaRPr sz="109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Поддерживаемые платформы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Выборка LaaS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3" y="0"/>
            <a:ext cx="36111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7900" y="1324425"/>
            <a:ext cx="3999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Timeweb Cloud</a:t>
            </a:r>
            <a:endParaRPr sz="482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211" lvl="0" marL="457200" rtl="0" algn="l">
              <a:spcBef>
                <a:spcPts val="120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825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Бесплатный перенос проектов в облако.</a:t>
            </a:r>
            <a:endParaRPr sz="4825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211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825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Бесплатное администрирование.</a:t>
            </a:r>
            <a:endParaRPr sz="4825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211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825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Бесплатная техническая и информационная поддержка в мессенджерах, по телефону, в чате и тикетах.</a:t>
            </a:r>
            <a:endParaRPr sz="4825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87900" y="2681325"/>
            <a:ext cx="3999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7647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ru" sz="5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VK Cloud Solutions</a:t>
            </a:r>
            <a:endParaRPr b="1" sz="5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943" lvl="0" marL="457200" rtl="0" algn="l">
              <a:spcBef>
                <a:spcPts val="40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525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Тройная репликация данных.</a:t>
            </a:r>
            <a:endParaRPr sz="52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525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Защита соединений с облаком.</a:t>
            </a:r>
            <a:endParaRPr sz="52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525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Послеаварийное восстановление.</a:t>
            </a:r>
            <a:endParaRPr sz="52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7900" y="3641750"/>
            <a:ext cx="3999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Yandex.Cloud</a:t>
            </a:r>
            <a:endParaRPr sz="48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593" lvl="0" marL="457200" rtl="0" algn="l">
              <a:spcBef>
                <a:spcPts val="120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85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Безопасная разработка и многоуровневая защита.</a:t>
            </a:r>
            <a:endParaRPr sz="48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85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Партнерская программа страхования рисков.</a:t>
            </a:r>
            <a:endParaRPr sz="48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85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Техническая поддержка – есть бесплатный пул услуг, платные по индивидуальному запросу.</a:t>
            </a:r>
            <a:endParaRPr sz="48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714550" y="1488175"/>
            <a:ext cx="3999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24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SberCloud</a:t>
            </a:r>
            <a:endParaRPr sz="124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578" lvl="0" marL="457200" rtl="0" algn="l">
              <a:spcBef>
                <a:spcPts val="1200"/>
              </a:spcBef>
              <a:spcAft>
                <a:spcPts val="0"/>
              </a:spcAft>
              <a:buClr>
                <a:srgbClr val="0E0E0F"/>
              </a:buClr>
              <a:buSzPts val="1244"/>
              <a:buFont typeface="Arial"/>
              <a:buChar char="●"/>
            </a:pPr>
            <a:r>
              <a:rPr lang="ru" sz="1243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Платформа для разработки machine learning полного цикла.</a:t>
            </a:r>
            <a:endParaRPr sz="1243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578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ts val="1244"/>
              <a:buFont typeface="Arial"/>
              <a:buChar char="●"/>
            </a:pPr>
            <a:r>
              <a:rPr lang="ru" sz="1243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Лицензии ФСТЭК и ФСБ на оказание услуг в области защиты информации и информационных систем.</a:t>
            </a:r>
            <a:endParaRPr sz="1243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578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ts val="1244"/>
              <a:buFont typeface="Arial"/>
              <a:buChar char="●"/>
            </a:pPr>
            <a:r>
              <a:rPr lang="ru" sz="1243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Виртуальный ЦОД на базе VMware.</a:t>
            </a:r>
            <a:endParaRPr sz="1243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845725" y="3475775"/>
            <a:ext cx="3999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#CloudMTS</a:t>
            </a:r>
            <a:endParaRPr sz="449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908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491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Гибкая модель тарификации и прозрачная стоимость услуг. </a:t>
            </a:r>
            <a:endParaRPr sz="4491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908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491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Круглосуточная поддержка, выделенная команда экспертов.</a:t>
            </a:r>
            <a:endParaRPr sz="4491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908" lvl="0" marL="457200" rtl="0" algn="l">
              <a:spcBef>
                <a:spcPts val="0"/>
              </a:spcBef>
              <a:spcAft>
                <a:spcPts val="0"/>
              </a:spcAft>
              <a:buClr>
                <a:srgbClr val="0E0E0F"/>
              </a:buClr>
              <a:buSzPct val="100000"/>
              <a:buFont typeface="Arial"/>
              <a:buChar char="●"/>
            </a:pPr>
            <a:r>
              <a:rPr lang="ru" sz="4491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Кастомизация решений.</a:t>
            </a:r>
            <a:endParaRPr sz="4491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Российские облачные провайдеры 2022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Популярная выборка LaaS</a:t>
            </a:r>
            <a:endParaRPr sz="2200"/>
          </a:p>
        </p:txBody>
      </p:sp>
      <p:sp>
        <p:nvSpPr>
          <p:cNvPr id="89" name="Google Shape;89;p17"/>
          <p:cNvSpPr txBox="1"/>
          <p:nvPr/>
        </p:nvSpPr>
        <p:spPr>
          <a:xfrm>
            <a:off x="445725" y="1443300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74025" y="1474050"/>
            <a:ext cx="16344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25450" y="2193250"/>
            <a:ext cx="25329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Инфраструктура и сеть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Платформа данных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Контейнерная разработка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Инструменты разработчика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Бессерверные вычисления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Безопасность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Ресурсы и управление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Машинное обучение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Бизнес-инструменты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950250" y="2193250"/>
            <a:ext cx="3573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Базовые сервисы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Вычисления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Хранилище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Kubernetes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Сети и доставка контента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База данных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Машинное обучение в облаке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Обработка и анализ данных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Интернет вещей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Варианты конфигурации инфраструктуры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Управление и администрирование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Приложения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770750" y="2306450"/>
            <a:ext cx="2164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Инфраструктура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Хранение данных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Безопасность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Сети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Мультиоблако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Консалтинг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Реализация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Решения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75" y="1138300"/>
            <a:ext cx="1810985" cy="122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932" y="1612660"/>
            <a:ext cx="3194232" cy="42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245" y="1628236"/>
            <a:ext cx="1451405" cy="38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8"/>
          <p:cNvGraphicFramePr/>
          <p:nvPr/>
        </p:nvGraphicFramePr>
        <p:xfrm>
          <a:off x="612000" y="16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{4A2754EA-7969-45C3-A656-42B083095185}</a:tableStyleId>
              </a:tblPr>
              <a:tblGrid>
                <a:gridCol w="384800"/>
                <a:gridCol w="929100"/>
                <a:gridCol w="788325"/>
                <a:gridCol w="863150"/>
                <a:gridCol w="751050"/>
                <a:gridCol w="872800"/>
                <a:gridCol w="778950"/>
                <a:gridCol w="933600"/>
                <a:gridCol w="898225"/>
              </a:tblGrid>
              <a:tr h="83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№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Провайдер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1vCPU,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руб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1Гб ОЗУ,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руб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1Гб SSD, руб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Внешний IP адрес, руб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 Гб вх. </a:t>
                      </a: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трафика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 ГБ хранение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 ГБ исх. </a:t>
                      </a: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трафика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Yandex Cloud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756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201,60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11,91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172,80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до 10 ГБ бесплатно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Vk Cloud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765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200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1Cloud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214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1,40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Характеристики популярных и ценовая категория LaaS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9"/>
          <p:cNvGraphicFramePr/>
          <p:nvPr/>
        </p:nvGraphicFramePr>
        <p:xfrm>
          <a:off x="594013" y="14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{4A2754EA-7969-45C3-A656-42B083095185}</a:tableStyleId>
              </a:tblPr>
              <a:tblGrid>
                <a:gridCol w="478050"/>
                <a:gridCol w="942725"/>
                <a:gridCol w="4239350"/>
                <a:gridCol w="1575850"/>
              </a:tblGrid>
              <a:tr h="41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№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Провайдер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Предоставляемые характеристики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Стоимость (рубли)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Yandex Cloud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Intel Ice Lake 4vCPU (3024 руб.), 8Gb Ram (1612,80 руб.), публичный адрес (172,80 руб.), стандартное сетевое хранилище HDD 32 Gb (94, 44 руб.), общая стоимость при 100% загруженности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4903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Vk Cloud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4vCPU Intel® Xeon® Gold, 8Gb Ram, публичный адрес, стандартное сетевое хранилище HDD 32 Gb, общая стоимость при 100% загруженности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4788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1Cloud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4vCPU Xeon E5-2660 v3, 8Gb Ram, публичный адрес, стандартное сетевое хранилище HDD 40 Gb, общая стоимость при 100% загруженности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4340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Аппаратная платформа  Cisco Modeling Labs 2 (CML2)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445725" y="1443300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74025" y="1474050"/>
            <a:ext cx="16344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75" y="1138300"/>
            <a:ext cx="1810985" cy="122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932" y="1612660"/>
            <a:ext cx="3194232" cy="42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245" y="1628236"/>
            <a:ext cx="1451405" cy="3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05275" y="2193250"/>
            <a:ext cx="2773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Общая стоимость на основе количества потребленных ресурсов и времени потребления. Сервисы используют собственную систему подсчетов (калькулятор). Цены указаны за день или месяц. В основном почасовая оплата. </a:t>
            </a:r>
            <a:r>
              <a:rPr lang="ru" sz="1300">
                <a:solidFill>
                  <a:srgbClr val="FFFFFF"/>
                </a:solidFill>
              </a:rPr>
              <a:t>Постоплата отсутствует. При отрицательном балансе в течение 60-ти дней </a:t>
            </a:r>
            <a:r>
              <a:rPr lang="ru" sz="1300">
                <a:solidFill>
                  <a:schemeClr val="dk1"/>
                </a:solidFill>
              </a:rPr>
              <a:t>виртуальные машины не удаляются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82575" y="2193250"/>
            <a:ext cx="31083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Посекундный биллинг. Оплата за реальное потребление в зависимости от потребленных ресурсов каждую </a:t>
            </a:r>
            <a:r>
              <a:rPr lang="ru" sz="1300">
                <a:solidFill>
                  <a:schemeClr val="dk1"/>
                </a:solidFill>
              </a:rPr>
              <a:t>секунду. При подсчете цены указаны за минуту и за месяц</a:t>
            </a:r>
            <a:r>
              <a:rPr lang="ru" sz="1300">
                <a:solidFill>
                  <a:schemeClr val="dk1"/>
                </a:solidFill>
              </a:rPr>
              <a:t>. </a:t>
            </a:r>
            <a:r>
              <a:rPr lang="ru" sz="1300">
                <a:solidFill>
                  <a:srgbClr val="FFFFFF"/>
                </a:solidFill>
              </a:rPr>
              <a:t>Постоплата отсутствует. При отрицательном балансе в течение 3-х дней </a:t>
            </a:r>
            <a:r>
              <a:rPr lang="ru" sz="1300">
                <a:solidFill>
                  <a:schemeClr val="dk1"/>
                </a:solidFill>
              </a:rPr>
              <a:t>виртуальные машины не удаляются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586700" y="2306450"/>
            <a:ext cx="2532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Оплата за фактически потребленные ресурсы, списания осуществляются каждые 10 минут. При подсчете цены указаны за час, день и месяц, минимальный баланс - 3 дня работы ресурсов. Постоплата отсутствует. При отрицательном балансе в течение 2-х недель виртуальные машины не удаляются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Система оплаты LaaS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445725" y="1443300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74025" y="1474050"/>
            <a:ext cx="16344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05275" y="1507450"/>
            <a:ext cx="70749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Для реализации поставленной задачи по репликации для возможности создания экземпляров CML2 в типовой IaaS-среде была использована платформа Yandex Cloud. Причины выбора данной платформы: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Понятная и доступная для изучения документация по работе с Terraform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Возможность использования пробного режима в течение 60 дней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Простой интерфейс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300">
                <a:solidFill>
                  <a:srgbClr val="FFFFFF"/>
                </a:solidFill>
              </a:rPr>
              <a:t>Больше возможностей по управлению сетевой инфраструктурой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Выбранный LaaS-провайдер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501275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Описание компонентов манифеста Terraform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87900" y="1606025"/>
            <a:ext cx="7458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Ссылка для скачивания манифеста: </a:t>
            </a:r>
            <a:r>
              <a:rPr lang="ru" sz="1300" u="sng">
                <a:solidFill>
                  <a:schemeClr val="hlink"/>
                </a:solidFill>
                <a:hlinkClick r:id="rId3"/>
              </a:rPr>
              <a:t>main.tf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Кроме манифеста существует и вспомогательный файл со значениями некоторых переменных: </a:t>
            </a:r>
            <a:r>
              <a:rPr lang="ru" sz="1300" u="sng">
                <a:solidFill>
                  <a:schemeClr val="hlink"/>
                </a:solidFill>
                <a:hlinkClick r:id="rId4"/>
              </a:rPr>
              <a:t>variables.rf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В начале манифеста присутствует модуль подключения к провайдеру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175" y="2839600"/>
            <a:ext cx="2621232" cy="1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