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60"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1283" autoAdjust="0"/>
  </p:normalViewPr>
  <p:slideViewPr>
    <p:cSldViewPr snapToGrid="0" showGuides="1">
      <p:cViewPr varScale="1">
        <p:scale>
          <a:sx n="94" d="100"/>
          <a:sy n="94" d="100"/>
        </p:scale>
        <p:origin x="195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7C190-A8EF-48C9-A9A6-D60D393F7734}" type="datetimeFigureOut">
              <a:rPr lang="en-US" smtClean="0"/>
              <a:t>3/13/2020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EDBB2-3D69-4D14-8EDA-B2515C87962D}" type="slidenum">
              <a:rPr lang="en-US" smtClean="0"/>
              <a:t>‹#›</a:t>
            </a:fld>
            <a:endParaRPr lang="en-US"/>
          </a:p>
        </p:txBody>
      </p:sp>
    </p:spTree>
    <p:extLst>
      <p:ext uri="{BB962C8B-B14F-4D97-AF65-F5344CB8AC3E}">
        <p14:creationId xmlns:p14="http://schemas.microsoft.com/office/powerpoint/2010/main" val="222970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Graphical</a:t>
            </a:r>
            <a:r>
              <a:rPr lang="en-US" baseline="0" dirty="0" smtClean="0"/>
              <a:t> techniques that I learned:</a:t>
            </a:r>
          </a:p>
          <a:p>
            <a:pPr marL="228600" indent="-228600">
              <a:buAutoNum type="arabicParenR"/>
            </a:pPr>
            <a:r>
              <a:rPr lang="en-US" baseline="0" dirty="0" smtClean="0"/>
              <a:t>Plot A. I didn’t like that the default plotted points for the values of zero, so for my size call for the points I used ‘size = </a:t>
            </a:r>
            <a:r>
              <a:rPr lang="en-US" baseline="0" dirty="0" err="1" smtClean="0"/>
              <a:t>ifelse</a:t>
            </a:r>
            <a:r>
              <a:rPr lang="en-US" baseline="0" dirty="0" smtClean="0"/>
              <a:t>(coverage==0, NA, coverage))’ so points are only plotted when the microalgae species was actually in the quadrat sample. Here, zeros in the data plot nothing.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Plot A. Adding the background shaded rectangles in traditional colors of a pH scale. </a:t>
            </a:r>
          </a:p>
          <a:p>
            <a:pPr marL="628650" lvl="1" indent="-171450">
              <a:buFontTx/>
              <a:buChar char="-"/>
            </a:pPr>
            <a:r>
              <a:rPr lang="en-US" baseline="0" dirty="0" smtClean="0"/>
              <a:t>I used ‘</a:t>
            </a:r>
            <a:r>
              <a:rPr lang="en-US" dirty="0" smtClean="0"/>
              <a:t>annotate("</a:t>
            </a:r>
            <a:r>
              <a:rPr lang="en-US" dirty="0" err="1" smtClean="0"/>
              <a:t>rect</a:t>
            </a:r>
            <a:r>
              <a:rPr lang="en-US" dirty="0" smtClean="0"/>
              <a:t>", </a:t>
            </a:r>
            <a:r>
              <a:rPr lang="en-US" dirty="0" err="1" smtClean="0"/>
              <a:t>xmin</a:t>
            </a:r>
            <a:r>
              <a:rPr lang="en-US" dirty="0" smtClean="0"/>
              <a:t> = 0.5, </a:t>
            </a:r>
            <a:r>
              <a:rPr lang="en-US" dirty="0" err="1" smtClean="0"/>
              <a:t>xmax</a:t>
            </a:r>
            <a:r>
              <a:rPr lang="en-US" dirty="0" smtClean="0"/>
              <a:t> = 9.5, </a:t>
            </a:r>
            <a:r>
              <a:rPr lang="en-US" dirty="0" err="1" smtClean="0"/>
              <a:t>ymin</a:t>
            </a:r>
            <a:r>
              <a:rPr lang="en-US" dirty="0" smtClean="0"/>
              <a:t> = 0, </a:t>
            </a:r>
            <a:r>
              <a:rPr lang="en-US" dirty="0" err="1" smtClean="0"/>
              <a:t>ymax</a:t>
            </a:r>
            <a:r>
              <a:rPr lang="en-US" dirty="0" smtClean="0"/>
              <a:t> = 27, alpha = .2, fill = "#78c679")’ (repeat</a:t>
            </a:r>
            <a:r>
              <a:rPr lang="en-US" baseline="0" dirty="0" smtClean="0"/>
              <a:t> 2x more times with new </a:t>
            </a:r>
            <a:r>
              <a:rPr lang="en-US" baseline="0" dirty="0" err="1" smtClean="0"/>
              <a:t>xmin</a:t>
            </a:r>
            <a:r>
              <a:rPr lang="en-US" baseline="0" dirty="0" smtClean="0"/>
              <a:t>, </a:t>
            </a:r>
            <a:r>
              <a:rPr lang="en-US" baseline="0" dirty="0" err="1" smtClean="0"/>
              <a:t>xmax</a:t>
            </a:r>
            <a:r>
              <a:rPr lang="en-US" baseline="0" dirty="0" smtClean="0"/>
              <a:t>, and fill color.)</a:t>
            </a:r>
          </a:p>
          <a:p>
            <a:pPr marL="628650" lvl="1" indent="-171450">
              <a:buFontTx/>
              <a:buChar char="-"/>
            </a:pPr>
            <a:r>
              <a:rPr lang="en-US" dirty="0" smtClean="0"/>
              <a:t>At</a:t>
            </a:r>
            <a:r>
              <a:rPr lang="en-US" baseline="0" dirty="0" smtClean="0"/>
              <a:t> first I didn’t realize I could still use x and y values to describe the position of the shaded area in my plot, since my data was categorical on both axis. But, it turns out the lower left point is assumed to be at x = 1, y =1 and each data row is a unit of 1. I expanded the rectangle above the original plot to make room for the pH text as well. </a:t>
            </a:r>
          </a:p>
          <a:p>
            <a:pPr marL="628650" lvl="1" indent="-171450">
              <a:buFontTx/>
              <a:buChar char="-"/>
            </a:pPr>
            <a:r>
              <a:rPr lang="en-US" baseline="0" dirty="0" smtClean="0"/>
              <a:t>I added a second call of </a:t>
            </a:r>
            <a:r>
              <a:rPr lang="en-US" baseline="0" dirty="0" err="1" smtClean="0"/>
              <a:t>geom_point</a:t>
            </a:r>
            <a:r>
              <a:rPr lang="en-US" baseline="0" dirty="0" smtClean="0"/>
              <a:t>() after plotting the rectangles. The rectangles initially were a layer on top of the original points, making the original points faded. However when I moved the </a:t>
            </a:r>
            <a:r>
              <a:rPr lang="en-US" baseline="0" dirty="0" err="1" smtClean="0"/>
              <a:t>geom_point</a:t>
            </a:r>
            <a:r>
              <a:rPr lang="en-US" baseline="0" dirty="0" smtClean="0"/>
              <a:t>() to after the rectangle annotation, I would get an error. So I just added the </a:t>
            </a:r>
            <a:r>
              <a:rPr lang="en-US" baseline="0" dirty="0" err="1" smtClean="0"/>
              <a:t>geom_point</a:t>
            </a:r>
            <a:r>
              <a:rPr lang="en-US" baseline="0" dirty="0" smtClean="0"/>
              <a:t>() call AGAIN, and the are replotted on top of the shaded rectangle. So, in reality, I plotted each point twice!</a:t>
            </a:r>
          </a:p>
          <a:p>
            <a:pPr marL="628650" lvl="1" indent="-171450">
              <a:buFontTx/>
              <a:buChar char="-"/>
            </a:pPr>
            <a:r>
              <a:rPr lang="en-US" baseline="0" dirty="0" smtClean="0"/>
              <a:t>I added an invisible rectangle to plot B so that the y-axis was expanded in the same way as plot A. That way, the tick marks all lined up together nicely.</a:t>
            </a:r>
          </a:p>
          <a:p>
            <a:pPr marL="228600" indent="-228600">
              <a:buAutoNum type="arabicParenR"/>
            </a:pPr>
            <a:r>
              <a:rPr lang="en-US" baseline="0" dirty="0" smtClean="0"/>
              <a:t>Pushing two plots next to each other so they could share the axis labels.</a:t>
            </a:r>
          </a:p>
          <a:p>
            <a:pPr marL="628650" lvl="1" indent="-171450">
              <a:buFontTx/>
              <a:buChar char="-"/>
            </a:pPr>
            <a:r>
              <a:rPr lang="en-US" baseline="0" dirty="0" smtClean="0"/>
              <a:t>For plot A, I moved the legend to the left and the scale to the right, but then didn’t write the text using ‘theme(</a:t>
            </a:r>
            <a:r>
              <a:rPr lang="en-US" baseline="0" dirty="0" err="1" smtClean="0"/>
              <a:t>axis.text.y</a:t>
            </a:r>
            <a:r>
              <a:rPr lang="en-US" baseline="0" dirty="0" smtClean="0"/>
              <a:t> = </a:t>
            </a:r>
            <a:r>
              <a:rPr lang="en-US" baseline="0" dirty="0" err="1" smtClean="0"/>
              <a:t>element_blank</a:t>
            </a:r>
            <a:r>
              <a:rPr lang="en-US" baseline="0" dirty="0" smtClean="0"/>
              <a:t>())’. </a:t>
            </a:r>
          </a:p>
          <a:p>
            <a:pPr marL="628650" lvl="1" indent="-171450">
              <a:buFontTx/>
              <a:buChar char="-"/>
            </a:pPr>
            <a:r>
              <a:rPr lang="en-US" baseline="0" dirty="0" smtClean="0"/>
              <a:t>For plot B, I changed the left margin to -30 (negative 30, moved it to the left) with ‘theme(</a:t>
            </a:r>
            <a:r>
              <a:rPr lang="en-US" baseline="0" dirty="0" err="1" smtClean="0"/>
              <a:t>plot.margin</a:t>
            </a:r>
            <a:r>
              <a:rPr lang="en-US" baseline="0" dirty="0" smtClean="0"/>
              <a:t> = margin(t=0,r = 0,b =0,l = -30)’ I believe these values are pixels, and so it was trial and error related to the size I wanted the plot and the distance from plot A.</a:t>
            </a:r>
          </a:p>
          <a:p>
            <a:pPr marL="628650" lvl="1" indent="-171450">
              <a:buFontTx/>
              <a:buChar char="-"/>
            </a:pPr>
            <a:r>
              <a:rPr lang="en-US" baseline="0" dirty="0" smtClean="0"/>
              <a:t>And used ‘theme(</a:t>
            </a:r>
            <a:r>
              <a:rPr lang="en-US" baseline="0" dirty="0" err="1" smtClean="0"/>
              <a:t>axis.text.y</a:t>
            </a:r>
            <a:r>
              <a:rPr lang="en-US" baseline="0" dirty="0" smtClean="0"/>
              <a:t> = </a:t>
            </a:r>
            <a:r>
              <a:rPr lang="en-US" baseline="0" dirty="0" err="1" smtClean="0"/>
              <a:t>element_text</a:t>
            </a:r>
            <a:r>
              <a:rPr lang="en-US" baseline="0" dirty="0" smtClean="0"/>
              <a:t>(</a:t>
            </a:r>
            <a:r>
              <a:rPr lang="en-US" baseline="0" dirty="0" err="1" smtClean="0"/>
              <a:t>hjust</a:t>
            </a:r>
            <a:r>
              <a:rPr lang="en-US" baseline="0" dirty="0" smtClean="0"/>
              <a:t>=.5,face = "italic")’ to center justify (the </a:t>
            </a:r>
            <a:r>
              <a:rPr lang="en-US" baseline="0" dirty="0" err="1" smtClean="0"/>
              <a:t>hjust</a:t>
            </a:r>
            <a:r>
              <a:rPr lang="en-US" baseline="0" dirty="0" smtClean="0"/>
              <a:t> scale is from 0-1, left-right, so .5 means center) and italicize the </a:t>
            </a:r>
            <a:r>
              <a:rPr lang="en-US" baseline="0" dirty="0" err="1" smtClean="0"/>
              <a:t>macroalgae</a:t>
            </a:r>
            <a:r>
              <a:rPr lang="en-US" baseline="0" dirty="0" smtClean="0"/>
              <a:t> labels.</a:t>
            </a:r>
          </a:p>
          <a:p>
            <a:pPr marL="628650" lvl="1" indent="-171450">
              <a:buFontTx/>
              <a:buChar char="-"/>
            </a:pPr>
            <a:r>
              <a:rPr lang="en-US" baseline="0" dirty="0" smtClean="0"/>
              <a:t>When I put plot A and B together, I wanted the labels A and B near the actual plot area, so I used ‘</a:t>
            </a:r>
            <a:r>
              <a:rPr lang="en-US" baseline="0" dirty="0" err="1" smtClean="0"/>
              <a:t>plot_grid</a:t>
            </a:r>
            <a:r>
              <a:rPr lang="en-US" baseline="0" dirty="0" smtClean="0"/>
              <a:t>(</a:t>
            </a:r>
            <a:r>
              <a:rPr lang="en-US" baseline="0" dirty="0" err="1" smtClean="0"/>
              <a:t>label_x</a:t>
            </a:r>
            <a:r>
              <a:rPr lang="en-US" baseline="0" dirty="0" smtClean="0"/>
              <a:t> = c(.15,.25))’ to move the </a:t>
            </a:r>
            <a:r>
              <a:rPr lang="en-US" baseline="0" dirty="0" err="1" smtClean="0"/>
              <a:t>lables</a:t>
            </a:r>
            <a:r>
              <a:rPr lang="en-US" baseline="0" dirty="0" smtClean="0"/>
              <a:t> along the x axis away from where they naturally would be. I’m not sure if I like that the A is beyond the legend, but it matches where the B is on the other plot. I’m still thinking about this one.</a:t>
            </a:r>
          </a:p>
          <a:p>
            <a:pPr marL="0" lvl="0" indent="0">
              <a:buFontTx/>
              <a:buNone/>
            </a:pPr>
            <a:r>
              <a:rPr lang="en-US" baseline="0" dirty="0" smtClean="0"/>
              <a:t>4)   I used gifmaker.me to bounce between two versions of the plot, once with and one without gridlines (only works in </a:t>
            </a:r>
            <a:r>
              <a:rPr lang="en-US" baseline="0" dirty="0" err="1" smtClean="0"/>
              <a:t>ppt</a:t>
            </a:r>
            <a:r>
              <a:rPr lang="en-US" baseline="0" dirty="0" smtClean="0"/>
              <a:t> slideshow mode). I took my original ‘plot + theme(</a:t>
            </a:r>
            <a:r>
              <a:rPr lang="en-US" baseline="0" dirty="0" err="1" smtClean="0"/>
              <a:t>panel.grid.major</a:t>
            </a:r>
            <a:r>
              <a:rPr lang="en-US" baseline="0" dirty="0" smtClean="0"/>
              <a:t> = </a:t>
            </a:r>
            <a:r>
              <a:rPr lang="en-US" baseline="0" dirty="0" err="1" smtClean="0"/>
              <a:t>element_blank</a:t>
            </a:r>
            <a:r>
              <a:rPr lang="en-US" baseline="0" dirty="0" smtClean="0"/>
              <a:t>)’ to ensure everything else stayed the exact same. I don’t know whether I prefer with or without gridlines.</a:t>
            </a:r>
            <a:endParaRPr lang="en-US" dirty="0"/>
          </a:p>
        </p:txBody>
      </p:sp>
      <p:sp>
        <p:nvSpPr>
          <p:cNvPr id="4" name="Slide Number Placeholder 3"/>
          <p:cNvSpPr>
            <a:spLocks noGrp="1"/>
          </p:cNvSpPr>
          <p:nvPr>
            <p:ph type="sldNum" sz="quarter" idx="10"/>
          </p:nvPr>
        </p:nvSpPr>
        <p:spPr/>
        <p:txBody>
          <a:bodyPr/>
          <a:lstStyle/>
          <a:p>
            <a:fld id="{13EEDBB2-3D69-4D14-8EDA-B2515C87962D}" type="slidenum">
              <a:rPr lang="en-US" smtClean="0"/>
              <a:t>1</a:t>
            </a:fld>
            <a:endParaRPr lang="en-US"/>
          </a:p>
        </p:txBody>
      </p:sp>
    </p:spTree>
    <p:extLst>
      <p:ext uri="{BB962C8B-B14F-4D97-AF65-F5344CB8AC3E}">
        <p14:creationId xmlns:p14="http://schemas.microsoft.com/office/powerpoint/2010/main" val="312864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Ensure that a caption on the figure results in the figure being self-explanatory. You may choose figures from your own research or from the </a:t>
            </a:r>
            <a:r>
              <a:rPr lang="en-US" sz="1200" b="0" i="0" kern="1200" dirty="0" err="1" smtClean="0">
                <a:solidFill>
                  <a:schemeClr val="tx1"/>
                </a:solidFill>
                <a:effectLst/>
                <a:latin typeface="+mn-lt"/>
                <a:ea typeface="+mn-ea"/>
                <a:cs typeface="+mn-cs"/>
              </a:rPr>
              <a:t>Porzio</a:t>
            </a:r>
            <a:r>
              <a:rPr lang="en-US" sz="1200" b="0" i="0" kern="1200" dirty="0" smtClean="0">
                <a:solidFill>
                  <a:schemeClr val="tx1"/>
                </a:solidFill>
                <a:effectLst/>
                <a:latin typeface="+mn-lt"/>
                <a:ea typeface="+mn-ea"/>
                <a:cs typeface="+mn-cs"/>
              </a:rPr>
              <a:t> paper. In the comments in PowerPoint, highlight graphical techniques that you learnt and R code, so that others can benefit from your graphical knowledge.</a:t>
            </a:r>
            <a:r>
              <a:rPr lang="en-US" dirty="0" smtClean="0"/>
              <a:t> </a:t>
            </a:r>
          </a:p>
          <a:p>
            <a:endParaRPr lang="en-US" dirty="0" smtClean="0"/>
          </a:p>
          <a:p>
            <a:r>
              <a:rPr lang="en-US" dirty="0" smtClean="0"/>
              <a:t>This is created in base R.</a:t>
            </a:r>
            <a:r>
              <a:rPr lang="en-US" baseline="0" dirty="0" smtClean="0"/>
              <a:t> I have not successfully recreated this plot in </a:t>
            </a:r>
            <a:r>
              <a:rPr lang="en-US" baseline="0" dirty="0" err="1" smtClean="0"/>
              <a:t>ggplot</a:t>
            </a:r>
            <a:r>
              <a:rPr lang="en-US" baseline="0" dirty="0" smtClean="0"/>
              <a:t> so alongside working to recreate it in </a:t>
            </a:r>
            <a:r>
              <a:rPr lang="en-US" baseline="0" dirty="0" err="1" smtClean="0"/>
              <a:t>ggplot</a:t>
            </a:r>
            <a:r>
              <a:rPr lang="en-US" baseline="0" dirty="0" smtClean="0"/>
              <a:t>, I am improving it in base. </a:t>
            </a:r>
            <a:r>
              <a:rPr lang="en-US" baseline="0" dirty="0" smtClean="0"/>
              <a:t>O</a:t>
            </a:r>
            <a:r>
              <a:rPr lang="en-US" dirty="0" smtClean="0"/>
              <a:t>ne</a:t>
            </a:r>
            <a:r>
              <a:rPr lang="en-US" baseline="0" dirty="0" smtClean="0"/>
              <a:t> of my takeaways is the miracle that is “</a:t>
            </a:r>
            <a:r>
              <a:rPr lang="en-US" baseline="0" dirty="0" err="1" smtClean="0"/>
              <a:t>facet_wrap</a:t>
            </a:r>
            <a:r>
              <a:rPr lang="en-US" baseline="0" dirty="0" smtClean="0"/>
              <a:t>()” in </a:t>
            </a:r>
            <a:r>
              <a:rPr lang="en-US" baseline="0" dirty="0" err="1" smtClean="0"/>
              <a:t>ggplot</a:t>
            </a:r>
            <a:r>
              <a:rPr lang="en-US" baseline="0" dirty="0" smtClean="0"/>
              <a:t>. </a:t>
            </a:r>
            <a:r>
              <a:rPr lang="en-US" baseline="0" dirty="0" smtClean="0"/>
              <a:t>In base R, it loops through data from 16 lakes and creates the same plot each time, however, to get the axis different for four types of plots (y only, x only, x and y, and none) I had to write several if else statements! Essentially 15 lines of code in base that </a:t>
            </a:r>
            <a:r>
              <a:rPr lang="en-US" baseline="0" dirty="0" err="1" smtClean="0"/>
              <a:t>ggplot</a:t>
            </a:r>
            <a:r>
              <a:rPr lang="en-US" baseline="0" dirty="0" smtClean="0"/>
              <a:t> does in one. However, in this plot I am doing the calculation of the mean of one type of data, but not the others.</a:t>
            </a:r>
            <a:endParaRPr lang="en-US" dirty="0"/>
          </a:p>
        </p:txBody>
      </p:sp>
      <p:sp>
        <p:nvSpPr>
          <p:cNvPr id="4" name="Slide Number Placeholder 3"/>
          <p:cNvSpPr>
            <a:spLocks noGrp="1"/>
          </p:cNvSpPr>
          <p:nvPr>
            <p:ph type="sldNum" sz="quarter" idx="10"/>
          </p:nvPr>
        </p:nvSpPr>
        <p:spPr/>
        <p:txBody>
          <a:bodyPr/>
          <a:lstStyle/>
          <a:p>
            <a:fld id="{13EEDBB2-3D69-4D14-8EDA-B2515C87962D}" type="slidenum">
              <a:rPr lang="en-US" smtClean="0"/>
              <a:t>2</a:t>
            </a:fld>
            <a:endParaRPr lang="en-US"/>
          </a:p>
        </p:txBody>
      </p:sp>
    </p:spTree>
    <p:extLst>
      <p:ext uri="{BB962C8B-B14F-4D97-AF65-F5344CB8AC3E}">
        <p14:creationId xmlns:p14="http://schemas.microsoft.com/office/powerpoint/2010/main" val="414903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88552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12577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384803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FB599-F43F-4647-9C9E-E0D26680C4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59692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EFB599-F43F-4647-9C9E-E0D26680C4B0}"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15323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EFB599-F43F-4647-9C9E-E0D26680C4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93274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EFB599-F43F-4647-9C9E-E0D26680C4B0}"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58701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EFB599-F43F-4647-9C9E-E0D26680C4B0}"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277877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FB599-F43F-4647-9C9E-E0D26680C4B0}"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145428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FB599-F43F-4647-9C9E-E0D26680C4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189560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FB599-F43F-4647-9C9E-E0D26680C4B0}"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ADAC7-C497-463C-B56F-7A7AE2FDA719}" type="slidenum">
              <a:rPr lang="en-US" smtClean="0"/>
              <a:t>‹#›</a:t>
            </a:fld>
            <a:endParaRPr lang="en-US"/>
          </a:p>
        </p:txBody>
      </p:sp>
    </p:spTree>
    <p:extLst>
      <p:ext uri="{BB962C8B-B14F-4D97-AF65-F5344CB8AC3E}">
        <p14:creationId xmlns:p14="http://schemas.microsoft.com/office/powerpoint/2010/main" val="135354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FB599-F43F-4647-9C9E-E0D26680C4B0}" type="datetimeFigureOut">
              <a:rPr lang="en-US" smtClean="0"/>
              <a:t>3/13/2020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ADAC7-C497-463C-B56F-7A7AE2FDA719}" type="slidenum">
              <a:rPr lang="en-US" smtClean="0"/>
              <a:t>‹#›</a:t>
            </a:fld>
            <a:endParaRPr lang="en-US"/>
          </a:p>
        </p:txBody>
      </p:sp>
    </p:spTree>
    <p:extLst>
      <p:ext uri="{BB962C8B-B14F-4D97-AF65-F5344CB8AC3E}">
        <p14:creationId xmlns:p14="http://schemas.microsoft.com/office/powerpoint/2010/main" val="523195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6825"/>
            <a:ext cx="9144000" cy="3807229"/>
          </a:xfrm>
          <a:prstGeom prst="rect">
            <a:avLst/>
          </a:prstGeom>
        </p:spPr>
      </p:pic>
      <p:sp>
        <p:nvSpPr>
          <p:cNvPr id="3" name="TextBox 2"/>
          <p:cNvSpPr txBox="1"/>
          <p:nvPr/>
        </p:nvSpPr>
        <p:spPr>
          <a:xfrm>
            <a:off x="132080" y="4340860"/>
            <a:ext cx="8879840" cy="1600438"/>
          </a:xfrm>
          <a:prstGeom prst="rect">
            <a:avLst/>
          </a:prstGeom>
          <a:noFill/>
        </p:spPr>
        <p:txBody>
          <a:bodyPr wrap="square" rtlCol="0">
            <a:spAutoFit/>
          </a:bodyPr>
          <a:lstStyle/>
          <a:p>
            <a:r>
              <a:rPr lang="en-US" sz="1400" dirty="0" smtClean="0"/>
              <a:t>Animation 1. Changes in </a:t>
            </a:r>
            <a:r>
              <a:rPr lang="en-US" sz="1400" dirty="0" err="1" smtClean="0"/>
              <a:t>macroalgae</a:t>
            </a:r>
            <a:r>
              <a:rPr lang="en-US" sz="1400" dirty="0" smtClean="0"/>
              <a:t> amount (% </a:t>
            </a:r>
            <a:r>
              <a:rPr lang="en-US" sz="1400" dirty="0"/>
              <a:t>lab tray coverage</a:t>
            </a:r>
            <a:r>
              <a:rPr lang="en-US" sz="1400" dirty="0" smtClean="0"/>
              <a:t>) from each quadrat </a:t>
            </a:r>
            <a:r>
              <a:rPr lang="en-US" sz="1400" b="1" dirty="0" smtClean="0"/>
              <a:t>(A)</a:t>
            </a:r>
            <a:r>
              <a:rPr lang="en-US" sz="1400" dirty="0" smtClean="0"/>
              <a:t> demonstrate shifts in abundance across an environmental gradient ranging from pH 8.1 to 6.7. The mean abundance (% lab tray coverage) of each species in quadrats A-C compared with quadrats G-I </a:t>
            </a:r>
            <a:r>
              <a:rPr lang="en-US" sz="1400" b="1" dirty="0" smtClean="0"/>
              <a:t>(B) </a:t>
            </a:r>
            <a:r>
              <a:rPr lang="en-US" sz="1400" dirty="0" smtClean="0"/>
              <a:t>show that several species of </a:t>
            </a:r>
            <a:r>
              <a:rPr lang="en-US" sz="1400" dirty="0" err="1" smtClean="0"/>
              <a:t>macroalgae</a:t>
            </a:r>
            <a:r>
              <a:rPr lang="en-US" sz="1400" dirty="0" smtClean="0"/>
              <a:t> are absent from the most acidic environments (e.g. </a:t>
            </a:r>
            <a:r>
              <a:rPr lang="en-US" sz="1400" i="1" dirty="0" err="1" smtClean="0"/>
              <a:t>Jania</a:t>
            </a:r>
            <a:r>
              <a:rPr lang="en-US" sz="1400" i="1" dirty="0" smtClean="0"/>
              <a:t> </a:t>
            </a:r>
            <a:r>
              <a:rPr lang="en-US" sz="1400" i="1" dirty="0" err="1" smtClean="0"/>
              <a:t>rubens</a:t>
            </a:r>
            <a:r>
              <a:rPr lang="en-US" sz="1400" i="1" dirty="0" smtClean="0"/>
              <a:t>, </a:t>
            </a:r>
            <a:r>
              <a:rPr lang="en-US" sz="1400" i="1" dirty="0" err="1" smtClean="0"/>
              <a:t>Valonia</a:t>
            </a:r>
            <a:r>
              <a:rPr lang="en-US" sz="1400" i="1" dirty="0" smtClean="0"/>
              <a:t> </a:t>
            </a:r>
            <a:r>
              <a:rPr lang="en-US" sz="1400" i="1" dirty="0" err="1" smtClean="0"/>
              <a:t>utriclaris</a:t>
            </a:r>
            <a:r>
              <a:rPr lang="en-US" sz="1400" i="1" dirty="0" smtClean="0"/>
              <a:t>, </a:t>
            </a:r>
            <a:r>
              <a:rPr lang="en-US" sz="1400" i="1" dirty="0" err="1" smtClean="0"/>
              <a:t>Flabelia</a:t>
            </a:r>
            <a:r>
              <a:rPr lang="en-US" sz="1400" i="1" dirty="0" smtClean="0"/>
              <a:t> petiolate</a:t>
            </a:r>
            <a:r>
              <a:rPr lang="en-US" sz="1400" dirty="0" smtClean="0"/>
              <a:t>) as new species arise or increase in abundance (e.g. </a:t>
            </a:r>
            <a:r>
              <a:rPr lang="en-US" sz="1400" i="1" dirty="0" err="1" smtClean="0"/>
              <a:t>Dictyota</a:t>
            </a:r>
            <a:r>
              <a:rPr lang="en-US" sz="1400" i="1" dirty="0" smtClean="0"/>
              <a:t> </a:t>
            </a:r>
            <a:r>
              <a:rPr lang="en-US" sz="1400" i="1" dirty="0" err="1" smtClean="0"/>
              <a:t>dichotoma</a:t>
            </a:r>
            <a:r>
              <a:rPr lang="en-US" sz="1400" i="1" dirty="0" smtClean="0"/>
              <a:t>, </a:t>
            </a:r>
            <a:r>
              <a:rPr lang="en-US" sz="1400" i="1" dirty="0" err="1" smtClean="0"/>
              <a:t>Sarcassum</a:t>
            </a:r>
            <a:r>
              <a:rPr lang="en-US" sz="1400" i="1" dirty="0" smtClean="0"/>
              <a:t> </a:t>
            </a:r>
            <a:r>
              <a:rPr lang="en-US" sz="1400" i="1" dirty="0" err="1" smtClean="0"/>
              <a:t>vulgare</a:t>
            </a:r>
            <a:r>
              <a:rPr lang="en-US" sz="1400" i="1" dirty="0" smtClean="0"/>
              <a:t>, </a:t>
            </a:r>
            <a:r>
              <a:rPr lang="en-US" sz="1400" i="1" dirty="0" err="1" smtClean="0"/>
              <a:t>Chondracanthus</a:t>
            </a:r>
            <a:r>
              <a:rPr lang="en-US" sz="1400" i="1" dirty="0" smtClean="0"/>
              <a:t> </a:t>
            </a:r>
            <a:r>
              <a:rPr lang="en-US" sz="1400" i="1" dirty="0" err="1" smtClean="0"/>
              <a:t>acicularis</a:t>
            </a:r>
            <a:r>
              <a:rPr lang="en-US" sz="1400" dirty="0" smtClean="0"/>
              <a:t>). [Note: This is an animation that alternates between with and without panel gridlines every 8 seconds (visible from slideshow mode). Hopefully we can determine which is better, and I enjoyed making my first gif!]</a:t>
            </a:r>
            <a:endParaRPr lang="en-US" sz="1400" dirty="0"/>
          </a:p>
        </p:txBody>
      </p:sp>
    </p:spTree>
    <p:extLst>
      <p:ext uri="{BB962C8B-B14F-4D97-AF65-F5344CB8AC3E}">
        <p14:creationId xmlns:p14="http://schemas.microsoft.com/office/powerpoint/2010/main" val="1839227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4" name="Rectangle 3"/>
          <p:cNvSpPr/>
          <p:nvPr/>
        </p:nvSpPr>
        <p:spPr>
          <a:xfrm>
            <a:off x="6319520" y="1752754"/>
            <a:ext cx="2824480" cy="5394105"/>
          </a:xfrm>
          <a:prstGeom prst="rect">
            <a:avLst/>
          </a:prstGeom>
        </p:spPr>
        <p:txBody>
          <a:bodyPr wrap="square">
            <a:spAutoFit/>
          </a:bodyP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Figure 2. In lake ecosystems CO</a:t>
            </a:r>
            <a:r>
              <a:rPr lang="en-US" sz="1400" baseline="-25000" dirty="0" smtClean="0">
                <a:latin typeface="Calibri" panose="020F0502020204030204" pitchFamily="34" charset="0"/>
                <a:ea typeface="Calibri" panose="020F0502020204030204" pitchFamily="34" charset="0"/>
                <a:cs typeface="Times New Roman" panose="02020603050405020304" pitchFamily="18" charset="0"/>
              </a:rPr>
              <a:t>2</a:t>
            </a:r>
            <a:r>
              <a:rPr lang="en-US" sz="1400" dirty="0" smtClean="0">
                <a:latin typeface="Calibri" panose="020F0502020204030204" pitchFamily="34" charset="0"/>
                <a:ea typeface="Calibri" panose="020F0502020204030204" pitchFamily="34" charset="0"/>
                <a:cs typeface="Times New Roman" panose="02020603050405020304" pitchFamily="18" charset="0"/>
              </a:rPr>
              <a:t> is made biologically available to the rest of the food web by plants in three main habitats, littoral (submerged illuminated edge), pelagic (open water) and terrestrial (land surrounding the lake). It turns out there is natural and consistent variation among these groups in how many molecules have extra neutrons</a:t>
            </a:r>
            <a:r>
              <a:rPr lang="en-US" sz="1400" smtClean="0">
                <a:latin typeface="Calibri" panose="020F0502020204030204" pitchFamily="34" charset="0"/>
                <a:ea typeface="Calibri" panose="020F0502020204030204" pitchFamily="34" charset="0"/>
                <a:cs typeface="Times New Roman" panose="02020603050405020304" pitchFamily="18" charset="0"/>
              </a:rPr>
              <a:t>! Data </a:t>
            </a:r>
            <a:r>
              <a:rPr lang="en-US" sz="1400" dirty="0">
                <a:latin typeface="Calibri" panose="020F0502020204030204" pitchFamily="34" charset="0"/>
                <a:ea typeface="Calibri" panose="020F0502020204030204" pitchFamily="34" charset="0"/>
                <a:cs typeface="Times New Roman" panose="02020603050405020304" pitchFamily="18" charset="0"/>
              </a:rPr>
              <a:t>used in mixing models for each lake show the mean (± SD) of the carbon and nitrogen stable isotope ratios for terrestrial, pelagic, and littoral basal resources. The points show the stable isotope ratios of fish prior to (brown) and after (black) adjusting with trophic enrichment values from Bunn 2013</a:t>
            </a:r>
            <a:r>
              <a:rPr lang="en-US" sz="1400" dirty="0" smtClean="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An isotope </a:t>
            </a:r>
            <a:r>
              <a:rPr lang="en-US" sz="1400" dirty="0" err="1">
                <a:latin typeface="Calibri" panose="020F0502020204030204" pitchFamily="34" charset="0"/>
                <a:ea typeface="Calibri" panose="020F0502020204030204" pitchFamily="34" charset="0"/>
                <a:cs typeface="Times New Roman" panose="02020603050405020304" pitchFamily="18" charset="0"/>
              </a:rPr>
              <a:t>biplot</a:t>
            </a:r>
            <a:r>
              <a:rPr lang="en-US" sz="1400" dirty="0">
                <a:latin typeface="Calibri" panose="020F0502020204030204" pitchFamily="34" charset="0"/>
                <a:ea typeface="Calibri" panose="020F0502020204030204" pitchFamily="34" charset="0"/>
                <a:cs typeface="Times New Roman" panose="02020603050405020304" pitchFamily="18" charset="0"/>
              </a:rPr>
              <a:t> for each lake is expected, even if this plot ends up in the supplementary materials of a publication. </a:t>
            </a:r>
          </a:p>
        </p:txBody>
      </p:sp>
    </p:spTree>
    <p:extLst>
      <p:ext uri="{BB962C8B-B14F-4D97-AF65-F5344CB8AC3E}">
        <p14:creationId xmlns:p14="http://schemas.microsoft.com/office/powerpoint/2010/main" val="1275119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1101</Words>
  <Application>Microsoft Office PowerPoint</Application>
  <PresentationFormat>On-screen Show (4:3)</PresentationFormat>
  <Paragraphs>20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 R. Stiling</dc:creator>
  <cp:lastModifiedBy>Rebekah R. Stiling</cp:lastModifiedBy>
  <cp:revision>19</cp:revision>
  <dcterms:created xsi:type="dcterms:W3CDTF">2020-03-12T00:32:30Z</dcterms:created>
  <dcterms:modified xsi:type="dcterms:W3CDTF">2020-03-13T21:40:03Z</dcterms:modified>
</cp:coreProperties>
</file>