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9" r:id="rId2"/>
    <p:sldId id="260"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71275" autoAdjust="0"/>
  </p:normalViewPr>
  <p:slideViewPr>
    <p:cSldViewPr snapToGrid="0" showGuides="1">
      <p:cViewPr>
        <p:scale>
          <a:sx n="100" d="100"/>
          <a:sy n="100" d="100"/>
        </p:scale>
        <p:origin x="1824" y="-752"/>
      </p:cViewPr>
      <p:guideLst>
        <p:guide orient="horz" pos="2160"/>
        <p:guide pos="2880"/>
      </p:guideLst>
    </p:cSldViewPr>
  </p:slideViewPr>
  <p:notesTextViewPr>
    <p:cViewPr>
      <p:scale>
        <a:sx n="1" d="1"/>
        <a:sy n="1" d="1"/>
      </p:scale>
      <p:origin x="0" y="-10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7C190-A8EF-48C9-A9A6-D60D393F7734}" type="datetimeFigureOut">
              <a:rPr lang="en-US" smtClean="0"/>
              <a:t>3/13/20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EDBB2-3D69-4D14-8EDA-B2515C87962D}" type="slidenum">
              <a:rPr lang="en-US" smtClean="0"/>
              <a:t>‹#›</a:t>
            </a:fld>
            <a:endParaRPr lang="en-US"/>
          </a:p>
        </p:txBody>
      </p:sp>
    </p:spTree>
    <p:extLst>
      <p:ext uri="{BB962C8B-B14F-4D97-AF65-F5344CB8AC3E}">
        <p14:creationId xmlns:p14="http://schemas.microsoft.com/office/powerpoint/2010/main" val="2229700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Graphical</a:t>
            </a:r>
            <a:r>
              <a:rPr lang="en-US" baseline="0" dirty="0"/>
              <a:t> techniques that I learned:</a:t>
            </a:r>
          </a:p>
          <a:p>
            <a:pPr marL="228600" indent="-228600">
              <a:buAutoNum type="arabicParenR"/>
            </a:pPr>
            <a:r>
              <a:rPr lang="en-US" baseline="0" dirty="0"/>
              <a:t>Plot A. I didn’t like that the default plotted points for the values of zero, so for my size call for the points I used ‘size = </a:t>
            </a:r>
            <a:r>
              <a:rPr lang="en-US" baseline="0" dirty="0" err="1"/>
              <a:t>ifelse</a:t>
            </a:r>
            <a:r>
              <a:rPr lang="en-US" baseline="0" dirty="0"/>
              <a:t>(coverage==0, NA, coverage))’ so points are only plotted when the microalgae species was actually in the quadrat sample. Here, zeros in the data plot nothing.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Plot A. Adding the background shaded rectangles. </a:t>
            </a:r>
          </a:p>
          <a:p>
            <a:pPr marL="628650" lvl="1" indent="-171450">
              <a:buFontTx/>
              <a:buChar char="-"/>
            </a:pPr>
            <a:r>
              <a:rPr lang="en-US" baseline="0" dirty="0"/>
              <a:t>I used ‘</a:t>
            </a:r>
            <a:r>
              <a:rPr lang="en-US" dirty="0"/>
              <a:t>annotate("</a:t>
            </a:r>
            <a:r>
              <a:rPr lang="en-US" dirty="0" err="1"/>
              <a:t>rect</a:t>
            </a:r>
            <a:r>
              <a:rPr lang="en-US" dirty="0"/>
              <a:t>", </a:t>
            </a:r>
            <a:r>
              <a:rPr lang="en-US" dirty="0" err="1"/>
              <a:t>xmin</a:t>
            </a:r>
            <a:r>
              <a:rPr lang="en-US" dirty="0"/>
              <a:t> = 0.5, </a:t>
            </a:r>
            <a:r>
              <a:rPr lang="en-US" dirty="0" err="1"/>
              <a:t>xmax</a:t>
            </a:r>
            <a:r>
              <a:rPr lang="en-US" dirty="0"/>
              <a:t> = 9.5, </a:t>
            </a:r>
            <a:r>
              <a:rPr lang="en-US" dirty="0" err="1"/>
              <a:t>ymin</a:t>
            </a:r>
            <a:r>
              <a:rPr lang="en-US" dirty="0"/>
              <a:t> = 0, </a:t>
            </a:r>
            <a:r>
              <a:rPr lang="en-US" dirty="0" err="1"/>
              <a:t>ymax</a:t>
            </a:r>
            <a:r>
              <a:rPr lang="en-US" dirty="0"/>
              <a:t> = 27, alpha = .2, fill = "#78c679")’ (repeat</a:t>
            </a:r>
            <a:r>
              <a:rPr lang="en-US" baseline="0" dirty="0"/>
              <a:t> 2x more times with new </a:t>
            </a:r>
            <a:r>
              <a:rPr lang="en-US" baseline="0" dirty="0" err="1"/>
              <a:t>xmin</a:t>
            </a:r>
            <a:r>
              <a:rPr lang="en-US" baseline="0" dirty="0"/>
              <a:t>, </a:t>
            </a:r>
            <a:r>
              <a:rPr lang="en-US" baseline="0" dirty="0" err="1"/>
              <a:t>xmax</a:t>
            </a:r>
            <a:r>
              <a:rPr lang="en-US" baseline="0" dirty="0"/>
              <a:t>, and fill color.)</a:t>
            </a:r>
          </a:p>
          <a:p>
            <a:pPr marL="628650" lvl="1" indent="-171450">
              <a:buFontTx/>
              <a:buChar char="-"/>
            </a:pPr>
            <a:r>
              <a:rPr lang="en-US" dirty="0"/>
              <a:t>It turns out we </a:t>
            </a:r>
            <a:r>
              <a:rPr lang="en-US" baseline="0" dirty="0"/>
              <a:t>still use x and y values to describe the position of the shaded area in plot, even if the data is categorical on both axis. The lower left point is assumed to be at x = 1, y =1 and each data row is a unit of 1. I expanded the rectangle above the original plot to make room for the pH text as well. </a:t>
            </a:r>
          </a:p>
          <a:p>
            <a:pPr marL="628650" lvl="1" indent="-171450">
              <a:buFontTx/>
              <a:buChar char="-"/>
            </a:pPr>
            <a:r>
              <a:rPr lang="en-US" baseline="0" dirty="0"/>
              <a:t>I added a second call of </a:t>
            </a:r>
            <a:r>
              <a:rPr lang="en-US" baseline="0" dirty="0" err="1"/>
              <a:t>geom_point</a:t>
            </a:r>
            <a:r>
              <a:rPr lang="en-US" baseline="0" dirty="0"/>
              <a:t>() after plotting the rectangles. The rectangles initially were a layer on top of the original points, making the original points faded. However when I moved the </a:t>
            </a:r>
            <a:r>
              <a:rPr lang="en-US" baseline="0" dirty="0" err="1"/>
              <a:t>geom_point</a:t>
            </a:r>
            <a:r>
              <a:rPr lang="en-US" baseline="0" dirty="0"/>
              <a:t>() call to after the rectangle annotation call, I would get an error. So I just added the </a:t>
            </a:r>
            <a:r>
              <a:rPr lang="en-US" baseline="0" dirty="0" err="1"/>
              <a:t>geom_point</a:t>
            </a:r>
            <a:r>
              <a:rPr lang="en-US" baseline="0" dirty="0"/>
              <a:t>() call again, and they are replotted on top of the shaded rectangle. So I plotted each point twice!</a:t>
            </a:r>
          </a:p>
          <a:p>
            <a:pPr marL="628650" lvl="1" indent="-171450">
              <a:buFontTx/>
              <a:buChar char="-"/>
            </a:pPr>
            <a:r>
              <a:rPr lang="en-US" baseline="0" dirty="0"/>
              <a:t>I added an invisible rectangle to plot B so that the y-axis was expanded in the same way as plot A. That way, the tick marks all lined up together nicely.</a:t>
            </a:r>
          </a:p>
          <a:p>
            <a:pPr marL="228600" indent="-228600">
              <a:buAutoNum type="arabicParenR"/>
            </a:pPr>
            <a:r>
              <a:rPr lang="en-US" baseline="0" dirty="0"/>
              <a:t>Pushing two plots next to each other so they could share the axis labels.</a:t>
            </a:r>
          </a:p>
          <a:p>
            <a:pPr marL="628650" lvl="1" indent="-171450">
              <a:buFontTx/>
              <a:buChar char="-"/>
            </a:pPr>
            <a:r>
              <a:rPr lang="en-US" baseline="0" dirty="0"/>
              <a:t>For plot A, I moved the legend to the left and the scale to the right, but then didn’t write the text using ‘theme(</a:t>
            </a:r>
            <a:r>
              <a:rPr lang="en-US" baseline="0" dirty="0" err="1"/>
              <a:t>axis.text.y</a:t>
            </a:r>
            <a:r>
              <a:rPr lang="en-US" baseline="0" dirty="0"/>
              <a:t> = </a:t>
            </a:r>
            <a:r>
              <a:rPr lang="en-US" baseline="0" dirty="0" err="1"/>
              <a:t>element_blank</a:t>
            </a:r>
            <a:r>
              <a:rPr lang="en-US" baseline="0" dirty="0"/>
              <a:t>())’. </a:t>
            </a:r>
          </a:p>
          <a:p>
            <a:pPr marL="628650" lvl="1" indent="-171450">
              <a:buFontTx/>
              <a:buChar char="-"/>
            </a:pPr>
            <a:r>
              <a:rPr lang="en-US" baseline="0" dirty="0"/>
              <a:t>For plot B, I changed the left margin to -30 (-30, expanded it to the left) with ‘theme(</a:t>
            </a:r>
            <a:r>
              <a:rPr lang="en-US" baseline="0" dirty="0" err="1"/>
              <a:t>plot.margin</a:t>
            </a:r>
            <a:r>
              <a:rPr lang="en-US" baseline="0" dirty="0"/>
              <a:t> = margin(t=0,r = 0,b =0,l = -30)’ I believe these values are pixels, and so it was trial and error related to the size I wanted the plot and the distance from plot A.</a:t>
            </a:r>
          </a:p>
          <a:p>
            <a:pPr marL="628650" lvl="1" indent="-171450">
              <a:buFontTx/>
              <a:buChar char="-"/>
            </a:pPr>
            <a:r>
              <a:rPr lang="en-US" baseline="0" dirty="0"/>
              <a:t>I used ‘theme(</a:t>
            </a:r>
            <a:r>
              <a:rPr lang="en-US" baseline="0" dirty="0" err="1"/>
              <a:t>axis.text.y</a:t>
            </a:r>
            <a:r>
              <a:rPr lang="en-US" baseline="0" dirty="0"/>
              <a:t> = </a:t>
            </a:r>
            <a:r>
              <a:rPr lang="en-US" baseline="0" dirty="0" err="1"/>
              <a:t>element_text</a:t>
            </a:r>
            <a:r>
              <a:rPr lang="en-US" baseline="0" dirty="0"/>
              <a:t>(</a:t>
            </a:r>
            <a:r>
              <a:rPr lang="en-US" baseline="0" dirty="0" err="1"/>
              <a:t>hjust</a:t>
            </a:r>
            <a:r>
              <a:rPr lang="en-US" baseline="0" dirty="0"/>
              <a:t>=.5,face = "italic"))’ to center justify (the </a:t>
            </a:r>
            <a:r>
              <a:rPr lang="en-US" baseline="0" dirty="0" err="1"/>
              <a:t>hjust</a:t>
            </a:r>
            <a:r>
              <a:rPr lang="en-US" baseline="0" dirty="0"/>
              <a:t> scale is from 0-1, left-right, so .5 means center) and italicize the macroalgae labels.</a:t>
            </a:r>
          </a:p>
          <a:p>
            <a:pPr marL="628650" lvl="1" indent="-171450">
              <a:buFontTx/>
              <a:buChar char="-"/>
            </a:pPr>
            <a:r>
              <a:rPr lang="en-US" baseline="0" dirty="0"/>
              <a:t>When I put plot A and B together, I wanted the labels A and B near the actual plot area, so I used ‘</a:t>
            </a:r>
            <a:r>
              <a:rPr lang="en-US" baseline="0" dirty="0" err="1"/>
              <a:t>plot_grid</a:t>
            </a:r>
            <a:r>
              <a:rPr lang="en-US" baseline="0" dirty="0"/>
              <a:t>(</a:t>
            </a:r>
            <a:r>
              <a:rPr lang="en-US" baseline="0" dirty="0" err="1"/>
              <a:t>label_x</a:t>
            </a:r>
            <a:r>
              <a:rPr lang="en-US" baseline="0" dirty="0"/>
              <a:t> = c(.15,.25))’ to move the labels along the x axis away from where they naturally would be.</a:t>
            </a:r>
          </a:p>
          <a:p>
            <a:pPr marL="0" lvl="0" indent="0">
              <a:buFontTx/>
              <a:buNone/>
            </a:pPr>
            <a:r>
              <a:rPr lang="en-US" baseline="0" dirty="0"/>
              <a:t>4)   I used gifmaker.me to make this gif that bounces between two versions of the plot, with vs without gridlines (only works in ppt slideshow mode). I took my original ‘plot + theme(</a:t>
            </a:r>
            <a:r>
              <a:rPr lang="en-US" baseline="0" dirty="0" err="1"/>
              <a:t>panel.grid.major</a:t>
            </a:r>
            <a:r>
              <a:rPr lang="en-US" baseline="0" dirty="0"/>
              <a:t> = </a:t>
            </a:r>
            <a:r>
              <a:rPr lang="en-US" baseline="0" dirty="0" err="1"/>
              <a:t>element_blank</a:t>
            </a:r>
            <a:r>
              <a:rPr lang="en-US" baseline="0" dirty="0"/>
              <a:t>)’ to ensure everything else stayed the exact same. I don’t know whether I prefer with or without gridlines. What do you prefer?</a:t>
            </a:r>
            <a:endParaRPr lang="en-US" dirty="0"/>
          </a:p>
        </p:txBody>
      </p:sp>
      <p:sp>
        <p:nvSpPr>
          <p:cNvPr id="4" name="Slide Number Placeholder 3"/>
          <p:cNvSpPr>
            <a:spLocks noGrp="1"/>
          </p:cNvSpPr>
          <p:nvPr>
            <p:ph type="sldNum" sz="quarter" idx="10"/>
          </p:nvPr>
        </p:nvSpPr>
        <p:spPr/>
        <p:txBody>
          <a:bodyPr/>
          <a:lstStyle/>
          <a:p>
            <a:fld id="{13EEDBB2-3D69-4D14-8EDA-B2515C87962D}" type="slidenum">
              <a:rPr lang="en-US" smtClean="0"/>
              <a:t>1</a:t>
            </a:fld>
            <a:endParaRPr lang="en-US"/>
          </a:p>
        </p:txBody>
      </p:sp>
    </p:spTree>
    <p:extLst>
      <p:ext uri="{BB962C8B-B14F-4D97-AF65-F5344CB8AC3E}">
        <p14:creationId xmlns:p14="http://schemas.microsoft.com/office/powerpoint/2010/main" val="312864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Times New Roman" panose="02020603050405020304" pitchFamily="18" charset="0"/>
              </a:rPr>
              <a:t>NOTE: When fish consume prey, the </a:t>
            </a:r>
            <a:r>
              <a:rPr lang="en-US" sz="1200" b="1" dirty="0">
                <a:latin typeface="Calibri" panose="020F0502020204030204" pitchFamily="34" charset="0"/>
                <a:ea typeface="Calibri" panose="020F0502020204030204" pitchFamily="34" charset="0"/>
                <a:cs typeface="Times New Roman" panose="02020603050405020304" pitchFamily="18" charset="0"/>
              </a:rPr>
              <a:t>carbon</a:t>
            </a:r>
            <a:r>
              <a:rPr lang="en-US" sz="1200" dirty="0">
                <a:latin typeface="Calibri" panose="020F0502020204030204" pitchFamily="34" charset="0"/>
                <a:ea typeface="Calibri" panose="020F0502020204030204" pitchFamily="34" charset="0"/>
                <a:cs typeface="Times New Roman" panose="02020603050405020304" pitchFamily="18" charset="0"/>
              </a:rPr>
              <a:t> assimilates into their tissue and takes on extra neutrons in away that reflects the prey, however the body tissue tends to hang onto the </a:t>
            </a:r>
            <a:r>
              <a:rPr lang="en-US" sz="1200" b="1" dirty="0">
                <a:latin typeface="Calibri" panose="020F0502020204030204" pitchFamily="34" charset="0"/>
                <a:ea typeface="Calibri" panose="020F0502020204030204" pitchFamily="34" charset="0"/>
                <a:cs typeface="Times New Roman" panose="02020603050405020304" pitchFamily="18" charset="0"/>
              </a:rPr>
              <a:t>nitrogen</a:t>
            </a:r>
            <a:r>
              <a:rPr lang="en-US" sz="1200" dirty="0">
                <a:latin typeface="Calibri" panose="020F0502020204030204" pitchFamily="34" charset="0"/>
                <a:ea typeface="Calibri" panose="020F0502020204030204" pitchFamily="34" charset="0"/>
                <a:cs typeface="Times New Roman" panose="02020603050405020304" pitchFamily="18" charset="0"/>
              </a:rPr>
              <a:t> compounds with the extra neutrons and excretes the normal nitrogen. So nitrogen in the tissue of an organism always has more nitrogen with an extra neutron (nitrogen-15) than the prey, a value that is then adjusted. That adjustment is called a Trophic Enrichment Factor (TEF).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This plot is created in base R.</a:t>
            </a:r>
            <a:r>
              <a:rPr lang="en-US" baseline="0" dirty="0"/>
              <a:t> O</a:t>
            </a:r>
            <a:r>
              <a:rPr lang="en-US" dirty="0"/>
              <a:t>ne</a:t>
            </a:r>
            <a:r>
              <a:rPr lang="en-US" baseline="0" dirty="0"/>
              <a:t> of my takeaways of working with both systems is the miracle that is “</a:t>
            </a:r>
            <a:r>
              <a:rPr lang="en-US" baseline="0" dirty="0" err="1"/>
              <a:t>facet_wrap</a:t>
            </a:r>
            <a:r>
              <a:rPr lang="en-US" baseline="0" dirty="0"/>
              <a:t>()” in </a:t>
            </a:r>
            <a:r>
              <a:rPr lang="en-US" baseline="0" dirty="0" err="1"/>
              <a:t>ggplot</a:t>
            </a:r>
            <a:r>
              <a:rPr lang="en-US" baseline="0" dirty="0"/>
              <a:t>. In base R, to create these 16 panels, I created a loop that goes through data each lake one at a time, but to get the axis different for four types of plots (y only, x only, x and y, and none) I had to write several if-else statements (about 15 lines of code). </a:t>
            </a:r>
            <a:r>
              <a:rPr lang="en-US" baseline="0" dirty="0" err="1"/>
              <a:t>Facet_wrap</a:t>
            </a:r>
            <a:r>
              <a:rPr lang="en-US" baseline="0" dirty="0"/>
              <a:t>() is mind blowing in this regard.</a:t>
            </a:r>
          </a:p>
          <a:p>
            <a:endParaRPr lang="en-US" baseline="0" dirty="0"/>
          </a:p>
          <a:p>
            <a:r>
              <a:rPr lang="en-US" baseline="0" dirty="0"/>
              <a:t>I am working to create a similar plot with </a:t>
            </a:r>
            <a:r>
              <a:rPr lang="en-US" baseline="0" dirty="0" err="1"/>
              <a:t>ggplot</a:t>
            </a:r>
            <a:r>
              <a:rPr lang="en-US" baseline="0" dirty="0"/>
              <a:t>, but a few things have not been ironed out. For example, in base I’m comfortable plotting and doing calculations simultaneously (</a:t>
            </a:r>
            <a:r>
              <a:rPr lang="en-US" baseline="0" dirty="0" err="1"/>
              <a:t>ie</a:t>
            </a:r>
            <a:r>
              <a:rPr lang="en-US" baseline="0" dirty="0"/>
              <a:t>, means and </a:t>
            </a:r>
            <a:r>
              <a:rPr lang="en-US" baseline="0" dirty="0" err="1"/>
              <a:t>sd</a:t>
            </a:r>
            <a:r>
              <a:rPr lang="en-US" baseline="0" dirty="0"/>
              <a:t> for plants, or trophic adjustments for fish). Also, I’m creating hulls based on the vertices of the calculations. It is straightforward to handle different </a:t>
            </a:r>
            <a:r>
              <a:rPr lang="en-US" baseline="0" dirty="0" err="1"/>
              <a:t>dataframes</a:t>
            </a:r>
            <a:r>
              <a:rPr lang="en-US" baseline="0" dirty="0"/>
              <a:t> differently in base, as I work on layers of a plot. </a:t>
            </a:r>
          </a:p>
          <a:p>
            <a:endParaRPr lang="en-US" baseline="0" dirty="0"/>
          </a:p>
          <a:p>
            <a:r>
              <a:rPr lang="en-US" baseline="0" dirty="0"/>
              <a:t>I’m struggling to do different things with different types of data in </a:t>
            </a:r>
            <a:r>
              <a:rPr lang="en-US" baseline="0" dirty="0" err="1"/>
              <a:t>ggplot</a:t>
            </a:r>
            <a:r>
              <a:rPr lang="en-US" baseline="0" dirty="0"/>
              <a:t>(). I trust it will come, but the first big realization is that my original data needs to be in one giant </a:t>
            </a:r>
            <a:r>
              <a:rPr lang="en-US" baseline="0" dirty="0" err="1"/>
              <a:t>dataframe</a:t>
            </a:r>
            <a:r>
              <a:rPr lang="en-US" baseline="0" dirty="0"/>
              <a:t>, which is a new approach and different starting point.</a:t>
            </a:r>
          </a:p>
          <a:p>
            <a:endParaRPr lang="en-US" baseline="0" dirty="0"/>
          </a:p>
          <a:p>
            <a:r>
              <a:rPr lang="en-US" sz="1200" dirty="0">
                <a:latin typeface="Calibri" panose="020F0502020204030204" pitchFamily="34" charset="0"/>
                <a:ea typeface="Calibri" panose="020F0502020204030204" pitchFamily="34" charset="0"/>
                <a:cs typeface="Times New Roman" panose="02020603050405020304" pitchFamily="18" charset="0"/>
              </a:rPr>
              <a:t>Comment: Each panel is called an isotope biplot and for my research, an isotope biplot for each lake is expected, even if the plot ends up in the supplementary materials of a publication. My goal is to get as much “required” information into as clean of a space as possible.</a:t>
            </a:r>
          </a:p>
          <a:p>
            <a:endParaRPr lang="en-US" sz="1200" dirty="0">
              <a:latin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3EEDBB2-3D69-4D14-8EDA-B2515C87962D}" type="slidenum">
              <a:rPr lang="en-US" smtClean="0"/>
              <a:t>2</a:t>
            </a:fld>
            <a:endParaRPr lang="en-US"/>
          </a:p>
        </p:txBody>
      </p:sp>
    </p:spTree>
    <p:extLst>
      <p:ext uri="{BB962C8B-B14F-4D97-AF65-F5344CB8AC3E}">
        <p14:creationId xmlns:p14="http://schemas.microsoft.com/office/powerpoint/2010/main" val="414903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EFB599-F43F-4647-9C9E-E0D26680C4B0}" type="datetimeFigureOut">
              <a:rPr lang="en-US" smtClean="0"/>
              <a:t>3/13/20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409091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FB599-F43F-4647-9C9E-E0D26680C4B0}" type="datetimeFigureOut">
              <a:rPr lang="en-US" smtClean="0"/>
              <a:t>3/13/20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209884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FB599-F43F-4647-9C9E-E0D26680C4B0}" type="datetimeFigureOut">
              <a:rPr lang="en-US" smtClean="0"/>
              <a:t>3/13/20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182979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FB599-F43F-4647-9C9E-E0D26680C4B0}" type="datetimeFigureOut">
              <a:rPr lang="en-US" smtClean="0"/>
              <a:t>3/13/20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256762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FB599-F43F-4647-9C9E-E0D26680C4B0}" type="datetimeFigureOut">
              <a:rPr lang="en-US" smtClean="0"/>
              <a:t>3/13/20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201739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EFB599-F43F-4647-9C9E-E0D26680C4B0}" type="datetimeFigureOut">
              <a:rPr lang="en-US" smtClean="0"/>
              <a:t>3/13/20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376948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EFB599-F43F-4647-9C9E-E0D26680C4B0}" type="datetimeFigureOut">
              <a:rPr lang="en-US" smtClean="0"/>
              <a:t>3/13/20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351198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FB599-F43F-4647-9C9E-E0D26680C4B0}" type="datetimeFigureOut">
              <a:rPr lang="en-US" smtClean="0"/>
              <a:t>3/13/20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361394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FB599-F43F-4647-9C9E-E0D26680C4B0}" type="datetimeFigureOut">
              <a:rPr lang="en-US" smtClean="0"/>
              <a:t>3/13/20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308574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EFB599-F43F-4647-9C9E-E0D26680C4B0}" type="datetimeFigureOut">
              <a:rPr lang="en-US" smtClean="0"/>
              <a:t>3/13/20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374648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EFB599-F43F-4647-9C9E-E0D26680C4B0}" type="datetimeFigureOut">
              <a:rPr lang="en-US" smtClean="0"/>
              <a:t>3/13/20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58757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FB599-F43F-4647-9C9E-E0D26680C4B0}" type="datetimeFigureOut">
              <a:rPr lang="en-US" smtClean="0"/>
              <a:t>3/13/20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ADAC7-C497-463C-B56F-7A7AE2FDA719}" type="slidenum">
              <a:rPr lang="en-US" smtClean="0"/>
              <a:t>‹#›</a:t>
            </a:fld>
            <a:endParaRPr lang="en-US"/>
          </a:p>
        </p:txBody>
      </p:sp>
    </p:spTree>
    <p:extLst>
      <p:ext uri="{BB962C8B-B14F-4D97-AF65-F5344CB8AC3E}">
        <p14:creationId xmlns:p14="http://schemas.microsoft.com/office/powerpoint/2010/main" val="2661804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6825"/>
            <a:ext cx="9144000" cy="3807229"/>
          </a:xfrm>
          <a:prstGeom prst="rect">
            <a:avLst/>
          </a:prstGeom>
        </p:spPr>
      </p:pic>
      <p:sp>
        <p:nvSpPr>
          <p:cNvPr id="3" name="TextBox 2"/>
          <p:cNvSpPr txBox="1"/>
          <p:nvPr/>
        </p:nvSpPr>
        <p:spPr>
          <a:xfrm>
            <a:off x="132080" y="4340860"/>
            <a:ext cx="8879840" cy="1600438"/>
          </a:xfrm>
          <a:prstGeom prst="rect">
            <a:avLst/>
          </a:prstGeom>
          <a:noFill/>
        </p:spPr>
        <p:txBody>
          <a:bodyPr wrap="square" rtlCol="0">
            <a:spAutoFit/>
          </a:bodyPr>
          <a:lstStyle/>
          <a:p>
            <a:r>
              <a:rPr lang="en-US" sz="1400" dirty="0"/>
              <a:t>Animation 1. Changes in </a:t>
            </a:r>
            <a:r>
              <a:rPr lang="en-US" sz="1400" dirty="0" err="1"/>
              <a:t>macroalgae</a:t>
            </a:r>
            <a:r>
              <a:rPr lang="en-US" sz="1400" dirty="0"/>
              <a:t> amount (% lab tray coverage) from each quadrat </a:t>
            </a:r>
            <a:r>
              <a:rPr lang="en-US" sz="1400" b="1" dirty="0"/>
              <a:t>(A)</a:t>
            </a:r>
            <a:r>
              <a:rPr lang="en-US" sz="1400" dirty="0"/>
              <a:t> demonstrate shifts in abundance across an environmental gradient ranging from pH 8.1 to 6.7. The mean abundance (% lab tray coverage) of each species in quadrats A-C compared with quadrats G-I </a:t>
            </a:r>
            <a:r>
              <a:rPr lang="en-US" sz="1400" b="1" dirty="0"/>
              <a:t>(B) </a:t>
            </a:r>
            <a:r>
              <a:rPr lang="en-US" sz="1400" dirty="0"/>
              <a:t>show that several species of </a:t>
            </a:r>
            <a:r>
              <a:rPr lang="en-US" sz="1400" dirty="0" err="1"/>
              <a:t>macroalgae</a:t>
            </a:r>
            <a:r>
              <a:rPr lang="en-US" sz="1400" dirty="0"/>
              <a:t> are absent from the most acidic environments (e.g. </a:t>
            </a:r>
            <a:r>
              <a:rPr lang="en-US" sz="1400" i="1" dirty="0" err="1"/>
              <a:t>Jania</a:t>
            </a:r>
            <a:r>
              <a:rPr lang="en-US" sz="1400" i="1" dirty="0"/>
              <a:t> </a:t>
            </a:r>
            <a:r>
              <a:rPr lang="en-US" sz="1400" i="1" dirty="0" err="1"/>
              <a:t>rubens</a:t>
            </a:r>
            <a:r>
              <a:rPr lang="en-US" sz="1400" i="1" dirty="0"/>
              <a:t>, </a:t>
            </a:r>
            <a:r>
              <a:rPr lang="en-US" sz="1400" i="1" dirty="0" err="1"/>
              <a:t>Valonia</a:t>
            </a:r>
            <a:r>
              <a:rPr lang="en-US" sz="1400" i="1" dirty="0"/>
              <a:t> </a:t>
            </a:r>
            <a:r>
              <a:rPr lang="en-US" sz="1400" i="1" dirty="0" err="1"/>
              <a:t>utriclaris</a:t>
            </a:r>
            <a:r>
              <a:rPr lang="en-US" sz="1400" i="1" dirty="0"/>
              <a:t>, </a:t>
            </a:r>
            <a:r>
              <a:rPr lang="en-US" sz="1400" i="1" dirty="0" err="1"/>
              <a:t>Flabelia</a:t>
            </a:r>
            <a:r>
              <a:rPr lang="en-US" sz="1400" i="1" dirty="0"/>
              <a:t> petiolate</a:t>
            </a:r>
            <a:r>
              <a:rPr lang="en-US" sz="1400" dirty="0"/>
              <a:t>) as new species arise or increase in abundance (e.g. </a:t>
            </a:r>
            <a:r>
              <a:rPr lang="en-US" sz="1400" i="1" dirty="0" err="1"/>
              <a:t>Dictyota</a:t>
            </a:r>
            <a:r>
              <a:rPr lang="en-US" sz="1400" i="1" dirty="0"/>
              <a:t> </a:t>
            </a:r>
            <a:r>
              <a:rPr lang="en-US" sz="1400" i="1" dirty="0" err="1"/>
              <a:t>dichotoma</a:t>
            </a:r>
            <a:r>
              <a:rPr lang="en-US" sz="1400" i="1" dirty="0"/>
              <a:t>, </a:t>
            </a:r>
            <a:r>
              <a:rPr lang="en-US" sz="1400" i="1" dirty="0" err="1"/>
              <a:t>Sarcassum</a:t>
            </a:r>
            <a:r>
              <a:rPr lang="en-US" sz="1400" i="1" dirty="0"/>
              <a:t> </a:t>
            </a:r>
            <a:r>
              <a:rPr lang="en-US" sz="1400" i="1" dirty="0" err="1"/>
              <a:t>vulgare</a:t>
            </a:r>
            <a:r>
              <a:rPr lang="en-US" sz="1400" i="1" dirty="0"/>
              <a:t>, </a:t>
            </a:r>
            <a:r>
              <a:rPr lang="en-US" sz="1400" i="1" dirty="0" err="1"/>
              <a:t>Chondracanthus</a:t>
            </a:r>
            <a:r>
              <a:rPr lang="en-US" sz="1400" i="1" dirty="0"/>
              <a:t> </a:t>
            </a:r>
            <a:r>
              <a:rPr lang="en-US" sz="1400" i="1" dirty="0" err="1"/>
              <a:t>acicularis</a:t>
            </a:r>
            <a:r>
              <a:rPr lang="en-US" sz="1400" dirty="0"/>
              <a:t>). [Note: This is an animation that alternates between with and without panel gridlines every 8 seconds (visible from slideshow mode). Hopefully, you can help me determine which to commit to. I enjoyed making my first gif, albeit simple!]</a:t>
            </a:r>
          </a:p>
        </p:txBody>
      </p:sp>
    </p:spTree>
    <p:extLst>
      <p:ext uri="{BB962C8B-B14F-4D97-AF65-F5344CB8AC3E}">
        <p14:creationId xmlns:p14="http://schemas.microsoft.com/office/powerpoint/2010/main" val="183922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AD0F09BC-8A3F-A148-977C-1E0EA245B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4" name="Rectangle 3"/>
          <p:cNvSpPr/>
          <p:nvPr/>
        </p:nvSpPr>
        <p:spPr>
          <a:xfrm>
            <a:off x="6070600" y="1752600"/>
            <a:ext cx="3073400" cy="4692375"/>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Figure 2. In lake ecosystems, plants and algae in three habitats - </a:t>
            </a:r>
            <a:r>
              <a:rPr lang="en-US" sz="1400" b="1" dirty="0">
                <a:latin typeface="Calibri" panose="020F0502020204030204" pitchFamily="34" charset="0"/>
                <a:ea typeface="Calibri" panose="020F0502020204030204" pitchFamily="34" charset="0"/>
                <a:cs typeface="Times New Roman" panose="02020603050405020304" pitchFamily="18" charset="0"/>
              </a:rPr>
              <a:t>littoral</a:t>
            </a:r>
            <a:r>
              <a:rPr lang="en-US" sz="1400" dirty="0">
                <a:latin typeface="Calibri" panose="020F0502020204030204" pitchFamily="34" charset="0"/>
                <a:ea typeface="Calibri" panose="020F0502020204030204" pitchFamily="34" charset="0"/>
                <a:cs typeface="Times New Roman" panose="02020603050405020304" pitchFamily="18" charset="0"/>
              </a:rPr>
              <a:t> (submerged illuminated edge), </a:t>
            </a:r>
            <a:r>
              <a:rPr lang="en-US" sz="1400" b="1" dirty="0">
                <a:latin typeface="Calibri" panose="020F0502020204030204" pitchFamily="34" charset="0"/>
                <a:ea typeface="Calibri" panose="020F0502020204030204" pitchFamily="34" charset="0"/>
                <a:cs typeface="Times New Roman" panose="02020603050405020304" pitchFamily="18" charset="0"/>
              </a:rPr>
              <a:t>pelagic</a:t>
            </a:r>
            <a:r>
              <a:rPr lang="en-US" sz="1400" dirty="0">
                <a:latin typeface="Calibri" panose="020F0502020204030204" pitchFamily="34" charset="0"/>
                <a:ea typeface="Calibri" panose="020F0502020204030204" pitchFamily="34" charset="0"/>
                <a:cs typeface="Times New Roman" panose="02020603050405020304" pitchFamily="18" charset="0"/>
              </a:rPr>
              <a:t> (open water) and </a:t>
            </a:r>
            <a:r>
              <a:rPr lang="en-US" sz="1400" b="1" dirty="0">
                <a:latin typeface="Calibri" panose="020F0502020204030204" pitchFamily="34" charset="0"/>
                <a:ea typeface="Calibri" panose="020F0502020204030204" pitchFamily="34" charset="0"/>
                <a:cs typeface="Times New Roman" panose="02020603050405020304" pitchFamily="18" charset="0"/>
              </a:rPr>
              <a:t>terrestrial</a:t>
            </a:r>
            <a:r>
              <a:rPr lang="en-US" sz="1400" dirty="0">
                <a:latin typeface="Calibri" panose="020F0502020204030204" pitchFamily="34" charset="0"/>
                <a:ea typeface="Calibri" panose="020F0502020204030204" pitchFamily="34" charset="0"/>
                <a:cs typeface="Times New Roman" panose="02020603050405020304" pitchFamily="18" charset="0"/>
              </a:rPr>
              <a:t> (land surrounding the lake) – convert CO</a:t>
            </a:r>
            <a:r>
              <a:rPr lang="en-US" sz="1400" baseline="-25000" dirty="0">
                <a:latin typeface="Calibri" panose="020F0502020204030204" pitchFamily="34" charset="0"/>
                <a:ea typeface="Calibri" panose="020F0502020204030204" pitchFamily="34" charset="0"/>
                <a:cs typeface="Times New Roman" panose="02020603050405020304" pitchFamily="18" charset="0"/>
              </a:rPr>
              <a:t>2</a:t>
            </a:r>
            <a:r>
              <a:rPr lang="en-US" sz="1400" dirty="0">
                <a:latin typeface="Calibri" panose="020F0502020204030204" pitchFamily="34" charset="0"/>
                <a:ea typeface="Calibri" panose="020F0502020204030204" pitchFamily="34" charset="0"/>
                <a:cs typeface="Times New Roman" panose="02020603050405020304" pitchFamily="18" charset="0"/>
              </a:rPr>
              <a:t> into forms of carbon that are usable to the rest of the food web through photosynthesis. Natural differences in the frequency that atoms contain extra neutrons occurs among these three habitats (greater values reflect higher occurrences of atoms with an extra neutron). Estimates of the importance of each habitat to each fish are obtained by comparing the values in the fish tissue to the values observed in plant tissue from each habitat. The shading gives a sense of uncertainty around source values, lighter gray is more unlikely. </a:t>
            </a:r>
          </a:p>
        </p:txBody>
      </p:sp>
    </p:spTree>
    <p:extLst>
      <p:ext uri="{BB962C8B-B14F-4D97-AF65-F5344CB8AC3E}">
        <p14:creationId xmlns:p14="http://schemas.microsoft.com/office/powerpoint/2010/main" val="12751191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TotalTime>
  <Words>1293</Words>
  <Application>Microsoft Macintosh PowerPoint</Application>
  <PresentationFormat>On-screen Show (4:3)</PresentationFormat>
  <Paragraphs>26</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Rebekah R. Stiling</dc:creator>
  <cp:lastModifiedBy>Rebekah R. Stiling</cp:lastModifiedBy>
  <cp:revision>38</cp:revision>
  <dcterms:created xsi:type="dcterms:W3CDTF">2020-03-12T00:32:30Z</dcterms:created>
  <dcterms:modified xsi:type="dcterms:W3CDTF">2020-03-14T02:09:57Z</dcterms:modified>
</cp:coreProperties>
</file>