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4"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889A4EB-9CCA-4B35-8665-C99FC80C4001}"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385497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89A4EB-9CCA-4B35-8665-C99FC80C4001}"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2445246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89A4EB-9CCA-4B35-8665-C99FC80C4001}"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385946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889A4EB-9CCA-4B35-8665-C99FC80C4001}"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96114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89A4EB-9CCA-4B35-8665-C99FC80C4001}" type="datetimeFigureOut">
              <a:rPr lang="en-GB" smtClean="0"/>
              <a:t>09/09/2025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113964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889A4EB-9CCA-4B35-8665-C99FC80C4001}" type="datetimeFigureOut">
              <a:rPr lang="en-GB" smtClean="0"/>
              <a:t>09/09/2025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382139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889A4EB-9CCA-4B35-8665-C99FC80C4001}" type="datetimeFigureOut">
              <a:rPr lang="en-GB" smtClean="0"/>
              <a:t>09/09/2025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77509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889A4EB-9CCA-4B35-8665-C99FC80C4001}" type="datetimeFigureOut">
              <a:rPr lang="en-GB" smtClean="0"/>
              <a:t>09/09/2025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269089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9A4EB-9CCA-4B35-8665-C99FC80C4001}" type="datetimeFigureOut">
              <a:rPr lang="en-GB" smtClean="0"/>
              <a:t>09/09/2025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202843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89A4EB-9CCA-4B35-8665-C99FC80C4001}" type="datetimeFigureOut">
              <a:rPr lang="en-GB" smtClean="0"/>
              <a:t>09/09/2025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2878380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889A4EB-9CCA-4B35-8665-C99FC80C4001}" type="datetimeFigureOut">
              <a:rPr lang="en-GB" smtClean="0"/>
              <a:t>09/09/2025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EEC3C02-536D-4F95-A005-CAE2D7B2116A}" type="slidenum">
              <a:rPr lang="en-GB" smtClean="0"/>
              <a:t>‹#›</a:t>
            </a:fld>
            <a:endParaRPr lang="en-GB"/>
          </a:p>
        </p:txBody>
      </p:sp>
    </p:spTree>
    <p:extLst>
      <p:ext uri="{BB962C8B-B14F-4D97-AF65-F5344CB8AC3E}">
        <p14:creationId xmlns:p14="http://schemas.microsoft.com/office/powerpoint/2010/main" val="267239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9A4EB-9CCA-4B35-8665-C99FC80C4001}" type="datetimeFigureOut">
              <a:rPr lang="en-GB" smtClean="0"/>
              <a:t>09/09/2025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C3C02-536D-4F95-A005-CAE2D7B2116A}" type="slidenum">
              <a:rPr lang="en-GB" smtClean="0"/>
              <a:t>‹#›</a:t>
            </a:fld>
            <a:endParaRPr lang="en-GB"/>
          </a:p>
        </p:txBody>
      </p:sp>
    </p:spTree>
    <p:extLst>
      <p:ext uri="{BB962C8B-B14F-4D97-AF65-F5344CB8AC3E}">
        <p14:creationId xmlns:p14="http://schemas.microsoft.com/office/powerpoint/2010/main" val="20779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26004" y="358220"/>
            <a:ext cx="5646656" cy="584775"/>
          </a:xfrm>
          <a:prstGeom prst="rect">
            <a:avLst/>
          </a:prstGeom>
          <a:noFill/>
        </p:spPr>
        <p:txBody>
          <a:bodyPr wrap="square" rtlCol="0">
            <a:spAutoFit/>
          </a:bodyPr>
          <a:lstStyle/>
          <a:p>
            <a:pPr algn="ctr"/>
            <a:r>
              <a:rPr lang="en-US" sz="3200" dirty="0" err="1" smtClean="0"/>
              <a:t>MoonWalk</a:t>
            </a:r>
            <a:endParaRPr lang="en-GB" sz="3200" dirty="0"/>
          </a:p>
        </p:txBody>
      </p:sp>
      <p:sp>
        <p:nvSpPr>
          <p:cNvPr id="3" name="TextBox 2"/>
          <p:cNvSpPr txBox="1"/>
          <p:nvPr/>
        </p:nvSpPr>
        <p:spPr>
          <a:xfrm>
            <a:off x="395926" y="2007910"/>
            <a:ext cx="10906812" cy="3062377"/>
          </a:xfrm>
          <a:prstGeom prst="rect">
            <a:avLst/>
          </a:prstGeom>
          <a:noFill/>
        </p:spPr>
        <p:txBody>
          <a:bodyPr wrap="square" rtlCol="0">
            <a:spAutoFit/>
          </a:bodyPr>
          <a:lstStyle/>
          <a:p>
            <a:r>
              <a:rPr lang="en-US" sz="2800" dirty="0" smtClean="0"/>
              <a:t>The purpose</a:t>
            </a:r>
            <a:r>
              <a:rPr lang="en-US" sz="2500" dirty="0" smtClean="0"/>
              <a:t>:</a:t>
            </a:r>
          </a:p>
          <a:p>
            <a:endParaRPr lang="en-US" sz="2500" dirty="0" smtClean="0"/>
          </a:p>
          <a:p>
            <a:pPr marL="342900" indent="-342900">
              <a:buFont typeface="Arial" panose="020B0604020202020204" pitchFamily="34" charset="0"/>
              <a:buChar char="•"/>
            </a:pPr>
            <a:r>
              <a:rPr lang="en-US" sz="2800" dirty="0" smtClean="0"/>
              <a:t>The purpose of the system is to help passengers plan and book their journey to the moon, while providing the necessary logistics for rockets and hotels. The system also enables hotel administrators to manage rooms and reservations, and system administrators to oversee rockets, trips, and overall operations.</a:t>
            </a:r>
            <a:endParaRPr lang="en-US" sz="2500" dirty="0" smtClean="0"/>
          </a:p>
        </p:txBody>
      </p:sp>
    </p:spTree>
    <p:extLst>
      <p:ext uri="{BB962C8B-B14F-4D97-AF65-F5344CB8AC3E}">
        <p14:creationId xmlns:p14="http://schemas.microsoft.com/office/powerpoint/2010/main" val="266008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26004" y="320513"/>
            <a:ext cx="5646656" cy="584775"/>
          </a:xfrm>
          <a:prstGeom prst="rect">
            <a:avLst/>
          </a:prstGeom>
          <a:noFill/>
        </p:spPr>
        <p:txBody>
          <a:bodyPr wrap="square" rtlCol="0">
            <a:spAutoFit/>
          </a:bodyPr>
          <a:lstStyle/>
          <a:p>
            <a:pPr algn="ctr"/>
            <a:r>
              <a:rPr lang="en-US" sz="3200" dirty="0" err="1" smtClean="0"/>
              <a:t>MoonWalk</a:t>
            </a:r>
            <a:endParaRPr lang="en-GB" sz="3200" dirty="0"/>
          </a:p>
        </p:txBody>
      </p:sp>
      <p:sp>
        <p:nvSpPr>
          <p:cNvPr id="4" name="TextBox 3"/>
          <p:cNvSpPr txBox="1"/>
          <p:nvPr/>
        </p:nvSpPr>
        <p:spPr>
          <a:xfrm>
            <a:off x="395926" y="1621411"/>
            <a:ext cx="10906812" cy="4401205"/>
          </a:xfrm>
          <a:prstGeom prst="rect">
            <a:avLst/>
          </a:prstGeom>
          <a:noFill/>
        </p:spPr>
        <p:txBody>
          <a:bodyPr wrap="square" rtlCol="0">
            <a:spAutoFit/>
          </a:bodyPr>
          <a:lstStyle/>
          <a:p>
            <a:r>
              <a:rPr lang="en-US" sz="2800" dirty="0" smtClean="0"/>
              <a:t>Target Users:</a:t>
            </a:r>
          </a:p>
          <a:p>
            <a:endParaRPr lang="en-US" sz="2800" dirty="0" smtClean="0"/>
          </a:p>
          <a:p>
            <a:r>
              <a:rPr lang="en-US" sz="2800" b="1" dirty="0" smtClean="0"/>
              <a:t>Passengers/Travelers</a:t>
            </a:r>
            <a:r>
              <a:rPr lang="en-US" sz="2800" dirty="0" smtClean="0"/>
              <a:t> – individuals who want to book and plan a journey to the moon for leisure, exploration, or adventure.</a:t>
            </a:r>
          </a:p>
          <a:p>
            <a:endParaRPr lang="en-US" sz="2800" dirty="0" smtClean="0"/>
          </a:p>
          <a:p>
            <a:r>
              <a:rPr lang="en-US" sz="2800" b="1" dirty="0" smtClean="0"/>
              <a:t>Hotel Administrators</a:t>
            </a:r>
            <a:r>
              <a:rPr lang="en-US" sz="2800" dirty="0" smtClean="0"/>
              <a:t> – staff responsible for managing hotel rooms, availability, and reservations.</a:t>
            </a:r>
          </a:p>
          <a:p>
            <a:endParaRPr lang="en-US" sz="2800" dirty="0" smtClean="0"/>
          </a:p>
          <a:p>
            <a:r>
              <a:rPr lang="en-US" sz="2800" b="1" dirty="0" smtClean="0"/>
              <a:t>System Administrators</a:t>
            </a:r>
            <a:r>
              <a:rPr lang="en-US" sz="2800" dirty="0" smtClean="0"/>
              <a:t> – staff responsible for managing rockets, trips, and ensuring smooth logistics between rockets and trips.</a:t>
            </a:r>
            <a:endParaRPr lang="en-US" sz="2800" dirty="0"/>
          </a:p>
        </p:txBody>
      </p:sp>
    </p:spTree>
    <p:extLst>
      <p:ext uri="{BB962C8B-B14F-4D97-AF65-F5344CB8AC3E}">
        <p14:creationId xmlns:p14="http://schemas.microsoft.com/office/powerpoint/2010/main" val="300625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926" y="292235"/>
            <a:ext cx="10906812" cy="6217087"/>
          </a:xfrm>
          <a:prstGeom prst="rect">
            <a:avLst/>
          </a:prstGeom>
          <a:noFill/>
        </p:spPr>
        <p:txBody>
          <a:bodyPr wrap="square" rtlCol="0">
            <a:spAutoFit/>
          </a:bodyPr>
          <a:lstStyle/>
          <a:p>
            <a:pPr algn="ctr"/>
            <a:r>
              <a:rPr lang="en-US" sz="2800" dirty="0" smtClean="0"/>
              <a:t>Major Features</a:t>
            </a:r>
            <a:r>
              <a:rPr lang="en-US" sz="2500" dirty="0" smtClean="0"/>
              <a:t>:</a:t>
            </a:r>
          </a:p>
          <a:p>
            <a:pPr algn="ctr"/>
            <a:endParaRPr lang="en-US" sz="2500" dirty="0" smtClean="0"/>
          </a:p>
          <a:p>
            <a:r>
              <a:rPr lang="en-US" sz="2300" b="1" dirty="0" smtClean="0"/>
              <a:t>Core Functional Features (Business-side):</a:t>
            </a:r>
          </a:p>
          <a:p>
            <a:endParaRPr lang="en-US" sz="2300" b="1" dirty="0" smtClean="0"/>
          </a:p>
          <a:p>
            <a:r>
              <a:rPr lang="en-US" sz="2300" b="1" dirty="0" smtClean="0"/>
              <a:t>Role-based access control</a:t>
            </a:r>
            <a:r>
              <a:rPr lang="en-US" sz="2300" dirty="0" smtClean="0"/>
              <a:t> with three roles: Passenger, Hotel Admin, System Admin.</a:t>
            </a:r>
          </a:p>
          <a:p>
            <a:endParaRPr lang="en-US" sz="2300" dirty="0" smtClean="0"/>
          </a:p>
          <a:p>
            <a:r>
              <a:rPr lang="en-US" sz="2300" b="1" dirty="0" smtClean="0"/>
              <a:t>Passenger booking</a:t>
            </a:r>
            <a:r>
              <a:rPr lang="en-US" sz="2300" dirty="0" smtClean="0"/>
              <a:t>: select launch/return dates, hotel, rooms, passengers, and pay.</a:t>
            </a:r>
          </a:p>
          <a:p>
            <a:endParaRPr lang="en-US" sz="2300" dirty="0" smtClean="0"/>
          </a:p>
          <a:p>
            <a:r>
              <a:rPr lang="en-US" sz="2300" b="1" dirty="0" smtClean="0"/>
              <a:t>Hotel management</a:t>
            </a:r>
            <a:r>
              <a:rPr lang="en-US" sz="2300" dirty="0" smtClean="0"/>
              <a:t>: view/filter rooms, update statuses, and add new rooms.</a:t>
            </a:r>
          </a:p>
          <a:p>
            <a:endParaRPr lang="en-US" sz="2300" dirty="0" smtClean="0"/>
          </a:p>
          <a:p>
            <a:r>
              <a:rPr lang="en-US" sz="2300" b="1" dirty="0" smtClean="0"/>
              <a:t>System management</a:t>
            </a:r>
            <a:r>
              <a:rPr lang="en-US" sz="2300" dirty="0" smtClean="0"/>
              <a:t>: manage rockets, trips, and logistics.</a:t>
            </a:r>
          </a:p>
          <a:p>
            <a:endParaRPr lang="en-US" sz="2300" dirty="0" smtClean="0"/>
          </a:p>
          <a:p>
            <a:r>
              <a:rPr lang="en-US" sz="2300" b="1" dirty="0" smtClean="0"/>
              <a:t>Payment system</a:t>
            </a:r>
            <a:r>
              <a:rPr lang="en-US" sz="2300" dirty="0" smtClean="0"/>
              <a:t> with secure transactions and scheduled services for handling canceled or failed payments.</a:t>
            </a:r>
          </a:p>
          <a:p>
            <a:endParaRPr lang="en-US" sz="2300" dirty="0" smtClean="0"/>
          </a:p>
          <a:p>
            <a:r>
              <a:rPr lang="en-US" sz="2300" b="1" dirty="0" smtClean="0"/>
              <a:t>Email notifications</a:t>
            </a:r>
            <a:r>
              <a:rPr lang="en-US" sz="2300" dirty="0" smtClean="0"/>
              <a:t> for order details and verification during registration.</a:t>
            </a:r>
          </a:p>
          <a:p>
            <a:endParaRPr lang="en-US" sz="2300" dirty="0" smtClean="0"/>
          </a:p>
        </p:txBody>
      </p:sp>
    </p:spTree>
    <p:extLst>
      <p:ext uri="{BB962C8B-B14F-4D97-AF65-F5344CB8AC3E}">
        <p14:creationId xmlns:p14="http://schemas.microsoft.com/office/powerpoint/2010/main" val="72676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926" y="292235"/>
            <a:ext cx="10906812" cy="5832366"/>
          </a:xfrm>
          <a:prstGeom prst="rect">
            <a:avLst/>
          </a:prstGeom>
          <a:noFill/>
        </p:spPr>
        <p:txBody>
          <a:bodyPr wrap="square" rtlCol="0">
            <a:spAutoFit/>
          </a:bodyPr>
          <a:lstStyle/>
          <a:p>
            <a:pPr algn="ctr"/>
            <a:r>
              <a:rPr lang="en-US" sz="2800" dirty="0" smtClean="0"/>
              <a:t>Major Features</a:t>
            </a:r>
            <a:r>
              <a:rPr lang="en-US" sz="2500" dirty="0" smtClean="0"/>
              <a:t>:</a:t>
            </a:r>
          </a:p>
          <a:p>
            <a:pPr algn="ctr"/>
            <a:endParaRPr lang="en-US" sz="2300" dirty="0" smtClean="0"/>
          </a:p>
          <a:p>
            <a:r>
              <a:rPr lang="en-US" sz="2300" b="1" dirty="0" smtClean="0"/>
              <a:t>Technical Features:</a:t>
            </a:r>
          </a:p>
          <a:p>
            <a:endParaRPr lang="en-US" sz="2300" b="1" dirty="0" smtClean="0"/>
          </a:p>
          <a:p>
            <a:r>
              <a:rPr lang="en-US" sz="2300" b="1" dirty="0" smtClean="0"/>
              <a:t>JWT-based authentication</a:t>
            </a:r>
            <a:r>
              <a:rPr lang="en-US" sz="2300" dirty="0" smtClean="0"/>
              <a:t> for secure and scalable login sessions.</a:t>
            </a:r>
          </a:p>
          <a:p>
            <a:endParaRPr lang="en-US" sz="2300" dirty="0"/>
          </a:p>
          <a:p>
            <a:r>
              <a:rPr lang="en-US" sz="2300" b="1" dirty="0" smtClean="0"/>
              <a:t>Pessimistic locks</a:t>
            </a:r>
            <a:r>
              <a:rPr lang="en-US" sz="2300" dirty="0" smtClean="0"/>
              <a:t> to support concurrency and prevent overbooking or conflicting updates.</a:t>
            </a:r>
          </a:p>
          <a:p>
            <a:endParaRPr lang="en-US" sz="2300" dirty="0" smtClean="0"/>
          </a:p>
          <a:p>
            <a:r>
              <a:rPr lang="en-US" sz="2300" b="1" dirty="0" smtClean="0"/>
              <a:t>RESTful controllers</a:t>
            </a:r>
            <a:r>
              <a:rPr lang="en-US" sz="2300" dirty="0" smtClean="0"/>
              <a:t> for clean API design.</a:t>
            </a:r>
          </a:p>
          <a:p>
            <a:endParaRPr lang="en-US" sz="2300" dirty="0" smtClean="0"/>
          </a:p>
          <a:p>
            <a:r>
              <a:rPr lang="en-US" sz="2300" b="1" dirty="0" smtClean="0"/>
              <a:t>Layered architecture</a:t>
            </a:r>
            <a:r>
              <a:rPr lang="en-US" sz="2300" dirty="0" smtClean="0"/>
              <a:t> (controllers, services, repositories, </a:t>
            </a:r>
            <a:r>
              <a:rPr lang="en-US" sz="2300" dirty="0" smtClean="0"/>
              <a:t>domain) </a:t>
            </a:r>
            <a:r>
              <a:rPr lang="en-US" sz="2300" dirty="0" smtClean="0"/>
              <a:t>for maintainability.</a:t>
            </a:r>
          </a:p>
          <a:p>
            <a:endParaRPr lang="en-US" sz="2300" dirty="0" smtClean="0"/>
          </a:p>
          <a:p>
            <a:r>
              <a:rPr lang="en-US" sz="2300" b="1" dirty="0" smtClean="0"/>
              <a:t>Integration and unit tests</a:t>
            </a:r>
            <a:r>
              <a:rPr lang="en-US" sz="2300" dirty="0" smtClean="0"/>
              <a:t> to ensure system correctness and reliability.</a:t>
            </a:r>
          </a:p>
          <a:p>
            <a:endParaRPr lang="en-US" sz="2300" dirty="0" smtClean="0"/>
          </a:p>
          <a:p>
            <a:r>
              <a:rPr lang="en-US" sz="2300" b="1" dirty="0" smtClean="0"/>
              <a:t>Scheduled jobs/services</a:t>
            </a:r>
            <a:r>
              <a:rPr lang="en-US" sz="2300" dirty="0" smtClean="0"/>
              <a:t> for background tasks (e.g., canceling unpaid orders).</a:t>
            </a:r>
          </a:p>
          <a:p>
            <a:endParaRPr lang="en-US" sz="2300" dirty="0" smtClean="0"/>
          </a:p>
        </p:txBody>
      </p:sp>
    </p:spTree>
    <p:extLst>
      <p:ext uri="{BB962C8B-B14F-4D97-AF65-F5344CB8AC3E}">
        <p14:creationId xmlns:p14="http://schemas.microsoft.com/office/powerpoint/2010/main" val="187012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926" y="292235"/>
            <a:ext cx="10906812" cy="3847207"/>
          </a:xfrm>
          <a:prstGeom prst="rect">
            <a:avLst/>
          </a:prstGeom>
          <a:noFill/>
        </p:spPr>
        <p:txBody>
          <a:bodyPr wrap="square" rtlCol="0">
            <a:spAutoFit/>
          </a:bodyPr>
          <a:lstStyle/>
          <a:p>
            <a:pPr algn="ctr"/>
            <a:r>
              <a:rPr lang="en-US" sz="2800" dirty="0" smtClean="0"/>
              <a:t>Major Features</a:t>
            </a:r>
            <a:r>
              <a:rPr lang="en-US" sz="2500" dirty="0" smtClean="0"/>
              <a:t>:</a:t>
            </a:r>
          </a:p>
          <a:p>
            <a:pPr algn="ctr"/>
            <a:endParaRPr lang="en-US" sz="2300" dirty="0" smtClean="0"/>
          </a:p>
          <a:p>
            <a:r>
              <a:rPr lang="en-US" sz="2300" b="1" dirty="0" smtClean="0"/>
              <a:t>User Experience Features:</a:t>
            </a:r>
          </a:p>
          <a:p>
            <a:endParaRPr lang="en-US" sz="2300" b="1" dirty="0" smtClean="0"/>
          </a:p>
          <a:p>
            <a:r>
              <a:rPr lang="en-US" sz="2300" b="1" dirty="0" smtClean="0"/>
              <a:t>User-friendly interface</a:t>
            </a:r>
            <a:r>
              <a:rPr lang="en-US" sz="2300" dirty="0" smtClean="0"/>
              <a:t> with intuitive navigation.</a:t>
            </a:r>
          </a:p>
          <a:p>
            <a:endParaRPr lang="en-US" sz="2300" dirty="0" smtClean="0"/>
          </a:p>
          <a:p>
            <a:r>
              <a:rPr lang="en-US" sz="2300" b="1" dirty="0" smtClean="0"/>
              <a:t>Modern animations</a:t>
            </a:r>
            <a:r>
              <a:rPr lang="en-US" sz="2300" dirty="0" smtClean="0"/>
              <a:t> and interactive design to keep users engaged.</a:t>
            </a:r>
          </a:p>
          <a:p>
            <a:endParaRPr lang="en-US" sz="2300" dirty="0" smtClean="0"/>
          </a:p>
          <a:p>
            <a:r>
              <a:rPr lang="en-US" sz="2300" b="1" dirty="0" smtClean="0"/>
              <a:t>Responsive design</a:t>
            </a:r>
            <a:r>
              <a:rPr lang="en-US" sz="2300" dirty="0" smtClean="0"/>
              <a:t> for accessibility on different devices.</a:t>
            </a:r>
          </a:p>
          <a:p>
            <a:endParaRPr lang="en-US" sz="2300" dirty="0" smtClean="0"/>
          </a:p>
        </p:txBody>
      </p:sp>
    </p:spTree>
    <p:extLst>
      <p:ext uri="{BB962C8B-B14F-4D97-AF65-F5344CB8AC3E}">
        <p14:creationId xmlns:p14="http://schemas.microsoft.com/office/powerpoint/2010/main" val="129982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926" y="518477"/>
            <a:ext cx="10906812" cy="5893921"/>
          </a:xfrm>
          <a:prstGeom prst="rect">
            <a:avLst/>
          </a:prstGeom>
          <a:noFill/>
        </p:spPr>
        <p:txBody>
          <a:bodyPr wrap="square" rtlCol="0">
            <a:spAutoFit/>
          </a:bodyPr>
          <a:lstStyle/>
          <a:p>
            <a:pPr algn="ctr"/>
            <a:r>
              <a:rPr lang="en-US" sz="2800" dirty="0" smtClean="0"/>
              <a:t>User Stories</a:t>
            </a:r>
            <a:r>
              <a:rPr lang="en-US" sz="2500" dirty="0" smtClean="0"/>
              <a:t>:</a:t>
            </a:r>
          </a:p>
          <a:p>
            <a:r>
              <a:rPr lang="en-US" sz="2500" dirty="0" smtClean="0"/>
              <a:t>PASSENGER</a:t>
            </a:r>
          </a:p>
          <a:p>
            <a:endParaRPr lang="en-US" sz="2500" dirty="0" smtClean="0"/>
          </a:p>
          <a:p>
            <a:pPr marL="342900" indent="-342900">
              <a:buFont typeface="Arial" panose="020B0604020202020204" pitchFamily="34" charset="0"/>
              <a:buChar char="•"/>
            </a:pPr>
            <a:r>
              <a:rPr lang="en-US" sz="2300" dirty="0" smtClean="0"/>
              <a:t>As a user, I want to log in so that I can access my account and use the system features.</a:t>
            </a:r>
          </a:p>
          <a:p>
            <a:pPr marL="342900" indent="-342900">
              <a:buFont typeface="Arial" panose="020B0604020202020204" pitchFamily="34" charset="0"/>
              <a:buChar char="•"/>
            </a:pPr>
            <a:endParaRPr lang="en-US" sz="2300" dirty="0" smtClean="0"/>
          </a:p>
          <a:p>
            <a:pPr marL="342900" indent="-342900">
              <a:buFont typeface="Arial" panose="020B0604020202020204" pitchFamily="34" charset="0"/>
              <a:buChar char="•"/>
            </a:pPr>
            <a:r>
              <a:rPr lang="en-US" sz="2300" dirty="0" smtClean="0"/>
              <a:t>As a passenger, I want to choose a launch date so that I can plan my trip.</a:t>
            </a:r>
          </a:p>
          <a:p>
            <a:pPr marL="342900" indent="-342900">
              <a:buFont typeface="Arial" panose="020B0604020202020204" pitchFamily="34" charset="0"/>
              <a:buChar char="•"/>
            </a:pPr>
            <a:endParaRPr lang="en-US" sz="2300" dirty="0" smtClean="0"/>
          </a:p>
          <a:p>
            <a:pPr marL="342900" indent="-342900">
              <a:buFont typeface="Arial" panose="020B0604020202020204" pitchFamily="34" charset="0"/>
              <a:buChar char="•"/>
            </a:pPr>
            <a:r>
              <a:rPr lang="en-US" sz="2300" dirty="0" smtClean="0"/>
              <a:t>As a passenger, I want to choose a return date so that I can complete my round trip.</a:t>
            </a:r>
          </a:p>
          <a:p>
            <a:pPr marL="342900" indent="-342900">
              <a:buFont typeface="Arial" panose="020B0604020202020204" pitchFamily="34" charset="0"/>
              <a:buChar char="•"/>
            </a:pPr>
            <a:endParaRPr lang="en-US" sz="2300" dirty="0" smtClean="0"/>
          </a:p>
          <a:p>
            <a:pPr marL="342900" indent="-342900">
              <a:buFont typeface="Arial" panose="020B0604020202020204" pitchFamily="34" charset="0"/>
              <a:buChar char="•"/>
            </a:pPr>
            <a:r>
              <a:rPr lang="en-US" sz="2300" dirty="0" smtClean="0"/>
              <a:t>As a passenger, I want to select a hotel and rooms so that I have a place to stay during the trip.</a:t>
            </a:r>
          </a:p>
          <a:p>
            <a:pPr marL="342900" indent="-342900">
              <a:buFont typeface="Arial" panose="020B0604020202020204" pitchFamily="34" charset="0"/>
              <a:buChar char="•"/>
            </a:pPr>
            <a:endParaRPr lang="en-US" sz="2300" dirty="0" smtClean="0"/>
          </a:p>
          <a:p>
            <a:pPr marL="342900" indent="-342900">
              <a:buFont typeface="Arial" panose="020B0604020202020204" pitchFamily="34" charset="0"/>
              <a:buChar char="•"/>
            </a:pPr>
            <a:r>
              <a:rPr lang="en-US" sz="2300" dirty="0" smtClean="0"/>
              <a:t>As a passenger, I want to specify the number of passengers so that I can buy the correct number of tickets.</a:t>
            </a:r>
          </a:p>
          <a:p>
            <a:pPr marL="342900" indent="-342900">
              <a:buFont typeface="Arial" panose="020B0604020202020204" pitchFamily="34" charset="0"/>
              <a:buChar char="•"/>
            </a:pPr>
            <a:endParaRPr lang="en-US" sz="2300" dirty="0" smtClean="0"/>
          </a:p>
          <a:p>
            <a:pPr marL="342900" indent="-342900">
              <a:buFont typeface="Arial" panose="020B0604020202020204" pitchFamily="34" charset="0"/>
              <a:buChar char="•"/>
            </a:pPr>
            <a:r>
              <a:rPr lang="en-US" sz="2300" dirty="0" smtClean="0"/>
              <a:t>As a passenger, I want to pay for my booking so that my reservation is confirmed.</a:t>
            </a:r>
          </a:p>
        </p:txBody>
      </p:sp>
    </p:spTree>
    <p:extLst>
      <p:ext uri="{BB962C8B-B14F-4D97-AF65-F5344CB8AC3E}">
        <p14:creationId xmlns:p14="http://schemas.microsoft.com/office/powerpoint/2010/main" val="349152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926" y="518477"/>
            <a:ext cx="10906812" cy="4478149"/>
          </a:xfrm>
          <a:prstGeom prst="rect">
            <a:avLst/>
          </a:prstGeom>
          <a:noFill/>
        </p:spPr>
        <p:txBody>
          <a:bodyPr wrap="square" rtlCol="0">
            <a:spAutoFit/>
          </a:bodyPr>
          <a:lstStyle/>
          <a:p>
            <a:pPr algn="ctr"/>
            <a:r>
              <a:rPr lang="en-US" sz="2800" dirty="0" smtClean="0"/>
              <a:t>User Stories</a:t>
            </a:r>
            <a:r>
              <a:rPr lang="en-US" sz="2500" dirty="0" smtClean="0"/>
              <a:t>:</a:t>
            </a:r>
          </a:p>
          <a:p>
            <a:r>
              <a:rPr lang="en-US" sz="2500" dirty="0" smtClean="0"/>
              <a:t>HOTEL_ADMIN</a:t>
            </a:r>
          </a:p>
          <a:p>
            <a:endParaRPr lang="en-US" sz="2500" dirty="0" smtClean="0"/>
          </a:p>
          <a:p>
            <a:pPr marL="342900" indent="-342900">
              <a:buFont typeface="Arial" panose="020B0604020202020204" pitchFamily="34" charset="0"/>
              <a:buChar char="•"/>
            </a:pPr>
            <a:r>
              <a:rPr lang="en-US" sz="2300" dirty="0" smtClean="0"/>
              <a:t>As a hotel admin, I want to see all rooms so that I can manage the hotel inventory.</a:t>
            </a:r>
          </a:p>
          <a:p>
            <a:pPr marL="342900" indent="-342900">
              <a:buFont typeface="Arial" panose="020B0604020202020204" pitchFamily="34" charset="0"/>
              <a:buChar char="•"/>
            </a:pPr>
            <a:endParaRPr lang="en-US" sz="2300" dirty="0" smtClean="0"/>
          </a:p>
          <a:p>
            <a:pPr marL="342900" indent="-342900">
              <a:buFont typeface="Arial" panose="020B0604020202020204" pitchFamily="34" charset="0"/>
              <a:buChar char="•"/>
            </a:pPr>
            <a:r>
              <a:rPr lang="en-US" sz="2300" dirty="0" smtClean="0"/>
              <a:t>As a hotel admin, I want to see which rooms are available or reserved so that I know current occupancy.</a:t>
            </a:r>
          </a:p>
          <a:p>
            <a:pPr marL="342900" indent="-342900">
              <a:buFont typeface="Arial" panose="020B0604020202020204" pitchFamily="34" charset="0"/>
              <a:buChar char="•"/>
            </a:pPr>
            <a:endParaRPr lang="en-US" sz="2300" dirty="0" smtClean="0"/>
          </a:p>
          <a:p>
            <a:pPr marL="342900" indent="-342900">
              <a:buFont typeface="Arial" panose="020B0604020202020204" pitchFamily="34" charset="0"/>
              <a:buChar char="•"/>
            </a:pPr>
            <a:r>
              <a:rPr lang="en-US" sz="2300" dirty="0" smtClean="0"/>
              <a:t>As a hotel admin, I want to change the status of a room so that I can mark it as available, reserved, or occupied.</a:t>
            </a:r>
          </a:p>
          <a:p>
            <a:pPr marL="342900" indent="-342900">
              <a:buFont typeface="Arial" panose="020B0604020202020204" pitchFamily="34" charset="0"/>
              <a:buChar char="•"/>
            </a:pPr>
            <a:endParaRPr lang="en-US" sz="2300" dirty="0" smtClean="0"/>
          </a:p>
          <a:p>
            <a:pPr marL="342900" indent="-342900">
              <a:buFont typeface="Arial" panose="020B0604020202020204" pitchFamily="34" charset="0"/>
              <a:buChar char="•"/>
            </a:pPr>
            <a:r>
              <a:rPr lang="en-US" sz="2300" dirty="0" smtClean="0"/>
              <a:t>As a hotel admin, I want to add a room so that I can expand the hotel’s capacity.</a:t>
            </a:r>
          </a:p>
        </p:txBody>
      </p:sp>
    </p:spTree>
    <p:extLst>
      <p:ext uri="{BB962C8B-B14F-4D97-AF65-F5344CB8AC3E}">
        <p14:creationId xmlns:p14="http://schemas.microsoft.com/office/powerpoint/2010/main" val="190287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926" y="518477"/>
            <a:ext cx="10906812" cy="5355312"/>
          </a:xfrm>
          <a:prstGeom prst="rect">
            <a:avLst/>
          </a:prstGeom>
          <a:noFill/>
        </p:spPr>
        <p:txBody>
          <a:bodyPr wrap="square" rtlCol="0">
            <a:spAutoFit/>
          </a:bodyPr>
          <a:lstStyle/>
          <a:p>
            <a:pPr algn="ctr"/>
            <a:r>
              <a:rPr lang="en-US" sz="2800" dirty="0" smtClean="0"/>
              <a:t>User Stories</a:t>
            </a:r>
            <a:r>
              <a:rPr lang="en-US" sz="2500" dirty="0" smtClean="0"/>
              <a:t>:</a:t>
            </a:r>
          </a:p>
          <a:p>
            <a:r>
              <a:rPr lang="en-US" sz="2500" dirty="0" smtClean="0"/>
              <a:t>SYSTEM_ADMIN</a:t>
            </a:r>
          </a:p>
          <a:p>
            <a:endParaRPr lang="en-US" sz="2300" dirty="0" smtClean="0"/>
          </a:p>
          <a:p>
            <a:pPr marL="342900" indent="-342900">
              <a:buFont typeface="Arial" panose="020B0604020202020204" pitchFamily="34" charset="0"/>
              <a:buChar char="•"/>
            </a:pPr>
            <a:r>
              <a:rPr lang="en-US" sz="2300" dirty="0" smtClean="0"/>
              <a:t>As a system admin, I want to see all rockets so that I can monitor the fleet.</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smtClean="0"/>
              <a:t>As a system admin, I want to see all trips so that I can manage scheduled flights.</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smtClean="0"/>
              <a:t>As a system admin, I want to filter rockets and trips by conditions so that I can quickly find relevant information.</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smtClean="0"/>
              <a:t>As a system admin, I want to add new rockets so that the system stays up to date.</a:t>
            </a:r>
          </a:p>
          <a:p>
            <a:pPr marL="342900" indent="-342900">
              <a:buFont typeface="Arial" panose="020B0604020202020204" pitchFamily="34" charset="0"/>
              <a:buChar char="•"/>
            </a:pPr>
            <a:endParaRPr lang="en-US" sz="2300" dirty="0"/>
          </a:p>
          <a:p>
            <a:pPr marL="342900" indent="-342900">
              <a:buFont typeface="Arial" panose="020B0604020202020204" pitchFamily="34" charset="0"/>
              <a:buChar char="•"/>
            </a:pPr>
            <a:r>
              <a:rPr lang="en-US" sz="2300" dirty="0" smtClean="0"/>
              <a:t>As a system admin, I want to add new trips so that I can expand the available travel options.</a:t>
            </a:r>
          </a:p>
        </p:txBody>
      </p:sp>
    </p:spTree>
    <p:extLst>
      <p:ext uri="{BB962C8B-B14F-4D97-AF65-F5344CB8AC3E}">
        <p14:creationId xmlns:p14="http://schemas.microsoft.com/office/powerpoint/2010/main" val="403804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TotalTime>
  <Words>640</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beka gigashvili</dc:creator>
  <cp:lastModifiedBy>beka gigashvili</cp:lastModifiedBy>
  <cp:revision>8</cp:revision>
  <dcterms:created xsi:type="dcterms:W3CDTF">2025-09-06T13:37:13Z</dcterms:created>
  <dcterms:modified xsi:type="dcterms:W3CDTF">2025-09-09T18:03:54Z</dcterms:modified>
</cp:coreProperties>
</file>