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4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138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7" name="Shape 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332225" y="4646050"/>
            <a:ext cx="1484575" cy="2474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1119853"/>
            <a:ext cx="7772400" cy="162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10 R Packages to Win Kaggle Competitions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Xavier Conort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Scientist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653723"/>
            <a:ext cx="8229600" cy="1346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Take Advantage of High-Cardinality Categorical or Text Features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4. glmnet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Authors: Friedman, Hastie, Simon, Tibshirani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L1 / Elasticnet / L2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Key Tricks: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- Try interactions of 2 or more categorical variables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- Test your code on the Kaggle: “Amazon Employ Access Challenge”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114" name="Shape 114"/>
          <p:cNvCxnSpPr/>
          <p:nvPr/>
        </p:nvCxnSpPr>
        <p:spPr>
          <a:xfrm>
            <a:off x="457200" y="2731368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5. tau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Maintainer: Kurt Hornik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Used for automating text-mining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Try character n-grams. They work surprisingly well!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22" name="Shape 122"/>
          <p:cNvCxnSpPr>
            <a:stCxn id="123" idx="1"/>
            <a:endCxn id="123" idx="3"/>
          </p:cNvCxnSpPr>
          <p:nvPr/>
        </p:nvCxnSpPr>
        <p:spPr>
          <a:xfrm>
            <a:off x="457200" y="3063000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Make Your Code More Efficient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6. Matrix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Authors / Maintainers: Douglas Bates and Martin Maechler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/>
              <a:t>Use </a:t>
            </a:r>
            <a:r>
              <a:rPr lang="en" sz="2400" i="1" dirty="0"/>
              <a:t>sparse.model.matrix</a:t>
            </a:r>
            <a:r>
              <a:rPr lang="en" sz="2400" dirty="0"/>
              <a:t> for one-hot encoding</a:t>
            </a:r>
          </a:p>
        </p:txBody>
      </p:sp>
      <p:cxnSp>
        <p:nvCxnSpPr>
          <p:cNvPr id="135" name="Shape 135"/>
          <p:cNvCxnSpPr>
            <a:stCxn id="136" idx="1"/>
            <a:endCxn id="136" idx="3"/>
          </p:cNvCxnSpPr>
          <p:nvPr/>
        </p:nvCxnSpPr>
        <p:spPr>
          <a:xfrm>
            <a:off x="457200" y="3063000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7. SOAR</a:t>
            </a:r>
            <a:r>
              <a:rPr lang="en"/>
              <a:t>	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Author / Maintainer: Bill Venables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Used to store large R objects in the cache and release memory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Once I found out about it, it made my R Experience great!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/>
              <a:t>(Just remember to empty your cache … ) </a:t>
            </a:r>
          </a:p>
        </p:txBody>
      </p:sp>
      <p:cxnSp>
        <p:nvCxnSpPr>
          <p:cNvPr id="143" name="Shape 143"/>
          <p:cNvCxnSpPr>
            <a:stCxn id="144" idx="1"/>
            <a:endCxn id="144" idx="3"/>
          </p:cNvCxnSpPr>
          <p:nvPr/>
        </p:nvCxnSpPr>
        <p:spPr>
          <a:xfrm>
            <a:off x="457200" y="3063000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1"/>
                </a:solidFill>
              </a:rPr>
              <a:t>8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" dirty="0" smtClean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forEach and </a:t>
            </a:r>
            <a:r>
              <a:rPr lang="en-US" dirty="0" smtClean="0">
                <a:solidFill>
                  <a:schemeClr val="accent1"/>
                </a:solidFill>
              </a:rPr>
              <a:t>9. </a:t>
            </a:r>
            <a:r>
              <a:rPr lang="en" dirty="0" smtClean="0">
                <a:solidFill>
                  <a:schemeClr val="accent1"/>
                </a:solidFill>
              </a:rPr>
              <a:t>doMC</a:t>
            </a:r>
            <a:r>
              <a:rPr lang="en" dirty="0"/>
              <a:t>	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Authors: Revolution Analytics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/>
              <a:t>Use for parallel-processing to speed up computation</a:t>
            </a:r>
          </a:p>
        </p:txBody>
      </p:sp>
      <p:cxnSp>
        <p:nvCxnSpPr>
          <p:cNvPr id="151" name="Shape 151"/>
          <p:cNvCxnSpPr>
            <a:stCxn id="152" idx="1"/>
            <a:endCxn id="152" idx="3"/>
          </p:cNvCxnSpPr>
          <p:nvPr/>
        </p:nvCxnSpPr>
        <p:spPr>
          <a:xfrm>
            <a:off x="457200" y="3063000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10. data.table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Authors: M Dowle, T Short and others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Maintainer: Matt Dowle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/>
              <a:t>Essential for doing fast data aggregation operations at scale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457200" y="3063000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Don’t Forget ..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your intuition to help the machine!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97350" y="911275"/>
            <a:ext cx="8846699" cy="423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accent4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Always compute differences / ratios of features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This can help the Machine a lot!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Always consider discarding features that are “too good”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They</a:t>
            </a:r>
            <a:r>
              <a:rPr lang="en" sz="2400"/>
              <a:t> can make the Machine lazy!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An example</a:t>
            </a:r>
            <a:r>
              <a:rPr lang="en"/>
              <a:t>:</a:t>
            </a:r>
            <a:r>
              <a:rPr lang="en" sz="2400"/>
              <a:t> GE Flight Quest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9600" y="346425"/>
            <a:ext cx="1038225" cy="1619250"/>
          </a:xfrm>
          <a:prstGeom prst="rect">
            <a:avLst/>
          </a:prstGeom>
        </p:spPr>
      </p:pic>
      <p:pic>
        <p:nvPicPr>
          <p:cNvPr id="31" name="Shape 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895725" y="3858375"/>
            <a:ext cx="1200150" cy="561975"/>
          </a:xfrm>
          <a:prstGeom prst="rect">
            <a:avLst/>
          </a:prstGeom>
        </p:spPr>
      </p:pic>
      <p:pic>
        <p:nvPicPr>
          <p:cNvPr id="32" name="Shape 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529012" y="2194275"/>
            <a:ext cx="1628775" cy="1276350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25025" y="1989775"/>
            <a:ext cx="2666375" cy="1792399"/>
          </a:xfrm>
          <a:prstGeom prst="rect">
            <a:avLst/>
          </a:prstGeom>
        </p:spPr>
      </p:pic>
      <p:pic>
        <p:nvPicPr>
          <p:cNvPr id="34" name="Shape 3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043864" y="1989775"/>
            <a:ext cx="2527136" cy="1861850"/>
          </a:xfrm>
          <a:prstGeom prst="rect">
            <a:avLst/>
          </a:prstGeom>
        </p:spPr>
      </p:pic>
      <p:sp>
        <p:nvSpPr>
          <p:cNvPr id="35" name="Shape 35"/>
          <p:cNvSpPr txBox="1"/>
          <p:nvPr/>
        </p:nvSpPr>
        <p:spPr>
          <a:xfrm>
            <a:off x="55900" y="1271475"/>
            <a:ext cx="3443399" cy="4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Previously...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5480925" y="1347675"/>
            <a:ext cx="3443399" cy="44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… now!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0" y="-21675"/>
            <a:ext cx="9144000" cy="955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Competitions that boosted my R learning curve 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423925" y="1185950"/>
            <a:ext cx="7379400" cy="79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The Machine seems much smarter than I am at capturing complexity in the data even for simple datasets!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423925" y="2095112"/>
            <a:ext cx="72938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Humans can help the Machine too!  But don’t oversimplify and discard any data. 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423925" y="3349119"/>
            <a:ext cx="7476900" cy="354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Don’t be impatient. My best GBM had 24,500 trees with learning rate = 0.01!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423925" y="4178050"/>
            <a:ext cx="7293899" cy="625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SVM and feature selection matter too!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8100" y="1048425"/>
            <a:ext cx="838200" cy="107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8100" y="2156525"/>
            <a:ext cx="790575" cy="95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01275" y="3068625"/>
            <a:ext cx="764219" cy="95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88098" y="4061948"/>
            <a:ext cx="690914" cy="8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hape 50"/>
          <p:cNvCxnSpPr/>
          <p:nvPr/>
        </p:nvCxnSpPr>
        <p:spPr>
          <a:xfrm rot="10800000" flipH="1">
            <a:off x="490775" y="2079212"/>
            <a:ext cx="8385600" cy="1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" name="Shape 51"/>
          <p:cNvCxnSpPr/>
          <p:nvPr/>
        </p:nvCxnSpPr>
        <p:spPr>
          <a:xfrm rot="10800000" flipH="1">
            <a:off x="490775" y="3069812"/>
            <a:ext cx="8385600" cy="1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52"/>
          <p:cNvCxnSpPr/>
          <p:nvPr/>
        </p:nvCxnSpPr>
        <p:spPr>
          <a:xfrm rot="10800000" flipH="1">
            <a:off x="490775" y="3984212"/>
            <a:ext cx="8385600" cy="1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2523" y="3984225"/>
            <a:ext cx="790199" cy="100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7700" y="3051350"/>
            <a:ext cx="790200" cy="98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2525" y="2057248"/>
            <a:ext cx="790199" cy="100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2523" y="1164350"/>
            <a:ext cx="790206" cy="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1423925" y="1185950"/>
            <a:ext cx="7379400" cy="79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Word n-grams and character n-grams can make a big difference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423925" y="2095112"/>
            <a:ext cx="72938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Parallel processing and big servers can help with complex feature engineering!</a:t>
            </a:r>
          </a:p>
        </p:txBody>
      </p:sp>
      <p:cxnSp>
        <p:nvCxnSpPr>
          <p:cNvPr id="63" name="Shape 63"/>
          <p:cNvCxnSpPr/>
          <p:nvPr/>
        </p:nvCxnSpPr>
        <p:spPr>
          <a:xfrm rot="10800000" flipH="1">
            <a:off x="490775" y="2079212"/>
            <a:ext cx="8385600" cy="1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/>
          <p:nvPr/>
        </p:nvCxnSpPr>
        <p:spPr>
          <a:xfrm rot="10800000" flipH="1">
            <a:off x="490775" y="3069812"/>
            <a:ext cx="8385600" cy="1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 rot="10800000" flipH="1">
            <a:off x="490775" y="3984212"/>
            <a:ext cx="8385600" cy="15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 txBox="1"/>
          <p:nvPr/>
        </p:nvSpPr>
        <p:spPr>
          <a:xfrm>
            <a:off x="1423925" y="4263519"/>
            <a:ext cx="7476900" cy="354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Still many awesome tools in R that I don’t know!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466675" y="3069812"/>
            <a:ext cx="7293899" cy="97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20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Glmnet can do a great job!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-21675"/>
            <a:ext cx="9144000" cy="955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Competitions that boosted my R learning curve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52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chemeClr val="accent1"/>
                </a:solidFill>
              </a:rPr>
              <a:t>10 R Packages: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7089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4"/>
                </a:solidFill>
              </a:rPr>
              <a:t>Allow the Machine to Capture Complexity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 smtClean="0"/>
              <a:t> </a:t>
            </a:r>
            <a:r>
              <a:rPr lang="en" sz="1800" dirty="0" smtClean="0"/>
              <a:t>gbm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 smtClean="0"/>
              <a:t> </a:t>
            </a:r>
            <a:r>
              <a:rPr lang="en" sz="1800" dirty="0" smtClean="0"/>
              <a:t>randomForest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 dirty="0" smtClean="0"/>
              <a:t> </a:t>
            </a:r>
            <a:r>
              <a:rPr lang="en" sz="1800" dirty="0" smtClean="0"/>
              <a:t>e1071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4"/>
                </a:solidFill>
              </a:rPr>
              <a:t>Take Advantage of High-Cardinality Categorical or Text Data</a:t>
            </a:r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/>
              <a:t>4.   </a:t>
            </a:r>
            <a:r>
              <a:rPr lang="en" sz="1800" dirty="0" smtClean="0"/>
              <a:t>glmnet</a:t>
            </a:r>
            <a:endParaRPr lang="en" sz="1800" dirty="0"/>
          </a:p>
          <a:p>
            <a:pPr marL="1143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 dirty="0" smtClean="0"/>
              <a:t>5.   </a:t>
            </a:r>
            <a:r>
              <a:rPr lang="en" sz="1800" dirty="0" smtClean="0"/>
              <a:t>tau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4"/>
                </a:solidFill>
              </a:rPr>
              <a:t>Make Your Code More Efficient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 startAt="6"/>
            </a:pPr>
            <a:r>
              <a:rPr lang="en" sz="1800" dirty="0" smtClean="0"/>
              <a:t>Matrix</a:t>
            </a:r>
            <a:endParaRPr lang="en-US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 startAt="6"/>
            </a:pPr>
            <a:r>
              <a:rPr lang="en" sz="1800" dirty="0" smtClean="0"/>
              <a:t>SOAR</a:t>
            </a:r>
            <a:endParaRPr lang="en-US" sz="1800" dirty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 startAt="6"/>
            </a:pPr>
            <a:r>
              <a:rPr lang="en" sz="1800" dirty="0" smtClean="0"/>
              <a:t>f</a:t>
            </a:r>
            <a:r>
              <a:rPr lang="en" sz="1800" dirty="0" smtClean="0"/>
              <a:t>or</a:t>
            </a:r>
            <a:r>
              <a:rPr lang="en-US" sz="1800" dirty="0" smtClean="0"/>
              <a:t>E</a:t>
            </a:r>
            <a:r>
              <a:rPr lang="en" sz="1800" dirty="0" smtClean="0"/>
              <a:t>ach</a:t>
            </a:r>
            <a:endParaRPr lang="en-US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AutoNum type="arabicPeriod" startAt="6"/>
            </a:pPr>
            <a:r>
              <a:rPr lang="en" sz="1800" dirty="0" smtClean="0"/>
              <a:t>doMC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10.  data.table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Capture Complexity Automatically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1. gbm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Gradient Boosting Machine (Freud &amp; Schapiro)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Greg Ridgeway / Harry Southworth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lang="en-US" dirty="0" smtClean="0">
              <a:solidFill>
                <a:schemeClr val="accent4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Use </a:t>
            </a:r>
            <a:r>
              <a:rPr lang="en" sz="2400" i="1" dirty="0"/>
              <a:t>gbm.more</a:t>
            </a:r>
            <a:r>
              <a:rPr lang="en" sz="2400" dirty="0"/>
              <a:t> to write your own early-stopping procedure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6" name="Shape 86"/>
          <p:cNvCxnSpPr>
            <a:stCxn id="85" idx="1"/>
            <a:endCxn id="85" idx="3"/>
          </p:cNvCxnSpPr>
          <p:nvPr/>
        </p:nvCxnSpPr>
        <p:spPr>
          <a:xfrm>
            <a:off x="457200" y="3062999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2. randomForest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Random Forests (Breiman &amp; Cutler)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Authors: Breiman and Cutler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Maintainer: Andy Liaw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accent4"/>
                </a:solidFill>
              </a:rPr>
              <a:t>Key </a:t>
            </a:r>
            <a:r>
              <a:rPr lang="en" dirty="0">
                <a:solidFill>
                  <a:schemeClr val="accent4"/>
                </a:solidFill>
              </a:rPr>
              <a:t>Trick: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Importance=True for permutation importance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Tune the </a:t>
            </a:r>
            <a:r>
              <a:rPr lang="en" sz="2400" i="1" dirty="0"/>
              <a:t>sampsize</a:t>
            </a:r>
            <a:r>
              <a:rPr lang="en" sz="2400" dirty="0"/>
              <a:t> parameter for faster computation and handling unbalanced classes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57200" y="2858376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3. e1071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b="1">
                <a:solidFill>
                  <a:srgbClr val="000000"/>
                </a:solidFill>
              </a:rPr>
              <a:t>3. e1071:</a:t>
            </a:r>
            <a:r>
              <a:rPr lang="en" sz="2400"/>
              <a:t>Support Vector Machines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Maintainer: David Meyer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accent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chemeClr val="accent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Key Tricks: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Use </a:t>
            </a:r>
            <a:r>
              <a:rPr lang="en" sz="2400" i="1">
                <a:solidFill>
                  <a:srgbClr val="000000"/>
                </a:solidFill>
              </a:rPr>
              <a:t>kernlab</a:t>
            </a:r>
            <a:r>
              <a:rPr lang="en" sz="2400">
                <a:solidFill>
                  <a:srgbClr val="000000"/>
                </a:solidFill>
              </a:rPr>
              <a:t> (</a:t>
            </a:r>
            <a:r>
              <a:rPr lang="en" sz="2400"/>
              <a:t>Karatzoglou, Smola and Hornik) to get heuristic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Write own pattern search</a:t>
            </a:r>
          </a:p>
        </p:txBody>
      </p:sp>
      <p:cxnSp>
        <p:nvCxnSpPr>
          <p:cNvPr id="101" name="Shape 101"/>
          <p:cNvCxnSpPr/>
          <p:nvPr/>
        </p:nvCxnSpPr>
        <p:spPr>
          <a:xfrm>
            <a:off x="457200" y="2858376"/>
            <a:ext cx="82296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dashDot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514</Words>
  <Application>Microsoft Macintosh PowerPoint</Application>
  <PresentationFormat>On-screen Show (16:9)</PresentationFormat>
  <Paragraphs>115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10 R Packages to Win Kaggle Competitions</vt:lpstr>
      <vt:lpstr>PowerPoint Presentation</vt:lpstr>
      <vt:lpstr>Competitions that boosted my R learning curve </vt:lpstr>
      <vt:lpstr>Competitions that boosted my R learning curve</vt:lpstr>
      <vt:lpstr>10 R Packages:</vt:lpstr>
      <vt:lpstr>Capture Complexity Automatically</vt:lpstr>
      <vt:lpstr>1. gbm</vt:lpstr>
      <vt:lpstr>2. randomForest</vt:lpstr>
      <vt:lpstr>3. e1071 </vt:lpstr>
      <vt:lpstr>Take Advantage of High-Cardinality Categorical or Text Features</vt:lpstr>
      <vt:lpstr>4. glmnet</vt:lpstr>
      <vt:lpstr>5. tau</vt:lpstr>
      <vt:lpstr>Make Your Code More Efficient</vt:lpstr>
      <vt:lpstr>6. Matrix</vt:lpstr>
      <vt:lpstr>7. SOAR </vt:lpstr>
      <vt:lpstr>8. forEach and 9. doMC </vt:lpstr>
      <vt:lpstr>10. data.table</vt:lpstr>
      <vt:lpstr>Don’t Forget ..  Use your intuition to help the machine!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R Packages to Win Kaggle Competitions</dc:title>
  <cp:lastModifiedBy>Jason</cp:lastModifiedBy>
  <cp:revision>2</cp:revision>
  <dcterms:modified xsi:type="dcterms:W3CDTF">2014-07-03T22:41:50Z</dcterms:modified>
</cp:coreProperties>
</file>