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f733b70681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f733b7068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f733b70681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f733b70681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f733b70681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f733b70681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f83fa2754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f83fa2754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733b7068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733b7068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f733b7068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f733b7068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f733b7068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f733b7068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f733b7068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f733b7068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f733b70681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f733b70681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f733b70681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f733b7068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f733b70681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f733b70681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f733b70681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f733b7068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Игра Three Keys</a:t>
            </a:r>
            <a:endParaRPr/>
          </a:p>
        </p:txBody>
      </p:sp>
      <p:sp>
        <p:nvSpPr>
          <p:cNvPr id="135" name="Google Shape;135;p13"/>
          <p:cNvSpPr txBox="1"/>
          <p:nvPr>
            <p:ph idx="1" type="subTitle"/>
          </p:nvPr>
        </p:nvSpPr>
        <p:spPr>
          <a:xfrm>
            <a:off x="5492475" y="434017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a:latin typeface="Montserrat"/>
                <a:ea typeface="Montserrat"/>
                <a:cs typeface="Montserrat"/>
                <a:sym typeface="Montserrat"/>
              </a:rPr>
              <a:t>Авторы проекта: Потапов Савелий и Саломатин Вадим, 22.01.2023 </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95" name="Shape 195"/>
        <p:cNvGrpSpPr/>
        <p:nvPr/>
      </p:nvGrpSpPr>
      <p:grpSpPr>
        <a:xfrm>
          <a:off x="0" y="0"/>
          <a:ext cx="0" cy="0"/>
          <a:chOff x="0" y="0"/>
          <a:chExt cx="0" cy="0"/>
        </a:xfrm>
      </p:grpSpPr>
      <p:sp>
        <p:nvSpPr>
          <p:cNvPr id="196" name="Google Shape;196;p22"/>
          <p:cNvSpPr txBox="1"/>
          <p:nvPr>
            <p:ph type="title"/>
          </p:nvPr>
        </p:nvSpPr>
        <p:spPr>
          <a:xfrm>
            <a:off x="-196000" y="159325"/>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1800"/>
              </a:spcBef>
              <a:spcAft>
                <a:spcPts val="600"/>
              </a:spcAft>
              <a:buNone/>
            </a:pPr>
            <a:r>
              <a:rPr lang="ru" sz="2700">
                <a:solidFill>
                  <a:srgbClr val="000000"/>
                </a:solidFill>
                <a:latin typeface="Arial"/>
                <a:ea typeface="Arial"/>
                <a:cs typeface="Arial"/>
                <a:sym typeface="Arial"/>
              </a:rPr>
              <a:t>Используемые библиотеки</a:t>
            </a:r>
            <a:endParaRPr sz="3500"/>
          </a:p>
        </p:txBody>
      </p:sp>
      <p:sp>
        <p:nvSpPr>
          <p:cNvPr id="197" name="Google Shape;197;p22"/>
          <p:cNvSpPr txBox="1"/>
          <p:nvPr>
            <p:ph idx="1" type="body"/>
          </p:nvPr>
        </p:nvSpPr>
        <p:spPr>
          <a:xfrm>
            <a:off x="1136750" y="1761775"/>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Arial"/>
              <a:buChar char="●"/>
            </a:pPr>
            <a:r>
              <a:rPr lang="ru" sz="1400">
                <a:solidFill>
                  <a:srgbClr val="000000"/>
                </a:solidFill>
                <a:latin typeface="Arial"/>
                <a:ea typeface="Arial"/>
                <a:cs typeface="Arial"/>
                <a:sym typeface="Arial"/>
              </a:rPr>
              <a:t>pygame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ru" sz="1400">
                <a:solidFill>
                  <a:srgbClr val="000000"/>
                </a:solidFill>
                <a:latin typeface="Arial"/>
                <a:ea typeface="Arial"/>
                <a:cs typeface="Arial"/>
                <a:sym typeface="Arial"/>
              </a:rPr>
              <a:t>smokesignal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201" name="Shape 201"/>
        <p:cNvGrpSpPr/>
        <p:nvPr/>
      </p:nvGrpSpPr>
      <p:grpSpPr>
        <a:xfrm>
          <a:off x="0" y="0"/>
          <a:ext cx="0" cy="0"/>
          <a:chOff x="0" y="0"/>
          <a:chExt cx="0" cy="0"/>
        </a:xfrm>
      </p:grpSpPr>
      <p:sp>
        <p:nvSpPr>
          <p:cNvPr id="202" name="Google Shape;202;p23"/>
          <p:cNvSpPr txBox="1"/>
          <p:nvPr>
            <p:ph type="title"/>
          </p:nvPr>
        </p:nvSpPr>
        <p:spPr>
          <a:xfrm>
            <a:off x="207625" y="574575"/>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1800"/>
              </a:spcBef>
              <a:spcAft>
                <a:spcPts val="600"/>
              </a:spcAft>
              <a:buNone/>
            </a:pPr>
            <a:r>
              <a:rPr lang="ru" sz="2700">
                <a:solidFill>
                  <a:srgbClr val="000000"/>
                </a:solidFill>
                <a:latin typeface="Arial"/>
                <a:ea typeface="Arial"/>
                <a:cs typeface="Arial"/>
                <a:sym typeface="Arial"/>
              </a:rPr>
              <a:t>Особенности реализации</a:t>
            </a:r>
            <a:endParaRPr sz="3500"/>
          </a:p>
        </p:txBody>
      </p:sp>
      <p:sp>
        <p:nvSpPr>
          <p:cNvPr id="203" name="Google Shape;203;p23"/>
          <p:cNvSpPr txBox="1"/>
          <p:nvPr>
            <p:ph idx="1" type="body"/>
          </p:nvPr>
        </p:nvSpPr>
        <p:spPr>
          <a:xfrm>
            <a:off x="574200" y="1708175"/>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Arial"/>
              <a:buChar char="●"/>
            </a:pPr>
            <a:r>
              <a:rPr lang="ru" sz="1400">
                <a:solidFill>
                  <a:srgbClr val="000000"/>
                </a:solidFill>
                <a:latin typeface="Arial"/>
                <a:ea typeface="Arial"/>
                <a:cs typeface="Arial"/>
                <a:sym typeface="Arial"/>
              </a:rPr>
              <a:t>подсчёт результатов которых ведется посредством базы данных SQLite</a:t>
            </a:r>
            <a:endParaRPr sz="14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ru" sz="1400">
                <a:solidFill>
                  <a:srgbClr val="000000"/>
                </a:solidFill>
                <a:latin typeface="Arial"/>
                <a:ea typeface="Arial"/>
                <a:cs typeface="Arial"/>
                <a:sym typeface="Arial"/>
              </a:rPr>
              <a:t>Отрисовка экрана и поведение противников просчитывается только для тех объектов, которые должны попасть в область видимости. Это реализовано переопределением метода </a:t>
            </a:r>
            <a:r>
              <a:rPr i="1" lang="ru" sz="1400">
                <a:solidFill>
                  <a:srgbClr val="000000"/>
                </a:solidFill>
                <a:latin typeface="Arial"/>
                <a:ea typeface="Arial"/>
                <a:cs typeface="Arial"/>
                <a:sym typeface="Arial"/>
              </a:rPr>
              <a:t>draw </a:t>
            </a:r>
            <a:r>
              <a:rPr lang="ru" sz="1400">
                <a:solidFill>
                  <a:srgbClr val="000000"/>
                </a:solidFill>
                <a:latin typeface="Arial"/>
                <a:ea typeface="Arial"/>
                <a:cs typeface="Arial"/>
                <a:sym typeface="Arial"/>
              </a:rPr>
              <a:t>класса </a:t>
            </a:r>
            <a:r>
              <a:rPr i="1" lang="ru" sz="1400">
                <a:solidFill>
                  <a:srgbClr val="000000"/>
                </a:solidFill>
                <a:latin typeface="Arial"/>
                <a:ea typeface="Arial"/>
                <a:cs typeface="Arial"/>
                <a:sym typeface="Arial"/>
              </a:rPr>
              <a:t>pygame.sprite.AbstractGroup</a:t>
            </a:r>
            <a:endParaRPr i="1"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ru" sz="1400">
                <a:solidFill>
                  <a:srgbClr val="000000"/>
                </a:solidFill>
                <a:latin typeface="Arial"/>
                <a:ea typeface="Arial"/>
                <a:cs typeface="Arial"/>
                <a:sym typeface="Arial"/>
              </a:rPr>
              <a:t>Используется система событий, построенная на базе библиотеки smokesignal. Данные события ловятся обработчиками событий, использование которых определяется в конфигурационных файлах локации. Также данные события используются для ведения журнала событий и подсчета статистики, сохраняющейся в базе данных</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207" name="Shape 207"/>
        <p:cNvGrpSpPr/>
        <p:nvPr/>
      </p:nvGrpSpPr>
      <p:grpSpPr>
        <a:xfrm>
          <a:off x="0" y="0"/>
          <a:ext cx="0" cy="0"/>
          <a:chOff x="0" y="0"/>
          <a:chExt cx="0" cy="0"/>
        </a:xfrm>
      </p:grpSpPr>
      <p:sp>
        <p:nvSpPr>
          <p:cNvPr id="208" name="Google Shape;208;p24"/>
          <p:cNvSpPr txBox="1"/>
          <p:nvPr>
            <p:ph type="title"/>
          </p:nvPr>
        </p:nvSpPr>
        <p:spPr>
          <a:xfrm>
            <a:off x="822000" y="587950"/>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1800"/>
              </a:spcBef>
              <a:spcAft>
                <a:spcPts val="600"/>
              </a:spcAft>
              <a:buNone/>
            </a:pPr>
            <a:r>
              <a:rPr lang="ru" sz="2700">
                <a:solidFill>
                  <a:srgbClr val="000000"/>
                </a:solidFill>
                <a:latin typeface="Arial"/>
                <a:ea typeface="Arial"/>
                <a:cs typeface="Arial"/>
                <a:sym typeface="Arial"/>
              </a:rPr>
              <a:t>Основные классы</a:t>
            </a:r>
            <a:endParaRPr sz="3500"/>
          </a:p>
        </p:txBody>
      </p:sp>
      <p:sp>
        <p:nvSpPr>
          <p:cNvPr id="209" name="Google Shape;209;p24"/>
          <p:cNvSpPr txBox="1"/>
          <p:nvPr>
            <p:ph idx="1" type="body"/>
          </p:nvPr>
        </p:nvSpPr>
        <p:spPr>
          <a:xfrm>
            <a:off x="667950" y="1701475"/>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Arial"/>
              <a:buChar char="●"/>
            </a:pPr>
            <a:r>
              <a:rPr i="1" lang="ru" sz="1400">
                <a:solidFill>
                  <a:srgbClr val="000000"/>
                </a:solidFill>
                <a:latin typeface="Arial"/>
                <a:ea typeface="Arial"/>
                <a:cs typeface="Arial"/>
                <a:sym typeface="Arial"/>
              </a:rPr>
              <a:t>GameScreen </a:t>
            </a:r>
            <a:r>
              <a:rPr lang="ru" sz="1400">
                <a:solidFill>
                  <a:srgbClr val="000000"/>
                </a:solidFill>
                <a:latin typeface="Arial"/>
                <a:ea typeface="Arial"/>
                <a:cs typeface="Arial"/>
                <a:sym typeface="Arial"/>
              </a:rPr>
              <a:t>- основной класс игры. Инициирует загрузку локаций</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i="1" lang="ru" sz="1400">
                <a:solidFill>
                  <a:srgbClr val="000000"/>
                </a:solidFill>
                <a:latin typeface="Arial"/>
                <a:ea typeface="Arial"/>
                <a:cs typeface="Arial"/>
                <a:sym typeface="Arial"/>
              </a:rPr>
              <a:t>Creature </a:t>
            </a:r>
            <a:r>
              <a:rPr lang="ru" sz="1400">
                <a:solidFill>
                  <a:srgbClr val="000000"/>
                </a:solidFill>
                <a:latin typeface="Arial"/>
                <a:ea typeface="Arial"/>
                <a:cs typeface="Arial"/>
                <a:sym typeface="Arial"/>
              </a:rPr>
              <a:t>- описывает механику персонажей</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i="1" lang="ru" sz="1400">
                <a:solidFill>
                  <a:srgbClr val="000000"/>
                </a:solidFill>
                <a:latin typeface="Arial"/>
                <a:ea typeface="Arial"/>
                <a:cs typeface="Arial"/>
                <a:sym typeface="Arial"/>
              </a:rPr>
              <a:t>Obstacle </a:t>
            </a:r>
            <a:r>
              <a:rPr lang="ru" sz="1400">
                <a:solidFill>
                  <a:srgbClr val="000000"/>
                </a:solidFill>
                <a:latin typeface="Arial"/>
                <a:ea typeface="Arial"/>
                <a:cs typeface="Arial"/>
                <a:sym typeface="Arial"/>
              </a:rPr>
              <a:t>и </a:t>
            </a:r>
            <a:r>
              <a:rPr i="1" lang="ru" sz="1400">
                <a:solidFill>
                  <a:srgbClr val="000000"/>
                </a:solidFill>
                <a:latin typeface="Arial"/>
                <a:ea typeface="Arial"/>
                <a:cs typeface="Arial"/>
                <a:sym typeface="Arial"/>
              </a:rPr>
              <a:t>AnimatedObstacle </a:t>
            </a:r>
            <a:r>
              <a:rPr lang="ru" sz="1400">
                <a:solidFill>
                  <a:srgbClr val="000000"/>
                </a:solidFill>
                <a:latin typeface="Arial"/>
                <a:ea typeface="Arial"/>
                <a:cs typeface="Arial"/>
                <a:sym typeface="Arial"/>
              </a:rPr>
              <a:t>- базовые классы, реализующие обработку коллизий</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i="1" lang="ru" sz="1400">
                <a:solidFill>
                  <a:srgbClr val="000000"/>
                </a:solidFill>
                <a:latin typeface="Arial"/>
                <a:ea typeface="Arial"/>
                <a:cs typeface="Arial"/>
                <a:sym typeface="Arial"/>
              </a:rPr>
              <a:t>Background </a:t>
            </a:r>
            <a:r>
              <a:rPr lang="ru" sz="1400">
                <a:solidFill>
                  <a:srgbClr val="000000"/>
                </a:solidFill>
                <a:latin typeface="Arial"/>
                <a:ea typeface="Arial"/>
                <a:cs typeface="Arial"/>
                <a:sym typeface="Arial"/>
              </a:rPr>
              <a:t>- базовый класс фонового изображения</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i="1" lang="ru" sz="1400">
                <a:solidFill>
                  <a:srgbClr val="000000"/>
                </a:solidFill>
                <a:latin typeface="Arial"/>
                <a:ea typeface="Arial"/>
                <a:cs typeface="Arial"/>
                <a:sym typeface="Arial"/>
              </a:rPr>
              <a:t>Item </a:t>
            </a:r>
            <a:r>
              <a:rPr lang="ru" sz="1400">
                <a:solidFill>
                  <a:srgbClr val="000000"/>
                </a:solidFill>
                <a:latin typeface="Arial"/>
                <a:ea typeface="Arial"/>
                <a:cs typeface="Arial"/>
                <a:sym typeface="Arial"/>
              </a:rPr>
              <a:t>- базовый класс предмета</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i="1" lang="ru" sz="1400">
                <a:solidFill>
                  <a:srgbClr val="000000"/>
                </a:solidFill>
                <a:latin typeface="Arial"/>
                <a:ea typeface="Arial"/>
                <a:cs typeface="Arial"/>
                <a:sym typeface="Arial"/>
              </a:rPr>
              <a:t>Weapon</a:t>
            </a:r>
            <a:r>
              <a:rPr lang="ru" sz="1400">
                <a:solidFill>
                  <a:srgbClr val="000000"/>
                </a:solidFill>
                <a:latin typeface="Arial"/>
                <a:ea typeface="Arial"/>
                <a:cs typeface="Arial"/>
                <a:sym typeface="Arial"/>
              </a:rPr>
              <a:t>, </a:t>
            </a:r>
            <a:r>
              <a:rPr i="1" lang="ru" sz="1400">
                <a:solidFill>
                  <a:srgbClr val="000000"/>
                </a:solidFill>
                <a:latin typeface="Arial"/>
                <a:ea typeface="Arial"/>
                <a:cs typeface="Arial"/>
                <a:sym typeface="Arial"/>
              </a:rPr>
              <a:t>Armor</a:t>
            </a:r>
            <a:r>
              <a:rPr lang="ru" sz="1400">
                <a:solidFill>
                  <a:srgbClr val="000000"/>
                </a:solidFill>
                <a:latin typeface="Arial"/>
                <a:ea typeface="Arial"/>
                <a:cs typeface="Arial"/>
                <a:sym typeface="Arial"/>
              </a:rPr>
              <a:t>, </a:t>
            </a:r>
            <a:r>
              <a:rPr i="1" lang="ru" sz="1400">
                <a:solidFill>
                  <a:srgbClr val="000000"/>
                </a:solidFill>
                <a:latin typeface="Arial"/>
                <a:ea typeface="Arial"/>
                <a:cs typeface="Arial"/>
                <a:sym typeface="Arial"/>
              </a:rPr>
              <a:t>HealPotion</a:t>
            </a:r>
            <a:r>
              <a:rPr lang="ru" sz="1400">
                <a:solidFill>
                  <a:srgbClr val="000000"/>
                </a:solidFill>
                <a:latin typeface="Arial"/>
                <a:ea typeface="Arial"/>
                <a:cs typeface="Arial"/>
                <a:sym typeface="Arial"/>
              </a:rPr>
              <a:t>, </a:t>
            </a:r>
            <a:r>
              <a:rPr i="1" lang="ru" sz="1400">
                <a:solidFill>
                  <a:srgbClr val="000000"/>
                </a:solidFill>
                <a:latin typeface="Arial"/>
                <a:ea typeface="Arial"/>
                <a:cs typeface="Arial"/>
                <a:sym typeface="Arial"/>
              </a:rPr>
              <a:t>Key </a:t>
            </a:r>
            <a:r>
              <a:rPr lang="ru" sz="1400">
                <a:solidFill>
                  <a:srgbClr val="000000"/>
                </a:solidFill>
                <a:latin typeface="Arial"/>
                <a:ea typeface="Arial"/>
                <a:cs typeface="Arial"/>
                <a:sym typeface="Arial"/>
              </a:rPr>
              <a:t>- базовые типы предметов</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i="1" lang="ru" sz="1400">
                <a:solidFill>
                  <a:srgbClr val="000000"/>
                </a:solidFill>
                <a:latin typeface="Arial"/>
                <a:ea typeface="Arial"/>
                <a:cs typeface="Arial"/>
                <a:sym typeface="Arial"/>
              </a:rPr>
              <a:t>Slot</a:t>
            </a:r>
            <a:r>
              <a:rPr lang="ru" sz="1400">
                <a:solidFill>
                  <a:srgbClr val="000000"/>
                </a:solidFill>
                <a:latin typeface="Arial"/>
                <a:ea typeface="Arial"/>
                <a:cs typeface="Arial"/>
                <a:sym typeface="Arial"/>
              </a:rPr>
              <a:t>, </a:t>
            </a:r>
            <a:r>
              <a:rPr i="1" lang="ru" sz="1400">
                <a:solidFill>
                  <a:srgbClr val="000000"/>
                </a:solidFill>
                <a:latin typeface="Arial"/>
                <a:ea typeface="Arial"/>
                <a:cs typeface="Arial"/>
                <a:sym typeface="Arial"/>
              </a:rPr>
              <a:t>Inventory</a:t>
            </a:r>
            <a:r>
              <a:rPr lang="ru" sz="1400">
                <a:solidFill>
                  <a:srgbClr val="000000"/>
                </a:solidFill>
                <a:latin typeface="Arial"/>
                <a:ea typeface="Arial"/>
                <a:cs typeface="Arial"/>
                <a:sym typeface="Arial"/>
              </a:rPr>
              <a:t>, </a:t>
            </a:r>
            <a:r>
              <a:rPr i="1" lang="ru" sz="1400">
                <a:solidFill>
                  <a:srgbClr val="000000"/>
                </a:solidFill>
                <a:latin typeface="Arial"/>
                <a:ea typeface="Arial"/>
                <a:cs typeface="Arial"/>
                <a:sym typeface="Arial"/>
              </a:rPr>
              <a:t>Ammunition </a:t>
            </a:r>
            <a:r>
              <a:rPr lang="ru" sz="1400">
                <a:solidFill>
                  <a:srgbClr val="000000"/>
                </a:solidFill>
                <a:latin typeface="Arial"/>
                <a:ea typeface="Arial"/>
                <a:cs typeface="Arial"/>
                <a:sym typeface="Arial"/>
              </a:rPr>
              <a:t>- классы инвентаря</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i="1" lang="ru" sz="1400">
                <a:solidFill>
                  <a:srgbClr val="000000"/>
                </a:solidFill>
                <a:latin typeface="Arial"/>
                <a:ea typeface="Arial"/>
                <a:cs typeface="Arial"/>
                <a:sym typeface="Arial"/>
              </a:rPr>
              <a:t>ScoreHandler </a:t>
            </a:r>
            <a:r>
              <a:rPr lang="ru" sz="1400">
                <a:solidFill>
                  <a:srgbClr val="000000"/>
                </a:solidFill>
                <a:latin typeface="Arial"/>
                <a:ea typeface="Arial"/>
                <a:cs typeface="Arial"/>
                <a:sym typeface="Arial"/>
              </a:rPr>
              <a:t>- класс сбора статистики</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213" name="Shape 213"/>
        <p:cNvGrpSpPr/>
        <p:nvPr/>
      </p:nvGrpSpPr>
      <p:grpSpPr>
        <a:xfrm>
          <a:off x="0" y="0"/>
          <a:ext cx="0" cy="0"/>
          <a:chOff x="0" y="0"/>
          <a:chExt cx="0" cy="0"/>
        </a:xfrm>
      </p:grpSpPr>
      <p:sp>
        <p:nvSpPr>
          <p:cNvPr id="214" name="Google Shape;214;p25"/>
          <p:cNvSpPr txBox="1"/>
          <p:nvPr>
            <p:ph type="title"/>
          </p:nvPr>
        </p:nvSpPr>
        <p:spPr>
          <a:xfrm>
            <a:off x="1052550" y="2114700"/>
            <a:ext cx="7038900" cy="9141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800"/>
              </a:spcBef>
              <a:spcAft>
                <a:spcPts val="0"/>
              </a:spcAft>
              <a:buNone/>
            </a:pPr>
            <a:r>
              <a:rPr lang="ru" sz="3477">
                <a:solidFill>
                  <a:srgbClr val="000000"/>
                </a:solidFill>
                <a:latin typeface="Arial"/>
                <a:ea typeface="Arial"/>
                <a:cs typeface="Arial"/>
                <a:sym typeface="Arial"/>
              </a:rPr>
              <a:t>Спасибо за внимание!</a:t>
            </a:r>
            <a:endParaRPr sz="4277"/>
          </a:p>
          <a:p>
            <a:pPr indent="0" lvl="0" marL="0" rtl="0" algn="l">
              <a:spcBef>
                <a:spcPts val="600"/>
              </a:spcBef>
              <a:spcAft>
                <a:spcPts val="0"/>
              </a:spcAft>
              <a:buNone/>
            </a:pPr>
            <a:r>
              <a:t/>
            </a:r>
            <a:endParaRPr/>
          </a:p>
        </p:txBody>
      </p:sp>
      <p:sp>
        <p:nvSpPr>
          <p:cNvPr id="215" name="Google Shape;215;p25"/>
          <p:cNvSpPr txBox="1"/>
          <p:nvPr>
            <p:ph idx="1" type="body"/>
          </p:nvPr>
        </p:nvSpPr>
        <p:spPr>
          <a:xfrm>
            <a:off x="5650725" y="41192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39" name="Shape 139"/>
        <p:cNvGrpSpPr/>
        <p:nvPr/>
      </p:nvGrpSpPr>
      <p:grpSpPr>
        <a:xfrm>
          <a:off x="0" y="0"/>
          <a:ext cx="0" cy="0"/>
          <a:chOff x="0" y="0"/>
          <a:chExt cx="0" cy="0"/>
        </a:xfrm>
      </p:grpSpPr>
      <p:sp>
        <p:nvSpPr>
          <p:cNvPr id="140" name="Google Shape;140;p14"/>
          <p:cNvSpPr txBox="1"/>
          <p:nvPr>
            <p:ph type="title"/>
          </p:nvPr>
        </p:nvSpPr>
        <p:spPr>
          <a:xfrm>
            <a:off x="-859000" y="112450"/>
            <a:ext cx="7038900" cy="9141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800"/>
              </a:spcBef>
              <a:spcAft>
                <a:spcPts val="0"/>
              </a:spcAft>
              <a:buNone/>
            </a:pPr>
            <a:r>
              <a:rPr lang="ru" sz="3044">
                <a:solidFill>
                  <a:srgbClr val="000000"/>
                </a:solidFill>
                <a:latin typeface="Arial"/>
                <a:ea typeface="Arial"/>
                <a:cs typeface="Arial"/>
                <a:sym typeface="Arial"/>
              </a:rPr>
              <a:t>Цель игры</a:t>
            </a:r>
            <a:endParaRPr sz="3044">
              <a:solidFill>
                <a:srgbClr val="000000"/>
              </a:solidFill>
              <a:latin typeface="Arial"/>
              <a:ea typeface="Arial"/>
              <a:cs typeface="Arial"/>
              <a:sym typeface="Arial"/>
            </a:endParaRPr>
          </a:p>
          <a:p>
            <a:pPr indent="457200" lvl="0" marL="0" rtl="0" algn="l">
              <a:lnSpc>
                <a:spcPct val="115000"/>
              </a:lnSpc>
              <a:spcBef>
                <a:spcPts val="60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41" name="Google Shape;141;p14"/>
          <p:cNvSpPr txBox="1"/>
          <p:nvPr>
            <p:ph idx="1" type="body"/>
          </p:nvPr>
        </p:nvSpPr>
        <p:spPr>
          <a:xfrm>
            <a:off x="1190325" y="656725"/>
            <a:ext cx="7038900" cy="2911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ru" sz="1600">
                <a:solidFill>
                  <a:srgbClr val="000000"/>
                </a:solidFill>
                <a:latin typeface="Arial"/>
                <a:ea typeface="Arial"/>
                <a:cs typeface="Arial"/>
                <a:sym typeface="Arial"/>
              </a:rPr>
              <a:t>Цель игры заключается в прохождении уровней(миров), набирая как можно большее количество очков, получаемых в процессе прохождения.</a:t>
            </a:r>
            <a:endParaRPr sz="1500"/>
          </a:p>
        </p:txBody>
      </p:sp>
      <p:pic>
        <p:nvPicPr>
          <p:cNvPr id="142" name="Google Shape;142;p14"/>
          <p:cNvPicPr preferRelativeResize="0"/>
          <p:nvPr/>
        </p:nvPicPr>
        <p:blipFill>
          <a:blip r:embed="rId3">
            <a:alphaModFix/>
          </a:blip>
          <a:stretch>
            <a:fillRect/>
          </a:stretch>
        </p:blipFill>
        <p:spPr>
          <a:xfrm>
            <a:off x="2961550" y="1523125"/>
            <a:ext cx="5840900" cy="3285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46" name="Shape 146"/>
        <p:cNvGrpSpPr/>
        <p:nvPr/>
      </p:nvGrpSpPr>
      <p:grpSpPr>
        <a:xfrm>
          <a:off x="0" y="0"/>
          <a:ext cx="0" cy="0"/>
          <a:chOff x="0" y="0"/>
          <a:chExt cx="0" cy="0"/>
        </a:xfrm>
      </p:grpSpPr>
      <p:sp>
        <p:nvSpPr>
          <p:cNvPr id="147" name="Google Shape;147;p15"/>
          <p:cNvSpPr txBox="1"/>
          <p:nvPr>
            <p:ph type="title"/>
          </p:nvPr>
        </p:nvSpPr>
        <p:spPr>
          <a:xfrm>
            <a:off x="-1455050" y="0"/>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1800"/>
              </a:spcBef>
              <a:spcAft>
                <a:spcPts val="600"/>
              </a:spcAft>
              <a:buNone/>
            </a:pPr>
            <a:r>
              <a:rPr lang="ru" sz="2700">
                <a:solidFill>
                  <a:srgbClr val="000000"/>
                </a:solidFill>
                <a:latin typeface="Arial"/>
                <a:ea typeface="Arial"/>
                <a:cs typeface="Arial"/>
                <a:sym typeface="Arial"/>
              </a:rPr>
              <a:t>Сценарий</a:t>
            </a:r>
            <a:endParaRPr sz="3500"/>
          </a:p>
        </p:txBody>
      </p:sp>
      <p:sp>
        <p:nvSpPr>
          <p:cNvPr id="148" name="Google Shape;148;p15"/>
          <p:cNvSpPr txBox="1"/>
          <p:nvPr>
            <p:ph idx="1" type="body"/>
          </p:nvPr>
        </p:nvSpPr>
        <p:spPr>
          <a:xfrm>
            <a:off x="1190350" y="663425"/>
            <a:ext cx="7038900" cy="2911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ru" sz="1400">
                <a:solidFill>
                  <a:srgbClr val="000000"/>
                </a:solidFill>
                <a:latin typeface="Arial"/>
                <a:ea typeface="Arial"/>
                <a:cs typeface="Arial"/>
                <a:sym typeface="Arial"/>
              </a:rPr>
              <a:t>Главный герой заперт на обширной локации, по которой можно свободно передвигаться. Игрок начинает с центра карты и постепенно осматривает мир, встречает противников и получает трофеи за победу над ними. Для переходя из мира в мир через портал необходим ключ, активирующий его. Каждый ключ и выход охраняется большими группами противников. Выход на следующий уровень охраняется боссом, которого необходимо победить. При переходе на следующий уровень все предметы игрока сохраняются. Игра завершается при выходе из последнего уровня. </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49" name="Google Shape;149;p15"/>
          <p:cNvPicPr preferRelativeResize="0"/>
          <p:nvPr/>
        </p:nvPicPr>
        <p:blipFill>
          <a:blip r:embed="rId3">
            <a:alphaModFix/>
          </a:blip>
          <a:stretch>
            <a:fillRect/>
          </a:stretch>
        </p:blipFill>
        <p:spPr>
          <a:xfrm>
            <a:off x="4278225" y="2604200"/>
            <a:ext cx="4047076" cy="22764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53" name="Shape 153"/>
        <p:cNvGrpSpPr/>
        <p:nvPr/>
      </p:nvGrpSpPr>
      <p:grpSpPr>
        <a:xfrm>
          <a:off x="0" y="0"/>
          <a:ext cx="0" cy="0"/>
          <a:chOff x="0" y="0"/>
          <a:chExt cx="0" cy="0"/>
        </a:xfrm>
      </p:grpSpPr>
      <p:sp>
        <p:nvSpPr>
          <p:cNvPr id="154" name="Google Shape;154;p16"/>
          <p:cNvSpPr txBox="1"/>
          <p:nvPr>
            <p:ph type="title"/>
          </p:nvPr>
        </p:nvSpPr>
        <p:spPr>
          <a:xfrm>
            <a:off x="-999625" y="375050"/>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1800"/>
              </a:spcBef>
              <a:spcAft>
                <a:spcPts val="600"/>
              </a:spcAft>
              <a:buNone/>
            </a:pPr>
            <a:r>
              <a:rPr lang="ru" sz="2700">
                <a:solidFill>
                  <a:srgbClr val="000000"/>
                </a:solidFill>
                <a:latin typeface="Arial"/>
                <a:ea typeface="Arial"/>
                <a:cs typeface="Arial"/>
                <a:sym typeface="Arial"/>
              </a:rPr>
              <a:t>Меню</a:t>
            </a:r>
            <a:endParaRPr sz="3800"/>
          </a:p>
        </p:txBody>
      </p:sp>
      <p:sp>
        <p:nvSpPr>
          <p:cNvPr id="155" name="Google Shape;155;p16"/>
          <p:cNvSpPr txBox="1"/>
          <p:nvPr>
            <p:ph idx="1" type="body"/>
          </p:nvPr>
        </p:nvSpPr>
        <p:spPr>
          <a:xfrm>
            <a:off x="406725" y="1102375"/>
            <a:ext cx="3268800" cy="3938100"/>
          </a:xfrm>
          <a:prstGeom prst="rect">
            <a:avLst/>
          </a:prstGeom>
        </p:spPr>
        <p:txBody>
          <a:bodyPr anchorCtr="0" anchor="t" bIns="91425" lIns="91425" spcFirstLastPara="1" rIns="91425" wrap="square" tIns="91425">
            <a:normAutofit/>
          </a:bodyPr>
          <a:lstStyle/>
          <a:p>
            <a:pPr indent="0" lvl="0" marL="0" rtl="0" algn="ctr">
              <a:spcBef>
                <a:spcPts val="1800"/>
              </a:spcBef>
              <a:spcAft>
                <a:spcPts val="0"/>
              </a:spcAft>
              <a:buNone/>
            </a:pPr>
            <a:r>
              <a:t/>
            </a:r>
            <a:endParaRPr sz="1600">
              <a:solidFill>
                <a:srgbClr val="000000"/>
              </a:solidFill>
              <a:latin typeface="Arial"/>
              <a:ea typeface="Arial"/>
              <a:cs typeface="Arial"/>
              <a:sym typeface="Arial"/>
            </a:endParaRPr>
          </a:p>
          <a:p>
            <a:pPr indent="0" lvl="0" marL="0" rtl="0" algn="l">
              <a:spcBef>
                <a:spcPts val="600"/>
              </a:spcBef>
              <a:spcAft>
                <a:spcPts val="0"/>
              </a:spcAft>
              <a:buNone/>
            </a:pPr>
            <a:r>
              <a:rPr lang="ru" sz="1400">
                <a:solidFill>
                  <a:srgbClr val="000000"/>
                </a:solidFill>
                <a:latin typeface="Arial"/>
                <a:ea typeface="Arial"/>
                <a:cs typeface="Arial"/>
                <a:sym typeface="Arial"/>
              </a:rPr>
              <a:t>	Управление осуществляется мышью. Меню содержит следующие кнопки:</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ru" sz="1400">
                <a:solidFill>
                  <a:srgbClr val="000000"/>
                </a:solidFill>
                <a:latin typeface="Arial"/>
                <a:ea typeface="Arial"/>
                <a:cs typeface="Arial"/>
                <a:sym typeface="Arial"/>
              </a:rPr>
              <a:t>Новая игра - начинает новую игру</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ru" sz="1400">
                <a:solidFill>
                  <a:srgbClr val="000000"/>
                </a:solidFill>
                <a:latin typeface="Arial"/>
                <a:ea typeface="Arial"/>
                <a:cs typeface="Arial"/>
                <a:sym typeface="Arial"/>
              </a:rPr>
              <a:t>Продолжить - продолжает игру</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ru" sz="1400">
                <a:solidFill>
                  <a:srgbClr val="000000"/>
                </a:solidFill>
                <a:latin typeface="Arial"/>
                <a:ea typeface="Arial"/>
                <a:cs typeface="Arial"/>
                <a:sym typeface="Arial"/>
              </a:rPr>
              <a:t>Результаты - показывает статистику 10-ти самых результативных игр</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ru" sz="1400">
                <a:solidFill>
                  <a:srgbClr val="000000"/>
                </a:solidFill>
                <a:latin typeface="Arial"/>
                <a:ea typeface="Arial"/>
                <a:cs typeface="Arial"/>
                <a:sym typeface="Arial"/>
              </a:rPr>
              <a:t>Управление - описывает способ управления в игре</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ru" sz="1400">
                <a:solidFill>
                  <a:srgbClr val="000000"/>
                </a:solidFill>
                <a:latin typeface="Arial"/>
                <a:ea typeface="Arial"/>
                <a:cs typeface="Arial"/>
                <a:sym typeface="Arial"/>
              </a:rPr>
              <a:t>Выход - закрывает приложение</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56" name="Google Shape;156;p16"/>
          <p:cNvPicPr preferRelativeResize="0"/>
          <p:nvPr/>
        </p:nvPicPr>
        <p:blipFill>
          <a:blip r:embed="rId3">
            <a:alphaModFix/>
          </a:blip>
          <a:stretch>
            <a:fillRect/>
          </a:stretch>
        </p:blipFill>
        <p:spPr>
          <a:xfrm>
            <a:off x="3885588" y="1819125"/>
            <a:ext cx="4796125" cy="2700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60" name="Shape 160"/>
        <p:cNvGrpSpPr/>
        <p:nvPr/>
      </p:nvGrpSpPr>
      <p:grpSpPr>
        <a:xfrm>
          <a:off x="0" y="0"/>
          <a:ext cx="0" cy="0"/>
          <a:chOff x="0" y="0"/>
          <a:chExt cx="0" cy="0"/>
        </a:xfrm>
      </p:grpSpPr>
      <p:sp>
        <p:nvSpPr>
          <p:cNvPr id="161" name="Google Shape;161;p17"/>
          <p:cNvSpPr txBox="1"/>
          <p:nvPr>
            <p:ph type="title"/>
          </p:nvPr>
        </p:nvSpPr>
        <p:spPr>
          <a:xfrm>
            <a:off x="1983475" y="721925"/>
            <a:ext cx="7038900" cy="914100"/>
          </a:xfrm>
          <a:prstGeom prst="rect">
            <a:avLst/>
          </a:prstGeom>
        </p:spPr>
        <p:txBody>
          <a:bodyPr anchorCtr="0" anchor="t" bIns="91425" lIns="91425" spcFirstLastPara="1" rIns="91425" wrap="square" tIns="91425">
            <a:normAutofit/>
          </a:bodyPr>
          <a:lstStyle/>
          <a:p>
            <a:pPr indent="457200" lvl="0" marL="0" rtl="0" algn="l">
              <a:lnSpc>
                <a:spcPct val="115000"/>
              </a:lnSpc>
              <a:spcBef>
                <a:spcPts val="0"/>
              </a:spcBef>
              <a:spcAft>
                <a:spcPts val="0"/>
              </a:spcAft>
              <a:buNone/>
            </a:pPr>
            <a:r>
              <a:rPr lang="ru" sz="2700">
                <a:solidFill>
                  <a:srgbClr val="000000"/>
                </a:solidFill>
                <a:latin typeface="Arial"/>
                <a:ea typeface="Arial"/>
                <a:cs typeface="Arial"/>
                <a:sym typeface="Arial"/>
              </a:rPr>
              <a:t>Игровой интерфейс</a:t>
            </a:r>
            <a:endParaRPr sz="3700"/>
          </a:p>
        </p:txBody>
      </p:sp>
      <p:sp>
        <p:nvSpPr>
          <p:cNvPr id="162" name="Google Shape;162;p17"/>
          <p:cNvSpPr txBox="1"/>
          <p:nvPr>
            <p:ph idx="1" type="body"/>
          </p:nvPr>
        </p:nvSpPr>
        <p:spPr>
          <a:xfrm>
            <a:off x="112100" y="1453675"/>
            <a:ext cx="4925700" cy="3546600"/>
          </a:xfrm>
          <a:prstGeom prst="rect">
            <a:avLst/>
          </a:prstGeom>
        </p:spPr>
        <p:txBody>
          <a:bodyPr anchorCtr="0" anchor="t" bIns="91425" lIns="91425" spcFirstLastPara="1" rIns="91425" wrap="square" tIns="91425">
            <a:normAutofit/>
          </a:bodyPr>
          <a:lstStyle/>
          <a:p>
            <a:pPr indent="0" lvl="0" marL="0" rtl="0" algn="l">
              <a:spcBef>
                <a:spcPts val="1600"/>
              </a:spcBef>
              <a:spcAft>
                <a:spcPts val="0"/>
              </a:spcAft>
              <a:buNone/>
            </a:pPr>
            <a:r>
              <a:t/>
            </a:r>
            <a:endParaRPr sz="1400">
              <a:solidFill>
                <a:srgbClr val="434343"/>
              </a:solidFill>
              <a:latin typeface="Arial"/>
              <a:ea typeface="Arial"/>
              <a:cs typeface="Arial"/>
              <a:sym typeface="Arial"/>
            </a:endParaRPr>
          </a:p>
          <a:p>
            <a:pPr indent="457200" lvl="0" marL="0" rtl="0" algn="l">
              <a:spcBef>
                <a:spcPts val="400"/>
              </a:spcBef>
              <a:spcAft>
                <a:spcPts val="0"/>
              </a:spcAft>
              <a:buNone/>
            </a:pPr>
            <a:r>
              <a:rPr lang="ru" sz="1400">
                <a:solidFill>
                  <a:srgbClr val="000000"/>
                </a:solidFill>
                <a:latin typeface="Arial"/>
                <a:ea typeface="Arial"/>
                <a:cs typeface="Arial"/>
                <a:sym typeface="Arial"/>
              </a:rPr>
              <a:t>Доступ в инвентарь осуществляется нажатием клавиши </a:t>
            </a:r>
            <a:r>
              <a:rPr b="1" lang="ru" sz="1400">
                <a:solidFill>
                  <a:srgbClr val="000000"/>
                </a:solidFill>
                <a:latin typeface="Arial"/>
                <a:ea typeface="Arial"/>
                <a:cs typeface="Arial"/>
                <a:sym typeface="Arial"/>
              </a:rPr>
              <a:t>E</a:t>
            </a:r>
            <a:r>
              <a:rPr lang="ru" sz="1400">
                <a:solidFill>
                  <a:srgbClr val="000000"/>
                </a:solidFill>
                <a:latin typeface="Arial"/>
                <a:ea typeface="Arial"/>
                <a:cs typeface="Arial"/>
                <a:sym typeface="Arial"/>
              </a:rPr>
              <a:t>, посмотреть амуницию персонажа  - нажатием </a:t>
            </a:r>
            <a:r>
              <a:rPr b="1" lang="ru" sz="1400">
                <a:solidFill>
                  <a:srgbClr val="000000"/>
                </a:solidFill>
                <a:latin typeface="Arial"/>
                <a:ea typeface="Arial"/>
                <a:cs typeface="Arial"/>
                <a:sym typeface="Arial"/>
              </a:rPr>
              <a:t>Q. </a:t>
            </a:r>
            <a:r>
              <a:rPr lang="ru" sz="1400">
                <a:solidFill>
                  <a:srgbClr val="000000"/>
                </a:solidFill>
                <a:latin typeface="Arial"/>
                <a:ea typeface="Arial"/>
                <a:cs typeface="Arial"/>
                <a:sym typeface="Arial"/>
              </a:rPr>
              <a:t>Управление внутри осуществляется мышью. Для выбора и перемещения предмета в другую ячейку используется левая кнопка мыши. Правая кнопка мыши позволяет использовать предмет на себя. Средняя кнопка мыши показывает описание предмета. При зажатом shift левой кнопкой мыши можно объединять одинаковые предметы, за исключением предметов, для которых данная операция запрещена(оружие, амуниция). При зажатом ctrl можно разделять предметы.</a:t>
            </a:r>
            <a:endParaRPr/>
          </a:p>
        </p:txBody>
      </p:sp>
      <p:pic>
        <p:nvPicPr>
          <p:cNvPr id="163" name="Google Shape;163;p17"/>
          <p:cNvPicPr preferRelativeResize="0"/>
          <p:nvPr/>
        </p:nvPicPr>
        <p:blipFill>
          <a:blip r:embed="rId3">
            <a:alphaModFix/>
          </a:blip>
          <a:stretch>
            <a:fillRect/>
          </a:stretch>
        </p:blipFill>
        <p:spPr>
          <a:xfrm>
            <a:off x="5163425" y="2083100"/>
            <a:ext cx="3801400" cy="21406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67" name="Shape 167"/>
        <p:cNvGrpSpPr/>
        <p:nvPr/>
      </p:nvGrpSpPr>
      <p:grpSpPr>
        <a:xfrm>
          <a:off x="0" y="0"/>
          <a:ext cx="0" cy="0"/>
          <a:chOff x="0" y="0"/>
          <a:chExt cx="0" cy="0"/>
        </a:xfrm>
      </p:grpSpPr>
      <p:sp>
        <p:nvSpPr>
          <p:cNvPr id="168" name="Google Shape;168;p18"/>
          <p:cNvSpPr txBox="1"/>
          <p:nvPr>
            <p:ph type="title"/>
          </p:nvPr>
        </p:nvSpPr>
        <p:spPr>
          <a:xfrm>
            <a:off x="788500" y="212925"/>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1800"/>
              </a:spcBef>
              <a:spcAft>
                <a:spcPts val="600"/>
              </a:spcAft>
              <a:buNone/>
            </a:pPr>
            <a:r>
              <a:rPr lang="ru" sz="2700">
                <a:solidFill>
                  <a:srgbClr val="000000"/>
                </a:solidFill>
                <a:latin typeface="Arial"/>
                <a:ea typeface="Arial"/>
                <a:cs typeface="Arial"/>
                <a:sym typeface="Arial"/>
              </a:rPr>
              <a:t>Передвижение, атака и использование предметов</a:t>
            </a:r>
            <a:endParaRPr sz="3500"/>
          </a:p>
        </p:txBody>
      </p:sp>
      <p:sp>
        <p:nvSpPr>
          <p:cNvPr id="169" name="Google Shape;169;p18"/>
          <p:cNvSpPr txBox="1"/>
          <p:nvPr>
            <p:ph idx="1" type="body"/>
          </p:nvPr>
        </p:nvSpPr>
        <p:spPr>
          <a:xfrm>
            <a:off x="58500" y="1460400"/>
            <a:ext cx="4756500" cy="3513000"/>
          </a:xfrm>
          <a:prstGeom prst="rect">
            <a:avLst/>
          </a:prstGeom>
        </p:spPr>
        <p:txBody>
          <a:bodyPr anchorCtr="0" anchor="t" bIns="91425" lIns="91425" spcFirstLastPara="1" rIns="91425" wrap="square" tIns="91425">
            <a:normAutofit lnSpcReduction="10000"/>
          </a:bodyPr>
          <a:lstStyle/>
          <a:p>
            <a:pPr indent="0" lvl="0" marL="0" rtl="0" algn="l">
              <a:spcBef>
                <a:spcPts val="1800"/>
              </a:spcBef>
              <a:spcAft>
                <a:spcPts val="0"/>
              </a:spcAft>
              <a:buNone/>
            </a:pPr>
            <a:r>
              <a:t/>
            </a:r>
            <a:endParaRPr sz="1600">
              <a:solidFill>
                <a:srgbClr val="000000"/>
              </a:solidFill>
              <a:latin typeface="Arial"/>
              <a:ea typeface="Arial"/>
              <a:cs typeface="Arial"/>
              <a:sym typeface="Arial"/>
            </a:endParaRPr>
          </a:p>
          <a:p>
            <a:pPr indent="457200" lvl="0" marL="0" rtl="0" algn="l">
              <a:spcBef>
                <a:spcPts val="600"/>
              </a:spcBef>
              <a:spcAft>
                <a:spcPts val="0"/>
              </a:spcAft>
              <a:buNone/>
            </a:pPr>
            <a:r>
              <a:rPr lang="ru" sz="1400">
                <a:solidFill>
                  <a:srgbClr val="000000"/>
                </a:solidFill>
                <a:latin typeface="Arial"/>
                <a:ea typeface="Arial"/>
                <a:cs typeface="Arial"/>
                <a:sym typeface="Arial"/>
              </a:rPr>
              <a:t>Предметы, находящиеся в руках используются нажатием левой и правой кнопки мыши. При отсутствии предмета в ячейке используется предмет по умолчанию, например кулаки. При смерти существ предметы из рук оказываются в инвентаре, за исключением предметов по умолчанию. Нажатие средней кнопки мыши позволяет обыскать умершего противника или сундук. Сундук может быть закрыт, в таком случае его необходимо предварительно открыть с помощью ключа. </a:t>
            </a:r>
            <a:endParaRPr sz="1400">
              <a:solidFill>
                <a:srgbClr val="000000"/>
              </a:solidFill>
              <a:latin typeface="Arial"/>
              <a:ea typeface="Arial"/>
              <a:cs typeface="Arial"/>
              <a:sym typeface="Arial"/>
            </a:endParaRPr>
          </a:p>
          <a:p>
            <a:pPr indent="457200" lvl="0" marL="0" rtl="0" algn="l">
              <a:spcBef>
                <a:spcPts val="0"/>
              </a:spcBef>
              <a:spcAft>
                <a:spcPts val="0"/>
              </a:spcAft>
              <a:buNone/>
            </a:pPr>
            <a:r>
              <a:rPr lang="ru" sz="1400">
                <a:solidFill>
                  <a:srgbClr val="000000"/>
                </a:solidFill>
                <a:latin typeface="Arial"/>
                <a:ea typeface="Arial"/>
                <a:cs typeface="Arial"/>
                <a:sym typeface="Arial"/>
              </a:rPr>
              <a:t>Передвижении осуществляется нажатием клавиш W, A, S, D. Передвигатся персонаж может по 8 направлениям.</a:t>
            </a:r>
            <a:endParaRPr/>
          </a:p>
        </p:txBody>
      </p:sp>
      <p:pic>
        <p:nvPicPr>
          <p:cNvPr id="170" name="Google Shape;170;p18"/>
          <p:cNvPicPr preferRelativeResize="0"/>
          <p:nvPr/>
        </p:nvPicPr>
        <p:blipFill>
          <a:blip r:embed="rId3">
            <a:alphaModFix/>
          </a:blip>
          <a:stretch>
            <a:fillRect/>
          </a:stretch>
        </p:blipFill>
        <p:spPr>
          <a:xfrm>
            <a:off x="4815000" y="2083100"/>
            <a:ext cx="4176601" cy="23519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74" name="Shape 174"/>
        <p:cNvGrpSpPr/>
        <p:nvPr/>
      </p:nvGrpSpPr>
      <p:grpSpPr>
        <a:xfrm>
          <a:off x="0" y="0"/>
          <a:ext cx="0" cy="0"/>
          <a:chOff x="0" y="0"/>
          <a:chExt cx="0" cy="0"/>
        </a:xfrm>
      </p:grpSpPr>
      <p:sp>
        <p:nvSpPr>
          <p:cNvPr id="175" name="Google Shape;175;p19"/>
          <p:cNvSpPr txBox="1"/>
          <p:nvPr>
            <p:ph type="title"/>
          </p:nvPr>
        </p:nvSpPr>
        <p:spPr>
          <a:xfrm>
            <a:off x="-356725" y="313375"/>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1800"/>
              </a:spcBef>
              <a:spcAft>
                <a:spcPts val="600"/>
              </a:spcAft>
              <a:buNone/>
            </a:pPr>
            <a:r>
              <a:rPr lang="ru" sz="2700">
                <a:solidFill>
                  <a:srgbClr val="000000"/>
                </a:solidFill>
                <a:latin typeface="Arial"/>
                <a:ea typeface="Arial"/>
                <a:cs typeface="Arial"/>
                <a:sym typeface="Arial"/>
              </a:rPr>
              <a:t>Подсчет очков</a:t>
            </a:r>
            <a:endParaRPr sz="3500"/>
          </a:p>
        </p:txBody>
      </p:sp>
      <p:sp>
        <p:nvSpPr>
          <p:cNvPr id="176" name="Google Shape;176;p19"/>
          <p:cNvSpPr txBox="1"/>
          <p:nvPr>
            <p:ph idx="1" type="body"/>
          </p:nvPr>
        </p:nvSpPr>
        <p:spPr>
          <a:xfrm>
            <a:off x="3420550" y="13197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400">
                <a:solidFill>
                  <a:srgbClr val="000000"/>
                </a:solidFill>
                <a:latin typeface="Arial"/>
                <a:ea typeface="Arial"/>
                <a:cs typeface="Arial"/>
                <a:sym typeface="Arial"/>
              </a:rPr>
              <a:t>Подсчет ведется по следующей формуле:</a:t>
            </a:r>
            <a:endParaRPr sz="1400">
              <a:solidFill>
                <a:srgbClr val="000000"/>
              </a:solidFill>
              <a:latin typeface="Arial"/>
              <a:ea typeface="Arial"/>
              <a:cs typeface="Arial"/>
              <a:sym typeface="Arial"/>
            </a:endParaRPr>
          </a:p>
          <a:p>
            <a:pPr indent="457200" lvl="0" marL="457200" rtl="0" algn="l">
              <a:spcBef>
                <a:spcPts val="0"/>
              </a:spcBef>
              <a:spcAft>
                <a:spcPts val="0"/>
              </a:spcAft>
              <a:buNone/>
            </a:pPr>
            <a:r>
              <a:rPr lang="ru" sz="1400">
                <a:solidFill>
                  <a:srgbClr val="000000"/>
                </a:solidFill>
                <a:latin typeface="Arial"/>
                <a:ea typeface="Arial"/>
                <a:cs typeface="Arial"/>
                <a:sym typeface="Arial"/>
              </a:rPr>
              <a:t>ОЧКИ = </a:t>
            </a:r>
            <a:endParaRPr sz="1400">
              <a:solidFill>
                <a:srgbClr val="000000"/>
              </a:solidFill>
              <a:latin typeface="Arial"/>
              <a:ea typeface="Arial"/>
              <a:cs typeface="Arial"/>
              <a:sym typeface="Arial"/>
            </a:endParaRPr>
          </a:p>
          <a:p>
            <a:pPr indent="0" lvl="0" marL="1371600" rtl="0" algn="l">
              <a:spcBef>
                <a:spcPts val="0"/>
              </a:spcBef>
              <a:spcAft>
                <a:spcPts val="0"/>
              </a:spcAft>
              <a:buNone/>
            </a:pPr>
            <a:r>
              <a:rPr lang="ru" sz="1400">
                <a:solidFill>
                  <a:srgbClr val="000000"/>
                </a:solidFill>
                <a:latin typeface="Arial"/>
                <a:ea typeface="Arial"/>
                <a:cs typeface="Arial"/>
                <a:sym typeface="Arial"/>
              </a:rPr>
              <a:t>КОЛИЧЕСТВО_УБИТЫХ_ПРОТИВНИКОВ * 150 + НАНЕСЕННЫЙ_УРОН - ПОЛУЧЕННЫЙ_УРОН + </a:t>
            </a:r>
            <a:endParaRPr sz="1400">
              <a:solidFill>
                <a:srgbClr val="000000"/>
              </a:solidFill>
              <a:latin typeface="Arial"/>
              <a:ea typeface="Arial"/>
              <a:cs typeface="Arial"/>
              <a:sym typeface="Arial"/>
            </a:endParaRPr>
          </a:p>
          <a:p>
            <a:pPr indent="457200" lvl="0" marL="914400" rtl="0" algn="l">
              <a:spcBef>
                <a:spcPts val="0"/>
              </a:spcBef>
              <a:spcAft>
                <a:spcPts val="0"/>
              </a:spcAft>
              <a:buNone/>
            </a:pPr>
            <a:r>
              <a:rPr lang="ru" sz="1400">
                <a:solidFill>
                  <a:srgbClr val="000000"/>
                </a:solidFill>
                <a:latin typeface="Arial"/>
                <a:ea typeface="Arial"/>
                <a:cs typeface="Arial"/>
                <a:sym typeface="Arial"/>
              </a:rPr>
              <a:t>ЗОЛОТО_НА_КОНЕЦ_ИГРЫ</a:t>
            </a:r>
            <a:endParaRPr sz="1400">
              <a:solidFill>
                <a:srgbClr val="000000"/>
              </a:solidFill>
              <a:latin typeface="Arial"/>
              <a:ea typeface="Arial"/>
              <a:cs typeface="Arial"/>
              <a:sym typeface="Arial"/>
            </a:endParaRPr>
          </a:p>
          <a:p>
            <a:pPr indent="0" lvl="0" marL="137160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77" name="Google Shape;177;p19"/>
          <p:cNvPicPr preferRelativeResize="0"/>
          <p:nvPr/>
        </p:nvPicPr>
        <p:blipFill>
          <a:blip r:embed="rId3">
            <a:alphaModFix/>
          </a:blip>
          <a:stretch>
            <a:fillRect/>
          </a:stretch>
        </p:blipFill>
        <p:spPr>
          <a:xfrm>
            <a:off x="45250" y="2100250"/>
            <a:ext cx="4558475" cy="2781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81" name="Shape 181"/>
        <p:cNvGrpSpPr/>
        <p:nvPr/>
      </p:nvGrpSpPr>
      <p:grpSpPr>
        <a:xfrm>
          <a:off x="0" y="0"/>
          <a:ext cx="0" cy="0"/>
          <a:chOff x="0" y="0"/>
          <a:chExt cx="0" cy="0"/>
        </a:xfrm>
      </p:grpSpPr>
      <p:sp>
        <p:nvSpPr>
          <p:cNvPr id="182" name="Google Shape;182;p20"/>
          <p:cNvSpPr txBox="1"/>
          <p:nvPr>
            <p:ph type="title"/>
          </p:nvPr>
        </p:nvSpPr>
        <p:spPr>
          <a:xfrm>
            <a:off x="-423700" y="534400"/>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1800"/>
              </a:spcBef>
              <a:spcAft>
                <a:spcPts val="600"/>
              </a:spcAft>
              <a:buNone/>
            </a:pPr>
            <a:r>
              <a:rPr lang="ru" sz="2700">
                <a:solidFill>
                  <a:srgbClr val="000000"/>
                </a:solidFill>
                <a:latin typeface="Arial"/>
                <a:ea typeface="Arial"/>
                <a:cs typeface="Arial"/>
                <a:sym typeface="Arial"/>
              </a:rPr>
              <a:t>Боевая система</a:t>
            </a:r>
            <a:endParaRPr sz="3400"/>
          </a:p>
        </p:txBody>
      </p:sp>
      <p:sp>
        <p:nvSpPr>
          <p:cNvPr id="183" name="Google Shape;183;p20"/>
          <p:cNvSpPr txBox="1"/>
          <p:nvPr>
            <p:ph idx="1" type="body"/>
          </p:nvPr>
        </p:nvSpPr>
        <p:spPr>
          <a:xfrm>
            <a:off x="65225" y="1741650"/>
            <a:ext cx="4322700" cy="37005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ru" sz="1400">
                <a:solidFill>
                  <a:srgbClr val="000000"/>
                </a:solidFill>
                <a:latin typeface="Arial"/>
                <a:ea typeface="Arial"/>
                <a:cs typeface="Arial"/>
                <a:sym typeface="Arial"/>
              </a:rPr>
              <a:t>Чтобы ударить противника надо по нему кликнуть мышью. Удар производится левой или правой рукой в зависимости от нажатой клавиши, если в соответствующей руке есть оружие. Если в руке находится бутылка здоровья, то она также применяется на противника. Удар по себе также нанесет урон. Все предметы, которые можно использовать, положив в руки, различаются характеристиками. Дальность и урон атаки зависит от типа оружия. Наличие брони на персонаже позволяет уменьшить получаемый урон.</a:t>
            </a:r>
            <a:endParaRPr/>
          </a:p>
        </p:txBody>
      </p:sp>
      <p:pic>
        <p:nvPicPr>
          <p:cNvPr id="184" name="Google Shape;184;p20"/>
          <p:cNvPicPr preferRelativeResize="0"/>
          <p:nvPr/>
        </p:nvPicPr>
        <p:blipFill>
          <a:blip r:embed="rId3">
            <a:alphaModFix/>
          </a:blip>
          <a:stretch>
            <a:fillRect/>
          </a:stretch>
        </p:blipFill>
        <p:spPr>
          <a:xfrm>
            <a:off x="4526950" y="1560750"/>
            <a:ext cx="4451275" cy="25066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ru" sz="2700">
                <a:solidFill>
                  <a:srgbClr val="000000"/>
                </a:solidFill>
                <a:latin typeface="Arial"/>
                <a:ea typeface="Arial"/>
                <a:cs typeface="Arial"/>
                <a:sym typeface="Arial"/>
              </a:rPr>
              <a:t>Анимации</a:t>
            </a:r>
            <a:endParaRPr sz="3700"/>
          </a:p>
        </p:txBody>
      </p:sp>
      <p:sp>
        <p:nvSpPr>
          <p:cNvPr id="190" name="Google Shape;190;p21"/>
          <p:cNvSpPr txBox="1"/>
          <p:nvPr>
            <p:ph idx="1" type="body"/>
          </p:nvPr>
        </p:nvSpPr>
        <p:spPr>
          <a:xfrm>
            <a:off x="65200" y="1460400"/>
            <a:ext cx="2728800" cy="3593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1400">
              <a:solidFill>
                <a:srgbClr val="000000"/>
              </a:solidFill>
              <a:latin typeface="Arial"/>
              <a:ea typeface="Arial"/>
              <a:cs typeface="Arial"/>
              <a:sym typeface="Arial"/>
            </a:endParaRPr>
          </a:p>
          <a:p>
            <a:pPr indent="457200" lvl="0" marL="0" rtl="0" algn="l">
              <a:spcBef>
                <a:spcPts val="0"/>
              </a:spcBef>
              <a:spcAft>
                <a:spcPts val="0"/>
              </a:spcAft>
              <a:buNone/>
            </a:pPr>
            <a:r>
              <a:rPr lang="ru" sz="1400">
                <a:solidFill>
                  <a:srgbClr val="000000"/>
                </a:solidFill>
                <a:latin typeface="Arial"/>
                <a:ea typeface="Arial"/>
                <a:cs typeface="Arial"/>
                <a:sym typeface="Arial"/>
              </a:rPr>
              <a:t>В игре есть множество анимированных объектов: противники, главный герой и т.д. Анимация в игре реализована заменой картинок у объекта в соответствии с его направлением и скоростью анимации. Эти параметры кодируются в директориях с анимациями.</a:t>
            </a:r>
            <a:endParaRPr/>
          </a:p>
        </p:txBody>
      </p:sp>
      <p:pic>
        <p:nvPicPr>
          <p:cNvPr id="191" name="Google Shape;191;p21"/>
          <p:cNvPicPr preferRelativeResize="0"/>
          <p:nvPr/>
        </p:nvPicPr>
        <p:blipFill>
          <a:blip r:embed="rId3">
            <a:alphaModFix/>
          </a:blip>
          <a:stretch>
            <a:fillRect/>
          </a:stretch>
        </p:blipFill>
        <p:spPr>
          <a:xfrm>
            <a:off x="2946400" y="1460250"/>
            <a:ext cx="5734050" cy="3228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