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videa.hu/videok/film-animacio/idegpalya.teljes-magyarul-Mym04zo7zrDKbVyz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u="sng">
                <a:solidFill>
                  <a:schemeClr val="hlink"/>
                </a:solidFill>
                <a:hlinkClick r:id="rId2"/>
              </a:rPr>
              <a:t>https://videa.hu/videok/film-animacio/idegpalya.teljes-magyarul-Mym04zo7zrDKbVyz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f5db4519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f5db4519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f5db4519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f5db4519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●"/>
            </a:pPr>
            <a:r>
              <a:rPr lang="hu" sz="1200">
                <a:solidFill>
                  <a:srgbClr val="595959"/>
                </a:solidFill>
              </a:rPr>
              <a:t>Főszereplőnk Vee aki nem az a kimondottan bevállalós típus.</a:t>
            </a:r>
            <a:endParaRPr sz="1200">
              <a:solidFill>
                <a:srgbClr val="595959"/>
              </a:solidFill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●"/>
            </a:pPr>
            <a:r>
              <a:rPr lang="hu" sz="1200">
                <a:solidFill>
                  <a:srgbClr val="595959"/>
                </a:solidFill>
              </a:rPr>
              <a:t>Inkább csendben, a háttérből figyeli az eseményeket.</a:t>
            </a:r>
            <a:endParaRPr sz="1200">
              <a:solidFill>
                <a:srgbClr val="595959"/>
              </a:solidFill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●"/>
            </a:pPr>
            <a:r>
              <a:rPr lang="hu" sz="1200">
                <a:solidFill>
                  <a:srgbClr val="595959"/>
                </a:solidFill>
              </a:rPr>
              <a:t>De egy napon ebből elege lesz és baratnője győzkődésére benevez egy híres online játékba.</a:t>
            </a:r>
            <a:endParaRPr sz="1200">
              <a:solidFill>
                <a:srgbClr val="595959"/>
              </a:solidFill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●"/>
            </a:pPr>
            <a:r>
              <a:rPr lang="hu" sz="1200">
                <a:solidFill>
                  <a:srgbClr val="595959"/>
                </a:solidFill>
              </a:rPr>
              <a:t>A játék lényege, hogy egyre nagyobb pénzösszegek ért egyre komolyabb és veszélyesebb feladatokat kell végrehajtani.</a:t>
            </a:r>
            <a:endParaRPr sz="1200">
              <a:solidFill>
                <a:srgbClr val="595959"/>
              </a:solidFill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●"/>
            </a:pPr>
            <a:r>
              <a:rPr lang="hu" sz="1200">
                <a:solidFill>
                  <a:srgbClr val="595959"/>
                </a:solidFill>
              </a:rPr>
              <a:t>Vee a New York-i éjszakában összetalálkozik a titokzatos idegennel, Iannel akiről hamarosan kiderül, szintén az Idegpálya játékosa. A Nézők egyből felfigyelnek rájuk és irányításukkal már együtt kell végigcsinálniuk a vadabbnál vadabb feladatokat.</a:t>
            </a:r>
            <a:endParaRPr sz="1200">
              <a:solidFill>
                <a:srgbClr val="595959"/>
              </a:solidFill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●"/>
            </a:pPr>
            <a:r>
              <a:rPr lang="hu" sz="1200">
                <a:solidFill>
                  <a:srgbClr val="595959"/>
                </a:solidFill>
              </a:rPr>
              <a:t>A páros néhány óra leforgása alatt óriási népszerűségre tesz szert az internetes szurkolótábor körében.</a:t>
            </a:r>
            <a:endParaRPr sz="1200">
              <a:solidFill>
                <a:srgbClr val="595959"/>
              </a:solidFill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●"/>
            </a:pPr>
            <a:r>
              <a:rPr lang="hu" sz="1200">
                <a:solidFill>
                  <a:srgbClr val="595959"/>
                </a:solidFill>
              </a:rPr>
              <a:t>m ami ártalmatlan versengésnek indult, hamarosan adrenalintól túlfűtött hajszává alakul - a Nézők egyre követelőzőbbekké, a feladatok egyre veszélyesebbekké válnak.</a:t>
            </a:r>
            <a:endParaRPr sz="1200">
              <a:solidFill>
                <a:srgbClr val="595959"/>
              </a:solidFill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●"/>
            </a:pPr>
            <a:r>
              <a:rPr lang="hu" sz="1200">
                <a:solidFill>
                  <a:srgbClr val="595959"/>
                </a:solidFill>
              </a:rPr>
              <a:t>Vee számára pedig már nemcsak a hírnév és a győzelemért járó pénz, hanem annál sokkal drágább dolog: az élete a tét.</a:t>
            </a:r>
            <a:endParaRPr sz="1200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6F6F6"/>
              </a:highlight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f5db4519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ff5db4519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f5db4519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ff5db451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f5db4519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f5db4519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Mindenki</a:t>
            </a:r>
            <a:r>
              <a:rPr lang="hu"/>
              <a:t> a felhasználó neve </a:t>
            </a:r>
            <a:r>
              <a:rPr lang="hu"/>
              <a:t>mögé</a:t>
            </a:r>
            <a:r>
              <a:rPr lang="hu"/>
              <a:t> bujva, </a:t>
            </a:r>
            <a:r>
              <a:rPr lang="hu"/>
              <a:t>bántják</a:t>
            </a:r>
            <a:r>
              <a:rPr lang="hu"/>
              <a:t> egymást az interneten név és ismeretség </a:t>
            </a:r>
            <a:r>
              <a:rPr lang="hu"/>
              <a:t>nélkül.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gyéni elrendezés 2">
  <p:cSld name="AUTOLAYOUT_4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 txBox="1"/>
          <p:nvPr>
            <p:ph type="ctrTitle"/>
          </p:nvPr>
        </p:nvSpPr>
        <p:spPr>
          <a:xfrm>
            <a:off x="320625" y="2240300"/>
            <a:ext cx="5871300" cy="1921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320625" y="4314000"/>
            <a:ext cx="5871300" cy="362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gyéni elrendezés 3">
  <p:cSld name="AUTOLAYOUT_5"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title"/>
          </p:nvPr>
        </p:nvSpPr>
        <p:spPr>
          <a:xfrm>
            <a:off x="311700" y="2518975"/>
            <a:ext cx="3119700" cy="2144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3529200" y="2518975"/>
            <a:ext cx="5295300" cy="2144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gyéni elrendezés 6">
  <p:cSld name="AUTOLAYOUT_8">
    <p:bg>
      <p:bgPr>
        <a:solidFill>
          <a:srgbClr val="37474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0" y="0"/>
            <a:ext cx="4568400" cy="5143500"/>
          </a:xfrm>
          <a:prstGeom prst="rect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5"/>
          <p:cNvSpPr/>
          <p:nvPr/>
        </p:nvSpPr>
        <p:spPr>
          <a:xfrm>
            <a:off x="6795047" y="584570"/>
            <a:ext cx="143700" cy="143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5"/>
          <p:cNvSpPr/>
          <p:nvPr/>
        </p:nvSpPr>
        <p:spPr>
          <a:xfrm>
            <a:off x="6795047" y="4415195"/>
            <a:ext cx="143700" cy="143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" name="Google Shape;65;p15"/>
          <p:cNvCxnSpPr/>
          <p:nvPr/>
        </p:nvCxnSpPr>
        <p:spPr>
          <a:xfrm>
            <a:off x="4895600" y="656926"/>
            <a:ext cx="3942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" name="Google Shape;66;p15"/>
          <p:cNvCxnSpPr/>
          <p:nvPr/>
        </p:nvCxnSpPr>
        <p:spPr>
          <a:xfrm>
            <a:off x="4895600" y="4487700"/>
            <a:ext cx="3942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" name="Google Shape;67;p15"/>
          <p:cNvSpPr txBox="1"/>
          <p:nvPr>
            <p:ph type="title"/>
          </p:nvPr>
        </p:nvSpPr>
        <p:spPr>
          <a:xfrm>
            <a:off x="312850" y="1069200"/>
            <a:ext cx="3942600" cy="3005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4891175" y="1069200"/>
            <a:ext cx="3942600" cy="3005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gyéni elrendezés 4">
  <p:cSld name="AUTOLAYOUT_9">
    <p:bg>
      <p:bgPr>
        <a:solidFill>
          <a:srgbClr val="37474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/>
          <p:nvPr/>
        </p:nvSpPr>
        <p:spPr>
          <a:xfrm>
            <a:off x="0" y="0"/>
            <a:ext cx="4568400" cy="5143500"/>
          </a:xfrm>
          <a:prstGeom prst="rect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/>
          <p:nvPr/>
        </p:nvSpPr>
        <p:spPr>
          <a:xfrm>
            <a:off x="6795047" y="584570"/>
            <a:ext cx="143700" cy="143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/>
          <p:nvPr/>
        </p:nvSpPr>
        <p:spPr>
          <a:xfrm>
            <a:off x="6795047" y="4415195"/>
            <a:ext cx="143700" cy="143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" name="Google Shape;75;p16"/>
          <p:cNvCxnSpPr/>
          <p:nvPr/>
        </p:nvCxnSpPr>
        <p:spPr>
          <a:xfrm>
            <a:off x="4895600" y="656926"/>
            <a:ext cx="3942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" name="Google Shape;76;p16"/>
          <p:cNvCxnSpPr/>
          <p:nvPr/>
        </p:nvCxnSpPr>
        <p:spPr>
          <a:xfrm>
            <a:off x="4895600" y="4487700"/>
            <a:ext cx="3942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7" name="Google Shape;77;p16"/>
          <p:cNvSpPr txBox="1"/>
          <p:nvPr>
            <p:ph type="title"/>
          </p:nvPr>
        </p:nvSpPr>
        <p:spPr>
          <a:xfrm>
            <a:off x="312850" y="1069200"/>
            <a:ext cx="3942600" cy="3005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4891175" y="1069200"/>
            <a:ext cx="3942600" cy="3005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gyéni elrendezés 5">
  <p:cSld name="AUTOLAYOUT_10">
    <p:bg>
      <p:bgPr>
        <a:solidFill>
          <a:srgbClr val="FFFFF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type="title"/>
          </p:nvPr>
        </p:nvSpPr>
        <p:spPr>
          <a:xfrm>
            <a:off x="304475" y="307825"/>
            <a:ext cx="4779300" cy="1418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rgbClr val="69696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rgbClr val="696969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rgbClr val="696969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rgbClr val="696969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rgbClr val="696969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rgbClr val="696969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rgbClr val="696969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rgbClr val="696969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rgbClr val="696969"/>
                </a:solidFill>
              </a:defRPr>
            </a:lvl9pPr>
          </a:lstStyle>
          <a:p/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04475" y="1808125"/>
            <a:ext cx="4779300" cy="3013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gyéni elrendezés">
  <p:cSld name="AUTOLAYOUT_1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" name="Google Shape;87;p18"/>
          <p:cNvGrpSpPr/>
          <p:nvPr/>
        </p:nvGrpSpPr>
        <p:grpSpPr>
          <a:xfrm>
            <a:off x="0" y="4510813"/>
            <a:ext cx="9144000" cy="150575"/>
            <a:chOff x="0" y="3797750"/>
            <a:chExt cx="9144000" cy="150575"/>
          </a:xfrm>
        </p:grpSpPr>
        <p:cxnSp>
          <p:nvCxnSpPr>
            <p:cNvPr id="88" name="Google Shape;88;p18"/>
            <p:cNvCxnSpPr/>
            <p:nvPr/>
          </p:nvCxnSpPr>
          <p:spPr>
            <a:xfrm>
              <a:off x="0" y="3797750"/>
              <a:ext cx="9144000" cy="0"/>
            </a:xfrm>
            <a:prstGeom prst="straightConnector1">
              <a:avLst/>
            </a:prstGeom>
            <a:noFill/>
            <a:ln cap="flat" cmpd="sng" w="19050">
              <a:solidFill>
                <a:srgbClr val="90A4AE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9" name="Google Shape;89;p18"/>
            <p:cNvCxnSpPr/>
            <p:nvPr/>
          </p:nvCxnSpPr>
          <p:spPr>
            <a:xfrm>
              <a:off x="0" y="3948325"/>
              <a:ext cx="9144000" cy="0"/>
            </a:xfrm>
            <a:prstGeom prst="straightConnector1">
              <a:avLst/>
            </a:prstGeom>
            <a:noFill/>
            <a:ln cap="flat" cmpd="sng" w="19050">
              <a:solidFill>
                <a:srgbClr val="90A4AE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0" name="Google Shape;90;p18"/>
            <p:cNvCxnSpPr/>
            <p:nvPr/>
          </p:nvCxnSpPr>
          <p:spPr>
            <a:xfrm>
              <a:off x="0" y="3873038"/>
              <a:ext cx="9144000" cy="0"/>
            </a:xfrm>
            <a:prstGeom prst="straightConnector1">
              <a:avLst/>
            </a:prstGeom>
            <a:noFill/>
            <a:ln cap="flat" cmpd="sng" w="19050">
              <a:solidFill>
                <a:srgbClr val="90A4AE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223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6.jpg"/><Relationship Id="rId6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9"/>
          <p:cNvPicPr preferRelativeResize="0"/>
          <p:nvPr/>
        </p:nvPicPr>
        <p:blipFill rotWithShape="1">
          <a:blip r:embed="rId3">
            <a:alphaModFix amt="65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>
            <p:ph type="ctrTitle"/>
          </p:nvPr>
        </p:nvSpPr>
        <p:spPr>
          <a:xfrm>
            <a:off x="320625" y="2240300"/>
            <a:ext cx="5871300" cy="19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Idegpálya</a:t>
            </a:r>
            <a:br>
              <a:rPr lang="hu"/>
            </a:br>
            <a:r>
              <a:rPr lang="hu"/>
              <a:t>Nerve</a:t>
            </a:r>
            <a:br>
              <a:rPr lang="hu"/>
            </a:br>
            <a:r>
              <a:rPr lang="hu"/>
              <a:t>1:36:16</a:t>
            </a:r>
            <a:endParaRPr/>
          </a:p>
        </p:txBody>
      </p:sp>
      <p:sp>
        <p:nvSpPr>
          <p:cNvPr id="100" name="Google Shape;100;p19"/>
          <p:cNvSpPr txBox="1"/>
          <p:nvPr>
            <p:ph idx="1" type="subTitle"/>
          </p:nvPr>
        </p:nvSpPr>
        <p:spPr>
          <a:xfrm>
            <a:off x="320625" y="4314000"/>
            <a:ext cx="5871300" cy="3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Pál Szabolcs HT_1/13.ir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Tartalom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2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 történet rövid bemutatása 1.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u"/>
              <a:t>A történet rövid bemutatása 2.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u"/>
              <a:t>Fő szereplők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u"/>
              <a:t>Értékes gondolatok (idézet)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u"/>
              <a:t>Ami nekem tetszett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hu"/>
              <a:t>Üzenet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1"/>
          <p:cNvPicPr preferRelativeResize="0"/>
          <p:nvPr/>
        </p:nvPicPr>
        <p:blipFill rotWithShape="1">
          <a:blip r:embed="rId3">
            <a:alphaModFix/>
          </a:blip>
          <a:srcRect b="0" l="14868" r="14861" t="0"/>
          <a:stretch/>
        </p:blipFill>
        <p:spPr>
          <a:xfrm>
            <a:off x="5890075" y="321600"/>
            <a:ext cx="2949448" cy="2212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 rotWithShape="1">
          <a:blip r:embed="rId4">
            <a:alphaModFix/>
          </a:blip>
          <a:srcRect b="7547" l="0" r="0" t="7547"/>
          <a:stretch/>
        </p:blipFill>
        <p:spPr>
          <a:xfrm>
            <a:off x="5897312" y="2609825"/>
            <a:ext cx="2949446" cy="2212073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/>
          <p:nvPr>
            <p:ph type="title"/>
          </p:nvPr>
        </p:nvSpPr>
        <p:spPr>
          <a:xfrm>
            <a:off x="304475" y="307825"/>
            <a:ext cx="4779300" cy="14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 történet rövid bemutatása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04475" y="1808125"/>
            <a:ext cx="4779300" cy="30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hu"/>
              <a:t>Főszereplőnk</a:t>
            </a:r>
            <a:r>
              <a:rPr b="1" lang="hu"/>
              <a:t> Vee</a:t>
            </a:r>
            <a:r>
              <a:rPr lang="hu"/>
              <a:t> </a:t>
            </a:r>
            <a:r>
              <a:rPr lang="hu"/>
              <a:t>a</a:t>
            </a:r>
            <a:r>
              <a:rPr lang="hu"/>
              <a:t>ki nem az a kimondottan bevállalós típus.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hu"/>
              <a:t>De ebből elege lesz és benevez</a:t>
            </a:r>
            <a:r>
              <a:rPr lang="hu"/>
              <a:t> egy </a:t>
            </a:r>
            <a:r>
              <a:rPr lang="hu"/>
              <a:t>híres</a:t>
            </a:r>
            <a:r>
              <a:rPr lang="hu"/>
              <a:t> online </a:t>
            </a:r>
            <a:r>
              <a:rPr lang="hu"/>
              <a:t>játékba.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hu"/>
              <a:t>Játék neve : </a:t>
            </a:r>
            <a:r>
              <a:rPr b="1" lang="hu"/>
              <a:t>Idegpálya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hu"/>
              <a:t>Masodik főszereplőnk</a:t>
            </a:r>
            <a:r>
              <a:rPr b="1" lang="hu"/>
              <a:t> Iann</a:t>
            </a:r>
            <a:r>
              <a:rPr lang="hu"/>
              <a:t> aki szintén idegpálya játékos.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2"/>
          <p:cNvPicPr preferRelativeResize="0"/>
          <p:nvPr/>
        </p:nvPicPr>
        <p:blipFill rotWithShape="1">
          <a:blip r:embed="rId3">
            <a:alphaModFix/>
          </a:blip>
          <a:srcRect b="1672" l="0" r="0" t="1662"/>
          <a:stretch/>
        </p:blipFill>
        <p:spPr>
          <a:xfrm>
            <a:off x="312275" y="308212"/>
            <a:ext cx="2075552" cy="2006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2"/>
          <p:cNvPicPr preferRelativeResize="0"/>
          <p:nvPr/>
        </p:nvPicPr>
        <p:blipFill rotWithShape="1">
          <a:blip r:embed="rId4">
            <a:alphaModFix/>
          </a:blip>
          <a:srcRect b="1672" l="0" r="0" t="1662"/>
          <a:stretch/>
        </p:blipFill>
        <p:spPr>
          <a:xfrm>
            <a:off x="2460239" y="308216"/>
            <a:ext cx="2075557" cy="2006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 rotWithShape="1">
          <a:blip r:embed="rId5">
            <a:alphaModFix/>
          </a:blip>
          <a:srcRect b="0" l="20893" r="20893" t="0"/>
          <a:stretch/>
        </p:blipFill>
        <p:spPr>
          <a:xfrm>
            <a:off x="4608210" y="308216"/>
            <a:ext cx="2075547" cy="200635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2518975"/>
            <a:ext cx="2467200" cy="21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Fő szereplők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2681450" y="2376725"/>
            <a:ext cx="6462600" cy="26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5307"/>
              <a:t>Emma Roberts (Vee)</a:t>
            </a:r>
            <a:endParaRPr sz="5307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u" sz="5307"/>
              <a:t>Dave Franco (Iann)</a:t>
            </a:r>
            <a:endParaRPr sz="5307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u" sz="5307"/>
              <a:t>Machine Gun Kelly (Ty)</a:t>
            </a:r>
            <a:endParaRPr sz="5307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u" sz="5307"/>
              <a:t>Julliet Lewis (Nancy)</a:t>
            </a:r>
            <a:endParaRPr sz="5307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u" sz="5307"/>
              <a:t>Emily</a:t>
            </a:r>
            <a:r>
              <a:rPr lang="hu" sz="5307"/>
              <a:t> Meade (Sydney)</a:t>
            </a:r>
            <a:endParaRPr sz="5307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u" sz="5307"/>
              <a:t>Miles Heizer (Tommy)</a:t>
            </a:r>
            <a:endParaRPr sz="5307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 rotWithShape="1">
          <a:blip r:embed="rId6">
            <a:alphaModFix/>
          </a:blip>
          <a:srcRect b="49894" l="0" r="0" t="0"/>
          <a:stretch/>
        </p:blipFill>
        <p:spPr>
          <a:xfrm>
            <a:off x="6748950" y="308200"/>
            <a:ext cx="2148575" cy="2006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2850" y="1069200"/>
            <a:ext cx="3942600" cy="30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Értékes gondolatok (idézet)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4891175" y="1069200"/>
            <a:ext cx="3942600" cy="30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hu"/>
              <a:t>“</a:t>
            </a:r>
            <a:r>
              <a:rPr lang="hu"/>
              <a:t>Könnyű a felhasználónév </a:t>
            </a:r>
            <a:r>
              <a:rPr lang="hu"/>
              <a:t>mögé bújni</a:t>
            </a:r>
            <a:r>
              <a:rPr lang="hu"/>
              <a:t> név és arc </a:t>
            </a:r>
            <a:r>
              <a:rPr lang="hu"/>
              <a:t>nélkül”.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2850" y="1069200"/>
            <a:ext cx="3942600" cy="30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Ami nekem tetszett / </a:t>
            </a:r>
            <a:r>
              <a:rPr lang="hu"/>
              <a:t>Üzenet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4891175" y="1069200"/>
            <a:ext cx="3942600" cy="30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hu"/>
              <a:t>A film arra próbál rá mutatni ami 21.században történik a közzöségi médián.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