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fe57642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fe57642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fe576428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fe57642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fe576428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fe57642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fe576428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fe576428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fe576428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fe576428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fe576428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fe576428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fe576428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fe576428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yéni elrendezés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398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838350" y="4094725"/>
            <a:ext cx="7467300" cy="9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yéni elrendezés 3">
  <p:cSld name="AUTOLAYOUT_3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3822525" y="876138"/>
            <a:ext cx="4810200" cy="347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3920175" y="988038"/>
            <a:ext cx="4614900" cy="325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 rot="10800000">
            <a:off x="3438975" y="876076"/>
            <a:ext cx="481200" cy="4812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yéni elrendezés 2">
  <p:cSld name="AUTOLAYOUT_4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5"/>
          <p:cNvCxnSpPr/>
          <p:nvPr/>
        </p:nvCxnSpPr>
        <p:spPr>
          <a:xfrm>
            <a:off x="474475" y="336950"/>
            <a:ext cx="3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5"/>
          <p:cNvCxnSpPr/>
          <p:nvPr/>
        </p:nvCxnSpPr>
        <p:spPr>
          <a:xfrm>
            <a:off x="3828800" y="344225"/>
            <a:ext cx="486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5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yéni elrendezés 4">
  <p:cSld name="AUTOLAYOUT_5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6"/>
          <p:cNvCxnSpPr/>
          <p:nvPr/>
        </p:nvCxnSpPr>
        <p:spPr>
          <a:xfrm>
            <a:off x="282600" y="460727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16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6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yéni elrendezés 5">
  <p:cSld name="AUTOLAYOUT_6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yéni elrendezés 6">
  <p:cSld name="AUTOLAYOUT_7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yéni elrendezés 7">
  <p:cSld name="AUTOLAYOUT_8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type="ctrTitle"/>
          </p:nvPr>
        </p:nvSpPr>
        <p:spPr>
          <a:xfrm>
            <a:off x="1487100" y="3411363"/>
            <a:ext cx="6169800" cy="74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1487100" y="4192475"/>
            <a:ext cx="6169800" cy="57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gyéni elrendezés 8">
  <p:cSld name="AUTOLAYOUT_9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type="ctrTitle"/>
          </p:nvPr>
        </p:nvSpPr>
        <p:spPr>
          <a:xfrm>
            <a:off x="3019500" y="1662150"/>
            <a:ext cx="3105300" cy="1819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600"/>
              <a:buNone/>
              <a:defRPr sz="3600">
                <a:solidFill>
                  <a:srgbClr val="61616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600"/>
              <a:buNone/>
              <a:defRPr sz="3600">
                <a:solidFill>
                  <a:srgbClr val="61616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600"/>
              <a:buNone/>
              <a:defRPr sz="3600">
                <a:solidFill>
                  <a:srgbClr val="61616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600"/>
              <a:buNone/>
              <a:defRPr sz="3600">
                <a:solidFill>
                  <a:srgbClr val="61616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600"/>
              <a:buNone/>
              <a:defRPr sz="3600">
                <a:solidFill>
                  <a:srgbClr val="61616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600"/>
              <a:buNone/>
              <a:defRPr sz="3600">
                <a:solidFill>
                  <a:srgbClr val="61616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600"/>
              <a:buNone/>
              <a:defRPr sz="3600">
                <a:solidFill>
                  <a:srgbClr val="61616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600"/>
              <a:buNone/>
              <a:defRPr sz="3600">
                <a:solidFill>
                  <a:srgbClr val="61616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600"/>
              <a:buNone/>
              <a:defRPr sz="3600">
                <a:solidFill>
                  <a:srgbClr val="616161"/>
                </a:solidFill>
              </a:defRPr>
            </a:lvl9pPr>
          </a:lstStyle>
          <a:p/>
        </p:txBody>
      </p:sp>
      <p:cxnSp>
        <p:nvCxnSpPr>
          <p:cNvPr id="99" name="Google Shape;99;p20"/>
          <p:cNvCxnSpPr/>
          <p:nvPr/>
        </p:nvCxnSpPr>
        <p:spPr>
          <a:xfrm rot="10800000">
            <a:off x="3328950" y="1588350"/>
            <a:ext cx="2486100" cy="0"/>
          </a:xfrm>
          <a:prstGeom prst="straightConnector1">
            <a:avLst/>
          </a:prstGeom>
          <a:noFill/>
          <a:ln cap="flat" cmpd="sng" w="952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20"/>
          <p:cNvCxnSpPr/>
          <p:nvPr/>
        </p:nvCxnSpPr>
        <p:spPr>
          <a:xfrm rot="10800000">
            <a:off x="3328950" y="3555150"/>
            <a:ext cx="2486100" cy="0"/>
          </a:xfrm>
          <a:prstGeom prst="straightConnector1">
            <a:avLst/>
          </a:prstGeom>
          <a:noFill/>
          <a:ln cap="flat" cmpd="sng" w="952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6.jpg"/><Relationship Id="rId6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b="0" l="8144" r="8144" t="0"/>
          <a:stretch/>
        </p:blipFill>
        <p:spPr>
          <a:xfrm>
            <a:off x="2962275" y="0"/>
            <a:ext cx="3219450" cy="3219450"/>
          </a:xfrm>
          <a:prstGeom prst="flowChartOffpageConnector">
            <a:avLst/>
          </a:prstGeom>
          <a:noFill/>
          <a:ln cap="flat" cmpd="sng" w="9525">
            <a:solidFill>
              <a:srgbClr val="D6D6D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21"/>
          <p:cNvSpPr txBox="1"/>
          <p:nvPr>
            <p:ph type="ctrTitle"/>
          </p:nvPr>
        </p:nvSpPr>
        <p:spPr>
          <a:xfrm>
            <a:off x="1487100" y="3411363"/>
            <a:ext cx="6169800" cy="7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Tiszabökény</a:t>
            </a:r>
            <a:endParaRPr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1487100" y="4192475"/>
            <a:ext cx="61698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Pál Szabolcs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Info-13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0" l="20633" r="20633" t="0"/>
          <a:stretch/>
        </p:blipFill>
        <p:spPr>
          <a:xfrm>
            <a:off x="5442850" y="308100"/>
            <a:ext cx="3402000" cy="45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Elhelyezkedés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291975" y="1854950"/>
            <a:ext cx="4813500" cy="29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 sz="1250">
                <a:solidFill>
                  <a:srgbClr val="202122"/>
                </a:solidFill>
                <a:highlight>
                  <a:srgbClr val="FFFFFF"/>
                </a:highlight>
              </a:rPr>
              <a:t>Tiszabökény (ukránul: </a:t>
            </a:r>
            <a:r>
              <a:rPr b="1" lang="hu" sz="1250">
                <a:solidFill>
                  <a:srgbClr val="202122"/>
                </a:solidFill>
                <a:highlight>
                  <a:srgbClr val="FFFFFF"/>
                </a:highlight>
              </a:rPr>
              <a:t>Тисобикень</a:t>
            </a:r>
            <a:r>
              <a:rPr lang="hu" sz="1250">
                <a:solidFill>
                  <a:srgbClr val="202122"/>
                </a:solidFill>
                <a:highlight>
                  <a:srgbClr val="FFFFFF"/>
                </a:highlight>
              </a:rPr>
              <a:t> [Tiszobikeny], korábban </a:t>
            </a:r>
            <a:r>
              <a:rPr b="1" lang="hu" sz="1250">
                <a:solidFill>
                  <a:srgbClr val="202122"/>
                </a:solidFill>
                <a:highlight>
                  <a:srgbClr val="FFFFFF"/>
                </a:highlight>
              </a:rPr>
              <a:t>Бобове </a:t>
            </a:r>
            <a:r>
              <a:rPr lang="hu" sz="1250">
                <a:solidFill>
                  <a:srgbClr val="202122"/>
                </a:solidFill>
                <a:highlight>
                  <a:srgbClr val="FFFFFF"/>
                </a:highlight>
              </a:rPr>
              <a:t>[Bobove]) falu Ukrajnában, Kárpátalján, a Beregszászi járásban.</a:t>
            </a:r>
            <a:endParaRPr sz="1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250">
                <a:solidFill>
                  <a:srgbClr val="202122"/>
                </a:solidFill>
                <a:highlight>
                  <a:srgbClr val="FFFFFF"/>
                </a:highlight>
              </a:rPr>
              <a:t>Nagyszőlőstől </a:t>
            </a:r>
            <a:r>
              <a:rPr lang="hu" sz="1250">
                <a:solidFill>
                  <a:srgbClr val="202122"/>
                </a:solidFill>
                <a:highlight>
                  <a:srgbClr val="FFFFFF"/>
                </a:highlight>
              </a:rPr>
              <a:t>20 km-re délnyugatra, </a:t>
            </a:r>
            <a:r>
              <a:rPr b="1" lang="hu" sz="1250">
                <a:solidFill>
                  <a:srgbClr val="202122"/>
                </a:solidFill>
                <a:highlight>
                  <a:srgbClr val="FFFFFF"/>
                </a:highlight>
              </a:rPr>
              <a:t>Beregszásztól</a:t>
            </a:r>
            <a:r>
              <a:rPr lang="hu" sz="1250">
                <a:solidFill>
                  <a:srgbClr val="202122"/>
                </a:solidFill>
                <a:highlight>
                  <a:srgbClr val="FFFFFF"/>
                </a:highlight>
              </a:rPr>
              <a:t> 25 km-re délkeletre a Tisza bal partján fekszik.</a:t>
            </a:r>
            <a:r>
              <a:rPr b="1" lang="hu" sz="1250">
                <a:solidFill>
                  <a:srgbClr val="202122"/>
                </a:solidFill>
                <a:highlight>
                  <a:srgbClr val="FFFFFF"/>
                </a:highlight>
              </a:rPr>
              <a:t> 1971-ben Tiszafarkasfalvával</a:t>
            </a:r>
            <a:r>
              <a:rPr lang="hu" sz="1250">
                <a:solidFill>
                  <a:srgbClr val="202122"/>
                </a:solidFill>
                <a:highlight>
                  <a:srgbClr val="FFFFFF"/>
                </a:highlight>
              </a:rPr>
              <a:t> egyesítették, korábban </a:t>
            </a:r>
            <a:r>
              <a:rPr b="1" lang="hu" sz="1250">
                <a:solidFill>
                  <a:srgbClr val="202122"/>
                </a:solidFill>
                <a:highlight>
                  <a:srgbClr val="FFFFFF"/>
                </a:highlight>
              </a:rPr>
              <a:t>Tiszapéterfalvához</a:t>
            </a:r>
            <a:r>
              <a:rPr lang="hu" sz="1250">
                <a:solidFill>
                  <a:srgbClr val="202122"/>
                </a:solidFill>
                <a:highlight>
                  <a:srgbClr val="FFFFFF"/>
                </a:highlight>
              </a:rPr>
              <a:t> tartozott. </a:t>
            </a:r>
            <a:endParaRPr sz="1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250">
                <a:solidFill>
                  <a:srgbClr val="202122"/>
                </a:solidFill>
                <a:highlight>
                  <a:srgbClr val="FFFFFF"/>
                </a:highlight>
              </a:rPr>
              <a:t>Tiszabökény jelenleg még négy faluval egyetemben – </a:t>
            </a:r>
            <a:r>
              <a:rPr b="1" lang="hu" sz="1250">
                <a:solidFill>
                  <a:srgbClr val="202122"/>
                </a:solidFill>
                <a:highlight>
                  <a:srgbClr val="FFFFFF"/>
                </a:highlight>
              </a:rPr>
              <a:t>Forgolány,</a:t>
            </a:r>
            <a:r>
              <a:rPr lang="hu" sz="12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b="1" lang="hu" sz="1250">
                <a:solidFill>
                  <a:srgbClr val="202122"/>
                </a:solidFill>
                <a:highlight>
                  <a:srgbClr val="FFFFFF"/>
                </a:highlight>
              </a:rPr>
              <a:t>Tivadar, Tiszafarkasfalva, Péterfalva</a:t>
            </a:r>
            <a:r>
              <a:rPr lang="hu" sz="1250">
                <a:solidFill>
                  <a:srgbClr val="202122"/>
                </a:solidFill>
                <a:highlight>
                  <a:srgbClr val="FFFFFF"/>
                </a:highlight>
              </a:rPr>
              <a:t> – a Péterfalvai Polgármesteri Hivatal közigazgatása alá tartozik. Lakosainak száma összesen 5200 körüli a friss adatok szerint.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Története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falu nevét </a:t>
            </a:r>
            <a:r>
              <a:rPr b="1" lang="hu"/>
              <a:t>1230</a:t>
            </a:r>
            <a:r>
              <a:rPr lang="hu"/>
              <a:t>-ban </a:t>
            </a:r>
            <a:r>
              <a:rPr b="1" lang="hu"/>
              <a:t>Buken</a:t>
            </a:r>
            <a:r>
              <a:rPr lang="hu"/>
              <a:t> néven említette először oklevél. A falu a Tiszahát egyik legrégibbnek tartott települése, melyet az írásos adatok elsőként említettek </a:t>
            </a:r>
            <a:r>
              <a:rPr b="1" lang="hu"/>
              <a:t>Ugocsa</a:t>
            </a:r>
            <a:r>
              <a:rPr lang="hu"/>
              <a:t> megye kisnemesi falvai közül. </a:t>
            </a:r>
            <a:r>
              <a:rPr b="1" lang="hu"/>
              <a:t>1230</a:t>
            </a:r>
            <a:r>
              <a:rPr lang="hu"/>
              <a:t>-ban </a:t>
            </a:r>
            <a:r>
              <a:rPr b="1" lang="hu"/>
              <a:t>Farkas</a:t>
            </a:r>
            <a:r>
              <a:rPr lang="hu"/>
              <a:t> nevű szerviense kapott itt földet </a:t>
            </a:r>
            <a:r>
              <a:rPr b="1" lang="hu"/>
              <a:t>II. András</a:t>
            </a:r>
            <a:r>
              <a:rPr lang="hu"/>
              <a:t> királytól. A </a:t>
            </a:r>
            <a:r>
              <a:rPr b="1" lang="hu"/>
              <a:t>Farkas</a:t>
            </a:r>
            <a:r>
              <a:rPr lang="hu"/>
              <a:t> család a </a:t>
            </a:r>
            <a:r>
              <a:rPr b="1" lang="hu"/>
              <a:t>Bökényi</a:t>
            </a:r>
            <a:r>
              <a:rPr lang="hu"/>
              <a:t> családdal állt rokonságban, és ő volt </a:t>
            </a:r>
            <a:r>
              <a:rPr b="1" lang="hu"/>
              <a:t>Farkasfalva</a:t>
            </a:r>
            <a:r>
              <a:rPr lang="hu"/>
              <a:t> alapítója is.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hu"/>
              <a:t>1910</a:t>
            </a:r>
            <a:r>
              <a:rPr lang="hu"/>
              <a:t>-ben 866, túlnyomórészt magyar lakosa volt. A trianoni békeszerződésig</a:t>
            </a:r>
            <a:r>
              <a:rPr b="1" lang="hu"/>
              <a:t> Ugocsa</a:t>
            </a:r>
            <a:r>
              <a:rPr lang="hu"/>
              <a:t> vármegye Tiszántúli járásához tartozott </a:t>
            </a:r>
            <a:r>
              <a:rPr b="1" lang="hu"/>
              <a:t>2600</a:t>
            </a:r>
            <a:r>
              <a:rPr lang="hu"/>
              <a:t> lakosából </a:t>
            </a:r>
            <a:r>
              <a:rPr b="1" lang="hu"/>
              <a:t>2550</a:t>
            </a:r>
            <a:r>
              <a:rPr lang="hu"/>
              <a:t> magyar nemzetiségű.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Népesség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Tiszabökény felekezeti megoszlása:</a:t>
            </a:r>
            <a:endParaRPr/>
          </a:p>
          <a:p>
            <a:pPr indent="-33432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református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ortodox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görögkatolikus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római katolikus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Emellett emelkedik a Jehova tanúi híveinek száma.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2"/>
                </a:solidFill>
              </a:rPr>
              <a:t>Látnivalók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hu"/>
              <a:t>Református temploma</a:t>
            </a:r>
            <a:r>
              <a:rPr lang="hu"/>
              <a:t> (korábban római katolikus templom) </a:t>
            </a:r>
            <a:r>
              <a:rPr b="1" lang="hu"/>
              <a:t>13. </a:t>
            </a:r>
            <a:r>
              <a:rPr lang="hu"/>
              <a:t>századi, az árvizek és pusztítások miatt többször átépítették. A </a:t>
            </a:r>
            <a:r>
              <a:rPr b="1" lang="hu"/>
              <a:t>18</a:t>
            </a:r>
            <a:r>
              <a:rPr lang="hu"/>
              <a:t>. század első felében állították helyre mai formájában, ekkor készült kazettás famennyezete is. Karzatát </a:t>
            </a:r>
            <a:r>
              <a:rPr b="1" lang="hu"/>
              <a:t>1876</a:t>
            </a:r>
            <a:r>
              <a:rPr lang="hu"/>
              <a:t>-ban építették.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hu"/>
              <a:t>Fa harangl</a:t>
            </a:r>
            <a:r>
              <a:rPr lang="hu"/>
              <a:t>ábja a templom előtt áll. </a:t>
            </a:r>
            <a:r>
              <a:rPr b="1" lang="hu"/>
              <a:t>2011. július 3</a:t>
            </a:r>
            <a:r>
              <a:rPr lang="hu"/>
              <a:t>-án hálaadó istentiszteletet tartottak a tiszabökényi református templomban, abból az alkalomból, hogy felépült a nyolcszáz éves egyház új haranglábja. Kis harangját</a:t>
            </a:r>
            <a:r>
              <a:rPr b="1" lang="hu"/>
              <a:t> 1795</a:t>
            </a:r>
            <a:r>
              <a:rPr lang="hu"/>
              <a:t>-ben öntötték.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Impozáns látvány a falu pár éve (</a:t>
            </a:r>
            <a:r>
              <a:rPr b="1" lang="hu"/>
              <a:t>2002–2005</a:t>
            </a:r>
            <a:r>
              <a:rPr lang="hu"/>
              <a:t> között) épített </a:t>
            </a:r>
            <a:r>
              <a:rPr b="1" lang="hu"/>
              <a:t>ortodox temploma.</a:t>
            </a:r>
            <a:endParaRPr b="1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/>
              <a:t>Tiszafarkasfalva településrészben, a Fogarassy-kastélyban látható a </a:t>
            </a:r>
            <a:r>
              <a:rPr b="1" lang="hu"/>
              <a:t>Tiszaháti Tájmúzeum</a:t>
            </a:r>
            <a:r>
              <a:rPr lang="hu"/>
              <a:t>, a kárpátaljai magyarság egyetlen szabadtéri néprajzi múzeuma.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b="3635" l="0" r="0" t="3635"/>
          <a:stretch/>
        </p:blipFill>
        <p:spPr>
          <a:xfrm>
            <a:off x="3970125" y="1031263"/>
            <a:ext cx="4528451" cy="31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Református templom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/>
          </a:blip>
          <a:srcRect b="16128" l="0" r="0" t="16134"/>
          <a:stretch/>
        </p:blipFill>
        <p:spPr>
          <a:xfrm>
            <a:off x="0" y="-1"/>
            <a:ext cx="4562575" cy="39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 rotWithShape="1">
          <a:blip r:embed="rId4">
            <a:alphaModFix/>
          </a:blip>
          <a:srcRect b="0" l="17903" r="17903" t="0"/>
          <a:stretch/>
        </p:blipFill>
        <p:spPr>
          <a:xfrm>
            <a:off x="4581425" y="-1"/>
            <a:ext cx="4562576" cy="39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title"/>
          </p:nvPr>
        </p:nvSpPr>
        <p:spPr>
          <a:xfrm>
            <a:off x="838350" y="4094725"/>
            <a:ext cx="74673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Ortodox templom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7734" l="0" r="0" t="7734"/>
          <a:stretch/>
        </p:blipFill>
        <p:spPr>
          <a:xfrm>
            <a:off x="4572000" y="2571750"/>
            <a:ext cx="4571931" cy="257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 rotWithShape="1">
          <a:blip r:embed="rId4">
            <a:alphaModFix/>
          </a:blip>
          <a:srcRect b="7734" l="0" r="0" t="7734"/>
          <a:stretch/>
        </p:blipFill>
        <p:spPr>
          <a:xfrm>
            <a:off x="75" y="0"/>
            <a:ext cx="4571925" cy="2571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 rotWithShape="1">
          <a:blip r:embed="rId5">
            <a:alphaModFix/>
          </a:blip>
          <a:srcRect b="12451" l="0" r="0" t="12451"/>
          <a:stretch/>
        </p:blipFill>
        <p:spPr>
          <a:xfrm>
            <a:off x="75" y="2571749"/>
            <a:ext cx="4571925" cy="2571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 rotWithShape="1">
          <a:blip r:embed="rId6">
            <a:alphaModFix/>
          </a:blip>
          <a:srcRect b="7734" l="0" r="0" t="7734"/>
          <a:stretch/>
        </p:blipFill>
        <p:spPr>
          <a:xfrm>
            <a:off x="4572000" y="0"/>
            <a:ext cx="4571929" cy="257175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/>
          <p:nvPr/>
        </p:nvSpPr>
        <p:spPr>
          <a:xfrm>
            <a:off x="2571750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type="ctrTitle"/>
          </p:nvPr>
        </p:nvSpPr>
        <p:spPr>
          <a:xfrm>
            <a:off x="3019500" y="1662150"/>
            <a:ext cx="3105300" cy="18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Múzeum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