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95" r:id="rId27"/>
    <p:sldId id="282" r:id="rId28"/>
    <p:sldId id="296" r:id="rId29"/>
    <p:sldId id="283" r:id="rId30"/>
    <p:sldId id="297" r:id="rId31"/>
    <p:sldId id="284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2275"/>
    <p:restoredTop sz="50000"/>
  </p:normalViewPr>
  <p:slideViewPr>
    <p:cSldViewPr snapToGrid="0" snapToObjects="1">
      <p:cViewPr>
        <p:scale>
          <a:sx n="100" d="100"/>
          <a:sy n="100" d="100"/>
        </p:scale>
        <p:origin x="-92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24E7B-9622-B641-A01B-E163900F69A4}" type="datetimeFigureOut">
              <a:rPr lang="en-US" smtClean="0"/>
              <a:t>3/31/16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689EC-96BE-614E-B992-6C908AD95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220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24E7B-9622-B641-A01B-E163900F69A4}" type="datetimeFigureOut">
              <a:rPr lang="en-US" smtClean="0"/>
              <a:t>3/31/16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689EC-96BE-614E-B992-6C908AD95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01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24E7B-9622-B641-A01B-E163900F69A4}" type="datetimeFigureOut">
              <a:rPr lang="en-US" smtClean="0"/>
              <a:t>3/31/16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689EC-96BE-614E-B992-6C908AD95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66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24E7B-9622-B641-A01B-E163900F69A4}" type="datetimeFigureOut">
              <a:rPr lang="en-US" smtClean="0"/>
              <a:t>3/31/16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689EC-96BE-614E-B992-6C908AD95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539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24E7B-9622-B641-A01B-E163900F69A4}" type="datetimeFigureOut">
              <a:rPr lang="en-US" smtClean="0"/>
              <a:t>3/31/16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689EC-96BE-614E-B992-6C908AD95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674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24E7B-9622-B641-A01B-E163900F69A4}" type="datetimeFigureOut">
              <a:rPr lang="en-US" smtClean="0"/>
              <a:t>3/31/16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689EC-96BE-614E-B992-6C908AD95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682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24E7B-9622-B641-A01B-E163900F69A4}" type="datetimeFigureOut">
              <a:rPr lang="en-US" smtClean="0"/>
              <a:t>3/31/16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689EC-96BE-614E-B992-6C908AD95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213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24E7B-9622-B641-A01B-E163900F69A4}" type="datetimeFigureOut">
              <a:rPr lang="en-US" smtClean="0"/>
              <a:t>3/31/16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689EC-96BE-614E-B992-6C908AD95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813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24E7B-9622-B641-A01B-E163900F69A4}" type="datetimeFigureOut">
              <a:rPr lang="en-US" smtClean="0"/>
              <a:t>3/31/16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689EC-96BE-614E-B992-6C908AD95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630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24E7B-9622-B641-A01B-E163900F69A4}" type="datetimeFigureOut">
              <a:rPr lang="en-US" smtClean="0"/>
              <a:t>3/31/16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689EC-96BE-614E-B992-6C908AD95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42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24E7B-9622-B641-A01B-E163900F69A4}" type="datetimeFigureOut">
              <a:rPr lang="en-US" smtClean="0"/>
              <a:t>3/31/16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689EC-96BE-614E-B992-6C908AD95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223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24E7B-9622-B641-A01B-E163900F69A4}" type="datetimeFigureOut">
              <a:rPr lang="en-US" smtClean="0"/>
              <a:t>3/31/16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689EC-96BE-614E-B992-6C908AD95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483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ithub.com/sinanuozdemir/sfdat22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sinanuozdemir/SF_DAT_17.git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" TargetMode="External"/><Relationship Id="rId4" Type="http://schemas.openxmlformats.org/officeDocument/2006/relationships/hyperlink" Target="http://github.com/sinanuozdemir/sfdat22" TargetMode="External"/><Relationship Id="rId5" Type="http://schemas.openxmlformats.org/officeDocument/2006/relationships/hyperlink" Target="http://github.com/sinanuozdemir/SF_DAT_15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iny.cc/installgit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iny.cc/installgit" TargetMode="External"/><Relationship Id="rId3" Type="http://schemas.openxmlformats.org/officeDocument/2006/relationships/hyperlink" Target="http://tiny.cc/gitssh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github/gitignore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st.github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/>
          </p:cNvSpPr>
          <p:nvPr>
            <p:ph type="title"/>
          </p:nvPr>
        </p:nvSpPr>
        <p:spPr>
          <a:xfrm>
            <a:off x="2209800" y="2130426"/>
            <a:ext cx="7772400" cy="147002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Introduction to Git and GitHub</a:t>
            </a:r>
          </a:p>
        </p:txBody>
      </p:sp>
      <p:sp>
        <p:nvSpPr>
          <p:cNvPr id="50" name="Shape 50"/>
          <p:cNvSpPr>
            <a:spLocks noGrp="1"/>
          </p:cNvSpPr>
          <p:nvPr>
            <p:ph type="body" idx="1"/>
          </p:nvPr>
        </p:nvSpPr>
        <p:spPr>
          <a:xfrm>
            <a:off x="2895600" y="3886200"/>
            <a:ext cx="6400800" cy="17526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General Assembly – Data Science</a:t>
            </a:r>
          </a:p>
        </p:txBody>
      </p:sp>
    </p:spTree>
    <p:extLst>
      <p:ext uri="{BB962C8B-B14F-4D97-AF65-F5344CB8AC3E}">
        <p14:creationId xmlns:p14="http://schemas.microsoft.com/office/powerpoint/2010/main" val="11235981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/>
          </p:cNvSpPr>
          <p:nvPr>
            <p:ph type="title"/>
          </p:nvPr>
        </p:nvSpPr>
        <p:spPr>
          <a:xfrm>
            <a:off x="1981200" y="274639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/>
            </a:pPr>
            <a:r>
              <a:rPr sz="4000"/>
              <a:t>Navigating a GitHub repo (1 of 2)</a:t>
            </a:r>
          </a:p>
        </p:txBody>
      </p:sp>
      <p:sp>
        <p:nvSpPr>
          <p:cNvPr id="77" name="Shape 77"/>
          <p:cNvSpPr>
            <a:spLocks noGrp="1"/>
          </p:cNvSpPr>
          <p:nvPr>
            <p:ph type="body" idx="1"/>
          </p:nvPr>
        </p:nvSpPr>
        <p:spPr>
          <a:xfrm>
            <a:off x="1981200" y="1600200"/>
            <a:ext cx="8229600" cy="48006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2900"/>
              <a:t>Example repo: </a:t>
            </a:r>
            <a:r>
              <a:rPr sz="29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github.com/</a:t>
            </a:r>
            <a:r>
              <a:rPr sz="2900">
                <a:hlinkClick r:id="rId2"/>
              </a:rPr>
              <a:t>sinanuozdemir/</a:t>
            </a:r>
            <a:r>
              <a:rPr lang="en-US" sz="2900">
                <a:hlinkClick r:id="rId2"/>
              </a:rPr>
              <a:t>sfdat22</a:t>
            </a:r>
            <a:endParaRPr sz="2900"/>
          </a:p>
          <a:p>
            <a:pPr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2900"/>
              <a:t>Account name, repo name, description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2900"/>
              <a:t>Folder structure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2900"/>
              <a:t>Viewing files:</a:t>
            </a:r>
          </a:p>
          <a:p>
            <a:pPr marL="742950" lvl="1" indent="-285750"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2500"/>
              <a:t>Rendered view (with syntax highlighting)</a:t>
            </a:r>
          </a:p>
          <a:p>
            <a:pPr marL="742950" lvl="1" indent="-285750"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2500"/>
              <a:t>Raw view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2900"/>
              <a:t>README.md:</a:t>
            </a:r>
          </a:p>
          <a:p>
            <a:pPr marL="742950" lvl="1" indent="-285750"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2500"/>
              <a:t>Describes a repo</a:t>
            </a:r>
          </a:p>
          <a:p>
            <a:pPr marL="742950" lvl="1" indent="-285750"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2500"/>
              <a:t>Automatically displayed</a:t>
            </a:r>
          </a:p>
          <a:p>
            <a:pPr marL="742950" lvl="1" indent="-285750"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2500"/>
              <a:t>Written in Markdown</a:t>
            </a:r>
          </a:p>
        </p:txBody>
      </p:sp>
    </p:spTree>
    <p:extLst>
      <p:ext uri="{BB962C8B-B14F-4D97-AF65-F5344CB8AC3E}">
        <p14:creationId xmlns:p14="http://schemas.microsoft.com/office/powerpoint/2010/main" val="787562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build="p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/>
          </p:cNvSpPr>
          <p:nvPr>
            <p:ph type="title"/>
          </p:nvPr>
        </p:nvSpPr>
        <p:spPr>
          <a:xfrm>
            <a:off x="1981200" y="274639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/>
            </a:pPr>
            <a:r>
              <a:rPr sz="4000"/>
              <a:t>Navigating a GitHub repo (2 of 2)</a:t>
            </a:r>
          </a:p>
        </p:txBody>
      </p:sp>
      <p:sp>
        <p:nvSpPr>
          <p:cNvPr id="80" name="Shape 80"/>
          <p:cNvSpPr>
            <a:spLocks noGrp="1"/>
          </p:cNvSpPr>
          <p:nvPr>
            <p:ph type="body" idx="1"/>
          </p:nvPr>
        </p:nvSpPr>
        <p:spPr>
          <a:xfrm>
            <a:off x="1981200" y="1600201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Commits:</a:t>
            </a:r>
          </a:p>
          <a:p>
            <a:pPr marL="742950" lvl="1" indent="-285750">
              <a:spcBef>
                <a:spcPts val="600"/>
              </a:spcBef>
              <a:defRPr sz="1800"/>
            </a:pPr>
            <a:r>
              <a:rPr sz="2800"/>
              <a:t>One or more changes to one or more files</a:t>
            </a:r>
          </a:p>
          <a:p>
            <a:pPr marL="742950" lvl="1" indent="-285750">
              <a:spcBef>
                <a:spcPts val="600"/>
              </a:spcBef>
              <a:defRPr sz="1800"/>
            </a:pPr>
            <a:r>
              <a:rPr sz="2800"/>
              <a:t>Revision highlighting</a:t>
            </a:r>
          </a:p>
          <a:p>
            <a:pPr marL="742950" lvl="1" indent="-285750">
              <a:spcBef>
                <a:spcPts val="600"/>
              </a:spcBef>
              <a:defRPr sz="1800"/>
            </a:pPr>
            <a:r>
              <a:rPr sz="2800"/>
              <a:t>Commit comments are required</a:t>
            </a:r>
          </a:p>
          <a:p>
            <a:pPr marL="742950" lvl="1" indent="-285750">
              <a:spcBef>
                <a:spcPts val="600"/>
              </a:spcBef>
              <a:defRPr sz="1800"/>
            </a:pPr>
            <a:r>
              <a:rPr sz="2800"/>
              <a:t>Most recent commit comment shown by filename</a:t>
            </a:r>
          </a:p>
          <a:p>
            <a:pPr lvl="0">
              <a:defRPr sz="1800"/>
            </a:pPr>
            <a:r>
              <a:rPr sz="3200"/>
              <a:t>Profile page</a:t>
            </a:r>
          </a:p>
        </p:txBody>
      </p:sp>
    </p:spTree>
    <p:extLst>
      <p:ext uri="{BB962C8B-B14F-4D97-AF65-F5344CB8AC3E}">
        <p14:creationId xmlns:p14="http://schemas.microsoft.com/office/powerpoint/2010/main" val="12413615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build="p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/>
          </p:cNvSpPr>
          <p:nvPr>
            <p:ph type="title"/>
          </p:nvPr>
        </p:nvSpPr>
        <p:spPr>
          <a:xfrm>
            <a:off x="1981200" y="274639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/>
            </a:pPr>
            <a:r>
              <a:rPr sz="4000"/>
              <a:t>Creating a profile</a:t>
            </a:r>
          </a:p>
        </p:txBody>
      </p:sp>
      <p:sp>
        <p:nvSpPr>
          <p:cNvPr id="83" name="Shape 83"/>
          <p:cNvSpPr>
            <a:spLocks noGrp="1"/>
          </p:cNvSpPr>
          <p:nvPr>
            <p:ph type="body" idx="1"/>
          </p:nvPr>
        </p:nvSpPr>
        <p:spPr>
          <a:xfrm>
            <a:off x="1981200" y="1600201"/>
            <a:ext cx="8229600" cy="4525963"/>
          </a:xfrm>
          <a:prstGeom prst="rect">
            <a:avLst/>
          </a:prstGeom>
        </p:spPr>
        <p:txBody>
          <a:bodyPr/>
          <a:lstStyle/>
          <a:p>
            <a:pPr marL="332613" indent="-332613" defTabSz="886968">
              <a:defRPr sz="1800"/>
            </a:pPr>
            <a:r>
              <a:rPr sz="3104"/>
              <a:t>Click on the signup button on the top-right</a:t>
            </a:r>
          </a:p>
          <a:p>
            <a:pPr marL="332613" indent="-332613" defTabSz="886968">
              <a:defRPr sz="1800"/>
            </a:pPr>
            <a:endParaRPr sz="3104"/>
          </a:p>
          <a:p>
            <a:pPr marL="332613" indent="-332613" defTabSz="886968">
              <a:defRPr sz="1800"/>
            </a:pPr>
            <a:r>
              <a:rPr sz="3104"/>
              <a:t>Choose a plan (one of them is free)</a:t>
            </a:r>
          </a:p>
          <a:p>
            <a:pPr marL="332613" indent="-332613" defTabSz="886968">
              <a:defRPr sz="1800"/>
            </a:pPr>
            <a:endParaRPr sz="3104"/>
          </a:p>
          <a:p>
            <a:pPr marL="332613" indent="-332613" defTabSz="886968">
              <a:defRPr sz="1800"/>
            </a:pPr>
            <a:endParaRPr sz="3104"/>
          </a:p>
          <a:p>
            <a:pPr marL="332613" indent="-332613" defTabSz="886968">
              <a:defRPr sz="1800"/>
            </a:pPr>
            <a:endParaRPr sz="3104"/>
          </a:p>
          <a:p>
            <a:pPr marL="332613" indent="-332613" defTabSz="886968">
              <a:defRPr sz="1800"/>
            </a:pPr>
            <a:r>
              <a:rPr sz="3104" b="1"/>
              <a:t>Remember your email and password!!!! You will need it again soon!!!!</a:t>
            </a:r>
          </a:p>
        </p:txBody>
      </p:sp>
      <p:pic>
        <p:nvPicPr>
          <p:cNvPr id="84" name="image1.png" descr="Screenshot 2015-06-15 19.56.09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4000" y="4038601"/>
            <a:ext cx="9144000" cy="91793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364160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build="p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/>
          </p:cNvSpPr>
          <p:nvPr>
            <p:ph type="title"/>
          </p:nvPr>
        </p:nvSpPr>
        <p:spPr>
          <a:xfrm>
            <a:off x="2209800" y="2130426"/>
            <a:ext cx="7772400" cy="147002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III. Using Git with GitHub</a:t>
            </a:r>
          </a:p>
        </p:txBody>
      </p:sp>
      <p:sp>
        <p:nvSpPr>
          <p:cNvPr id="90" name="Shape 90"/>
          <p:cNvSpPr>
            <a:spLocks noGrp="1"/>
          </p:cNvSpPr>
          <p:nvPr>
            <p:ph type="body" idx="1"/>
          </p:nvPr>
        </p:nvSpPr>
        <p:spPr>
          <a:xfrm>
            <a:off x="2895600" y="3886200"/>
            <a:ext cx="6400800" cy="17526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8461622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/>
          </p:cNvSpPr>
          <p:nvPr>
            <p:ph type="title"/>
          </p:nvPr>
        </p:nvSpPr>
        <p:spPr>
          <a:xfrm>
            <a:off x="1981200" y="274639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/>
            </a:pPr>
            <a:r>
              <a:rPr sz="4000"/>
              <a:t>Cloning a GitHub repo</a:t>
            </a:r>
          </a:p>
        </p:txBody>
      </p:sp>
      <p:sp>
        <p:nvSpPr>
          <p:cNvPr id="93" name="Shape 93"/>
          <p:cNvSpPr>
            <a:spLocks noGrp="1"/>
          </p:cNvSpPr>
          <p:nvPr>
            <p:ph type="body" idx="1"/>
          </p:nvPr>
        </p:nvSpPr>
        <p:spPr>
          <a:xfrm>
            <a:off x="1981200" y="1600201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defRPr sz="1800"/>
            </a:pPr>
            <a:r>
              <a:rPr sz="2900"/>
              <a:t>Cloning == copying to your local computer</a:t>
            </a:r>
          </a:p>
          <a:p>
            <a:pPr marL="742950" lvl="1" indent="-285750">
              <a:spcBef>
                <a:spcPts val="600"/>
              </a:spcBef>
              <a:defRPr sz="1800"/>
            </a:pPr>
            <a:r>
              <a:rPr sz="2500"/>
              <a:t>Like copying your Dropbox files to a new machine</a:t>
            </a:r>
          </a:p>
          <a:p>
            <a:pPr>
              <a:spcBef>
                <a:spcPts val="600"/>
              </a:spcBef>
              <a:defRPr sz="1800"/>
            </a:pPr>
            <a:r>
              <a:rPr sz="2900"/>
              <a:t>First, change your working directory to where you want the repo you created to be stored: </a:t>
            </a:r>
            <a:r>
              <a:rPr sz="2900">
                <a:solidFill>
                  <a:srgbClr val="C00000"/>
                </a:solidFill>
              </a:rPr>
              <a:t>cd</a:t>
            </a:r>
            <a:endParaRPr lang="en-US" sz="2900">
              <a:solidFill>
                <a:srgbClr val="C00000"/>
              </a:solidFill>
            </a:endParaRPr>
          </a:p>
          <a:p>
            <a:pPr>
              <a:spcBef>
                <a:spcPts val="600"/>
              </a:spcBef>
              <a:defRPr sz="1800"/>
            </a:pPr>
            <a:endParaRPr sz="2900"/>
          </a:p>
          <a:p>
            <a:pPr>
              <a:spcBef>
                <a:spcPts val="600"/>
              </a:spcBef>
              <a:defRPr sz="1800"/>
            </a:pPr>
            <a:r>
              <a:rPr sz="2900"/>
              <a:t>Then, clone the repo: </a:t>
            </a:r>
            <a:r>
              <a:rPr sz="2900">
                <a:solidFill>
                  <a:srgbClr val="C00000"/>
                </a:solidFill>
              </a:rPr>
              <a:t>git clone &lt;URL&gt;</a:t>
            </a:r>
            <a:endParaRPr sz="2900"/>
          </a:p>
          <a:p>
            <a:pPr marL="742950" lvl="1" indent="-285750">
              <a:spcBef>
                <a:spcPts val="600"/>
              </a:spcBef>
              <a:defRPr sz="1800"/>
            </a:pPr>
            <a:r>
              <a:rPr sz="2500"/>
              <a:t>Get HTTPS or SSH URL from GitHub (ends in .git)</a:t>
            </a:r>
          </a:p>
          <a:p>
            <a:pPr marL="742950" lvl="1" indent="-285750">
              <a:spcBef>
                <a:spcPts val="600"/>
              </a:spcBef>
              <a:defRPr sz="1800"/>
            </a:pPr>
            <a:r>
              <a:rPr sz="2500"/>
              <a:t>Clones to a subdirectory of the working directory</a:t>
            </a:r>
          </a:p>
          <a:p>
            <a:pPr marL="742950" lvl="1" indent="-285750">
              <a:spcBef>
                <a:spcPts val="600"/>
              </a:spcBef>
              <a:defRPr sz="1800"/>
            </a:pPr>
            <a:r>
              <a:rPr sz="2500"/>
              <a:t>No visual feedback when you type your password</a:t>
            </a:r>
          </a:p>
          <a:p>
            <a:pPr>
              <a:spcBef>
                <a:spcPts val="600"/>
              </a:spcBef>
              <a:defRPr sz="1800"/>
            </a:pPr>
            <a:r>
              <a:rPr sz="2900"/>
              <a:t>Navigate </a:t>
            </a:r>
            <a:r>
              <a:rPr lang="en-US" sz="2900"/>
              <a:t>in</a:t>
            </a:r>
            <a:r>
              <a:rPr sz="2900"/>
              <a:t>to </a:t>
            </a:r>
            <a:r>
              <a:rPr sz="2900"/>
              <a:t>the repo (</a:t>
            </a:r>
            <a:r>
              <a:rPr sz="2900">
                <a:solidFill>
                  <a:srgbClr val="C00000"/>
                </a:solidFill>
              </a:rPr>
              <a:t>cd</a:t>
            </a:r>
            <a:r>
              <a:rPr sz="2900"/>
              <a:t>) then list the files (</a:t>
            </a:r>
            <a:r>
              <a:rPr sz="2900">
                <a:solidFill>
                  <a:srgbClr val="C00000"/>
                </a:solidFill>
              </a:rPr>
              <a:t>ls</a:t>
            </a:r>
            <a:r>
              <a:rPr sz="290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70851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build="p" animBg="1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/>
            </a:pPr>
            <a:r>
              <a:rPr sz="4000"/>
              <a:t>The url is on the repo page</a:t>
            </a:r>
          </a:p>
        </p:txBody>
      </p:sp>
      <p:sp>
        <p:nvSpPr>
          <p:cNvPr id="96" name="Shape 9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97" name="Shape 97"/>
          <p:cNvSpPr>
            <a:spLocks noGrp="1"/>
          </p:cNvSpPr>
          <p:nvPr>
            <p:ph type="sldNum" sz="quarter" idx="4294967295"/>
          </p:nvPr>
        </p:nvSpPr>
        <p:spPr>
          <a:xfrm>
            <a:off x="8077200" y="6404293"/>
            <a:ext cx="2133600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  <a:t>15</a:t>
            </a:fld>
            <a:endParaRPr sz="1200">
              <a:solidFill>
                <a:srgbClr val="888888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61643"/>
            <a:ext cx="9144000" cy="5917754"/>
          </a:xfrm>
          <a:prstGeom prst="rect">
            <a:avLst/>
          </a:prstGeom>
        </p:spPr>
      </p:pic>
      <p:pic>
        <p:nvPicPr>
          <p:cNvPr id="99" name="Picture 98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08911" y="3401378"/>
            <a:ext cx="1981200" cy="816769"/>
          </a:xfrm>
          <a:prstGeom prst="rect">
            <a:avLst/>
          </a:prstGeom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028338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 sz="1800"/>
            </a:pPr>
            <a:r>
              <a:rPr sz="4400"/>
              <a:t>First Clone</a:t>
            </a:r>
          </a:p>
        </p:txBody>
      </p:sp>
      <p:sp>
        <p:nvSpPr>
          <p:cNvPr id="102" name="Shape 10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First we will clone the main class repo!</a:t>
            </a:r>
          </a:p>
          <a:p>
            <a:pPr lvl="0">
              <a:defRPr sz="1800"/>
            </a:pPr>
            <a:endParaRPr sz="3200"/>
          </a:p>
          <a:p>
            <a:pPr lvl="0">
              <a:defRPr sz="1800"/>
            </a:pPr>
            <a:endParaRPr sz="3200"/>
          </a:p>
          <a:p>
            <a:pPr lvl="0">
              <a:defRPr sz="1800"/>
            </a:pPr>
            <a:r>
              <a:rPr sz="3200"/>
              <a:t>You will need to do this to stay up to date with all of class info</a:t>
            </a:r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4294967295"/>
          </p:nvPr>
        </p:nvSpPr>
        <p:spPr>
          <a:xfrm>
            <a:off x="8077200" y="6404293"/>
            <a:ext cx="2133600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  <a:t>16</a:t>
            </a:fld>
            <a:endParaRPr sz="1200">
              <a:solidFill>
                <a:srgbClr val="8888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4107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/>
            </a:pPr>
            <a:r>
              <a:rPr sz="4000"/>
              <a:t>Before Cloning</a:t>
            </a:r>
          </a:p>
        </p:txBody>
      </p:sp>
      <p:sp>
        <p:nvSpPr>
          <p:cNvPr id="106" name="Shape 10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lvl="0" indent="0">
              <a:buNone/>
              <a:defRPr sz="1800"/>
            </a:pPr>
            <a:endParaRPr sz="3200"/>
          </a:p>
          <a:p>
            <a:pPr lvl="0">
              <a:defRPr sz="1800"/>
            </a:pPr>
            <a:endParaRPr sz="3200"/>
          </a:p>
          <a:p>
            <a:pPr lvl="0">
              <a:defRPr sz="1800"/>
            </a:pPr>
            <a:r>
              <a:rPr sz="3200"/>
              <a:t>Move into a Directory that you want to store the info for the next </a:t>
            </a:r>
            <a:r>
              <a:rPr sz="3200"/>
              <a:t>1</a:t>
            </a:r>
            <a:r>
              <a:rPr lang="en-US" sz="3200"/>
              <a:t>0</a:t>
            </a:r>
            <a:r>
              <a:rPr sz="3200"/>
              <a:t> </a:t>
            </a:r>
            <a:r>
              <a:rPr sz="3200"/>
              <a:t>weeks</a:t>
            </a:r>
          </a:p>
        </p:txBody>
      </p:sp>
      <p:sp>
        <p:nvSpPr>
          <p:cNvPr id="107" name="Shape 107"/>
          <p:cNvSpPr>
            <a:spLocks noGrp="1"/>
          </p:cNvSpPr>
          <p:nvPr>
            <p:ph type="sldNum" sz="quarter" idx="4294967295"/>
          </p:nvPr>
        </p:nvSpPr>
        <p:spPr>
          <a:xfrm>
            <a:off x="8077200" y="6404293"/>
            <a:ext cx="2133600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  <a:t>17</a:t>
            </a:fld>
            <a:endParaRPr sz="1200">
              <a:solidFill>
                <a:srgbClr val="8888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46172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title"/>
          </p:nvPr>
        </p:nvSpPr>
        <p:spPr>
          <a:xfrm>
            <a:off x="1981200" y="-246698"/>
            <a:ext cx="8229600" cy="150812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pPr lvl="0">
              <a:defRPr sz="1800"/>
            </a:pPr>
            <a:r>
              <a:rPr/>
              <a:t>Before Cloning</a:t>
            </a:r>
          </a:p>
        </p:txBody>
      </p:sp>
      <p:sp>
        <p:nvSpPr>
          <p:cNvPr id="111" name="Shape 111"/>
          <p:cNvSpPr>
            <a:spLocks noGrp="1"/>
          </p:cNvSpPr>
          <p:nvPr>
            <p:ph type="body" idx="1"/>
          </p:nvPr>
        </p:nvSpPr>
        <p:spPr>
          <a:xfrm>
            <a:off x="1663700" y="1600200"/>
            <a:ext cx="8229600" cy="5257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marL="203596" indent="-203596" defTabSz="868680">
              <a:defRPr sz="1800"/>
            </a:pPr>
            <a:endParaRPr sz="1900"/>
          </a:p>
          <a:p>
            <a:pPr marL="203596" indent="-203596" defTabSz="868680">
              <a:defRPr sz="1800"/>
            </a:pPr>
            <a:endParaRPr sz="1900"/>
          </a:p>
          <a:p>
            <a:pPr marL="203596" indent="-203596" defTabSz="868680">
              <a:defRPr sz="1800"/>
            </a:pPr>
            <a:endParaRPr sz="1900"/>
          </a:p>
          <a:p>
            <a:pPr marL="203596" indent="-203596" defTabSz="868680">
              <a:defRPr sz="1800"/>
            </a:pPr>
            <a:endParaRPr sz="1900"/>
          </a:p>
          <a:p>
            <a:pPr marL="203596" indent="-203596" defTabSz="868680">
              <a:defRPr sz="1800"/>
            </a:pPr>
            <a:endParaRPr sz="1900"/>
          </a:p>
          <a:p>
            <a:pPr marL="203596" indent="-203596" defTabSz="868680">
              <a:defRPr sz="1800"/>
            </a:pPr>
            <a:endParaRPr sz="1900"/>
          </a:p>
          <a:p>
            <a:pPr marL="203596" indent="-203596" defTabSz="868680">
              <a:defRPr sz="1800"/>
            </a:pPr>
            <a:endParaRPr sz="1900"/>
          </a:p>
          <a:p>
            <a:pPr marL="203596" indent="-203596" defTabSz="868680">
              <a:defRPr sz="1800"/>
            </a:pPr>
            <a:endParaRPr sz="1900"/>
          </a:p>
          <a:p>
            <a:pPr marL="203596" indent="-203596" defTabSz="868680">
              <a:defRPr sz="1800"/>
            </a:pPr>
            <a:endParaRPr sz="1900"/>
          </a:p>
          <a:p>
            <a:pPr marL="203596" indent="-203596" defTabSz="868680">
              <a:defRPr sz="1800"/>
            </a:pPr>
            <a:endParaRPr sz="1900"/>
          </a:p>
          <a:p>
            <a:pPr marL="203596" indent="-203596" defTabSz="868680">
              <a:defRPr sz="1800"/>
            </a:pPr>
            <a:endParaRPr sz="1900"/>
          </a:p>
          <a:p>
            <a:pPr marL="203596" indent="-203596" defTabSz="868680">
              <a:defRPr sz="1800"/>
            </a:pPr>
            <a:endParaRPr sz="1900"/>
          </a:p>
          <a:p>
            <a:pPr marL="0" indent="0" defTabSz="868680">
              <a:buNone/>
              <a:defRPr sz="1800"/>
            </a:pPr>
            <a:r>
              <a:rPr sz="2565"/>
              <a:t>git </a:t>
            </a:r>
            <a:r>
              <a:rPr sz="2565"/>
              <a:t>clone </a:t>
            </a:r>
            <a:r>
              <a:rPr sz="256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https://</a:t>
            </a:r>
            <a:r>
              <a:rPr sz="256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github.com/sinanuozdemir/</a:t>
            </a:r>
            <a:r>
              <a:rPr lang="en-US" sz="256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sfdat22</a:t>
            </a:r>
            <a:r>
              <a:rPr sz="256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.git</a:t>
            </a:r>
            <a:endParaRPr sz="2565" u="sng">
              <a:solidFill>
                <a:srgbClr val="0000FF"/>
              </a:solidFill>
              <a:uFill>
                <a:solidFill>
                  <a:srgbClr val="0000FF"/>
                </a:solidFill>
              </a:uFill>
              <a:hlinkClick r:id="rId2"/>
            </a:endParaRPr>
          </a:p>
        </p:txBody>
      </p:sp>
      <p:sp>
        <p:nvSpPr>
          <p:cNvPr id="112" name="Shape 112"/>
          <p:cNvSpPr>
            <a:spLocks noGrp="1"/>
          </p:cNvSpPr>
          <p:nvPr>
            <p:ph type="sldNum" sz="quarter" idx="4294967295"/>
          </p:nvPr>
        </p:nvSpPr>
        <p:spPr>
          <a:xfrm>
            <a:off x="8077200" y="6404293"/>
            <a:ext cx="2133600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  <a:t>18</a:t>
            </a:fld>
            <a:endParaRPr sz="1200">
              <a:solidFill>
                <a:srgbClr val="888888"/>
              </a:solidFill>
            </a:endParaRPr>
          </a:p>
        </p:txBody>
      </p:sp>
      <p:sp>
        <p:nvSpPr>
          <p:cNvPr id="115" name="Shape 115"/>
          <p:cNvSpPr/>
          <p:nvPr/>
        </p:nvSpPr>
        <p:spPr>
          <a:xfrm>
            <a:off x="5363688" y="2967235"/>
            <a:ext cx="147732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4400"/>
            </a:lvl1pPr>
          </a:lstStyle>
          <a:p>
            <a:pPr lvl="0">
              <a:defRPr sz="1800"/>
            </a:pPr>
            <a:r>
              <a:rPr/>
              <a:t>During Cloning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805749"/>
            <a:ext cx="11033744" cy="216484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662627"/>
            <a:ext cx="9305919" cy="1837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951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/>
            </a:pPr>
            <a:r>
              <a:rPr sz="4000"/>
              <a:t>After Cloning</a:t>
            </a:r>
          </a:p>
        </p:txBody>
      </p:sp>
      <p:sp>
        <p:nvSpPr>
          <p:cNvPr id="118" name="Shape 11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3200"/>
          </a:p>
          <a:p>
            <a:pPr lvl="0">
              <a:defRPr sz="1800"/>
            </a:pPr>
            <a:endParaRPr sz="3200"/>
          </a:p>
          <a:p>
            <a:pPr lvl="0">
              <a:defRPr sz="1800"/>
            </a:pPr>
            <a:endParaRPr sz="3200"/>
          </a:p>
          <a:p>
            <a:pPr lvl="0">
              <a:defRPr sz="1800"/>
            </a:pPr>
            <a:endParaRPr sz="3200"/>
          </a:p>
          <a:p>
            <a:pPr lvl="0">
              <a:defRPr sz="1800"/>
            </a:pPr>
            <a:endParaRPr sz="3200"/>
          </a:p>
          <a:p>
            <a:pPr lvl="0">
              <a:defRPr sz="1800"/>
            </a:pPr>
            <a:endParaRPr sz="3200"/>
          </a:p>
          <a:p>
            <a:pPr lvl="0">
              <a:defRPr sz="1800"/>
            </a:pPr>
            <a:endParaRPr sz="3200"/>
          </a:p>
          <a:p>
            <a:pPr lvl="0">
              <a:defRPr sz="1800"/>
            </a:pPr>
            <a:r>
              <a:rPr sz="3200"/>
              <a:t>You have a new folder!</a:t>
            </a:r>
          </a:p>
        </p:txBody>
      </p:sp>
      <p:sp>
        <p:nvSpPr>
          <p:cNvPr id="119" name="Shape 119"/>
          <p:cNvSpPr>
            <a:spLocks noGrp="1"/>
          </p:cNvSpPr>
          <p:nvPr>
            <p:ph type="sldNum" sz="quarter" idx="4294967295"/>
          </p:nvPr>
        </p:nvSpPr>
        <p:spPr>
          <a:xfrm>
            <a:off x="8077200" y="6404293"/>
            <a:ext cx="2133600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  <a:t>19</a:t>
            </a:fld>
            <a:endParaRPr sz="1200">
              <a:solidFill>
                <a:srgbClr val="888888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1" y="1743635"/>
            <a:ext cx="13053557" cy="2599765"/>
          </a:xfrm>
          <a:prstGeom prst="rect">
            <a:avLst/>
          </a:prstGeom>
        </p:spPr>
      </p:pic>
      <p:sp>
        <p:nvSpPr>
          <p:cNvPr id="121" name="Shape 121"/>
          <p:cNvSpPr/>
          <p:nvPr/>
        </p:nvSpPr>
        <p:spPr>
          <a:xfrm>
            <a:off x="4648948" y="1668180"/>
            <a:ext cx="1675653" cy="13977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rgbClr val="8C3A38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47301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xfrm>
            <a:off x="1981200" y="274639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/>
              <a:t>Agenda</a:t>
            </a:r>
          </a:p>
        </p:txBody>
      </p:sp>
      <p:sp>
        <p:nvSpPr>
          <p:cNvPr id="53" name="Shape 53"/>
          <p:cNvSpPr>
            <a:spLocks noGrp="1"/>
          </p:cNvSpPr>
          <p:nvPr>
            <p:ph type="body" idx="1"/>
          </p:nvPr>
        </p:nvSpPr>
        <p:spPr>
          <a:xfrm>
            <a:off x="1981200" y="1600201"/>
            <a:ext cx="8229600" cy="4525963"/>
          </a:xfrm>
          <a:prstGeom prst="rect">
            <a:avLst/>
          </a:prstGeom>
        </p:spPr>
        <p:txBody>
          <a:bodyPr/>
          <a:lstStyle/>
          <a:p>
            <a:pPr marL="571500" indent="-571500">
              <a:buFontTx/>
              <a:buAutoNum type="romanUcPeriod"/>
              <a:defRPr sz="1800"/>
            </a:pPr>
            <a:r>
              <a:rPr sz="3200"/>
              <a:t>Introduction</a:t>
            </a:r>
          </a:p>
          <a:p>
            <a:pPr marL="571500" indent="-571500">
              <a:buFontTx/>
              <a:buAutoNum type="romanUcPeriod"/>
              <a:defRPr sz="1800"/>
            </a:pPr>
            <a:r>
              <a:rPr sz="3200"/>
              <a:t>Exploring GitHub</a:t>
            </a:r>
          </a:p>
          <a:p>
            <a:pPr marL="571500" indent="-571500">
              <a:buFontTx/>
              <a:buAutoNum type="romanUcPeriod"/>
              <a:defRPr sz="1800"/>
            </a:pPr>
            <a:r>
              <a:rPr sz="3200"/>
              <a:t>Using Git with GitHub</a:t>
            </a:r>
          </a:p>
          <a:p>
            <a:pPr marL="571500" indent="-571500">
              <a:buFontTx/>
              <a:buAutoNum type="romanUcPeriod"/>
              <a:defRPr sz="1800"/>
            </a:pPr>
            <a:r>
              <a:rPr sz="3200"/>
              <a:t>Contributing on GitHub</a:t>
            </a:r>
          </a:p>
          <a:p>
            <a:pPr marL="571500" indent="-571500">
              <a:buFontTx/>
              <a:buAutoNum type="romanUcPeriod"/>
              <a:defRPr sz="1800"/>
            </a:pPr>
            <a:r>
              <a:rPr sz="3200"/>
              <a:t>Bonus Content</a:t>
            </a:r>
          </a:p>
        </p:txBody>
      </p:sp>
    </p:spTree>
    <p:extLst>
      <p:ext uri="{BB962C8B-B14F-4D97-AF65-F5344CB8AC3E}">
        <p14:creationId xmlns:p14="http://schemas.microsoft.com/office/powerpoint/2010/main" val="16806916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build="p" animBg="1" advAuto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/>
            </a:pPr>
            <a:r>
              <a:rPr sz="3000"/>
              <a:t>Same as on Github!</a:t>
            </a:r>
          </a:p>
        </p:txBody>
      </p:sp>
      <p:sp>
        <p:nvSpPr>
          <p:cNvPr id="124" name="Shape 12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3200"/>
          </a:p>
          <a:p>
            <a:pPr lvl="0">
              <a:defRPr sz="1800"/>
            </a:pPr>
            <a:endParaRPr sz="3200"/>
          </a:p>
          <a:p>
            <a:pPr lvl="0">
              <a:defRPr sz="1800"/>
            </a:pPr>
            <a:endParaRPr sz="3200"/>
          </a:p>
          <a:p>
            <a:pPr lvl="0">
              <a:defRPr sz="1800"/>
            </a:pPr>
            <a:endParaRPr sz="3200"/>
          </a:p>
          <a:p>
            <a:pPr lvl="0">
              <a:defRPr sz="1800"/>
            </a:pPr>
            <a:endParaRPr sz="3200"/>
          </a:p>
          <a:p>
            <a:pPr lvl="0">
              <a:defRPr sz="1800"/>
            </a:pPr>
            <a:endParaRPr sz="3200"/>
          </a:p>
          <a:p>
            <a:pPr lvl="0">
              <a:defRPr sz="1800"/>
            </a:pPr>
            <a:r>
              <a:rPr sz="3200" b="1"/>
              <a:t>cd</a:t>
            </a:r>
            <a:r>
              <a:rPr sz="3200"/>
              <a:t> into it and </a:t>
            </a:r>
            <a:r>
              <a:rPr sz="3200" b="1"/>
              <a:t>ls</a:t>
            </a:r>
          </a:p>
          <a:p>
            <a:pPr lvl="0">
              <a:defRPr sz="1800"/>
            </a:pPr>
            <a:r>
              <a:rPr sz="3200" b="1"/>
              <a:t>Try this now! (take </a:t>
            </a:r>
            <a:r>
              <a:rPr sz="3200" b="1"/>
              <a:t>5 </a:t>
            </a:r>
            <a:r>
              <a:rPr sz="3200" b="1"/>
              <a:t>minutes</a:t>
            </a:r>
            <a:r>
              <a:rPr sz="3200" b="1"/>
              <a:t>)</a:t>
            </a:r>
            <a:endParaRPr lang="en-US" sz="3200" b="1"/>
          </a:p>
          <a:p>
            <a:pPr lvl="0">
              <a:defRPr sz="1800"/>
            </a:pPr>
            <a:r>
              <a:rPr lang="en-US" b="1"/>
              <a:t>T</a:t>
            </a:r>
            <a:r>
              <a:rPr lang="en-US" b="1" smtClean="0"/>
              <a:t>he .gitignore file is “ignored” and is only there to prevent cross-platform failures</a:t>
            </a:r>
            <a:endParaRPr sz="3200" b="1"/>
          </a:p>
        </p:txBody>
      </p:sp>
      <p:sp>
        <p:nvSpPr>
          <p:cNvPr id="125" name="Shape 125"/>
          <p:cNvSpPr>
            <a:spLocks noGrp="1"/>
          </p:cNvSpPr>
          <p:nvPr>
            <p:ph type="sldNum" sz="quarter" idx="4294967295"/>
          </p:nvPr>
        </p:nvSpPr>
        <p:spPr>
          <a:xfrm>
            <a:off x="8077200" y="6404293"/>
            <a:ext cx="2133600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  <a:t>20</a:t>
            </a:fld>
            <a:endParaRPr sz="1200">
              <a:solidFill>
                <a:srgbClr val="888888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48029"/>
            <a:ext cx="8799285" cy="180862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695" b="29672"/>
          <a:stretch/>
        </p:blipFill>
        <p:spPr>
          <a:xfrm>
            <a:off x="1524000" y="3383988"/>
            <a:ext cx="9144000" cy="1102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233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/>
          </p:cNvSpPr>
          <p:nvPr>
            <p:ph type="title"/>
          </p:nvPr>
        </p:nvSpPr>
        <p:spPr>
          <a:xfrm>
            <a:off x="1981200" y="92077"/>
            <a:ext cx="8229600" cy="150812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pPr lvl="1">
              <a:defRPr sz="1800"/>
            </a:pPr>
            <a:r>
              <a:rPr sz="4400"/>
              <a:t>Second Clone</a:t>
            </a:r>
          </a:p>
        </p:txBody>
      </p:sp>
      <p:sp>
        <p:nvSpPr>
          <p:cNvPr id="129" name="Shape 12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>
              <a:defRPr sz="1800"/>
            </a:pPr>
            <a:r>
              <a:rPr sz="3200"/>
              <a:t>Now we will clone your new repo!</a:t>
            </a:r>
          </a:p>
          <a:p>
            <a:pPr lvl="0">
              <a:defRPr sz="1800"/>
            </a:pPr>
            <a:endParaRPr sz="3200"/>
          </a:p>
          <a:p>
            <a:pPr lvl="0">
              <a:defRPr sz="1800"/>
            </a:pPr>
            <a:r>
              <a:rPr sz="3200"/>
              <a:t>First we have to make one</a:t>
            </a:r>
          </a:p>
        </p:txBody>
      </p:sp>
      <p:sp>
        <p:nvSpPr>
          <p:cNvPr id="130" name="Shape 130"/>
          <p:cNvSpPr>
            <a:spLocks noGrp="1"/>
          </p:cNvSpPr>
          <p:nvPr>
            <p:ph type="sldNum" sz="quarter" idx="4294967295"/>
          </p:nvPr>
        </p:nvSpPr>
        <p:spPr>
          <a:xfrm>
            <a:off x="8077200" y="6404293"/>
            <a:ext cx="2133600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  <a:t>21</a:t>
            </a:fld>
            <a:endParaRPr sz="1200">
              <a:solidFill>
                <a:srgbClr val="8888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62708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/>
          </p:cNvSpPr>
          <p:nvPr>
            <p:ph type="title"/>
          </p:nvPr>
        </p:nvSpPr>
        <p:spPr>
          <a:xfrm>
            <a:off x="1981200" y="274639"/>
            <a:ext cx="8229600" cy="114300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pPr lvl="0">
              <a:defRPr sz="1800"/>
            </a:pPr>
            <a:r>
              <a:rPr sz="4000"/>
              <a:t>Creating a repo on GitHub</a:t>
            </a:r>
          </a:p>
        </p:txBody>
      </p:sp>
      <p:sp>
        <p:nvSpPr>
          <p:cNvPr id="133" name="Shape 133"/>
          <p:cNvSpPr>
            <a:spLocks noGrp="1"/>
          </p:cNvSpPr>
          <p:nvPr>
            <p:ph type="body" idx="1"/>
          </p:nvPr>
        </p:nvSpPr>
        <p:spPr>
          <a:xfrm>
            <a:off x="1981200" y="1600201"/>
            <a:ext cx="8229600" cy="45259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>
              <a:defRPr sz="1800"/>
            </a:pPr>
            <a:r>
              <a:rPr sz="3200"/>
              <a:t>Click</a:t>
            </a:r>
            <a:r>
              <a:rPr lang="en-US" sz="3200"/>
              <a:t> the plus sign and then “New respository”</a:t>
            </a:r>
            <a:r>
              <a:rPr sz="3200"/>
              <a:t> </a:t>
            </a:r>
            <a:r>
              <a:rPr sz="3200"/>
              <a:t>on your </a:t>
            </a:r>
            <a:r>
              <a:rPr sz="3200"/>
              <a:t>profile:</a:t>
            </a:r>
            <a:endParaRPr sz="3200"/>
          </a:p>
          <a:p>
            <a:pPr marL="742950" lvl="1" indent="-285750">
              <a:spcBef>
                <a:spcPts val="600"/>
              </a:spcBef>
              <a:defRPr sz="1800"/>
            </a:pPr>
            <a:r>
              <a:rPr sz="2800"/>
              <a:t>Define name, description, public or private</a:t>
            </a:r>
          </a:p>
          <a:p>
            <a:pPr marL="742950" lvl="1" indent="-285750">
              <a:spcBef>
                <a:spcPts val="600"/>
              </a:spcBef>
              <a:defRPr sz="1800"/>
            </a:pPr>
            <a:r>
              <a:rPr sz="2800"/>
              <a:t>Initialize with README (if you’re going to clone)</a:t>
            </a:r>
          </a:p>
          <a:p>
            <a:pPr marL="742950" lvl="1" indent="-285750">
              <a:spcBef>
                <a:spcPts val="600"/>
              </a:spcBef>
              <a:defRPr sz="1800"/>
            </a:pPr>
            <a:r>
              <a:rPr sz="2800"/>
              <a:t>Please call it </a:t>
            </a:r>
            <a:r>
              <a:rPr lang="en-US" sz="2800" b="1"/>
              <a:t>sfdat22_work</a:t>
            </a:r>
            <a:endParaRPr sz="2800"/>
          </a:p>
          <a:p>
            <a:pPr marL="742950" lvl="1" indent="-285750">
              <a:spcBef>
                <a:spcPts val="600"/>
              </a:spcBef>
              <a:defRPr sz="1800"/>
            </a:pPr>
            <a:r>
              <a:rPr sz="2800"/>
              <a:t>Nothing </a:t>
            </a:r>
            <a:r>
              <a:rPr sz="2800"/>
              <a:t>has happened to your local computer</a:t>
            </a:r>
          </a:p>
          <a:p>
            <a:pPr marL="742950" lvl="1" indent="-285750">
              <a:spcBef>
                <a:spcPts val="600"/>
              </a:spcBef>
              <a:defRPr sz="1800"/>
            </a:pPr>
            <a:r>
              <a:rPr sz="2800"/>
              <a:t>This was done on </a:t>
            </a:r>
            <a:r>
              <a:rPr sz="2800"/>
              <a:t>GitHub</a:t>
            </a:r>
            <a:r>
              <a:rPr lang="en-US" sz="2800"/>
              <a:t>, the website</a:t>
            </a:r>
            <a:endParaRPr sz="2800"/>
          </a:p>
        </p:txBody>
      </p:sp>
      <p:pic>
        <p:nvPicPr>
          <p:cNvPr id="134" name="image2.png" descr="Screenshot 2015-06-15 19.54.47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29600" y="5035708"/>
            <a:ext cx="2438400" cy="182229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5893062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 build="p" animBg="1" advAuto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/>
          </p:cNvSpPr>
          <p:nvPr>
            <p:ph type="title"/>
          </p:nvPr>
        </p:nvSpPr>
        <p:spPr>
          <a:xfrm>
            <a:off x="1981200" y="274639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/>
            </a:pPr>
            <a:r>
              <a:rPr sz="4000"/>
              <a:t>Preview of what you’re about to do</a:t>
            </a:r>
          </a:p>
        </p:txBody>
      </p:sp>
      <p:sp>
        <p:nvSpPr>
          <p:cNvPr id="137" name="Shape 137"/>
          <p:cNvSpPr>
            <a:spLocks noGrp="1"/>
          </p:cNvSpPr>
          <p:nvPr>
            <p:ph type="body" idx="1"/>
          </p:nvPr>
        </p:nvSpPr>
        <p:spPr>
          <a:xfrm>
            <a:off x="1981200" y="1600201"/>
            <a:ext cx="8229600" cy="4525963"/>
          </a:xfrm>
          <a:prstGeom prst="rect">
            <a:avLst/>
          </a:prstGeom>
        </p:spPr>
        <p:txBody>
          <a:bodyPr/>
          <a:lstStyle/>
          <a:p>
            <a:pPr marL="298322" indent="-298322" defTabSz="795527">
              <a:spcBef>
                <a:spcPts val="600"/>
              </a:spcBef>
              <a:defRPr sz="1800"/>
            </a:pPr>
            <a:r>
              <a:rPr sz="2784"/>
              <a:t>Copy (“</a:t>
            </a:r>
            <a:r>
              <a:rPr sz="2784" b="1"/>
              <a:t>clone</a:t>
            </a:r>
            <a:r>
              <a:rPr sz="2784"/>
              <a:t>”) your new GitHub repo to your computer</a:t>
            </a:r>
          </a:p>
          <a:p>
            <a:pPr marL="298322" indent="-298322" defTabSz="795527">
              <a:spcBef>
                <a:spcPts val="600"/>
              </a:spcBef>
              <a:defRPr sz="1800"/>
            </a:pPr>
            <a:endParaRPr sz="2784"/>
          </a:p>
          <a:p>
            <a:pPr marL="298322" indent="-298322" defTabSz="795527">
              <a:spcBef>
                <a:spcPts val="600"/>
              </a:spcBef>
              <a:defRPr sz="1800"/>
            </a:pPr>
            <a:r>
              <a:rPr sz="2784"/>
              <a:t>Make some file changes locally</a:t>
            </a:r>
          </a:p>
          <a:p>
            <a:pPr marL="298322" indent="-298322" defTabSz="795527">
              <a:spcBef>
                <a:spcPts val="600"/>
              </a:spcBef>
              <a:defRPr sz="1800"/>
            </a:pPr>
            <a:endParaRPr sz="2784"/>
          </a:p>
          <a:p>
            <a:pPr marL="298322" indent="-298322" defTabSz="795527">
              <a:spcBef>
                <a:spcPts val="600"/>
              </a:spcBef>
              <a:defRPr sz="1800"/>
            </a:pPr>
            <a:r>
              <a:rPr sz="2784"/>
              <a:t>Save those changes </a:t>
            </a:r>
            <a:r>
              <a:rPr sz="2784"/>
              <a:t>locally </a:t>
            </a:r>
            <a:r>
              <a:rPr sz="2784" smtClean="0"/>
              <a:t>(</a:t>
            </a:r>
            <a:r>
              <a:rPr lang="en-US" sz="2784" smtClean="0"/>
              <a:t> “</a:t>
            </a:r>
            <a:r>
              <a:rPr lang="en-US" sz="2784" b="1" smtClean="0"/>
              <a:t>add</a:t>
            </a:r>
            <a:r>
              <a:rPr lang="en-US" sz="2784" smtClean="0"/>
              <a:t>” and </a:t>
            </a:r>
            <a:r>
              <a:rPr sz="2784" smtClean="0"/>
              <a:t>“</a:t>
            </a:r>
            <a:r>
              <a:rPr sz="2784" b="1" smtClean="0"/>
              <a:t>commit</a:t>
            </a:r>
            <a:r>
              <a:rPr sz="2784"/>
              <a:t>” them)</a:t>
            </a:r>
          </a:p>
          <a:p>
            <a:pPr marL="298322" indent="-298322" defTabSz="795527">
              <a:spcBef>
                <a:spcPts val="600"/>
              </a:spcBef>
              <a:defRPr sz="1800"/>
            </a:pPr>
            <a:endParaRPr sz="2784"/>
          </a:p>
          <a:p>
            <a:pPr marL="298322" indent="-298322" defTabSz="795527">
              <a:spcBef>
                <a:spcPts val="600"/>
              </a:spcBef>
              <a:defRPr sz="1800"/>
            </a:pPr>
            <a:r>
              <a:rPr sz="2784"/>
              <a:t>Update your GitHub repo with those changes (“</a:t>
            </a:r>
            <a:r>
              <a:rPr sz="2784" b="1"/>
              <a:t>push</a:t>
            </a:r>
            <a:r>
              <a:rPr sz="2784"/>
              <a:t>”)</a:t>
            </a:r>
          </a:p>
        </p:txBody>
      </p:sp>
    </p:spTree>
    <p:extLst>
      <p:ext uri="{BB962C8B-B14F-4D97-AF65-F5344CB8AC3E}">
        <p14:creationId xmlns:p14="http://schemas.microsoft.com/office/powerpoint/2010/main" val="820955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0" build="p" animBg="1" advAuto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/>
          </p:cNvSpPr>
          <p:nvPr>
            <p:ph type="title"/>
          </p:nvPr>
        </p:nvSpPr>
        <p:spPr>
          <a:xfrm>
            <a:off x="1981200" y="274639"/>
            <a:ext cx="8229600" cy="114300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pPr lvl="0">
              <a:defRPr sz="1800"/>
            </a:pPr>
            <a:r>
              <a:rPr sz="4000"/>
              <a:t>Preview of what you’re about to do</a:t>
            </a:r>
          </a:p>
        </p:txBody>
      </p:sp>
      <p:sp>
        <p:nvSpPr>
          <p:cNvPr id="140" name="Shape 140"/>
          <p:cNvSpPr>
            <a:spLocks noGrp="1"/>
          </p:cNvSpPr>
          <p:nvPr>
            <p:ph type="body" idx="1"/>
          </p:nvPr>
        </p:nvSpPr>
        <p:spPr>
          <a:xfrm>
            <a:off x="1981200" y="1600201"/>
            <a:ext cx="8229600" cy="45259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marL="298322" indent="-298322" defTabSz="795527">
              <a:spcBef>
                <a:spcPts val="600"/>
              </a:spcBef>
              <a:defRPr sz="1800"/>
            </a:pPr>
            <a:r>
              <a:rPr sz="2784"/>
              <a:t>Copy (“</a:t>
            </a:r>
            <a:r>
              <a:rPr sz="2784" b="1"/>
              <a:t>clone</a:t>
            </a:r>
            <a:r>
              <a:rPr sz="2784"/>
              <a:t>”) your new GitHub repo to your computer</a:t>
            </a:r>
          </a:p>
          <a:p>
            <a:pPr marL="298322" indent="-298322" defTabSz="795527">
              <a:spcBef>
                <a:spcPts val="600"/>
              </a:spcBef>
              <a:defRPr sz="1800"/>
            </a:pPr>
            <a:endParaRPr sz="2784"/>
          </a:p>
          <a:p>
            <a:pPr marL="298322" indent="-298322" defTabSz="795527">
              <a:spcBef>
                <a:spcPts val="600"/>
              </a:spcBef>
              <a:defRPr sz="1800"/>
            </a:pPr>
            <a:r>
              <a:rPr sz="2784"/>
              <a:t>Try this now! (take 5-10 minutes)</a:t>
            </a:r>
          </a:p>
          <a:p>
            <a:pPr marL="298322" indent="-298322" defTabSz="795527">
              <a:spcBef>
                <a:spcPts val="600"/>
              </a:spcBef>
              <a:defRPr sz="1800"/>
            </a:pPr>
            <a:endParaRPr sz="2784"/>
          </a:p>
          <a:p>
            <a:pPr marL="298322" indent="-298322" defTabSz="795527">
              <a:spcBef>
                <a:spcPts val="600"/>
              </a:spcBef>
              <a:defRPr sz="1800"/>
            </a:pPr>
            <a:r>
              <a:rPr sz="2784" b="1"/>
              <a:t>SUPER IMPORTANT:</a:t>
            </a:r>
          </a:p>
          <a:p>
            <a:pPr marL="696087" lvl="1" indent="-298322" defTabSz="795527">
              <a:spcBef>
                <a:spcPts val="600"/>
              </a:spcBef>
              <a:defRPr sz="1800"/>
            </a:pPr>
            <a:r>
              <a:rPr sz="2784"/>
              <a:t>Make sure that you </a:t>
            </a:r>
            <a:r>
              <a:rPr sz="2784" b="1"/>
              <a:t>LEAVE </a:t>
            </a:r>
            <a:r>
              <a:rPr lang="en-US" sz="2784" b="1" smtClean="0"/>
              <a:t>sfdat22</a:t>
            </a:r>
            <a:r>
              <a:rPr sz="2784" smtClean="0"/>
              <a:t> </a:t>
            </a:r>
            <a:r>
              <a:rPr sz="2784"/>
              <a:t>before cloning the new repo</a:t>
            </a:r>
          </a:p>
          <a:p>
            <a:pPr marL="696087" lvl="1" indent="-298322" defTabSz="795527">
              <a:spcBef>
                <a:spcPts val="600"/>
              </a:spcBef>
              <a:defRPr sz="1800"/>
            </a:pPr>
            <a:r>
              <a:rPr sz="2784"/>
              <a:t>cd </a:t>
            </a:r>
            <a:r>
              <a:rPr sz="2784" smtClean="0"/>
              <a:t>..</a:t>
            </a:r>
            <a:endParaRPr lang="en-US" sz="2784" smtClean="0"/>
          </a:p>
          <a:p>
            <a:pPr marL="696087" lvl="1" indent="-298322" defTabSz="795527">
              <a:spcBef>
                <a:spcPts val="600"/>
              </a:spcBef>
              <a:defRPr sz="1800"/>
            </a:pPr>
            <a:r>
              <a:rPr lang="en-US" sz="2784" smtClean="0"/>
              <a:t>Never clone a git repo inside of another git repo!!!</a:t>
            </a:r>
          </a:p>
          <a:p>
            <a:pPr marL="1153287" lvl="2" indent="-298322" defTabSz="795527">
              <a:spcBef>
                <a:spcPts val="600"/>
              </a:spcBef>
              <a:defRPr sz="1800"/>
            </a:pPr>
            <a:r>
              <a:rPr lang="en-US" sz="2384" smtClean="0"/>
              <a:t>Unless you are a satanist and wish to call upon minions of the darkness. In which case please contact Vanessa</a:t>
            </a:r>
            <a:endParaRPr sz="2384"/>
          </a:p>
        </p:txBody>
      </p:sp>
    </p:spTree>
    <p:extLst>
      <p:ext uri="{BB962C8B-B14F-4D97-AF65-F5344CB8AC3E}">
        <p14:creationId xmlns:p14="http://schemas.microsoft.com/office/powerpoint/2010/main" val="2914252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0" build="p" animBg="1" advAuto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/>
          </p:cNvSpPr>
          <p:nvPr>
            <p:ph type="title"/>
          </p:nvPr>
        </p:nvSpPr>
        <p:spPr>
          <a:xfrm>
            <a:off x="1981200" y="274639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900"/>
            </a:lvl1pPr>
          </a:lstStyle>
          <a:p>
            <a:pPr lvl="0">
              <a:defRPr sz="1800"/>
            </a:pPr>
            <a:r>
              <a:rPr sz="4000"/>
              <a:t>Making changes, checking your status</a:t>
            </a:r>
          </a:p>
        </p:txBody>
      </p:sp>
      <p:sp>
        <p:nvSpPr>
          <p:cNvPr id="143" name="Shape 143"/>
          <p:cNvSpPr>
            <a:spLocks noGrp="1"/>
          </p:cNvSpPr>
          <p:nvPr>
            <p:ph type="body" idx="1"/>
          </p:nvPr>
        </p:nvSpPr>
        <p:spPr>
          <a:xfrm>
            <a:off x="1981200" y="1600201"/>
            <a:ext cx="8229600" cy="4525963"/>
          </a:xfrm>
          <a:prstGeom prst="rect">
            <a:avLst/>
          </a:prstGeom>
        </p:spPr>
        <p:txBody>
          <a:bodyPr/>
          <a:lstStyle/>
          <a:p>
            <a:pPr marL="308609" indent="-308609" defTabSz="822959"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2609"/>
              <a:t>Making changes:</a:t>
            </a:r>
          </a:p>
          <a:p>
            <a:pPr marL="668654" lvl="1" indent="-257175" defTabSz="822959">
              <a:lnSpc>
                <a:spcPct val="80000"/>
              </a:lnSpc>
              <a:defRPr sz="1800"/>
            </a:pPr>
            <a:r>
              <a:rPr sz="2250"/>
              <a:t>Modify README.md in any text editor</a:t>
            </a:r>
          </a:p>
          <a:p>
            <a:pPr marL="668654" lvl="1" indent="-257175" defTabSz="822959">
              <a:lnSpc>
                <a:spcPct val="80000"/>
              </a:lnSpc>
              <a:defRPr sz="1800"/>
            </a:pPr>
            <a:r>
              <a:rPr sz="2250"/>
              <a:t>Create a new file: </a:t>
            </a:r>
            <a:r>
              <a:rPr sz="2250">
                <a:solidFill>
                  <a:srgbClr val="C00000"/>
                </a:solidFill>
              </a:rPr>
              <a:t>touch </a:t>
            </a:r>
            <a:r>
              <a:rPr sz="2250" smtClean="0">
                <a:solidFill>
                  <a:srgbClr val="C00000"/>
                </a:solidFill>
              </a:rPr>
              <a:t>&lt;</a:t>
            </a:r>
            <a:r>
              <a:rPr lang="en-US" sz="2250" smtClean="0">
                <a:solidFill>
                  <a:srgbClr val="C00000"/>
                </a:solidFill>
              </a:rPr>
              <a:t>test.txt</a:t>
            </a:r>
            <a:r>
              <a:rPr sz="2250" smtClean="0">
                <a:solidFill>
                  <a:srgbClr val="C00000"/>
                </a:solidFill>
              </a:rPr>
              <a:t>&gt;</a:t>
            </a:r>
            <a:endParaRPr sz="2250"/>
          </a:p>
          <a:p>
            <a:pPr marL="308609" indent="-308609" defTabSz="822959"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2609"/>
              <a:t>Check your status:</a:t>
            </a:r>
          </a:p>
          <a:p>
            <a:pPr marL="668654" lvl="1" indent="-257175" defTabSz="822959">
              <a:lnSpc>
                <a:spcPct val="80000"/>
              </a:lnSpc>
              <a:defRPr sz="1800"/>
            </a:pPr>
            <a:r>
              <a:rPr sz="2250"/>
              <a:t> </a:t>
            </a:r>
            <a:r>
              <a:rPr sz="2250">
                <a:solidFill>
                  <a:srgbClr val="C00000"/>
                </a:solidFill>
              </a:rPr>
              <a:t>git status</a:t>
            </a:r>
            <a:endParaRPr sz="2250"/>
          </a:p>
          <a:p>
            <a:pPr marL="308609" indent="-308609" defTabSz="822959"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2609"/>
              <a:t>File statuses (possibly color-coded):</a:t>
            </a:r>
          </a:p>
          <a:p>
            <a:pPr marL="668654" lvl="1" indent="-257175" defTabSz="822959">
              <a:lnSpc>
                <a:spcPct val="80000"/>
              </a:lnSpc>
              <a:defRPr sz="1800"/>
            </a:pPr>
            <a:r>
              <a:rPr sz="2250"/>
              <a:t>Untracked (red)</a:t>
            </a:r>
          </a:p>
          <a:p>
            <a:pPr marL="668654" lvl="1" indent="-257175" defTabSz="822959">
              <a:lnSpc>
                <a:spcPct val="80000"/>
              </a:lnSpc>
              <a:defRPr sz="1800"/>
            </a:pPr>
            <a:r>
              <a:rPr sz="2250"/>
              <a:t>Tracked and modified (red)</a:t>
            </a:r>
          </a:p>
          <a:p>
            <a:pPr marL="668654" lvl="1" indent="-257175" defTabSz="822959">
              <a:lnSpc>
                <a:spcPct val="80000"/>
              </a:lnSpc>
              <a:defRPr sz="1800"/>
            </a:pPr>
            <a:r>
              <a:rPr sz="2250"/>
              <a:t>Staged for committing (green)</a:t>
            </a:r>
          </a:p>
          <a:p>
            <a:pPr marL="668654" lvl="1" indent="-257175" defTabSz="822959">
              <a:lnSpc>
                <a:spcPct val="80000"/>
              </a:lnSpc>
              <a:defRPr sz="1800"/>
            </a:pPr>
            <a:r>
              <a:rPr sz="2250"/>
              <a:t>Committed</a:t>
            </a:r>
          </a:p>
          <a:p>
            <a:pPr marL="668654" lvl="1" indent="-257175" defTabSz="822959">
              <a:lnSpc>
                <a:spcPct val="80000"/>
              </a:lnSpc>
              <a:defRPr sz="1800"/>
            </a:pPr>
            <a:endParaRPr sz="2250"/>
          </a:p>
          <a:p>
            <a:pPr marL="308609" indent="-308609" defTabSz="822959">
              <a:spcBef>
                <a:spcPts val="600"/>
              </a:spcBef>
              <a:defRPr sz="1800"/>
            </a:pPr>
            <a:r>
              <a:rPr sz="2880"/>
              <a:t>Try this now! (</a:t>
            </a:r>
            <a:r>
              <a:rPr sz="2880"/>
              <a:t>take </a:t>
            </a:r>
            <a:r>
              <a:rPr lang="en-US" sz="2880"/>
              <a:t>1</a:t>
            </a:r>
            <a:r>
              <a:rPr sz="2880" smtClean="0"/>
              <a:t> minute)</a:t>
            </a:r>
            <a:endParaRPr sz="2880"/>
          </a:p>
        </p:txBody>
      </p:sp>
    </p:spTree>
    <p:extLst>
      <p:ext uri="{BB962C8B-B14F-4D97-AF65-F5344CB8AC3E}">
        <p14:creationId xmlns:p14="http://schemas.microsoft.com/office/powerpoint/2010/main" val="10756697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" grpId="0" build="p" animBg="1" advAuto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30200"/>
            <a:ext cx="12099817" cy="4914900"/>
          </a:xfrm>
          <a:prstGeom prst="rect">
            <a:avLst/>
          </a:prstGeom>
        </p:spPr>
      </p:pic>
      <p:sp>
        <p:nvSpPr>
          <p:cNvPr id="6" name="Shape 121"/>
          <p:cNvSpPr/>
          <p:nvPr/>
        </p:nvSpPr>
        <p:spPr>
          <a:xfrm>
            <a:off x="5766548" y="1"/>
            <a:ext cx="2704352" cy="965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rgbClr val="8C3A38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Shape 121"/>
          <p:cNvSpPr/>
          <p:nvPr/>
        </p:nvSpPr>
        <p:spPr>
          <a:xfrm>
            <a:off x="5855448" y="965201"/>
            <a:ext cx="2069352" cy="8508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rgbClr val="8C3A38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749300" y="6223000"/>
            <a:ext cx="5674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Note: Make sure you are in sfdat22_work and </a:t>
            </a:r>
            <a:r>
              <a:rPr lang="en-US" b="1" smtClean="0"/>
              <a:t>NOT</a:t>
            </a:r>
            <a:r>
              <a:rPr lang="en-US" smtClean="0"/>
              <a:t> sfdat22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989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/>
          </p:cNvSpPr>
          <p:nvPr>
            <p:ph type="title"/>
          </p:nvPr>
        </p:nvSpPr>
        <p:spPr>
          <a:xfrm>
            <a:off x="1981200" y="274639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/>
            </a:pPr>
            <a:r>
              <a:rPr sz="4000"/>
              <a:t>Committing changes</a:t>
            </a:r>
          </a:p>
        </p:txBody>
      </p:sp>
      <p:sp>
        <p:nvSpPr>
          <p:cNvPr id="146" name="Shape 146"/>
          <p:cNvSpPr>
            <a:spLocks noGrp="1"/>
          </p:cNvSpPr>
          <p:nvPr>
            <p:ph type="body" idx="1"/>
          </p:nvPr>
        </p:nvSpPr>
        <p:spPr>
          <a:xfrm>
            <a:off x="1981200" y="1600201"/>
            <a:ext cx="8229600" cy="4525963"/>
          </a:xfrm>
          <a:prstGeom prst="rect">
            <a:avLst/>
          </a:prstGeom>
        </p:spPr>
        <p:txBody>
          <a:bodyPr/>
          <a:lstStyle/>
          <a:p>
            <a:pPr marL="325754" indent="-325754" defTabSz="868680">
              <a:spcBef>
                <a:spcPts val="600"/>
              </a:spcBef>
              <a:defRPr sz="1800"/>
            </a:pPr>
            <a:r>
              <a:rPr sz="2755"/>
              <a:t>Stage changes for committing:</a:t>
            </a:r>
          </a:p>
          <a:p>
            <a:pPr marL="705802" lvl="1" indent="-271462" defTabSz="868680">
              <a:defRPr sz="1800"/>
            </a:pPr>
            <a:r>
              <a:rPr sz="2375"/>
              <a:t>Add all “red” files: </a:t>
            </a:r>
            <a:r>
              <a:rPr sz="2375">
                <a:solidFill>
                  <a:srgbClr val="C00000"/>
                </a:solidFill>
              </a:rPr>
              <a:t>git add .</a:t>
            </a:r>
            <a:endParaRPr sz="2375"/>
          </a:p>
          <a:p>
            <a:pPr marL="325754" indent="-325754" defTabSz="868680">
              <a:spcBef>
                <a:spcPts val="600"/>
              </a:spcBef>
              <a:defRPr sz="1800"/>
            </a:pPr>
            <a:r>
              <a:rPr sz="2755"/>
              <a:t>Check your status:</a:t>
            </a:r>
          </a:p>
          <a:p>
            <a:pPr marL="705802" lvl="1" indent="-271462" defTabSz="868680">
              <a:defRPr sz="1800"/>
            </a:pPr>
            <a:r>
              <a:rPr sz="2375">
                <a:solidFill>
                  <a:srgbClr val="C0504D"/>
                </a:solidFill>
              </a:rPr>
              <a:t>git status</a:t>
            </a:r>
          </a:p>
          <a:p>
            <a:pPr marL="705802" lvl="1" indent="-271462" defTabSz="868680">
              <a:defRPr sz="1800"/>
            </a:pPr>
            <a:r>
              <a:rPr sz="2375"/>
              <a:t>Red files have turned green</a:t>
            </a:r>
          </a:p>
          <a:p>
            <a:pPr marL="325754" indent="-325754" defTabSz="868680">
              <a:spcBef>
                <a:spcPts val="600"/>
              </a:spcBef>
              <a:defRPr sz="1800"/>
            </a:pPr>
            <a:r>
              <a:rPr sz="2755"/>
              <a:t>Commit changes:</a:t>
            </a:r>
          </a:p>
          <a:p>
            <a:pPr marL="705802" lvl="1" indent="-271462" defTabSz="868680">
              <a:defRPr sz="1800"/>
            </a:pPr>
            <a:r>
              <a:rPr sz="2375"/>
              <a:t> </a:t>
            </a:r>
            <a:r>
              <a:rPr sz="2375">
                <a:solidFill>
                  <a:srgbClr val="C00000"/>
                </a:solidFill>
              </a:rPr>
              <a:t>git commit -m “message about commit”</a:t>
            </a:r>
            <a:endParaRPr sz="2375"/>
          </a:p>
          <a:p>
            <a:pPr marL="325754" indent="-325754" defTabSz="868680">
              <a:spcBef>
                <a:spcPts val="600"/>
              </a:spcBef>
              <a:defRPr sz="1800"/>
            </a:pPr>
            <a:r>
              <a:rPr sz="2755"/>
              <a:t>Check your status again!</a:t>
            </a:r>
          </a:p>
          <a:p>
            <a:pPr marL="325754" indent="-325754" defTabSz="868680">
              <a:spcBef>
                <a:spcPts val="600"/>
              </a:spcBef>
              <a:defRPr sz="1800"/>
            </a:pPr>
            <a:endParaRPr sz="2755"/>
          </a:p>
          <a:p>
            <a:pPr marL="325754" indent="-325754" defTabSz="868680">
              <a:defRPr sz="1800"/>
            </a:pPr>
            <a:r>
              <a:rPr sz="3040"/>
              <a:t>Try this now! (</a:t>
            </a:r>
            <a:r>
              <a:rPr sz="3040"/>
              <a:t>take </a:t>
            </a:r>
            <a:r>
              <a:rPr lang="en-US" sz="3040"/>
              <a:t>3</a:t>
            </a:r>
            <a:r>
              <a:rPr sz="3040" smtClean="0"/>
              <a:t> </a:t>
            </a:r>
            <a:r>
              <a:rPr sz="3040"/>
              <a:t>minutes)</a:t>
            </a:r>
          </a:p>
        </p:txBody>
      </p:sp>
    </p:spTree>
    <p:extLst>
      <p:ext uri="{BB962C8B-B14F-4D97-AF65-F5344CB8AC3E}">
        <p14:creationId xmlns:p14="http://schemas.microsoft.com/office/powerpoint/2010/main" val="2098544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" grpId="0" build="p" animBg="1" advAuto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95200" cy="4538762"/>
          </a:xfrm>
        </p:spPr>
      </p:pic>
      <p:sp>
        <p:nvSpPr>
          <p:cNvPr id="6" name="Shape 121"/>
          <p:cNvSpPr/>
          <p:nvPr/>
        </p:nvSpPr>
        <p:spPr>
          <a:xfrm>
            <a:off x="6197600" y="-232569"/>
            <a:ext cx="5829300" cy="14517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rgbClr val="8C3A38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Shape 121"/>
          <p:cNvSpPr/>
          <p:nvPr/>
        </p:nvSpPr>
        <p:spPr>
          <a:xfrm>
            <a:off x="5906248" y="1468437"/>
            <a:ext cx="3174252" cy="9153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rgbClr val="8C3A38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10165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/>
          </p:cNvSpPr>
          <p:nvPr>
            <p:ph type="title"/>
          </p:nvPr>
        </p:nvSpPr>
        <p:spPr>
          <a:xfrm>
            <a:off x="1981200" y="274639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/>
            </a:pPr>
            <a:r>
              <a:rPr sz="4000"/>
              <a:t>Pushing to GitHub</a:t>
            </a:r>
          </a:p>
        </p:txBody>
      </p:sp>
      <p:sp>
        <p:nvSpPr>
          <p:cNvPr id="149" name="Shape 149"/>
          <p:cNvSpPr>
            <a:spLocks noGrp="1"/>
          </p:cNvSpPr>
          <p:nvPr>
            <p:ph type="body" idx="1"/>
          </p:nvPr>
        </p:nvSpPr>
        <p:spPr>
          <a:xfrm>
            <a:off x="1981200" y="1600201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Everything you’ve done to your cloned repo (so far) has been local</a:t>
            </a:r>
          </a:p>
          <a:p>
            <a:pPr lvl="0">
              <a:defRPr sz="1800"/>
            </a:pPr>
            <a:r>
              <a:rPr sz="3200"/>
              <a:t>You’ve been working in the “master” branch</a:t>
            </a:r>
          </a:p>
          <a:p>
            <a:pPr lvl="0">
              <a:defRPr sz="1800"/>
            </a:pPr>
            <a:r>
              <a:rPr sz="3200"/>
              <a:t>Push committed changes to GitHub:</a:t>
            </a:r>
          </a:p>
          <a:p>
            <a:pPr marL="742950" lvl="1" indent="-285750">
              <a:spcBef>
                <a:spcPts val="600"/>
              </a:spcBef>
              <a:defRPr sz="1800"/>
            </a:pPr>
            <a:r>
              <a:rPr sz="2800"/>
              <a:t>Like syncing local file changes to Dropbox</a:t>
            </a:r>
          </a:p>
          <a:p>
            <a:pPr marL="742950" lvl="1" indent="-285750">
              <a:spcBef>
                <a:spcPts val="600"/>
              </a:spcBef>
              <a:defRPr sz="1800"/>
            </a:pPr>
            <a:r>
              <a:rPr sz="2800"/>
              <a:t> </a:t>
            </a:r>
            <a:r>
              <a:rPr sz="2800">
                <a:solidFill>
                  <a:srgbClr val="C00000"/>
                </a:solidFill>
              </a:rPr>
              <a:t>git push &lt;remote&gt; &lt;branch&gt;</a:t>
            </a:r>
            <a:endParaRPr sz="2800"/>
          </a:p>
          <a:p>
            <a:pPr marL="742950" lvl="1" indent="-285750">
              <a:spcBef>
                <a:spcPts val="600"/>
              </a:spcBef>
              <a:defRPr sz="1800"/>
            </a:pPr>
            <a:r>
              <a:rPr sz="2800"/>
              <a:t>Often: </a:t>
            </a:r>
            <a:r>
              <a:rPr sz="2800">
                <a:solidFill>
                  <a:srgbClr val="C00000"/>
                </a:solidFill>
              </a:rPr>
              <a:t>git push origin master</a:t>
            </a:r>
            <a:endParaRPr sz="2800"/>
          </a:p>
          <a:p>
            <a:pPr lvl="0">
              <a:defRPr sz="1800"/>
            </a:pPr>
            <a:r>
              <a:rPr sz="3200"/>
              <a:t>Refresh your GitHub repo to check!</a:t>
            </a:r>
          </a:p>
        </p:txBody>
      </p:sp>
    </p:spTree>
    <p:extLst>
      <p:ext uri="{BB962C8B-B14F-4D97-AF65-F5344CB8AC3E}">
        <p14:creationId xmlns:p14="http://schemas.microsoft.com/office/powerpoint/2010/main" val="50365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" grpId="0" build="p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/>
          </p:cNvSpPr>
          <p:nvPr>
            <p:ph type="title"/>
          </p:nvPr>
        </p:nvSpPr>
        <p:spPr>
          <a:xfrm>
            <a:off x="2209800" y="2130426"/>
            <a:ext cx="7772400" cy="147002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I. Introduction</a:t>
            </a:r>
          </a:p>
        </p:txBody>
      </p:sp>
      <p:sp>
        <p:nvSpPr>
          <p:cNvPr id="56" name="Shape 56"/>
          <p:cNvSpPr>
            <a:spLocks noGrp="1"/>
          </p:cNvSpPr>
          <p:nvPr>
            <p:ph type="body" idx="1"/>
          </p:nvPr>
        </p:nvSpPr>
        <p:spPr>
          <a:xfrm>
            <a:off x="2895600" y="3886200"/>
            <a:ext cx="6400800" cy="17526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3079641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6999" y="1012031"/>
            <a:ext cx="13360400" cy="3862611"/>
          </a:xfrm>
          <a:prstGeom prst="rect">
            <a:avLst/>
          </a:prstGeom>
        </p:spPr>
      </p:pic>
      <p:sp>
        <p:nvSpPr>
          <p:cNvPr id="5" name="Shape 121"/>
          <p:cNvSpPr/>
          <p:nvPr/>
        </p:nvSpPr>
        <p:spPr>
          <a:xfrm>
            <a:off x="6782548" y="778669"/>
            <a:ext cx="5409452" cy="12604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rgbClr val="8C3A38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48320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/>
          </p:cNvSpPr>
          <p:nvPr>
            <p:ph type="title"/>
          </p:nvPr>
        </p:nvSpPr>
        <p:spPr>
          <a:xfrm>
            <a:off x="1981200" y="274639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/>
            </a:pPr>
            <a:r>
              <a:rPr sz="4000"/>
              <a:t>Quick recap of what you’ve done</a:t>
            </a:r>
          </a:p>
        </p:txBody>
      </p:sp>
      <p:sp>
        <p:nvSpPr>
          <p:cNvPr id="152" name="Shape 152"/>
          <p:cNvSpPr>
            <a:spLocks noGrp="1"/>
          </p:cNvSpPr>
          <p:nvPr>
            <p:ph type="body" idx="1"/>
          </p:nvPr>
        </p:nvSpPr>
        <p:spPr>
          <a:xfrm>
            <a:off x="1981200" y="1600201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defRPr sz="1800"/>
            </a:pPr>
            <a:r>
              <a:rPr sz="2900"/>
              <a:t>Created a repo on GitHub</a:t>
            </a:r>
          </a:p>
          <a:p>
            <a:pPr>
              <a:spcBef>
                <a:spcPts val="600"/>
              </a:spcBef>
              <a:defRPr sz="1800"/>
            </a:pPr>
            <a:r>
              <a:rPr sz="2900"/>
              <a:t>Cloned repo to your local computer (</a:t>
            </a:r>
            <a:r>
              <a:rPr sz="2900">
                <a:solidFill>
                  <a:srgbClr val="C00000"/>
                </a:solidFill>
              </a:rPr>
              <a:t>git clone</a:t>
            </a:r>
            <a:r>
              <a:rPr sz="2900"/>
              <a:t>)</a:t>
            </a:r>
          </a:p>
          <a:p>
            <a:pPr marL="742950" lvl="1" indent="-285750">
              <a:spcBef>
                <a:spcPts val="600"/>
              </a:spcBef>
              <a:defRPr sz="1800"/>
            </a:pPr>
            <a:r>
              <a:rPr sz="2500"/>
              <a:t>Automatically sets up your “origin” remote</a:t>
            </a:r>
          </a:p>
          <a:p>
            <a:pPr>
              <a:spcBef>
                <a:spcPts val="600"/>
              </a:spcBef>
              <a:defRPr sz="1800"/>
            </a:pPr>
            <a:r>
              <a:rPr sz="2900"/>
              <a:t>Made two file changes</a:t>
            </a:r>
          </a:p>
          <a:p>
            <a:pPr>
              <a:spcBef>
                <a:spcPts val="600"/>
              </a:spcBef>
              <a:defRPr sz="1800"/>
            </a:pPr>
            <a:r>
              <a:rPr sz="2900"/>
              <a:t>Staged changes for committing (</a:t>
            </a:r>
            <a:r>
              <a:rPr sz="2900">
                <a:solidFill>
                  <a:srgbClr val="C00000"/>
                </a:solidFill>
              </a:rPr>
              <a:t>git add</a:t>
            </a:r>
            <a:r>
              <a:rPr sz="2900"/>
              <a:t>)</a:t>
            </a:r>
          </a:p>
          <a:p>
            <a:pPr>
              <a:spcBef>
                <a:spcPts val="600"/>
              </a:spcBef>
              <a:defRPr sz="1800"/>
            </a:pPr>
            <a:r>
              <a:rPr sz="2900"/>
              <a:t>Committed changes (</a:t>
            </a:r>
            <a:r>
              <a:rPr sz="2900">
                <a:solidFill>
                  <a:srgbClr val="C00000"/>
                </a:solidFill>
              </a:rPr>
              <a:t>git commit</a:t>
            </a:r>
            <a:r>
              <a:rPr sz="2900"/>
              <a:t>)</a:t>
            </a:r>
          </a:p>
          <a:p>
            <a:pPr>
              <a:spcBef>
                <a:spcPts val="600"/>
              </a:spcBef>
              <a:defRPr sz="1800"/>
            </a:pPr>
            <a:r>
              <a:rPr sz="2900"/>
              <a:t>Pushed changes to GitHub (</a:t>
            </a:r>
            <a:r>
              <a:rPr sz="2900">
                <a:solidFill>
                  <a:srgbClr val="C00000"/>
                </a:solidFill>
              </a:rPr>
              <a:t>git push</a:t>
            </a:r>
            <a:r>
              <a:rPr sz="2900"/>
              <a:t>)</a:t>
            </a:r>
          </a:p>
          <a:p>
            <a:pPr>
              <a:spcBef>
                <a:spcPts val="600"/>
              </a:spcBef>
              <a:defRPr sz="1800"/>
            </a:pPr>
            <a:r>
              <a:rPr sz="2900"/>
              <a:t>Inspected along the way (</a:t>
            </a:r>
            <a:r>
              <a:rPr sz="2900">
                <a:solidFill>
                  <a:srgbClr val="C00000"/>
                </a:solidFill>
              </a:rPr>
              <a:t>git remote</a:t>
            </a:r>
            <a:r>
              <a:rPr sz="2900"/>
              <a:t>, </a:t>
            </a:r>
            <a:r>
              <a:rPr sz="2900">
                <a:solidFill>
                  <a:srgbClr val="C00000"/>
                </a:solidFill>
              </a:rPr>
              <a:t>git status</a:t>
            </a:r>
            <a:r>
              <a:rPr sz="2900"/>
              <a:t>, </a:t>
            </a:r>
            <a:r>
              <a:rPr sz="2900">
                <a:solidFill>
                  <a:srgbClr val="C00000"/>
                </a:solidFill>
              </a:rPr>
              <a:t>git log</a:t>
            </a:r>
            <a:r>
              <a:rPr sz="290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126695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" grpId="0" build="p" animBg="1" advAuto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/>
          </p:cNvSpPr>
          <p:nvPr>
            <p:ph type="title"/>
          </p:nvPr>
        </p:nvSpPr>
        <p:spPr>
          <a:xfrm>
            <a:off x="1981200" y="274639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/>
            </a:pPr>
            <a:r>
              <a:rPr sz="4000" smtClean="0"/>
              <a:t>Before </a:t>
            </a:r>
            <a:r>
              <a:rPr sz="4000"/>
              <a:t>you leave	</a:t>
            </a:r>
          </a:p>
        </p:txBody>
      </p:sp>
      <p:sp>
        <p:nvSpPr>
          <p:cNvPr id="158" name="Shape 158"/>
          <p:cNvSpPr>
            <a:spLocks noGrp="1"/>
          </p:cNvSpPr>
          <p:nvPr>
            <p:ph type="body" idx="1"/>
          </p:nvPr>
        </p:nvSpPr>
        <p:spPr>
          <a:xfrm>
            <a:off x="1981200" y="1600201"/>
            <a:ext cx="8229600" cy="4525963"/>
          </a:xfrm>
          <a:prstGeom prst="rect">
            <a:avLst/>
          </a:prstGeom>
        </p:spPr>
        <p:txBody>
          <a:bodyPr/>
          <a:lstStyle/>
          <a:p>
            <a:pPr marL="329184" indent="-329184" defTabSz="877823">
              <a:defRPr sz="1800"/>
            </a:pPr>
            <a:r>
              <a:rPr sz="3072"/>
              <a:t>Install </a:t>
            </a:r>
            <a:r>
              <a:rPr sz="3072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Git </a:t>
            </a:r>
            <a:r>
              <a:rPr sz="3072"/>
              <a:t>on your machine</a:t>
            </a:r>
          </a:p>
          <a:p>
            <a:pPr marL="329184" indent="-329184" defTabSz="877823">
              <a:defRPr sz="1800"/>
            </a:pPr>
            <a:endParaRPr sz="3072"/>
          </a:p>
          <a:p>
            <a:pPr marL="329184" indent="-329184" defTabSz="877823">
              <a:defRPr sz="1800"/>
            </a:pPr>
            <a:r>
              <a:rPr sz="3072"/>
              <a:t>Make a </a:t>
            </a:r>
            <a:r>
              <a:rPr sz="3072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/>
              </a:rPr>
              <a:t>Github </a:t>
            </a:r>
            <a:r>
              <a:rPr sz="3072"/>
              <a:t>Profile on the web</a:t>
            </a:r>
          </a:p>
          <a:p>
            <a:pPr marL="0" indent="0" defTabSz="877823">
              <a:buNone/>
              <a:defRPr sz="1800"/>
            </a:pPr>
            <a:endParaRPr sz="3072"/>
          </a:p>
          <a:p>
            <a:pPr marL="329184" indent="-329184" defTabSz="877823">
              <a:defRPr sz="1800"/>
            </a:pPr>
            <a:r>
              <a:rPr sz="3072"/>
              <a:t>Create your own repo, call </a:t>
            </a:r>
            <a:r>
              <a:rPr sz="3072"/>
              <a:t>it </a:t>
            </a:r>
            <a:r>
              <a:rPr sz="3072" smtClean="0"/>
              <a:t>“</a:t>
            </a:r>
            <a:r>
              <a:rPr lang="en-US" sz="3072" smtClean="0"/>
              <a:t>sfdat22</a:t>
            </a:r>
            <a:r>
              <a:rPr sz="3072" smtClean="0"/>
              <a:t>” </a:t>
            </a:r>
            <a:r>
              <a:rPr sz="3072"/>
              <a:t>and clone it to your machine</a:t>
            </a:r>
          </a:p>
          <a:p>
            <a:pPr marL="329184" indent="-329184" defTabSz="877823">
              <a:defRPr sz="1800"/>
            </a:pPr>
            <a:endParaRPr sz="3072"/>
          </a:p>
          <a:p>
            <a:pPr marL="329184" indent="-329184" defTabSz="877823">
              <a:defRPr sz="1800"/>
            </a:pPr>
            <a:r>
              <a:rPr sz="3072"/>
              <a:t>Clone the </a:t>
            </a:r>
            <a:r>
              <a:rPr sz="3072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/>
              </a:rPr>
              <a:t>class repo</a:t>
            </a:r>
            <a:endParaRPr sz="3072" u="sng">
              <a:solidFill>
                <a:srgbClr val="0000FF"/>
              </a:solidFill>
              <a:uFill>
                <a:solidFill>
                  <a:srgbClr val="0000FF"/>
                </a:solidFill>
              </a:uFill>
              <a:hlinkClick r:id="rId5"/>
            </a:endParaRPr>
          </a:p>
        </p:txBody>
      </p:sp>
    </p:spTree>
    <p:extLst>
      <p:ext uri="{BB962C8B-B14F-4D97-AF65-F5344CB8AC3E}">
        <p14:creationId xmlns:p14="http://schemas.microsoft.com/office/powerpoint/2010/main" val="1810100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" grpId="0" build="p" animBg="1" advAuto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/>
          </p:cNvSpPr>
          <p:nvPr>
            <p:ph type="title"/>
          </p:nvPr>
        </p:nvSpPr>
        <p:spPr>
          <a:xfrm>
            <a:off x="2209800" y="2130426"/>
            <a:ext cx="7772400" cy="147002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IV. Bonus Content</a:t>
            </a:r>
          </a:p>
        </p:txBody>
      </p:sp>
      <p:sp>
        <p:nvSpPr>
          <p:cNvPr id="161" name="Shape 161"/>
          <p:cNvSpPr>
            <a:spLocks noGrp="1"/>
          </p:cNvSpPr>
          <p:nvPr>
            <p:ph type="body" idx="1"/>
          </p:nvPr>
        </p:nvSpPr>
        <p:spPr>
          <a:xfrm>
            <a:off x="2895600" y="3886200"/>
            <a:ext cx="6400800" cy="17526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0362677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/>
          </p:cNvSpPr>
          <p:nvPr>
            <p:ph type="title"/>
          </p:nvPr>
        </p:nvSpPr>
        <p:spPr>
          <a:xfrm>
            <a:off x="1981200" y="274639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/>
              <a:t>Git installation and setup</a:t>
            </a:r>
          </a:p>
        </p:txBody>
      </p:sp>
      <p:sp>
        <p:nvSpPr>
          <p:cNvPr id="164" name="Shape 164"/>
          <p:cNvSpPr>
            <a:spLocks noGrp="1"/>
          </p:cNvSpPr>
          <p:nvPr>
            <p:ph type="body" idx="1"/>
          </p:nvPr>
        </p:nvSpPr>
        <p:spPr>
          <a:xfrm>
            <a:off x="1981200" y="1600200"/>
            <a:ext cx="8229600" cy="4724400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defRPr sz="1800"/>
            </a:pPr>
            <a:r>
              <a:rPr sz="2900"/>
              <a:t>Installation: </a:t>
            </a:r>
            <a:r>
              <a:rPr sz="29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tiny.cc/installgit</a:t>
            </a:r>
            <a:endParaRPr sz="2900"/>
          </a:p>
          <a:p>
            <a:pPr>
              <a:spcBef>
                <a:spcPts val="600"/>
              </a:spcBef>
              <a:defRPr sz="1800"/>
            </a:pPr>
            <a:r>
              <a:rPr sz="2900"/>
              <a:t>Open Git Bash (Windows) or Terminal (Mac/Linux):</a:t>
            </a:r>
          </a:p>
          <a:p>
            <a:pPr marL="742950" lvl="1" indent="-285750">
              <a:spcBef>
                <a:spcPts val="600"/>
              </a:spcBef>
              <a:defRPr sz="1800"/>
            </a:pPr>
            <a:r>
              <a:rPr sz="2500"/>
              <a:t> </a:t>
            </a:r>
            <a:r>
              <a:rPr sz="2500">
                <a:solidFill>
                  <a:srgbClr val="C00000"/>
                </a:solidFill>
              </a:rPr>
              <a:t>git config --global user.name “YOUR FULL NAME”</a:t>
            </a:r>
          </a:p>
          <a:p>
            <a:pPr marL="742950" lvl="1" indent="-285750">
              <a:spcBef>
                <a:spcPts val="600"/>
              </a:spcBef>
              <a:defRPr sz="1800"/>
            </a:pPr>
            <a:r>
              <a:rPr sz="2500"/>
              <a:t> </a:t>
            </a:r>
            <a:r>
              <a:rPr sz="2500">
                <a:solidFill>
                  <a:srgbClr val="C00000"/>
                </a:solidFill>
              </a:rPr>
              <a:t>git config --global user.email “YOUR EMAIL”</a:t>
            </a:r>
            <a:endParaRPr sz="2500"/>
          </a:p>
          <a:p>
            <a:pPr>
              <a:spcBef>
                <a:spcPts val="600"/>
              </a:spcBef>
              <a:defRPr sz="1800"/>
            </a:pPr>
            <a:r>
              <a:rPr sz="2900"/>
              <a:t>Use the same email address you used with your GitHub account</a:t>
            </a:r>
          </a:p>
          <a:p>
            <a:pPr>
              <a:spcBef>
                <a:spcPts val="600"/>
              </a:spcBef>
              <a:defRPr sz="1800"/>
            </a:pPr>
            <a:r>
              <a:rPr sz="2900"/>
              <a:t>Generate SSH keys (optional): </a:t>
            </a:r>
            <a:r>
              <a:rPr sz="29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/>
              </a:rPr>
              <a:t>tiny.cc/gitssh</a:t>
            </a:r>
            <a:endParaRPr sz="2900"/>
          </a:p>
          <a:p>
            <a:pPr marL="742950" lvl="1" indent="-285750">
              <a:spcBef>
                <a:spcPts val="600"/>
              </a:spcBef>
              <a:defRPr sz="1800"/>
            </a:pPr>
            <a:r>
              <a:rPr sz="2500"/>
              <a:t>More secure that HTTPS</a:t>
            </a:r>
          </a:p>
          <a:p>
            <a:pPr marL="742950" lvl="1" indent="-285750">
              <a:spcBef>
                <a:spcPts val="600"/>
              </a:spcBef>
              <a:defRPr sz="1800"/>
            </a:pPr>
            <a:r>
              <a:rPr sz="2500"/>
              <a:t>Only necessary if HTTPS doesn’t work for you</a:t>
            </a:r>
          </a:p>
        </p:txBody>
      </p:sp>
    </p:spTree>
    <p:extLst>
      <p:ext uri="{BB962C8B-B14F-4D97-AF65-F5344CB8AC3E}">
        <p14:creationId xmlns:p14="http://schemas.microsoft.com/office/powerpoint/2010/main" val="2120131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" grpId="0" build="p" animBg="1" advAuto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/>
          </p:cNvSpPr>
          <p:nvPr>
            <p:ph type="title"/>
          </p:nvPr>
        </p:nvSpPr>
        <p:spPr>
          <a:xfrm>
            <a:off x="1981200" y="274639"/>
            <a:ext cx="8229600" cy="114300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pPr lvl="0">
              <a:defRPr sz="1800"/>
            </a:pPr>
            <a:r>
              <a:rPr/>
              <a:t>Checking your remotes</a:t>
            </a:r>
          </a:p>
        </p:txBody>
      </p:sp>
      <p:sp>
        <p:nvSpPr>
          <p:cNvPr id="167" name="Shape 167"/>
          <p:cNvSpPr>
            <a:spLocks noGrp="1"/>
          </p:cNvSpPr>
          <p:nvPr>
            <p:ph type="body" idx="1"/>
          </p:nvPr>
        </p:nvSpPr>
        <p:spPr>
          <a:xfrm>
            <a:off x="1981200" y="1600201"/>
            <a:ext cx="8229600" cy="45259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>
              <a:defRPr sz="1800"/>
            </a:pPr>
            <a:r>
              <a:rPr sz="3200"/>
              <a:t>A “remote alias” is a reference to a repo not on your local computer</a:t>
            </a:r>
          </a:p>
          <a:p>
            <a:pPr marL="742950" lvl="1" indent="-285750">
              <a:spcBef>
                <a:spcPts val="600"/>
              </a:spcBef>
              <a:defRPr sz="1800"/>
            </a:pPr>
            <a:r>
              <a:rPr sz="2800"/>
              <a:t>Like a connection to your Dropbox account</a:t>
            </a:r>
          </a:p>
          <a:p>
            <a:pPr lvl="0">
              <a:defRPr sz="1800"/>
            </a:pPr>
            <a:r>
              <a:rPr sz="3200"/>
              <a:t>View remotes: </a:t>
            </a:r>
            <a:r>
              <a:rPr sz="3200">
                <a:solidFill>
                  <a:srgbClr val="C00000"/>
                </a:solidFill>
              </a:rPr>
              <a:t>git remote -v</a:t>
            </a:r>
          </a:p>
          <a:p>
            <a:pPr lvl="0">
              <a:defRPr sz="1800"/>
            </a:pPr>
            <a:r>
              <a:rPr sz="3200"/>
              <a:t>“origin” remote was set up by “git clone”</a:t>
            </a:r>
          </a:p>
          <a:p>
            <a:pPr lvl="0">
              <a:defRPr sz="1800"/>
            </a:pPr>
            <a:r>
              <a:rPr sz="3200"/>
              <a:t>Note: Remotes are repo-specific</a:t>
            </a:r>
          </a:p>
        </p:txBody>
      </p:sp>
    </p:spTree>
    <p:extLst>
      <p:ext uri="{BB962C8B-B14F-4D97-AF65-F5344CB8AC3E}">
        <p14:creationId xmlns:p14="http://schemas.microsoft.com/office/powerpoint/2010/main" val="186170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" grpId="0" build="p" animBg="1" advAuto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/>
          </p:cNvSpPr>
          <p:nvPr>
            <p:ph type="title"/>
          </p:nvPr>
        </p:nvSpPr>
        <p:spPr>
          <a:xfrm>
            <a:off x="1981200" y="274639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/>
              <a:t>Two ways to initialize Git</a:t>
            </a:r>
          </a:p>
        </p:txBody>
      </p:sp>
      <p:sp>
        <p:nvSpPr>
          <p:cNvPr id="170" name="Shape 170"/>
          <p:cNvSpPr>
            <a:spLocks noGrp="1"/>
          </p:cNvSpPr>
          <p:nvPr>
            <p:ph type="body" idx="1"/>
          </p:nvPr>
        </p:nvSpPr>
        <p:spPr>
          <a:xfrm>
            <a:off x="1981200" y="1600201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Initialize on GitHub:</a:t>
            </a:r>
          </a:p>
          <a:p>
            <a:pPr marL="742950" lvl="1" indent="-285750">
              <a:spcBef>
                <a:spcPts val="600"/>
              </a:spcBef>
              <a:defRPr sz="1800"/>
            </a:pPr>
            <a:r>
              <a:rPr sz="2800"/>
              <a:t>Create a repo on GitHub (with README)</a:t>
            </a:r>
          </a:p>
          <a:p>
            <a:pPr marL="742950" lvl="1" indent="-285750">
              <a:spcBef>
                <a:spcPts val="600"/>
              </a:spcBef>
              <a:defRPr sz="1800"/>
            </a:pPr>
            <a:r>
              <a:rPr sz="2800"/>
              <a:t>Clone to your local machine</a:t>
            </a:r>
          </a:p>
          <a:p>
            <a:pPr lvl="0">
              <a:defRPr sz="1800"/>
            </a:pPr>
            <a:r>
              <a:rPr sz="3200"/>
              <a:t>Initialize locally:</a:t>
            </a:r>
          </a:p>
          <a:p>
            <a:pPr marL="742950" lvl="1" indent="-285750">
              <a:spcBef>
                <a:spcPts val="600"/>
              </a:spcBef>
              <a:defRPr sz="1800"/>
            </a:pPr>
            <a:r>
              <a:rPr sz="2800"/>
              <a:t>Initialize Git in existing local directory: </a:t>
            </a:r>
            <a:r>
              <a:rPr sz="2800">
                <a:solidFill>
                  <a:srgbClr val="C00000"/>
                </a:solidFill>
              </a:rPr>
              <a:t>git init</a:t>
            </a:r>
          </a:p>
          <a:p>
            <a:pPr marL="742950" lvl="1" indent="-285750">
              <a:spcBef>
                <a:spcPts val="600"/>
              </a:spcBef>
              <a:defRPr sz="1800"/>
            </a:pPr>
            <a:r>
              <a:rPr sz="2800"/>
              <a:t>Create a repo on GitHub (without README)</a:t>
            </a:r>
          </a:p>
          <a:p>
            <a:pPr marL="742950" lvl="1" indent="-285750">
              <a:spcBef>
                <a:spcPts val="600"/>
              </a:spcBef>
              <a:defRPr sz="1800"/>
            </a:pPr>
            <a:r>
              <a:rPr sz="2800"/>
              <a:t>Add remote: </a:t>
            </a:r>
            <a:r>
              <a:rPr sz="2800">
                <a:solidFill>
                  <a:srgbClr val="C00000"/>
                </a:solidFill>
              </a:rPr>
              <a:t>git remote add origin &lt;URL&gt;</a:t>
            </a:r>
          </a:p>
        </p:txBody>
      </p:sp>
    </p:spTree>
    <p:extLst>
      <p:ext uri="{BB962C8B-B14F-4D97-AF65-F5344CB8AC3E}">
        <p14:creationId xmlns:p14="http://schemas.microsoft.com/office/powerpoint/2010/main" val="11967482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" grpId="0" build="p" animBg="1" advAuto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/>
          </p:cNvSpPr>
          <p:nvPr>
            <p:ph type="title"/>
          </p:nvPr>
        </p:nvSpPr>
        <p:spPr>
          <a:xfrm>
            <a:off x="1981200" y="274639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/>
              <a:t>Deleting or moving a repo</a:t>
            </a:r>
          </a:p>
        </p:txBody>
      </p:sp>
      <p:sp>
        <p:nvSpPr>
          <p:cNvPr id="173" name="Shape 173"/>
          <p:cNvSpPr>
            <a:spLocks noGrp="1"/>
          </p:cNvSpPr>
          <p:nvPr>
            <p:ph type="body" idx="1"/>
          </p:nvPr>
        </p:nvSpPr>
        <p:spPr>
          <a:xfrm>
            <a:off x="1981200" y="1600201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Deleting a GitHub repo:</a:t>
            </a:r>
          </a:p>
          <a:p>
            <a:pPr marL="742950" lvl="1" indent="-285750">
              <a:spcBef>
                <a:spcPts val="600"/>
              </a:spcBef>
              <a:defRPr sz="1800"/>
            </a:pPr>
            <a:r>
              <a:rPr sz="2800"/>
              <a:t>Settings, then Delete</a:t>
            </a:r>
          </a:p>
          <a:p>
            <a:pPr lvl="0">
              <a:defRPr sz="1800"/>
            </a:pPr>
            <a:r>
              <a:rPr sz="3200"/>
              <a:t>Deleting a local repo:</a:t>
            </a:r>
          </a:p>
          <a:p>
            <a:pPr marL="742950" lvl="1" indent="-285750">
              <a:spcBef>
                <a:spcPts val="600"/>
              </a:spcBef>
              <a:defRPr sz="1800"/>
            </a:pPr>
            <a:r>
              <a:rPr sz="2800"/>
              <a:t>Just delete the folder!</a:t>
            </a:r>
          </a:p>
          <a:p>
            <a:pPr lvl="0">
              <a:defRPr sz="1800"/>
            </a:pPr>
            <a:r>
              <a:rPr sz="3200"/>
              <a:t>Moving a local repo:</a:t>
            </a:r>
          </a:p>
          <a:p>
            <a:pPr marL="742950" lvl="1" indent="-285750">
              <a:spcBef>
                <a:spcPts val="600"/>
              </a:spcBef>
              <a:defRPr sz="1800"/>
            </a:pPr>
            <a:r>
              <a:rPr sz="2800"/>
              <a:t>Just move the folder!</a:t>
            </a:r>
          </a:p>
        </p:txBody>
      </p:sp>
    </p:spTree>
    <p:extLst>
      <p:ext uri="{BB962C8B-B14F-4D97-AF65-F5344CB8AC3E}">
        <p14:creationId xmlns:p14="http://schemas.microsoft.com/office/powerpoint/2010/main" val="11242202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" grpId="0" build="p" animBg="1" advAuto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/>
          </p:cNvSpPr>
          <p:nvPr>
            <p:ph type="title"/>
          </p:nvPr>
        </p:nvSpPr>
        <p:spPr>
          <a:xfrm>
            <a:off x="1981200" y="274639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/>
              <a:t>Excluding files from a repo</a:t>
            </a:r>
          </a:p>
        </p:txBody>
      </p:sp>
      <p:sp>
        <p:nvSpPr>
          <p:cNvPr id="176" name="Shape 176"/>
          <p:cNvSpPr>
            <a:spLocks noGrp="1"/>
          </p:cNvSpPr>
          <p:nvPr>
            <p:ph type="body" idx="1"/>
          </p:nvPr>
        </p:nvSpPr>
        <p:spPr>
          <a:xfrm>
            <a:off x="1981200" y="1600201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Create a “.gitignore” file in your repo: </a:t>
            </a:r>
            <a:r>
              <a:rPr sz="3200">
                <a:solidFill>
                  <a:srgbClr val="C00000"/>
                </a:solidFill>
              </a:rPr>
              <a:t>touch .gitignore</a:t>
            </a:r>
          </a:p>
          <a:p>
            <a:pPr lvl="0">
              <a:defRPr sz="1800"/>
            </a:pPr>
            <a:r>
              <a:rPr sz="3200"/>
              <a:t>Specify exclusions, one per line:</a:t>
            </a:r>
          </a:p>
          <a:p>
            <a:pPr marL="742950" lvl="1" indent="-285750">
              <a:spcBef>
                <a:spcPts val="600"/>
              </a:spcBef>
              <a:defRPr sz="1800"/>
            </a:pPr>
            <a:r>
              <a:rPr sz="2800"/>
              <a:t>Single files: pip-log.txt</a:t>
            </a:r>
          </a:p>
          <a:p>
            <a:pPr marL="742950" lvl="1" indent="-285750">
              <a:spcBef>
                <a:spcPts val="600"/>
              </a:spcBef>
              <a:defRPr sz="1800"/>
            </a:pPr>
            <a:r>
              <a:rPr sz="2800"/>
              <a:t>All files with a matching extension: *.pyc</a:t>
            </a:r>
          </a:p>
          <a:p>
            <a:pPr marL="742950" lvl="1" indent="-285750">
              <a:spcBef>
                <a:spcPts val="600"/>
              </a:spcBef>
              <a:defRPr sz="1800"/>
            </a:pPr>
            <a:r>
              <a:rPr sz="2800"/>
              <a:t>Directories: env/</a:t>
            </a:r>
          </a:p>
          <a:p>
            <a:pPr lvl="0">
              <a:defRPr sz="1800"/>
            </a:pPr>
            <a:r>
              <a:rPr sz="3200"/>
              <a:t>Templates: </a:t>
            </a:r>
            <a:r>
              <a:rPr sz="32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github.com/github/gitignore</a:t>
            </a:r>
          </a:p>
        </p:txBody>
      </p:sp>
    </p:spTree>
    <p:extLst>
      <p:ext uri="{BB962C8B-B14F-4D97-AF65-F5344CB8AC3E}">
        <p14:creationId xmlns:p14="http://schemas.microsoft.com/office/powerpoint/2010/main" val="9732948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" grpId="0" build="p" animBg="1" advAuto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/>
          </p:cNvSpPr>
          <p:nvPr>
            <p:ph type="title"/>
          </p:nvPr>
        </p:nvSpPr>
        <p:spPr>
          <a:xfrm>
            <a:off x="1981200" y="274639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/>
              <a:t>Gists: lightweight repos</a:t>
            </a:r>
          </a:p>
        </p:txBody>
      </p:sp>
      <p:sp>
        <p:nvSpPr>
          <p:cNvPr id="179" name="Shape 179"/>
          <p:cNvSpPr>
            <a:spLocks noGrp="1"/>
          </p:cNvSpPr>
          <p:nvPr>
            <p:ph type="body" idx="1"/>
          </p:nvPr>
        </p:nvSpPr>
        <p:spPr>
          <a:xfrm>
            <a:off x="1981200" y="1600201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You have access to Gist: </a:t>
            </a:r>
            <a:r>
              <a:rPr sz="32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gist.github.com</a:t>
            </a:r>
            <a:endParaRPr sz="3200"/>
          </a:p>
          <a:p>
            <a:pPr lvl="0">
              <a:defRPr sz="1800"/>
            </a:pPr>
            <a:r>
              <a:rPr sz="3200"/>
              <a:t>Add one or more files</a:t>
            </a:r>
          </a:p>
          <a:p>
            <a:pPr lvl="0">
              <a:defRPr sz="1800"/>
            </a:pPr>
            <a:r>
              <a:rPr sz="3200"/>
              <a:t>Supports cloning, forking, commenting, committing</a:t>
            </a:r>
          </a:p>
          <a:p>
            <a:pPr lvl="0">
              <a:defRPr sz="1800"/>
            </a:pPr>
            <a:r>
              <a:rPr sz="3200"/>
              <a:t>Can be public or secret (not private)</a:t>
            </a:r>
          </a:p>
          <a:p>
            <a:pPr lvl="0">
              <a:defRPr sz="1800"/>
            </a:pPr>
            <a:r>
              <a:rPr sz="3200"/>
              <a:t>Useful for snippets, embedding, IPython nbviewer, etc.</a:t>
            </a:r>
          </a:p>
        </p:txBody>
      </p:sp>
    </p:spTree>
    <p:extLst>
      <p:ext uri="{BB962C8B-B14F-4D97-AF65-F5344CB8AC3E}">
        <p14:creationId xmlns:p14="http://schemas.microsoft.com/office/powerpoint/2010/main" val="12196008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" grpId="0" build="p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/>
          </p:cNvSpPr>
          <p:nvPr>
            <p:ph type="title"/>
          </p:nvPr>
        </p:nvSpPr>
        <p:spPr>
          <a:xfrm>
            <a:off x="1981200" y="274639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/>
            </a:pPr>
            <a:r>
              <a:rPr sz="4000"/>
              <a:t>Why learn version control?</a:t>
            </a:r>
          </a:p>
        </p:txBody>
      </p:sp>
      <p:sp>
        <p:nvSpPr>
          <p:cNvPr id="59" name="Shape 59"/>
          <p:cNvSpPr>
            <a:spLocks noGrp="1"/>
          </p:cNvSpPr>
          <p:nvPr>
            <p:ph type="body" idx="1"/>
          </p:nvPr>
        </p:nvSpPr>
        <p:spPr>
          <a:xfrm>
            <a:off x="1981200" y="1600201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Version control is useful when you write code, and data scientists write code</a:t>
            </a:r>
          </a:p>
          <a:p>
            <a:pPr lvl="0">
              <a:defRPr sz="1800"/>
            </a:pPr>
            <a:r>
              <a:rPr sz="3200"/>
              <a:t>Enables teams to easily collaborate on the same codebase</a:t>
            </a:r>
          </a:p>
          <a:p>
            <a:pPr lvl="0">
              <a:defRPr sz="1800"/>
            </a:pPr>
            <a:r>
              <a:rPr sz="3200"/>
              <a:t>Enables you to contribute to open source projects</a:t>
            </a:r>
          </a:p>
          <a:p>
            <a:pPr lvl="0">
              <a:defRPr sz="1800"/>
            </a:pPr>
            <a:r>
              <a:rPr sz="3200"/>
              <a:t>Attractive skill for employment</a:t>
            </a:r>
          </a:p>
        </p:txBody>
      </p:sp>
    </p:spTree>
    <p:extLst>
      <p:ext uri="{BB962C8B-B14F-4D97-AF65-F5344CB8AC3E}">
        <p14:creationId xmlns:p14="http://schemas.microsoft.com/office/powerpoint/2010/main" val="11515723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build="p" animBg="1" advAuto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/>
          </p:cNvSpPr>
          <p:nvPr>
            <p:ph type="title"/>
          </p:nvPr>
        </p:nvSpPr>
        <p:spPr>
          <a:xfrm>
            <a:off x="1981200" y="274639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/>
              <a:t>Useful to learn next</a:t>
            </a:r>
          </a:p>
        </p:txBody>
      </p:sp>
      <p:sp>
        <p:nvSpPr>
          <p:cNvPr id="182" name="Shape 182"/>
          <p:cNvSpPr>
            <a:spLocks noGrp="1"/>
          </p:cNvSpPr>
          <p:nvPr>
            <p:ph type="body" idx="1"/>
          </p:nvPr>
        </p:nvSpPr>
        <p:spPr>
          <a:xfrm>
            <a:off x="1981200" y="1600200"/>
            <a:ext cx="8229600" cy="48768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Working with branches</a:t>
            </a:r>
          </a:p>
          <a:p>
            <a:pPr lvl="0">
              <a:defRPr sz="1800"/>
            </a:pPr>
            <a:r>
              <a:rPr sz="3200"/>
              <a:t>Rolling back changes</a:t>
            </a:r>
          </a:p>
          <a:p>
            <a:pPr lvl="0">
              <a:defRPr sz="1800"/>
            </a:pPr>
            <a:r>
              <a:rPr sz="3200"/>
              <a:t>Resolving merge conflicts</a:t>
            </a:r>
          </a:p>
          <a:p>
            <a:pPr lvl="0">
              <a:defRPr sz="1800"/>
            </a:pPr>
            <a:r>
              <a:rPr sz="3200"/>
              <a:t>Fixing LF/CRLF issues</a:t>
            </a:r>
          </a:p>
        </p:txBody>
      </p:sp>
    </p:spTree>
    <p:extLst>
      <p:ext uri="{BB962C8B-B14F-4D97-AF65-F5344CB8AC3E}">
        <p14:creationId xmlns:p14="http://schemas.microsoft.com/office/powerpoint/2010/main" val="11793394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" grpId="0" build="p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/>
          </p:cNvSpPr>
          <p:nvPr>
            <p:ph type="title"/>
          </p:nvPr>
        </p:nvSpPr>
        <p:spPr>
          <a:xfrm>
            <a:off x="1981200" y="274639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/>
            </a:pPr>
            <a:r>
              <a:rPr sz="4000"/>
              <a:t>What is Git?</a:t>
            </a:r>
          </a:p>
        </p:txBody>
      </p:sp>
      <p:sp>
        <p:nvSpPr>
          <p:cNvPr id="62" name="Shape 62"/>
          <p:cNvSpPr>
            <a:spLocks noGrp="1"/>
          </p:cNvSpPr>
          <p:nvPr>
            <p:ph type="body" idx="1"/>
          </p:nvPr>
        </p:nvSpPr>
        <p:spPr>
          <a:xfrm>
            <a:off x="1981200" y="1600201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Version control system that allows you to track files and file changes in a repository (“repo”)</a:t>
            </a:r>
          </a:p>
          <a:p>
            <a:pPr lvl="0">
              <a:defRPr sz="1800"/>
            </a:pPr>
            <a:r>
              <a:rPr sz="3200"/>
              <a:t>Primarily used by software developers</a:t>
            </a:r>
          </a:p>
          <a:p>
            <a:pPr lvl="0">
              <a:defRPr sz="1800"/>
            </a:pPr>
            <a:r>
              <a:rPr sz="3200"/>
              <a:t>Most widely used version control system</a:t>
            </a:r>
          </a:p>
          <a:p>
            <a:pPr marL="742950" lvl="1" indent="-285750">
              <a:spcBef>
                <a:spcPts val="600"/>
              </a:spcBef>
              <a:defRPr sz="1800"/>
            </a:pPr>
            <a:r>
              <a:rPr sz="2800"/>
              <a:t>Alternatives: Mercurial, Subversion, CVS</a:t>
            </a:r>
          </a:p>
          <a:p>
            <a:pPr lvl="0">
              <a:defRPr sz="1800"/>
            </a:pPr>
            <a:r>
              <a:rPr sz="3200"/>
              <a:t>Runs from the command line (usually)</a:t>
            </a:r>
          </a:p>
          <a:p>
            <a:pPr lvl="0">
              <a:defRPr sz="1800"/>
            </a:pPr>
            <a:r>
              <a:rPr sz="3200"/>
              <a:t>Can be used alone or in a team</a:t>
            </a:r>
          </a:p>
        </p:txBody>
      </p:sp>
    </p:spTree>
    <p:extLst>
      <p:ext uri="{BB962C8B-B14F-4D97-AF65-F5344CB8AC3E}">
        <p14:creationId xmlns:p14="http://schemas.microsoft.com/office/powerpoint/2010/main" val="12590767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build="p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/>
          </p:cNvSpPr>
          <p:nvPr>
            <p:ph type="title"/>
          </p:nvPr>
        </p:nvSpPr>
        <p:spPr>
          <a:xfrm>
            <a:off x="1981200" y="274639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/>
            </a:pPr>
            <a:r>
              <a:rPr sz="4000"/>
              <a:t>What is GitHub?</a:t>
            </a:r>
          </a:p>
        </p:txBody>
      </p:sp>
      <p:sp>
        <p:nvSpPr>
          <p:cNvPr id="65" name="Shape 65"/>
          <p:cNvSpPr>
            <a:spLocks noGrp="1"/>
          </p:cNvSpPr>
          <p:nvPr>
            <p:ph type="body" idx="1"/>
          </p:nvPr>
        </p:nvSpPr>
        <p:spPr>
          <a:xfrm>
            <a:off x="1981200" y="1371600"/>
            <a:ext cx="8229600" cy="5105400"/>
          </a:xfrm>
          <a:prstGeom prst="rect">
            <a:avLst/>
          </a:prstGeom>
        </p:spPr>
        <p:txBody>
          <a:bodyPr/>
          <a:lstStyle/>
          <a:p>
            <a:pPr marL="339470" indent="-339470" defTabSz="905255">
              <a:defRPr sz="1800"/>
            </a:pPr>
            <a:r>
              <a:rPr sz="3168"/>
              <a:t>A website, not a version control system</a:t>
            </a:r>
          </a:p>
          <a:p>
            <a:pPr marL="339470" indent="-339470" defTabSz="905255">
              <a:defRPr sz="1800"/>
            </a:pPr>
            <a:r>
              <a:rPr sz="3168"/>
              <a:t>Allows you to put your Git repos online</a:t>
            </a:r>
          </a:p>
          <a:p>
            <a:pPr marL="735520" lvl="1" indent="-282892" defTabSz="905255">
              <a:spcBef>
                <a:spcPts val="600"/>
              </a:spcBef>
              <a:defRPr sz="1800"/>
            </a:pPr>
            <a:r>
              <a:rPr sz="2772"/>
              <a:t>Largest code host in the world</a:t>
            </a:r>
          </a:p>
          <a:p>
            <a:pPr marL="735520" lvl="1" indent="-282892" defTabSz="905255">
              <a:spcBef>
                <a:spcPts val="600"/>
              </a:spcBef>
              <a:defRPr sz="1800"/>
            </a:pPr>
            <a:r>
              <a:rPr sz="2772"/>
              <a:t>Alternative: Bitbucket</a:t>
            </a:r>
          </a:p>
          <a:p>
            <a:pPr marL="339470" indent="-339470" defTabSz="905255">
              <a:defRPr sz="1800"/>
            </a:pPr>
            <a:r>
              <a:rPr sz="3168"/>
              <a:t>Benefits of GitHub:</a:t>
            </a:r>
          </a:p>
          <a:p>
            <a:pPr marL="735520" lvl="1" indent="-282892" defTabSz="905255">
              <a:spcBef>
                <a:spcPts val="600"/>
              </a:spcBef>
              <a:defRPr sz="1800"/>
            </a:pPr>
            <a:r>
              <a:rPr sz="2772"/>
              <a:t>Backup of files</a:t>
            </a:r>
          </a:p>
          <a:p>
            <a:pPr marL="735520" lvl="1" indent="-282892" defTabSz="905255">
              <a:spcBef>
                <a:spcPts val="600"/>
              </a:spcBef>
              <a:defRPr sz="1800"/>
            </a:pPr>
            <a:r>
              <a:rPr sz="2772"/>
              <a:t>Visual interface for navigating repos</a:t>
            </a:r>
          </a:p>
          <a:p>
            <a:pPr marL="735520" lvl="1" indent="-282892" defTabSz="905255">
              <a:spcBef>
                <a:spcPts val="600"/>
              </a:spcBef>
              <a:defRPr sz="1800"/>
            </a:pPr>
            <a:r>
              <a:rPr sz="2772"/>
              <a:t>Makes repo collaboration easy</a:t>
            </a:r>
          </a:p>
          <a:p>
            <a:pPr marL="339470" indent="-339470" defTabSz="905255">
              <a:defRPr sz="1800"/>
            </a:pPr>
            <a:r>
              <a:rPr sz="3168"/>
              <a:t>“GitHub is just Dropbox for Git”</a:t>
            </a:r>
          </a:p>
          <a:p>
            <a:pPr marL="339470" indent="-339470" defTabSz="905255">
              <a:defRPr sz="1800"/>
            </a:pPr>
            <a:r>
              <a:rPr sz="3168"/>
              <a:t>Note: Git does not require GitHub</a:t>
            </a:r>
          </a:p>
        </p:txBody>
      </p:sp>
    </p:spTree>
    <p:extLst>
      <p:ext uri="{BB962C8B-B14F-4D97-AF65-F5344CB8AC3E}">
        <p14:creationId xmlns:p14="http://schemas.microsoft.com/office/powerpoint/2010/main" val="228526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build="p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/>
          </p:cNvSpPr>
          <p:nvPr>
            <p:ph type="title"/>
          </p:nvPr>
        </p:nvSpPr>
        <p:spPr>
          <a:xfrm>
            <a:off x="1981200" y="274639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/>
            </a:pPr>
            <a:r>
              <a:rPr sz="4000"/>
              <a:t>Git can be challenging to learn</a:t>
            </a:r>
          </a:p>
        </p:txBody>
      </p:sp>
      <p:sp>
        <p:nvSpPr>
          <p:cNvPr id="68" name="Shape 68"/>
          <p:cNvSpPr>
            <a:spLocks noGrp="1"/>
          </p:cNvSpPr>
          <p:nvPr>
            <p:ph type="body" idx="1"/>
          </p:nvPr>
        </p:nvSpPr>
        <p:spPr>
          <a:xfrm>
            <a:off x="1981200" y="1600201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Designed (by programmers) for power and flexibility over simplicity</a:t>
            </a:r>
          </a:p>
          <a:p>
            <a:pPr lvl="0">
              <a:defRPr sz="1800"/>
            </a:pPr>
            <a:r>
              <a:rPr sz="3200"/>
              <a:t>Hard to know if what you did was right</a:t>
            </a:r>
          </a:p>
          <a:p>
            <a:pPr lvl="0">
              <a:defRPr sz="1800"/>
            </a:pPr>
            <a:r>
              <a:rPr sz="3200"/>
              <a:t>Hard to explore since most actions are “permanent” (in a sense) and can have serious consequences</a:t>
            </a:r>
          </a:p>
          <a:p>
            <a:pPr lvl="0">
              <a:defRPr sz="1800"/>
            </a:pPr>
            <a:r>
              <a:rPr sz="3200"/>
              <a:t>We’ll focus on the most important 10% of Git</a:t>
            </a:r>
          </a:p>
        </p:txBody>
      </p:sp>
    </p:spTree>
    <p:extLst>
      <p:ext uri="{BB962C8B-B14F-4D97-AF65-F5344CB8AC3E}">
        <p14:creationId xmlns:p14="http://schemas.microsoft.com/office/powerpoint/2010/main" val="551192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build="p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/>
          </p:cNvSpPr>
          <p:nvPr>
            <p:ph type="title"/>
          </p:nvPr>
        </p:nvSpPr>
        <p:spPr>
          <a:xfrm>
            <a:off x="2209800" y="2130426"/>
            <a:ext cx="7772400" cy="147002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II. Exploring GitHub</a:t>
            </a:r>
          </a:p>
        </p:txBody>
      </p:sp>
      <p:sp>
        <p:nvSpPr>
          <p:cNvPr id="71" name="Shape 71"/>
          <p:cNvSpPr>
            <a:spLocks noGrp="1"/>
          </p:cNvSpPr>
          <p:nvPr>
            <p:ph type="body" idx="1"/>
          </p:nvPr>
        </p:nvSpPr>
        <p:spPr>
          <a:xfrm>
            <a:off x="2895600" y="3886200"/>
            <a:ext cx="6400800" cy="17526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202141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/>
          </p:cNvSpPr>
          <p:nvPr>
            <p:ph type="title"/>
          </p:nvPr>
        </p:nvSpPr>
        <p:spPr>
          <a:xfrm>
            <a:off x="1981200" y="274639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/>
            </a:pPr>
            <a:r>
              <a:rPr sz="4000"/>
              <a:t>GitHub setup</a:t>
            </a:r>
          </a:p>
        </p:txBody>
      </p:sp>
      <p:sp>
        <p:nvSpPr>
          <p:cNvPr id="74" name="Shape 74"/>
          <p:cNvSpPr>
            <a:spLocks noGrp="1"/>
          </p:cNvSpPr>
          <p:nvPr>
            <p:ph type="body" idx="1"/>
          </p:nvPr>
        </p:nvSpPr>
        <p:spPr>
          <a:xfrm>
            <a:off x="1981200" y="1600201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Create an account at </a:t>
            </a:r>
            <a:r>
              <a:rPr sz="32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github.com</a:t>
            </a:r>
            <a:endParaRPr sz="3200"/>
          </a:p>
          <a:p>
            <a:pPr lvl="0">
              <a:defRPr sz="1800"/>
            </a:pPr>
            <a:r>
              <a:rPr sz="3200"/>
              <a:t>There’s nothing to install</a:t>
            </a:r>
          </a:p>
          <a:p>
            <a:pPr marL="742950" lvl="1" indent="-285750">
              <a:spcBef>
                <a:spcPts val="600"/>
              </a:spcBef>
              <a:defRPr sz="1800"/>
            </a:pPr>
            <a:r>
              <a:rPr sz="2800"/>
              <a:t>“GitHub for Windows” &amp; “GitHub for Mac” are GUI clients (alternatives to command line)</a:t>
            </a:r>
          </a:p>
        </p:txBody>
      </p:sp>
    </p:spTree>
    <p:extLst>
      <p:ext uri="{BB962C8B-B14F-4D97-AF65-F5344CB8AC3E}">
        <p14:creationId xmlns:p14="http://schemas.microsoft.com/office/powerpoint/2010/main" val="14144603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build="p" animBg="1" advAuto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1405</Words>
  <Application>Microsoft Macintosh PowerPoint</Application>
  <PresentationFormat>Widescreen</PresentationFormat>
  <Paragraphs>258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Calibri</vt:lpstr>
      <vt:lpstr>Calibri Light</vt:lpstr>
      <vt:lpstr>Arial</vt:lpstr>
      <vt:lpstr>Office Theme</vt:lpstr>
      <vt:lpstr>Introduction to Git and GitHub</vt:lpstr>
      <vt:lpstr>Agenda</vt:lpstr>
      <vt:lpstr>I. Introduction</vt:lpstr>
      <vt:lpstr>Why learn version control?</vt:lpstr>
      <vt:lpstr>What is Git?</vt:lpstr>
      <vt:lpstr>What is GitHub?</vt:lpstr>
      <vt:lpstr>Git can be challenging to learn</vt:lpstr>
      <vt:lpstr>II. Exploring GitHub</vt:lpstr>
      <vt:lpstr>GitHub setup</vt:lpstr>
      <vt:lpstr>Navigating a GitHub repo (1 of 2)</vt:lpstr>
      <vt:lpstr>Navigating a GitHub repo (2 of 2)</vt:lpstr>
      <vt:lpstr>Creating a profile</vt:lpstr>
      <vt:lpstr>III. Using Git with GitHub</vt:lpstr>
      <vt:lpstr>Cloning a GitHub repo</vt:lpstr>
      <vt:lpstr>The url is on the repo page</vt:lpstr>
      <vt:lpstr>First Clone</vt:lpstr>
      <vt:lpstr>Before Cloning</vt:lpstr>
      <vt:lpstr>Before Cloning</vt:lpstr>
      <vt:lpstr>After Cloning</vt:lpstr>
      <vt:lpstr>Same as on Github!</vt:lpstr>
      <vt:lpstr>Second Clone</vt:lpstr>
      <vt:lpstr>Creating a repo on GitHub</vt:lpstr>
      <vt:lpstr>Preview of what you’re about to do</vt:lpstr>
      <vt:lpstr>Preview of what you’re about to do</vt:lpstr>
      <vt:lpstr>Making changes, checking your status</vt:lpstr>
      <vt:lpstr>PowerPoint Presentation</vt:lpstr>
      <vt:lpstr>Committing changes</vt:lpstr>
      <vt:lpstr>PowerPoint Presentation</vt:lpstr>
      <vt:lpstr>Pushing to GitHub</vt:lpstr>
      <vt:lpstr>PowerPoint Presentation</vt:lpstr>
      <vt:lpstr>Quick recap of what you’ve done</vt:lpstr>
      <vt:lpstr>Before you leave </vt:lpstr>
      <vt:lpstr>IV. Bonus Content</vt:lpstr>
      <vt:lpstr>Git installation and setup</vt:lpstr>
      <vt:lpstr>Checking your remotes</vt:lpstr>
      <vt:lpstr>Two ways to initialize Git</vt:lpstr>
      <vt:lpstr>Deleting or moving a repo</vt:lpstr>
      <vt:lpstr>Excluding files from a repo</vt:lpstr>
      <vt:lpstr>Gists: lightweight repos</vt:lpstr>
      <vt:lpstr>Useful to learn next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15</cp:revision>
  <dcterms:created xsi:type="dcterms:W3CDTF">2016-03-31T16:06:30Z</dcterms:created>
  <dcterms:modified xsi:type="dcterms:W3CDTF">2016-03-31T16:18:38Z</dcterms:modified>
</cp:coreProperties>
</file>