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27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pitch.com?utm_medium=product-presentation&amp;utm_source=powerpoint-export&amp;utm_campaign=bottom_bar_cta&amp;utm_content=31f3e862-35fa-4dff-8c53-de75773e3bf8&amp;utm_term=PDF-PPTX-lastslide&amp;ad_group=control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2700000">
            <a:off x="354026" y="1773040"/>
            <a:ext cx="114300" cy="114300"/>
          </a:xfrm>
          <a:prstGeom prst="roundRect">
            <a:avLst>
              <a:gd name="adj" fmla="val -800000"/>
            </a:avLst>
          </a:prstGeom>
          <a:solidFill>
            <a:srgbClr val="162046"/>
          </a:solidFill>
          <a:ln/>
        </p:spPr>
      </p:sp>
      <p:sp>
        <p:nvSpPr>
          <p:cNvPr id="4" name="Shape 1"/>
          <p:cNvSpPr/>
          <p:nvPr/>
        </p:nvSpPr>
        <p:spPr>
          <a:xfrm rot="2700000">
            <a:off x="349066" y="2174800"/>
            <a:ext cx="114300" cy="114300"/>
          </a:xfrm>
          <a:prstGeom prst="roundRect">
            <a:avLst>
              <a:gd name="adj" fmla="val -800000"/>
            </a:avLst>
          </a:prstGeom>
          <a:solidFill>
            <a:srgbClr val="162046"/>
          </a:solidFill>
          <a:ln/>
        </p:spPr>
      </p:sp>
      <p:sp>
        <p:nvSpPr>
          <p:cNvPr id="5" name="Shape 2"/>
          <p:cNvSpPr/>
          <p:nvPr/>
        </p:nvSpPr>
        <p:spPr>
          <a:xfrm rot="2700000">
            <a:off x="363615" y="3456647"/>
            <a:ext cx="114300" cy="114300"/>
          </a:xfrm>
          <a:prstGeom prst="roundRect">
            <a:avLst>
              <a:gd name="adj" fmla="val -800000"/>
            </a:avLst>
          </a:prstGeom>
          <a:solidFill>
            <a:srgbClr val="162046"/>
          </a:solidFill>
          <a:ln/>
        </p:spPr>
      </p:sp>
      <p:sp>
        <p:nvSpPr>
          <p:cNvPr id="6" name="Shape 3"/>
          <p:cNvSpPr/>
          <p:nvPr/>
        </p:nvSpPr>
        <p:spPr>
          <a:xfrm rot="2700000">
            <a:off x="356583" y="2596680"/>
            <a:ext cx="114300" cy="114300"/>
          </a:xfrm>
          <a:prstGeom prst="roundRect">
            <a:avLst>
              <a:gd name="adj" fmla="val -800000"/>
            </a:avLst>
          </a:prstGeom>
          <a:solidFill>
            <a:srgbClr val="162046"/>
          </a:solidFill>
          <a:ln/>
        </p:spPr>
      </p:sp>
      <p:sp>
        <p:nvSpPr>
          <p:cNvPr id="7" name="Shape 4"/>
          <p:cNvSpPr/>
          <p:nvPr/>
        </p:nvSpPr>
        <p:spPr>
          <a:xfrm rot="2700000">
            <a:off x="360947" y="3037706"/>
            <a:ext cx="114300" cy="114300"/>
          </a:xfrm>
          <a:prstGeom prst="roundRect">
            <a:avLst>
              <a:gd name="adj" fmla="val -800000"/>
            </a:avLst>
          </a:prstGeom>
          <a:solidFill>
            <a:srgbClr val="162046"/>
          </a:solidFill>
          <a:ln/>
        </p:spPr>
      </p:sp>
      <p:sp>
        <p:nvSpPr>
          <p:cNvPr id="8" name="Text 5"/>
          <p:cNvSpPr/>
          <p:nvPr/>
        </p:nvSpPr>
        <p:spPr>
          <a:xfrm>
            <a:off x="696423" y="2578129"/>
            <a:ext cx="3657600" cy="173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Isabel de Fatima Batanete dos Santos - 22520309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699260" y="3018626"/>
            <a:ext cx="2743200" cy="173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Julia Rodrigues da Cunha - 22502335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94071" y="2139401"/>
            <a:ext cx="2743200" cy="173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Douglas Pereira de Araujo - 22021752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703164" y="3433714"/>
            <a:ext cx="3657600" cy="173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Samuel Regis Nascimento Barbosa - 22012354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689046" y="1653634"/>
            <a:ext cx="2743200" cy="173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Dione Lucas Souza da Costa - 22501150</a:t>
            </a:r>
            <a:endParaRPr lang="en-US" sz="1050" dirty="0"/>
          </a:p>
        </p:txBody>
      </p:sp>
      <p:sp>
        <p:nvSpPr>
          <p:cNvPr id="13" name="Shape 10"/>
          <p:cNvSpPr/>
          <p:nvPr/>
        </p:nvSpPr>
        <p:spPr>
          <a:xfrm>
            <a:off x="356" y="0"/>
            <a:ext cx="9143398" cy="95250"/>
          </a:xfrm>
          <a:prstGeom prst="roundRect">
            <a:avLst>
              <a:gd name="adj" fmla="val -960000"/>
            </a:avLst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-322" y="-23812"/>
            <a:ext cx="9144060" cy="471487"/>
          </a:xfrm>
          <a:prstGeom prst="roundRect">
            <a:avLst>
              <a:gd name="adj" fmla="val -193940"/>
            </a:avLst>
          </a:prstGeom>
          <a:solidFill>
            <a:srgbClr val="FFFFFF"/>
          </a:solidFill>
          <a:ln/>
        </p:spPr>
      </p:sp>
      <p:sp>
        <p:nvSpPr>
          <p:cNvPr id="15" name="Text 12"/>
          <p:cNvSpPr/>
          <p:nvPr/>
        </p:nvSpPr>
        <p:spPr>
          <a:xfrm>
            <a:off x="175803" y="141653"/>
            <a:ext cx="1828800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92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PROJETO APLICADO II </a:t>
            </a:r>
            <a:endParaRPr lang="en-US" sz="900" dirty="0"/>
          </a:p>
        </p:txBody>
      </p:sp>
      <p:sp>
        <p:nvSpPr>
          <p:cNvPr id="16" name="Shape 13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19" name="Text 16"/>
          <p:cNvSpPr/>
          <p:nvPr/>
        </p:nvSpPr>
        <p:spPr>
          <a:xfrm>
            <a:off x="178974" y="718767"/>
            <a:ext cx="82296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300"/>
              </a:lnSpc>
            </a:pPr>
            <a:r>
              <a:rPr lang="en-US" sz="3000" b="1" i="1" dirty="0">
                <a:solidFill>
                  <a:srgbClr val="162046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Desenvolvedores do Projeto</a:t>
            </a:r>
            <a:endParaRPr lang="en-US" sz="3000" dirty="0"/>
          </a:p>
        </p:txBody>
      </p:sp>
      <p:sp>
        <p:nvSpPr>
          <p:cNvPr id="20" name="Shape 17"/>
          <p:cNvSpPr/>
          <p:nvPr/>
        </p:nvSpPr>
        <p:spPr>
          <a:xfrm rot="5400000">
            <a:off x="3379590" y="2960911"/>
            <a:ext cx="5026588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162046"/>
            </a:solidFill>
            <a:prstDash val="solid"/>
            <a:headEnd type="none"/>
            <a:tailEnd type="none"/>
          </a:ln>
        </p:spPr>
      </p:sp>
      <p:sp>
        <p:nvSpPr>
          <p:cNvPr id="21" name="Shape 18"/>
          <p:cNvSpPr/>
          <p:nvPr/>
        </p:nvSpPr>
        <p:spPr>
          <a:xfrm>
            <a:off x="5870365" y="4663977"/>
            <a:ext cx="3297153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162046"/>
            </a:solidFill>
            <a:prstDash val="solid"/>
            <a:headEnd type="none"/>
            <a:tailEnd type="none"/>
          </a:ln>
        </p:spPr>
      </p:sp>
      <p:sp>
        <p:nvSpPr>
          <p:cNvPr id="22" name="Shape 19"/>
          <p:cNvSpPr/>
          <p:nvPr/>
        </p:nvSpPr>
        <p:spPr>
          <a:xfrm>
            <a:off x="5870649" y="4900196"/>
            <a:ext cx="3273506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162046"/>
            </a:solidFill>
            <a:prstDash val="solid"/>
            <a:headEnd type="none"/>
            <a:tailEnd type="none"/>
          </a:ln>
        </p:spPr>
      </p:sp>
      <p:pic>
        <p:nvPicPr>
          <p:cNvPr id="23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8690719-ca40-483a-8e3a-440972080017?pitch-bytes=2056&amp;pitch-content-type=image%2Fjpeg"/>
          <p:cNvPicPr>
            <a:picLocks noChangeAspect="1"/>
          </p:cNvPicPr>
          <p:nvPr/>
        </p:nvPicPr>
        <p:blipFill>
          <a:blip r:embed="rId3">
            <a:alphaModFix amt="61000"/>
            <a:blur rad="75"/>
          </a:blip>
          <a:srcRect t="7736" b="773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blur rad="95250"/>
          </a:effectLst>
        </p:spPr>
      </p:pic>
      <p:sp>
        <p:nvSpPr>
          <p:cNvPr id="4" name="Shape 0"/>
          <p:cNvSpPr/>
          <p:nvPr/>
        </p:nvSpPr>
        <p:spPr>
          <a:xfrm>
            <a:off x="356" y="0"/>
            <a:ext cx="9143398" cy="95250"/>
          </a:xfrm>
          <a:prstGeom prst="roundRect">
            <a:avLst>
              <a:gd name="adj" fmla="val -960000"/>
            </a:avLst>
          </a:prstGeom>
          <a:solidFill>
            <a:srgbClr val="FFFFFF"/>
          </a:solidFill>
          <a:ln/>
        </p:spPr>
      </p:sp>
      <p:sp>
        <p:nvSpPr>
          <p:cNvPr id="5" name="Shape 1"/>
          <p:cNvSpPr/>
          <p:nvPr/>
        </p:nvSpPr>
        <p:spPr>
          <a:xfrm>
            <a:off x="-322" y="-23812"/>
            <a:ext cx="9144060" cy="471487"/>
          </a:xfrm>
          <a:prstGeom prst="roundRect">
            <a:avLst>
              <a:gd name="adj" fmla="val -193940"/>
            </a:avLst>
          </a:prstGeom>
          <a:solidFill>
            <a:srgbClr val="FFFFFF"/>
          </a:solidFill>
          <a:ln/>
        </p:spPr>
      </p:sp>
      <p:sp>
        <p:nvSpPr>
          <p:cNvPr id="6" name="Shape 2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9" name="Text 5"/>
          <p:cNvSpPr/>
          <p:nvPr/>
        </p:nvSpPr>
        <p:spPr>
          <a:xfrm>
            <a:off x="475200" y="1656182"/>
            <a:ext cx="822960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5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Conclusões e Futuro do Projeto</a:t>
            </a:r>
            <a:endParaRPr lang="en-US" sz="4500" dirty="0"/>
          </a:p>
        </p:txBody>
      </p:sp>
      <p:sp>
        <p:nvSpPr>
          <p:cNvPr id="10" name="Text 6"/>
          <p:cNvSpPr/>
          <p:nvPr/>
        </p:nvSpPr>
        <p:spPr>
          <a:xfrm>
            <a:off x="97587" y="139661"/>
            <a:ext cx="1828800" cy="24378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200" b="0" dirty="0">
                <a:solidFill>
                  <a:srgbClr val="162046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Projeto Aplicado II</a:t>
            </a:r>
            <a:endParaRPr lang="en-US" sz="1200" dirty="0"/>
          </a:p>
        </p:txBody>
      </p:sp>
      <p:sp>
        <p:nvSpPr>
          <p:cNvPr id="11" name="Shape 7"/>
          <p:cNvSpPr/>
          <p:nvPr/>
        </p:nvSpPr>
        <p:spPr>
          <a:xfrm>
            <a:off x="-1346" y="479523"/>
            <a:ext cx="9169487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162046"/>
            </a:solidFill>
            <a:prstDash val="solid"/>
            <a:headEnd type="none"/>
            <a:tailEnd type="arrow"/>
          </a:ln>
        </p:spPr>
      </p:sp>
      <p:pic>
        <p:nvPicPr>
          <p:cNvPr id="12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7171" y="1946943"/>
            <a:ext cx="82296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950"/>
              </a:lnSpc>
            </a:pPr>
            <a:r>
              <a:rPr lang="en-US" sz="45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Obrigado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 rot="5400000">
            <a:off x="4229053" y="3648805"/>
            <a:ext cx="680080" cy="0"/>
          </a:xfrm>
          <a:prstGeom prst="line">
            <a:avLst/>
          </a:prstGeom>
          <a:solidFill>
            <a:srgbClr val="FFFFFF"/>
          </a:solidFill>
          <a:ln w="10583">
            <a:solidFill>
              <a:srgbClr val="FFFFFF"/>
            </a:solidFill>
            <a:prstDash val="solid"/>
            <a:headEnd type="none"/>
            <a:tailEnd type="none"/>
          </a:ln>
        </p:spPr>
      </p:sp>
      <p:pic>
        <p:nvPicPr>
          <p:cNvPr id="9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63a5339-9659-4840-a3a9-423afd84b807?pitch-bytes=2056&amp;pitch-content-type=image%2Fjpeg"/>
          <p:cNvPicPr>
            <a:picLocks noChangeAspect="1"/>
          </p:cNvPicPr>
          <p:nvPr/>
        </p:nvPicPr>
        <p:blipFill>
          <a:blip r:embed="rId3">
            <a:alphaModFix amt="61000"/>
            <a:blur rad="300"/>
          </a:blip>
          <a:srcRect t="7736" b="773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blur rad="381000"/>
          </a:effectLst>
        </p:spPr>
      </p:pic>
      <p:sp>
        <p:nvSpPr>
          <p:cNvPr id="4" name="Shape 0"/>
          <p:cNvSpPr/>
          <p:nvPr/>
        </p:nvSpPr>
        <p:spPr>
          <a:xfrm rot="5400000">
            <a:off x="4240513" y="4816820"/>
            <a:ext cx="680080" cy="0"/>
          </a:xfrm>
          <a:prstGeom prst="line">
            <a:avLst/>
          </a:prstGeom>
          <a:solidFill>
            <a:srgbClr val="FFFFFF"/>
          </a:solidFill>
          <a:ln w="10583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Text 1"/>
          <p:cNvSpPr/>
          <p:nvPr/>
        </p:nvSpPr>
        <p:spPr>
          <a:xfrm>
            <a:off x="635540" y="771219"/>
            <a:ext cx="8229600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500"/>
              </a:lnSpc>
            </a:pPr>
            <a:r>
              <a:rPr lang="en-US" sz="38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Projeto Aplicado 2: Econoforesight– Análise de sentimento financeiro</a:t>
            </a:r>
            <a:endParaRPr lang="en-US" sz="3750" dirty="0"/>
          </a:p>
        </p:txBody>
      </p:sp>
      <p:sp>
        <p:nvSpPr>
          <p:cNvPr id="6" name="Shape 2"/>
          <p:cNvSpPr/>
          <p:nvPr/>
        </p:nvSpPr>
        <p:spPr>
          <a:xfrm>
            <a:off x="-307809" y="-21037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9" name="Shape 5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10" name="Text 6"/>
          <p:cNvSpPr/>
          <p:nvPr/>
        </p:nvSpPr>
        <p:spPr>
          <a:xfrm>
            <a:off x="607338" y="2693033"/>
            <a:ext cx="822960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250"/>
              </a:lnSpc>
            </a:pPr>
            <a:r>
              <a:rPr lang="en-US" sz="19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Desvendando as Tendências do Mercado Financeiro Através do Twitter</a:t>
            </a:r>
            <a:endParaRPr lang="en-US" sz="1875" dirty="0"/>
          </a:p>
        </p:txBody>
      </p:sp>
      <p:sp>
        <p:nvSpPr>
          <p:cNvPr id="11" name="Text 7"/>
          <p:cNvSpPr/>
          <p:nvPr/>
        </p:nvSpPr>
        <p:spPr>
          <a:xfrm>
            <a:off x="-933216" y="2240247"/>
            <a:ext cx="914400" cy="23998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endParaRPr lang="en-US" sz="1575" dirty="0"/>
          </a:p>
        </p:txBody>
      </p:sp>
      <p:sp>
        <p:nvSpPr>
          <p:cNvPr id="12" name="Text 8"/>
          <p:cNvSpPr/>
          <p:nvPr/>
        </p:nvSpPr>
        <p:spPr>
          <a:xfrm>
            <a:off x="5156193" y="4481389"/>
            <a:ext cx="4572000" cy="434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10"/>
              </a:lnSpc>
            </a:pPr>
            <a:r>
              <a:rPr lang="en-US" sz="1400" b="0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Pesquisa sobre aplicação de analise de sentimento financeiro na Empresa Econoforesight</a:t>
            </a:r>
            <a:endParaRPr lang="en-US" sz="1425" dirty="0"/>
          </a:p>
        </p:txBody>
      </p:sp>
      <p:sp>
        <p:nvSpPr>
          <p:cNvPr id="13" name="Shape 9"/>
          <p:cNvSpPr/>
          <p:nvPr/>
        </p:nvSpPr>
        <p:spPr>
          <a:xfrm>
            <a:off x="-23974" y="3402704"/>
            <a:ext cx="9416375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162046"/>
            </a:solidFill>
            <a:prstDash val="solid"/>
            <a:headEnd type="none"/>
            <a:tailEnd type="none"/>
          </a:ln>
        </p:spPr>
      </p:sp>
      <p:pic>
        <p:nvPicPr>
          <p:cNvPr id="14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62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61032-bea8-4188-af56-ed23369920c8?pitch-bytes=57736&amp;pitch-content-type=image%2Fjpeg"/>
          <p:cNvPicPr>
            <a:picLocks noChangeAspect="1"/>
          </p:cNvPicPr>
          <p:nvPr/>
        </p:nvPicPr>
        <p:blipFill>
          <a:blip r:embed="rId3"/>
          <a:srcRect t="7631" b="763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7605" y="1113214"/>
            <a:ext cx="8229600" cy="187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909"/>
              </a:lnSpc>
            </a:pPr>
            <a:r>
              <a:rPr lang="en-US" sz="4500" b="0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Por Que Análise de Sentimentos em Tweets Financeiros?</a:t>
            </a:r>
            <a:endParaRPr lang="en-US" sz="4463" dirty="0"/>
          </a:p>
        </p:txBody>
      </p:sp>
      <p:sp>
        <p:nvSpPr>
          <p:cNvPr id="5" name="Shape 1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6" name="Shape 2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9" name="Shape 5"/>
          <p:cNvSpPr/>
          <p:nvPr/>
        </p:nvSpPr>
        <p:spPr>
          <a:xfrm rot="5400000">
            <a:off x="4240302" y="3795036"/>
            <a:ext cx="680080" cy="0"/>
          </a:xfrm>
          <a:prstGeom prst="line">
            <a:avLst/>
          </a:prstGeom>
          <a:solidFill>
            <a:srgbClr val="FFFFFF"/>
          </a:solidFill>
          <a:ln w="10583">
            <a:solidFill>
              <a:srgbClr val="FFFFFF"/>
            </a:solidFill>
            <a:prstDash val="solid"/>
            <a:headEnd type="none"/>
            <a:tailEnd type="none"/>
          </a:ln>
        </p:spPr>
      </p:sp>
      <p:pic>
        <p:nvPicPr>
          <p:cNvPr id="10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823301f-b217-4793-b7dd-6262a510f656?pitch-bytes=2056&amp;pitch-content-type=image%2Fjpeg"/>
          <p:cNvPicPr>
            <a:picLocks noChangeAspect="1"/>
          </p:cNvPicPr>
          <p:nvPr/>
        </p:nvPicPr>
        <p:blipFill>
          <a:blip r:embed="rId3">
            <a:alphaModFix amt="61000"/>
            <a:blur rad="300"/>
          </a:blip>
          <a:srcRect t="7736" b="773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blur rad="381000"/>
          </a:effectLst>
        </p:spPr>
      </p:pic>
      <p:sp>
        <p:nvSpPr>
          <p:cNvPr id="4" name="Text 0"/>
          <p:cNvSpPr/>
          <p:nvPr/>
        </p:nvSpPr>
        <p:spPr>
          <a:xfrm>
            <a:off x="789609" y="566403"/>
            <a:ext cx="54864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500" b="0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Objetivos e Metas</a:t>
            </a:r>
            <a:endParaRPr lang="en-US" sz="4500" dirty="0"/>
          </a:p>
        </p:txBody>
      </p:sp>
      <p:sp>
        <p:nvSpPr>
          <p:cNvPr id="5" name="Text 1"/>
          <p:cNvSpPr/>
          <p:nvPr/>
        </p:nvSpPr>
        <p:spPr>
          <a:xfrm>
            <a:off x="977790" y="1337649"/>
            <a:ext cx="4572000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19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01</a:t>
            </a:r>
            <a:endParaRPr lang="en-US" sz="900" dirty="0"/>
          </a:p>
        </p:txBody>
      </p:sp>
      <p:sp>
        <p:nvSpPr>
          <p:cNvPr id="6" name="Text 2"/>
          <p:cNvSpPr/>
          <p:nvPr/>
        </p:nvSpPr>
        <p:spPr>
          <a:xfrm>
            <a:off x="978940" y="1679776"/>
            <a:ext cx="7315200" cy="41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20"/>
              </a:lnSpc>
            </a:pP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Identificar as oportunidades de aplicação da análise de </a:t>
            </a:r>
            <a:r>
              <a:rPr lang="en-US" sz="1400" b="1" i="1" dirty="0" err="1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sentimento</a:t>
            </a: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financeiro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977790" y="2272208"/>
            <a:ext cx="4572000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19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02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978940" y="2569099"/>
            <a:ext cx="7315200" cy="41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20"/>
              </a:lnSpc>
            </a:pP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Desenvolver um modelo de análise de sentimento financeiro que seja adequado para </a:t>
            </a:r>
            <a:r>
              <a:rPr lang="en-US" sz="1400" b="1" i="1" dirty="0" err="1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venda</a:t>
            </a: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 de </a:t>
            </a:r>
            <a:r>
              <a:rPr lang="en-US" sz="1400" b="1" i="1" dirty="0" err="1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serviço</a:t>
            </a: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pela empresa EconoForesight.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977790" y="3136726"/>
            <a:ext cx="4572000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19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03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979417" y="3409610"/>
            <a:ext cx="5486400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20"/>
              </a:lnSpc>
            </a:pP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Validar o modelo de análise de sentimento financeiro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977790" y="3760119"/>
            <a:ext cx="4572000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19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04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-322" y="-23812"/>
            <a:ext cx="9144060" cy="471488"/>
          </a:xfrm>
          <a:prstGeom prst="roundRect">
            <a:avLst>
              <a:gd name="adj" fmla="val -193939"/>
            </a:avLst>
          </a:prstGeom>
          <a:solidFill>
            <a:srgbClr val="FFFFFF"/>
          </a:solidFill>
          <a:ln/>
        </p:spPr>
      </p:sp>
      <p:sp>
        <p:nvSpPr>
          <p:cNvPr id="13" name="Text 9"/>
          <p:cNvSpPr/>
          <p:nvPr/>
        </p:nvSpPr>
        <p:spPr>
          <a:xfrm>
            <a:off x="190090" y="141653"/>
            <a:ext cx="1828800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9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PROJETO APLICADO II</a:t>
            </a:r>
            <a:endParaRPr lang="en-US" sz="900" dirty="0"/>
          </a:p>
        </p:txBody>
      </p:sp>
      <p:sp>
        <p:nvSpPr>
          <p:cNvPr id="14" name="Shape 1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15" name="Shape 1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17" name="Text 13"/>
          <p:cNvSpPr/>
          <p:nvPr/>
        </p:nvSpPr>
        <p:spPr>
          <a:xfrm>
            <a:off x="949578" y="4052508"/>
            <a:ext cx="8229600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20"/>
              </a:lnSpc>
            </a:pP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Demonstrar os benefícios da análise de </a:t>
            </a:r>
            <a:r>
              <a:rPr lang="en-US" sz="1400" b="1" i="1" dirty="0" err="1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sentimento</a:t>
            </a:r>
            <a:r>
              <a:rPr lang="en-US" sz="1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financeiro</a:t>
            </a:r>
            <a:endParaRPr lang="en-US" sz="1350" dirty="0"/>
          </a:p>
        </p:txBody>
      </p:sp>
      <p:pic>
        <p:nvPicPr>
          <p:cNvPr id="18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cab9b080-55b2-4a8c-ac06-7dac9ea7682f?pitch-bytes=2056&amp;pitch-content-type=image%2Fjpeg"/>
          <p:cNvPicPr>
            <a:picLocks noChangeAspect="1"/>
          </p:cNvPicPr>
          <p:nvPr/>
        </p:nvPicPr>
        <p:blipFill>
          <a:blip r:embed="rId3">
            <a:alphaModFix amt="61000"/>
            <a:blur rad="300"/>
          </a:blip>
          <a:srcRect t="7736" b="773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blur rad="381000"/>
          </a:effectLst>
        </p:spPr>
      </p:pic>
      <p:sp>
        <p:nvSpPr>
          <p:cNvPr id="4" name="Shape 0"/>
          <p:cNvSpPr/>
          <p:nvPr/>
        </p:nvSpPr>
        <p:spPr>
          <a:xfrm>
            <a:off x="356" y="0"/>
            <a:ext cx="9143398" cy="95250"/>
          </a:xfrm>
          <a:prstGeom prst="roundRect">
            <a:avLst>
              <a:gd name="adj" fmla="val -960000"/>
            </a:avLst>
          </a:prstGeom>
          <a:solidFill>
            <a:srgbClr val="FFFFFF"/>
          </a:solidFill>
          <a:ln/>
        </p:spPr>
      </p:sp>
      <p:sp>
        <p:nvSpPr>
          <p:cNvPr id="5" name="Shape 1"/>
          <p:cNvSpPr/>
          <p:nvPr/>
        </p:nvSpPr>
        <p:spPr>
          <a:xfrm>
            <a:off x="20714" y="-2776"/>
            <a:ext cx="9144060" cy="471487"/>
          </a:xfrm>
          <a:prstGeom prst="roundRect">
            <a:avLst>
              <a:gd name="adj" fmla="val -193940"/>
            </a:avLst>
          </a:prstGeom>
          <a:solidFill>
            <a:srgbClr val="FFFFFF"/>
          </a:solidFill>
          <a:ln/>
        </p:spPr>
      </p:sp>
      <p:sp>
        <p:nvSpPr>
          <p:cNvPr id="6" name="Text 2"/>
          <p:cNvSpPr/>
          <p:nvPr/>
        </p:nvSpPr>
        <p:spPr>
          <a:xfrm>
            <a:off x="95424" y="141653"/>
            <a:ext cx="1828800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1" kern="0" spc="192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PROJETO APLICADO II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8772695" y="141653"/>
            <a:ext cx="914400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r">
              <a:lnSpc>
                <a:spcPts val="1440"/>
              </a:lnSpc>
            </a:pPr>
            <a:r>
              <a:rPr lang="en-US" sz="900" b="1" kern="0" spc="192" dirty="0">
                <a:solidFill>
                  <a:srgbClr val="C1BEB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</a:t>
            </a:r>
            <a:endParaRPr lang="en-US" sz="900" dirty="0"/>
          </a:p>
        </p:txBody>
      </p:sp>
      <p:sp>
        <p:nvSpPr>
          <p:cNvPr id="8" name="Shape 4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9" name="Shape 5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10" name="Shape 6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11" name="Text 7"/>
          <p:cNvSpPr/>
          <p:nvPr/>
        </p:nvSpPr>
        <p:spPr>
          <a:xfrm>
            <a:off x="476250" y="993682"/>
            <a:ext cx="4572000" cy="1885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4500" b="1" i="1" dirty="0">
                <a:solidFill>
                  <a:srgbClr val="162046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Coleta e Processamento de Dados</a:t>
            </a:r>
            <a:endParaRPr lang="en-US" sz="4500" dirty="0"/>
          </a:p>
        </p:txBody>
      </p:sp>
      <p:sp>
        <p:nvSpPr>
          <p:cNvPr id="12" name="Shape 8"/>
          <p:cNvSpPr/>
          <p:nvPr/>
        </p:nvSpPr>
        <p:spPr>
          <a:xfrm rot="5400000">
            <a:off x="3620415" y="2493277"/>
            <a:ext cx="4072500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162046"/>
            </a:solidFill>
            <a:prstDash val="solid"/>
            <a:headEnd type="oval"/>
            <a:tailEnd type="arrow"/>
          </a:ln>
        </p:spPr>
      </p:sp>
      <p:pic>
        <p:nvPicPr>
          <p:cNvPr id="13" name="Image 1" descr="https://external-media.api.pitch.com/provider/icons8/fluent-systems-regular/search-database.sv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98672" y="3892336"/>
            <a:ext cx="514350" cy="514350"/>
          </a:xfrm>
          <a:prstGeom prst="rect">
            <a:avLst/>
          </a:prstGeom>
        </p:spPr>
      </p:pic>
      <p:pic>
        <p:nvPicPr>
          <p:cNvPr id="14" name="Image 2" descr="https://external-media.api.pitch.com/provider/icons8/cotton/view-file.sv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558200" y="989119"/>
            <a:ext cx="1256423" cy="1256423"/>
          </a:xfrm>
          <a:prstGeom prst="rect">
            <a:avLst/>
          </a:prstGeom>
        </p:spPr>
      </p:pic>
      <p:pic>
        <p:nvPicPr>
          <p:cNvPr id="15" name="Image 3" descr="https://pitch-assets-ccb95893-de3f-4266-973c-20049231b248.s3.eu-west-1.amazonaws.com/try-pitch-pdf-export-logo.svg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ae7ec1ce-86ba-49e2-9ca0-88ffdfca45e9?pitch-bytes=2056&amp;pitch-content-type=image%2Fjpeg"/>
          <p:cNvPicPr>
            <a:picLocks noChangeAspect="1"/>
          </p:cNvPicPr>
          <p:nvPr/>
        </p:nvPicPr>
        <p:blipFill>
          <a:blip r:embed="rId3">
            <a:alphaModFix amt="61000"/>
            <a:blur rad="300"/>
          </a:blip>
          <a:srcRect t="7736" b="773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blur rad="381000"/>
          </a:effectLst>
        </p:spPr>
      </p:pic>
      <p:sp>
        <p:nvSpPr>
          <p:cNvPr id="4" name="Text 0"/>
          <p:cNvSpPr/>
          <p:nvPr/>
        </p:nvSpPr>
        <p:spPr>
          <a:xfrm>
            <a:off x="567812" y="690199"/>
            <a:ext cx="548640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500" b="1" i="1" dirty="0">
                <a:solidFill>
                  <a:srgbClr val="162046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Aplicação das RNNs</a:t>
            </a:r>
            <a:endParaRPr lang="en-US" sz="4500" dirty="0"/>
          </a:p>
          <a:p>
            <a:pPr algn="l">
              <a:lnSpc>
                <a:spcPts val="5400"/>
              </a:lnSpc>
            </a:pPr>
            <a:endParaRPr lang="en-US" sz="4500" dirty="0"/>
          </a:p>
        </p:txBody>
      </p:sp>
      <p:sp>
        <p:nvSpPr>
          <p:cNvPr id="5" name="Text 1"/>
          <p:cNvSpPr/>
          <p:nvPr/>
        </p:nvSpPr>
        <p:spPr>
          <a:xfrm>
            <a:off x="1202500" y="2575349"/>
            <a:ext cx="1828800" cy="487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840"/>
              </a:lnSpc>
            </a:pPr>
            <a:r>
              <a:rPr lang="en-US" sz="2400" b="1" i="1" kern="0" spc="204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525091" y="2566290"/>
            <a:ext cx="2743200" cy="487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840"/>
              </a:lnSpc>
            </a:pPr>
            <a:r>
              <a:rPr lang="en-US" sz="2400" b="1" i="1" kern="0" spc="204" dirty="0">
                <a:solidFill>
                  <a:srgbClr val="162046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GRU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9" name="Shape 5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10" name="Shape 6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11" name="Text 7"/>
          <p:cNvSpPr/>
          <p:nvPr/>
        </p:nvSpPr>
        <p:spPr>
          <a:xfrm>
            <a:off x="570916" y="3126888"/>
            <a:ext cx="2743200" cy="9599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600" b="0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Rede neural recorrente que é capaz de aprender padrões em sequências de dados de longo prazo.</a:t>
            </a:r>
            <a:endParaRPr lang="en-US" sz="1575" dirty="0"/>
          </a:p>
        </p:txBody>
      </p:sp>
      <p:sp>
        <p:nvSpPr>
          <p:cNvPr id="12" name="Text 8"/>
          <p:cNvSpPr/>
          <p:nvPr/>
        </p:nvSpPr>
        <p:spPr>
          <a:xfrm>
            <a:off x="5403106" y="3130903"/>
            <a:ext cx="3657600" cy="9599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90"/>
              </a:lnSpc>
            </a:pPr>
            <a:r>
              <a:rPr lang="en-US" sz="1600" b="0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Frequentemente usada para tarefas como previsão de séries temporais, tradução automática e processamento de linguagem natural.</a:t>
            </a:r>
            <a:endParaRPr lang="en-US" sz="1575" dirty="0"/>
          </a:p>
        </p:txBody>
      </p:sp>
      <p:pic>
        <p:nvPicPr>
          <p:cNvPr id="13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d01ee38a-7ae3-44cc-aea2-7e419981d32d?pitch-bytes=2056&amp;pitch-content-type=image%2Fjpeg"/>
          <p:cNvPicPr>
            <a:picLocks noChangeAspect="1"/>
          </p:cNvPicPr>
          <p:nvPr/>
        </p:nvPicPr>
        <p:blipFill>
          <a:blip r:embed="rId3">
            <a:alphaModFix amt="61000"/>
            <a:blur rad="75"/>
          </a:blip>
          <a:srcRect t="7736" b="773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effectLst>
            <a:blur rad="95250"/>
          </a:effectLst>
        </p:spPr>
      </p:pic>
      <p:sp>
        <p:nvSpPr>
          <p:cNvPr id="4" name="Text 0"/>
          <p:cNvSpPr/>
          <p:nvPr/>
        </p:nvSpPr>
        <p:spPr>
          <a:xfrm>
            <a:off x="858012" y="1742211"/>
            <a:ext cx="8229600" cy="1236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868"/>
              </a:lnSpc>
            </a:pPr>
            <a:r>
              <a:rPr lang="en-US" sz="44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Descobertas da Análise de Sentimentos</a:t>
            </a:r>
            <a:endParaRPr lang="en-US" sz="4425" dirty="0"/>
          </a:p>
        </p:txBody>
      </p:sp>
      <p:sp>
        <p:nvSpPr>
          <p:cNvPr id="5" name="Shape 1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6" name="Shape 2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pic>
        <p:nvPicPr>
          <p:cNvPr id="9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62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b7ae8196-8786-426f-9f05-366de84a1dcc?pitch-bytes=60543&amp;pitch-content-type=image%2Fpng"/>
          <p:cNvPicPr>
            <a:picLocks noChangeAspect="1"/>
          </p:cNvPicPr>
          <p:nvPr/>
        </p:nvPicPr>
        <p:blipFill>
          <a:blip r:embed="rId3"/>
          <a:srcRect l="8271" r="827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 rot="5400000">
            <a:off x="4229053" y="3865669"/>
            <a:ext cx="680080" cy="0"/>
          </a:xfrm>
          <a:prstGeom prst="line">
            <a:avLst/>
          </a:prstGeom>
          <a:solidFill>
            <a:srgbClr val="FFFFFF"/>
          </a:solidFill>
          <a:ln w="10583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Text 1"/>
          <p:cNvSpPr/>
          <p:nvPr/>
        </p:nvSpPr>
        <p:spPr>
          <a:xfrm>
            <a:off x="1279977" y="448049"/>
            <a:ext cx="82296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300"/>
              </a:lnSpc>
            </a:pPr>
            <a:r>
              <a:rPr lang="en-US" sz="30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Insights </a:t>
            </a:r>
            <a:r>
              <a:rPr lang="en-US" sz="3000" b="1" i="1" dirty="0" err="1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obtidos</a:t>
            </a:r>
            <a:endParaRPr lang="en-US" sz="3000" dirty="0"/>
          </a:p>
        </p:txBody>
      </p:sp>
      <p:sp>
        <p:nvSpPr>
          <p:cNvPr id="6" name="Shape 2"/>
          <p:cNvSpPr/>
          <p:nvPr/>
        </p:nvSpPr>
        <p:spPr>
          <a:xfrm>
            <a:off x="356" y="0"/>
            <a:ext cx="9143398" cy="95250"/>
          </a:xfrm>
          <a:prstGeom prst="roundRect">
            <a:avLst>
              <a:gd name="adj" fmla="val -960000"/>
            </a:avLst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-322" y="-23812"/>
            <a:ext cx="9144060" cy="471487"/>
          </a:xfrm>
          <a:prstGeom prst="roundRect">
            <a:avLst>
              <a:gd name="adj" fmla="val -193940"/>
            </a:avLst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9" name="Shape 5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10" name="Shape 6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sp>
        <p:nvSpPr>
          <p:cNvPr id="11" name="Text 7"/>
          <p:cNvSpPr/>
          <p:nvPr/>
        </p:nvSpPr>
        <p:spPr>
          <a:xfrm>
            <a:off x="318771" y="116297"/>
            <a:ext cx="1828800" cy="23998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200" b="0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Projeto Aplicado II</a:t>
            </a:r>
            <a:endParaRPr lang="en-US" sz="1575" dirty="0"/>
          </a:p>
        </p:txBody>
      </p:sp>
      <p:pic>
        <p:nvPicPr>
          <p:cNvPr id="13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4229053" y="4833042"/>
            <a:ext cx="680080" cy="0"/>
          </a:xfrm>
          <a:prstGeom prst="line">
            <a:avLst/>
          </a:prstGeom>
          <a:solidFill>
            <a:srgbClr val="FFFFFF"/>
          </a:solidFill>
          <a:ln w="10583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-1749679" y="1537914"/>
            <a:ext cx="8229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600"/>
              </a:lnSpc>
            </a:pPr>
            <a:r>
              <a:rPr lang="en-US" sz="3000" b="1" i="1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Desafios Encontrados</a:t>
            </a:r>
            <a:endParaRPr lang="en-US" sz="3000" dirty="0"/>
          </a:p>
        </p:txBody>
      </p:sp>
      <p:sp>
        <p:nvSpPr>
          <p:cNvPr id="5" name="Shape 2"/>
          <p:cNvSpPr/>
          <p:nvPr/>
        </p:nvSpPr>
        <p:spPr>
          <a:xfrm>
            <a:off x="356" y="0"/>
            <a:ext cx="9143398" cy="95250"/>
          </a:xfrm>
          <a:prstGeom prst="roundRect">
            <a:avLst>
              <a:gd name="adj" fmla="val -960000"/>
            </a:avLst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FFFFF"/>
          </a:solidFill>
          <a:ln/>
        </p:spPr>
      </p:sp>
      <p:pic>
        <p:nvPicPr>
          <p:cNvPr id="8" name="Image 0" descr="https://pitch-assets-ccb95893-de3f-4266-973c-20049231b248.s3.eu-west-1.amazonaws.com/ae2c3a6c-d371-4f68-9cdc-db76b7b06731?pitch-bytes=5162&amp;pitch-content-type=image%2Fjpeg"/>
          <p:cNvPicPr>
            <a:picLocks noChangeAspect="1"/>
          </p:cNvPicPr>
          <p:nvPr/>
        </p:nvPicPr>
        <p:blipFill>
          <a:blip r:embed="rId3"/>
          <a:srcRect l="120" r="120"/>
          <a:stretch/>
        </p:blipFill>
        <p:spPr>
          <a:xfrm>
            <a:off x="4288003" y="666395"/>
            <a:ext cx="4376815" cy="4387338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-1461" y="457551"/>
            <a:ext cx="9055826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C1BEB8"/>
            </a:solidFill>
            <a:prstDash val="solid"/>
            <a:headEnd type="none"/>
            <a:tailEnd type="arrow"/>
          </a:ln>
        </p:spPr>
      </p:sp>
      <p:sp>
        <p:nvSpPr>
          <p:cNvPr id="10" name="Shape 6"/>
          <p:cNvSpPr/>
          <p:nvPr/>
        </p:nvSpPr>
        <p:spPr>
          <a:xfrm>
            <a:off x="-1897" y="4506497"/>
            <a:ext cx="4850598" cy="0"/>
          </a:xfrm>
          <a:prstGeom prst="line">
            <a:avLst/>
          </a:prstGeom>
          <a:solidFill>
            <a:srgbClr val="FFFFFF"/>
          </a:solidFill>
          <a:ln w="21167">
            <a:solidFill>
              <a:srgbClr val="162046"/>
            </a:solidFill>
            <a:prstDash val="solid"/>
            <a:headEnd type="none"/>
            <a:tailEnd type="none"/>
          </a:ln>
        </p:spPr>
      </p:sp>
      <p:sp>
        <p:nvSpPr>
          <p:cNvPr id="11" name="Shape 7"/>
          <p:cNvSpPr/>
          <p:nvPr/>
        </p:nvSpPr>
        <p:spPr>
          <a:xfrm rot="5400000">
            <a:off x="-1472210" y="2578636"/>
            <a:ext cx="4179068" cy="0"/>
          </a:xfrm>
          <a:prstGeom prst="line">
            <a:avLst/>
          </a:prstGeom>
          <a:solidFill>
            <a:srgbClr val="FFFFFF">
              <a:alpha val="21000"/>
            </a:srgbClr>
          </a:solidFill>
          <a:ln w="21167">
            <a:solidFill>
              <a:srgbClr val="162046">
                <a:alpha val="21000"/>
              </a:srgbClr>
            </a:solidFill>
            <a:prstDash val="solid"/>
            <a:headEnd type="none"/>
            <a:tailEnd type="none"/>
          </a:ln>
        </p:spPr>
      </p:sp>
      <p:pic>
        <p:nvPicPr>
          <p:cNvPr id="12" name="Image 1" descr="https://pitch-assets-ccb95893-de3f-4266-973c-20049231b248.s3.eu-west-1.amazonaws.com/23ef7cce-5eaf-4d03-bc1e-bf0f527d1432?pitch-bytes=3521&amp;pitch-content-type=image%2Fpng"/>
          <p:cNvPicPr>
            <a:picLocks noChangeAspect="1"/>
          </p:cNvPicPr>
          <p:nvPr/>
        </p:nvPicPr>
        <p:blipFill>
          <a:blip r:embed="rId4">
            <a:alphaModFix amt="56000"/>
          </a:blip>
          <a:srcRect/>
          <a:stretch/>
        </p:blipFill>
        <p:spPr>
          <a:xfrm>
            <a:off x="1023629" y="3286572"/>
            <a:ext cx="977541" cy="97754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16297" y="93800"/>
            <a:ext cx="1828800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dirty="0">
                <a:solidFill>
                  <a:srgbClr val="00000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Projeto Aplicado II</a:t>
            </a:r>
            <a:endParaRPr lang="en-US" sz="1200" dirty="0"/>
          </a:p>
        </p:txBody>
      </p:sp>
      <p:pic>
        <p:nvPicPr>
          <p:cNvPr id="14" name="Image 2" descr="https://pitch-assets-ccb95893-de3f-4266-973c-20049231b248.s3.eu-west-1.amazonaws.com/try-pitch-pdf-export-logo.sv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217</Words>
  <Application>Microsoft Office PowerPoint</Application>
  <PresentationFormat>Apresentação na tela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Playfair Display</vt:lpstr>
      <vt:lpstr>Roboto</vt:lpstr>
      <vt:lpstr>Titillium Web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Aplicado 2: Econoforesight– Análise de sentimento financeiro</dc:title>
  <dc:subject>PptxGenJS Presentation</dc:subject>
  <dc:creator>Pitch Software GmbH</dc:creator>
  <cp:lastModifiedBy>ISABEL Ramos</cp:lastModifiedBy>
  <cp:revision>3</cp:revision>
  <dcterms:created xsi:type="dcterms:W3CDTF">2023-11-13T21:44:20Z</dcterms:created>
  <dcterms:modified xsi:type="dcterms:W3CDTF">2023-11-14T00:11:45Z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2023-11-13T22:50:30Z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4726ab64-f462-4757-bb54-4eb6ee9a430f</vt:lpwstr>
  </property>
  <property fmtid="{D5CDD505-2E9C-101B-9397-08002B2CF9AE}" pid="8" name="MSIP_Label_e463cba9-5f6c-478d-9329-7b2295e4e8ed_ContentBits">
    <vt:lpwstr>0</vt:lpwstr>
  </property>
</Properties>
</file>