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9.xml" ContentType="application/vnd.openxmlformats-officedocument.presentationml.notesSlide+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notesSlides/notesSlide12.xml" ContentType="application/vnd.openxmlformats-officedocument.presentationml.notesSlide+xml"/>
  <Override PartName="/ppt/tags/tag63.xml" ContentType="application/vnd.openxmlformats-officedocument.presentationml.tags+xml"/>
  <Override PartName="/ppt/notesSlides/notesSlide13.xml" ContentType="application/vnd.openxmlformats-officedocument.presentationml.notesSlide+xml"/>
  <Override PartName="/ppt/tags/tag64.xml" ContentType="application/vnd.openxmlformats-officedocument.presentationml.tags+xml"/>
  <Override PartName="/ppt/notesSlides/notesSlide14.xml" ContentType="application/vnd.openxmlformats-officedocument.presentationml.notesSlide+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notesSlides/notesSlide16.xml" ContentType="application/vnd.openxmlformats-officedocument.presentationml.notesSlide+xml"/>
  <Override PartName="/ppt/tags/tag67.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notesSlides/notesSlide18.xml" ContentType="application/vnd.openxmlformats-officedocument.presentationml.notesSlide+xml"/>
  <Override PartName="/ppt/tags/tag69.xml" ContentType="application/vnd.openxmlformats-officedocument.presentationml.tags+xml"/>
  <Override PartName="/ppt/notesSlides/notesSlide19.xml" ContentType="application/vnd.openxmlformats-officedocument.presentationml.notesSlide+xml"/>
  <Override PartName="/ppt/tags/tag70.xml" ContentType="application/vnd.openxmlformats-officedocument.presentationml.tags+xml"/>
  <Override PartName="/ppt/notesSlides/notesSlide20.xml" ContentType="application/vnd.openxmlformats-officedocument.presentationml.notesSlide+xml"/>
  <Override PartName="/ppt/tags/tag71.xml" ContentType="application/vnd.openxmlformats-officedocument.presentationml.tags+xml"/>
  <Override PartName="/ppt/notesSlides/notesSlide21.xml" ContentType="application/vnd.openxmlformats-officedocument.presentationml.notesSlide+xml"/>
  <Override PartName="/ppt/tags/tag72.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notesSlides/notesSlide23.xml" ContentType="application/vnd.openxmlformats-officedocument.presentationml.notesSlide+xml"/>
  <Override PartName="/ppt/tags/tag74.xml" ContentType="application/vnd.openxmlformats-officedocument.presentationml.tags+xml"/>
  <Override PartName="/ppt/notesSlides/notesSlide24.xml" ContentType="application/vnd.openxmlformats-officedocument.presentationml.notesSlide+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notesSlides/notesSlide26.xml" ContentType="application/vnd.openxmlformats-officedocument.presentationml.notesSlide+xml"/>
  <Override PartName="/ppt/tags/tag77.xml" ContentType="application/vnd.openxmlformats-officedocument.presentationml.tags+xml"/>
  <Override PartName="/ppt/notesSlides/notesSlide27.xml" ContentType="application/vnd.openxmlformats-officedocument.presentationml.notesSlide+xml"/>
  <Override PartName="/ppt/tags/tag78.xml" ContentType="application/vnd.openxmlformats-officedocument.presentationml.tags+xml"/>
  <Override PartName="/ppt/notesSlides/notesSlide28.xml" ContentType="application/vnd.openxmlformats-officedocument.presentationml.notesSlide+xml"/>
  <Override PartName="/ppt/tags/tag79.xml" ContentType="application/vnd.openxmlformats-officedocument.presentationml.tags+xml"/>
  <Override PartName="/ppt/notesSlides/notesSlide29.xml" ContentType="application/vnd.openxmlformats-officedocument.presentationml.notesSlide+xml"/>
  <Override PartName="/ppt/tags/tag80.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notesSlides/notesSlide31.xml" ContentType="application/vnd.openxmlformats-officedocument.presentationml.notesSlide+xml"/>
  <Override PartName="/ppt/tags/tag82.xml" ContentType="application/vnd.openxmlformats-officedocument.presentationml.tags+xml"/>
  <Override PartName="/ppt/notesSlides/notesSlide32.xml" ContentType="application/vnd.openxmlformats-officedocument.presentationml.notesSlide+xml"/>
  <Override PartName="/ppt/tags/tag83.xml" ContentType="application/vnd.openxmlformats-officedocument.presentationml.tags+xml"/>
  <Override PartName="/ppt/notesSlides/notesSlide33.xml" ContentType="application/vnd.openxmlformats-officedocument.presentationml.notesSlide+xml"/>
  <Override PartName="/ppt/tags/tag84.xml" ContentType="application/vnd.openxmlformats-officedocument.presentationml.tags+xml"/>
  <Override PartName="/ppt/notesSlides/notesSlide34.xml" ContentType="application/vnd.openxmlformats-officedocument.presentationml.notesSlide+xml"/>
  <Override PartName="/ppt/tags/tag85.xml" ContentType="application/vnd.openxmlformats-officedocument.presentationml.tags+xml"/>
  <Override PartName="/ppt/notesSlides/notesSlide35.xml" ContentType="application/vnd.openxmlformats-officedocument.presentationml.notesSlide+xml"/>
  <Override PartName="/ppt/tags/tag86.xml" ContentType="application/vnd.openxmlformats-officedocument.presentationml.tags+xml"/>
  <Override PartName="/ppt/notesSlides/notesSlide36.xml" ContentType="application/vnd.openxmlformats-officedocument.presentationml.notesSlide+xml"/>
  <Override PartName="/ppt/tags/tag87.xml" ContentType="application/vnd.openxmlformats-officedocument.presentationml.tags+xml"/>
  <Override PartName="/ppt/notesSlides/notesSlide37.xml" ContentType="application/vnd.openxmlformats-officedocument.presentationml.notesSlide+xml"/>
  <Override PartName="/ppt/tags/tag88.xml" ContentType="application/vnd.openxmlformats-officedocument.presentationml.tags+xml"/>
  <Override PartName="/ppt/notesSlides/notesSlide38.xml" ContentType="application/vnd.openxmlformats-officedocument.presentationml.notesSlide+xml"/>
  <Override PartName="/ppt/tags/tag89.xml" ContentType="application/vnd.openxmlformats-officedocument.presentationml.tags+xml"/>
  <Override PartName="/ppt/notesSlides/notesSlide39.xml" ContentType="application/vnd.openxmlformats-officedocument.presentationml.notesSlide+xml"/>
  <Override PartName="/ppt/tags/tag90.xml" ContentType="application/vnd.openxmlformats-officedocument.presentationml.tags+xml"/>
  <Override PartName="/ppt/notesSlides/notesSlide40.xml" ContentType="application/vnd.openxmlformats-officedocument.presentationml.notesSlide+xml"/>
  <Override PartName="/ppt/tags/tag91.xml" ContentType="application/vnd.openxmlformats-officedocument.presentationml.tags+xml"/>
  <Override PartName="/ppt/notesSlides/notesSlide41.xml" ContentType="application/vnd.openxmlformats-officedocument.presentationml.notesSlide+xml"/>
  <Override PartName="/ppt/tags/tag92.xml" ContentType="application/vnd.openxmlformats-officedocument.presentationml.tags+xml"/>
  <Override PartName="/ppt/notesSlides/notesSlide42.xml" ContentType="application/vnd.openxmlformats-officedocument.presentationml.notesSlide+xml"/>
  <Override PartName="/ppt/tags/tag93.xml" ContentType="application/vnd.openxmlformats-officedocument.presentationml.tags+xml"/>
  <Override PartName="/ppt/notesSlides/notesSlide43.xml" ContentType="application/vnd.openxmlformats-officedocument.presentationml.notesSlide+xml"/>
  <Override PartName="/ppt/tags/tag94.xml" ContentType="application/vnd.openxmlformats-officedocument.presentationml.tags+xml"/>
  <Override PartName="/ppt/notesSlides/notesSlide44.xml" ContentType="application/vnd.openxmlformats-officedocument.presentationml.notesSlide+xml"/>
  <Override PartName="/ppt/tags/tag95.xml" ContentType="application/vnd.openxmlformats-officedocument.presentationml.tags+xml"/>
  <Override PartName="/ppt/notesSlides/notesSlide45.xml" ContentType="application/vnd.openxmlformats-officedocument.presentationml.notesSlide+xml"/>
  <Override PartName="/ppt/tags/tag96.xml" ContentType="application/vnd.openxmlformats-officedocument.presentationml.tags+xml"/>
  <Override PartName="/ppt/notesSlides/notesSlide46.xml" ContentType="application/vnd.openxmlformats-officedocument.presentationml.notesSlide+xml"/>
  <Override PartName="/ppt/tags/tag97.xml" ContentType="application/vnd.openxmlformats-officedocument.presentationml.tags+xml"/>
  <Override PartName="/ppt/notesSlides/notesSlide47.xml" ContentType="application/vnd.openxmlformats-officedocument.presentationml.notesSlide+xml"/>
  <Override PartName="/ppt/tags/tag98.xml" ContentType="application/vnd.openxmlformats-officedocument.presentationml.tags+xml"/>
  <Override PartName="/ppt/notesSlides/notesSlide48.xml" ContentType="application/vnd.openxmlformats-officedocument.presentationml.notesSlide+xml"/>
  <Override PartName="/ppt/tags/tag99.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323" r:id="rId3"/>
    <p:sldId id="324" r:id="rId4"/>
    <p:sldId id="325" r:id="rId5"/>
    <p:sldId id="334" r:id="rId6"/>
    <p:sldId id="351" r:id="rId7"/>
    <p:sldId id="363" r:id="rId8"/>
    <p:sldId id="364" r:id="rId9"/>
    <p:sldId id="365" r:id="rId10"/>
    <p:sldId id="366" r:id="rId11"/>
    <p:sldId id="284" r:id="rId12"/>
    <p:sldId id="348" r:id="rId13"/>
    <p:sldId id="349" r:id="rId14"/>
    <p:sldId id="353" r:id="rId15"/>
    <p:sldId id="352" r:id="rId16"/>
    <p:sldId id="288" r:id="rId17"/>
    <p:sldId id="347" r:id="rId18"/>
    <p:sldId id="326" r:id="rId19"/>
    <p:sldId id="355" r:id="rId20"/>
    <p:sldId id="354" r:id="rId21"/>
    <p:sldId id="291" r:id="rId22"/>
    <p:sldId id="336" r:id="rId23"/>
    <p:sldId id="295" r:id="rId24"/>
    <p:sldId id="337" r:id="rId25"/>
    <p:sldId id="296" r:id="rId26"/>
    <p:sldId id="297" r:id="rId27"/>
    <p:sldId id="327" r:id="rId28"/>
    <p:sldId id="299" r:id="rId29"/>
    <p:sldId id="300" r:id="rId30"/>
    <p:sldId id="301" r:id="rId31"/>
    <p:sldId id="302" r:id="rId32"/>
    <p:sldId id="328" r:id="rId33"/>
    <p:sldId id="303" r:id="rId34"/>
    <p:sldId id="304" r:id="rId35"/>
    <p:sldId id="329" r:id="rId36"/>
    <p:sldId id="306" r:id="rId37"/>
    <p:sldId id="308" r:id="rId38"/>
    <p:sldId id="307" r:id="rId39"/>
    <p:sldId id="309" r:id="rId40"/>
    <p:sldId id="310" r:id="rId41"/>
    <p:sldId id="330" r:id="rId42"/>
    <p:sldId id="311" r:id="rId43"/>
    <p:sldId id="312" r:id="rId44"/>
    <p:sldId id="313" r:id="rId45"/>
    <p:sldId id="314" r:id="rId46"/>
    <p:sldId id="315" r:id="rId47"/>
    <p:sldId id="340" r:id="rId48"/>
    <p:sldId id="331" r:id="rId49"/>
    <p:sldId id="316" r:id="rId50"/>
    <p:sldId id="317" r:id="rId51"/>
    <p:sldId id="318" r:id="rId52"/>
    <p:sldId id="332" r:id="rId53"/>
    <p:sldId id="319" r:id="rId54"/>
    <p:sldId id="320" r:id="rId55"/>
    <p:sldId id="321" r:id="rId56"/>
    <p:sldId id="342" r:id="rId57"/>
    <p:sldId id="346" r:id="rId58"/>
    <p:sldId id="367" r:id="rId59"/>
    <p:sldId id="368" r:id="rId60"/>
    <p:sldId id="333" r:id="rId61"/>
    <p:sldId id="356" r:id="rId62"/>
    <p:sldId id="357" r:id="rId63"/>
    <p:sldId id="358" r:id="rId64"/>
    <p:sldId id="359" r:id="rId65"/>
    <p:sldId id="360" r:id="rId66"/>
  </p:sldIdLst>
  <p:sldSz cx="9906000" cy="6858000" type="A4"/>
  <p:notesSz cx="9296400" cy="7010400"/>
  <p:defaultTextStyle>
    <a:defPPr>
      <a:defRPr lang="en-US"/>
    </a:defPPr>
    <a:lvl1pPr marL="0" algn="l" defTabSz="957830" rtl="0" eaLnBrk="1" latinLnBrk="0" hangingPunct="1">
      <a:defRPr sz="1900" kern="1200">
        <a:solidFill>
          <a:schemeClr val="tx1"/>
        </a:solidFill>
        <a:latin typeface="+mn-lt"/>
        <a:ea typeface="+mn-ea"/>
        <a:cs typeface="+mn-cs"/>
      </a:defRPr>
    </a:lvl1pPr>
    <a:lvl2pPr marL="478915" algn="l" defTabSz="957830" rtl="0" eaLnBrk="1" latinLnBrk="0" hangingPunct="1">
      <a:defRPr sz="1900" kern="1200">
        <a:solidFill>
          <a:schemeClr val="tx1"/>
        </a:solidFill>
        <a:latin typeface="+mn-lt"/>
        <a:ea typeface="+mn-ea"/>
        <a:cs typeface="+mn-cs"/>
      </a:defRPr>
    </a:lvl2pPr>
    <a:lvl3pPr marL="957830" algn="l" defTabSz="957830" rtl="0" eaLnBrk="1" latinLnBrk="0" hangingPunct="1">
      <a:defRPr sz="1900" kern="1200">
        <a:solidFill>
          <a:schemeClr val="tx1"/>
        </a:solidFill>
        <a:latin typeface="+mn-lt"/>
        <a:ea typeface="+mn-ea"/>
        <a:cs typeface="+mn-cs"/>
      </a:defRPr>
    </a:lvl3pPr>
    <a:lvl4pPr marL="1436745" algn="l" defTabSz="957830" rtl="0" eaLnBrk="1" latinLnBrk="0" hangingPunct="1">
      <a:defRPr sz="1900" kern="1200">
        <a:solidFill>
          <a:schemeClr val="tx1"/>
        </a:solidFill>
        <a:latin typeface="+mn-lt"/>
        <a:ea typeface="+mn-ea"/>
        <a:cs typeface="+mn-cs"/>
      </a:defRPr>
    </a:lvl4pPr>
    <a:lvl5pPr marL="1915661" algn="l" defTabSz="957830" rtl="0" eaLnBrk="1" latinLnBrk="0" hangingPunct="1">
      <a:defRPr sz="1900" kern="1200">
        <a:solidFill>
          <a:schemeClr val="tx1"/>
        </a:solidFill>
        <a:latin typeface="+mn-lt"/>
        <a:ea typeface="+mn-ea"/>
        <a:cs typeface="+mn-cs"/>
      </a:defRPr>
    </a:lvl5pPr>
    <a:lvl6pPr marL="2394576" algn="l" defTabSz="957830" rtl="0" eaLnBrk="1" latinLnBrk="0" hangingPunct="1">
      <a:defRPr sz="1900" kern="1200">
        <a:solidFill>
          <a:schemeClr val="tx1"/>
        </a:solidFill>
        <a:latin typeface="+mn-lt"/>
        <a:ea typeface="+mn-ea"/>
        <a:cs typeface="+mn-cs"/>
      </a:defRPr>
    </a:lvl6pPr>
    <a:lvl7pPr marL="2873491" algn="l" defTabSz="957830" rtl="0" eaLnBrk="1" latinLnBrk="0" hangingPunct="1">
      <a:defRPr sz="1900" kern="1200">
        <a:solidFill>
          <a:schemeClr val="tx1"/>
        </a:solidFill>
        <a:latin typeface="+mn-lt"/>
        <a:ea typeface="+mn-ea"/>
        <a:cs typeface="+mn-cs"/>
      </a:defRPr>
    </a:lvl7pPr>
    <a:lvl8pPr marL="3352406" algn="l" defTabSz="957830" rtl="0" eaLnBrk="1" latinLnBrk="0" hangingPunct="1">
      <a:defRPr sz="1900" kern="1200">
        <a:solidFill>
          <a:schemeClr val="tx1"/>
        </a:solidFill>
        <a:latin typeface="+mn-lt"/>
        <a:ea typeface="+mn-ea"/>
        <a:cs typeface="+mn-cs"/>
      </a:defRPr>
    </a:lvl8pPr>
    <a:lvl9pPr marL="3831322" algn="l" defTabSz="95783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er Puech" initials="OP" lastIdx="1" clrIdx="0">
    <p:extLst>
      <p:ext uri="{19B8F6BF-5375-455C-9EA6-DF929625EA0E}">
        <p15:presenceInfo xmlns:p15="http://schemas.microsoft.com/office/powerpoint/2012/main" userId="f4dedb09006558e3" providerId="Windows Live"/>
      </p:ext>
    </p:extLst>
  </p:cmAuthor>
  <p:cmAuthor id="2" name="Sophie Puech-Guenot" initials="SP" lastIdx="12" clrIdx="1">
    <p:extLst>
      <p:ext uri="{19B8F6BF-5375-455C-9EA6-DF929625EA0E}">
        <p15:presenceInfo xmlns:p15="http://schemas.microsoft.com/office/powerpoint/2012/main" userId="Sophie Puech-Gueno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1A00"/>
    <a:srgbClr val="FBFCE8"/>
    <a:srgbClr val="0A2191"/>
    <a:srgbClr val="1A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50" autoAdjust="0"/>
    <p:restoredTop sz="71275" autoAdjust="0"/>
  </p:normalViewPr>
  <p:slideViewPr>
    <p:cSldViewPr>
      <p:cViewPr varScale="1">
        <p:scale>
          <a:sx n="80" d="100"/>
          <a:sy n="80" d="100"/>
        </p:scale>
        <p:origin x="1368"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539A55-13FF-41C5-9901-D6DFB85EE7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CA"/>
        </a:p>
      </dgm:t>
    </dgm:pt>
    <dgm:pt modelId="{445D59F3-0F9C-4006-B75A-8D20D743E9C3}">
      <dgm:prSet/>
      <dgm:spPr/>
      <dgm:t>
        <a:bodyPr/>
        <a:lstStyle/>
        <a:p>
          <a:pPr rtl="0"/>
          <a:r>
            <a:rPr lang="fr-CA" baseline="0" dirty="0" smtClean="0">
              <a:latin typeface="Effra"/>
            </a:rPr>
            <a:t>Sensibilisation au Lean appliqué aux TI</a:t>
          </a:r>
          <a:endParaRPr lang="fr-CA" dirty="0">
            <a:latin typeface="Effra"/>
          </a:endParaRPr>
        </a:p>
      </dgm:t>
    </dgm:pt>
    <dgm:pt modelId="{6DDED1F7-6952-4CDC-A308-BD44B54422A2}" type="parTrans" cxnId="{8931D00C-1698-496D-8D4F-10726AD553F4}">
      <dgm:prSet/>
      <dgm:spPr/>
      <dgm:t>
        <a:bodyPr/>
        <a:lstStyle/>
        <a:p>
          <a:endParaRPr lang="fr-CA"/>
        </a:p>
      </dgm:t>
    </dgm:pt>
    <dgm:pt modelId="{7142A2F9-4398-4210-A94F-DB941023CFB2}" type="sibTrans" cxnId="{8931D00C-1698-496D-8D4F-10726AD553F4}">
      <dgm:prSet/>
      <dgm:spPr/>
      <dgm:t>
        <a:bodyPr/>
        <a:lstStyle/>
        <a:p>
          <a:endParaRPr lang="fr-CA"/>
        </a:p>
      </dgm:t>
    </dgm:pt>
    <dgm:pt modelId="{B07FF98B-4849-43B5-8AF2-A4F8A71CB5C8}">
      <dgm:prSet/>
      <dgm:spPr/>
      <dgm:t>
        <a:bodyPr/>
        <a:lstStyle/>
        <a:p>
          <a:pPr rtl="0"/>
          <a:endParaRPr lang="fr-CA" dirty="0">
            <a:latin typeface="Effra"/>
          </a:endParaRPr>
        </a:p>
      </dgm:t>
    </dgm:pt>
    <dgm:pt modelId="{BB60F121-D226-43E0-93CD-551B3F31E60E}" type="parTrans" cxnId="{C0159470-AE5C-40A2-AF32-83DD9615E9E2}">
      <dgm:prSet/>
      <dgm:spPr/>
      <dgm:t>
        <a:bodyPr/>
        <a:lstStyle/>
        <a:p>
          <a:endParaRPr lang="fr-CA"/>
        </a:p>
      </dgm:t>
    </dgm:pt>
    <dgm:pt modelId="{D967540E-1ED3-4090-A9C3-01F4C6FAE5A1}" type="sibTrans" cxnId="{C0159470-AE5C-40A2-AF32-83DD9615E9E2}">
      <dgm:prSet/>
      <dgm:spPr/>
      <dgm:t>
        <a:bodyPr/>
        <a:lstStyle/>
        <a:p>
          <a:endParaRPr lang="fr-CA"/>
        </a:p>
      </dgm:t>
    </dgm:pt>
    <dgm:pt modelId="{ECCD758A-A7CB-4016-99D2-203B6711C814}">
      <dgm:prSet/>
      <dgm:spPr/>
      <dgm:t>
        <a:bodyPr/>
        <a:lstStyle/>
        <a:p>
          <a:pPr rtl="0"/>
          <a:r>
            <a:rPr lang="fr-CA" baseline="0" dirty="0" smtClean="0">
              <a:latin typeface="Effra"/>
            </a:rPr>
            <a:t>Présentation des principes et de leurs impacts économiques</a:t>
          </a:r>
          <a:endParaRPr lang="fr-CA" dirty="0">
            <a:latin typeface="Effra"/>
          </a:endParaRPr>
        </a:p>
      </dgm:t>
    </dgm:pt>
    <dgm:pt modelId="{71360503-415C-44ED-8115-94670A04A813}" type="parTrans" cxnId="{BDEA5E7E-A38C-4F8D-8616-CAB5914E2EA7}">
      <dgm:prSet/>
      <dgm:spPr/>
      <dgm:t>
        <a:bodyPr/>
        <a:lstStyle/>
        <a:p>
          <a:endParaRPr lang="fr-CA"/>
        </a:p>
      </dgm:t>
    </dgm:pt>
    <dgm:pt modelId="{C060F7D0-8754-4689-BD56-B63421F13A2B}" type="sibTrans" cxnId="{BDEA5E7E-A38C-4F8D-8616-CAB5914E2EA7}">
      <dgm:prSet/>
      <dgm:spPr/>
      <dgm:t>
        <a:bodyPr/>
        <a:lstStyle/>
        <a:p>
          <a:endParaRPr lang="fr-CA"/>
        </a:p>
      </dgm:t>
    </dgm:pt>
    <dgm:pt modelId="{DF29ECF6-A8C3-4116-8CCA-B634C23A17AE}">
      <dgm:prSet/>
      <dgm:spPr/>
      <dgm:t>
        <a:bodyPr/>
        <a:lstStyle/>
        <a:p>
          <a:pPr rtl="0"/>
          <a:endParaRPr lang="fr-CA" dirty="0">
            <a:latin typeface="Effra"/>
          </a:endParaRPr>
        </a:p>
      </dgm:t>
    </dgm:pt>
    <dgm:pt modelId="{CC6C7F48-F001-4ABC-BE3E-43746569FD1C}" type="parTrans" cxnId="{97DABAA0-D45E-4CF9-81E4-8D46858F1326}">
      <dgm:prSet/>
      <dgm:spPr/>
      <dgm:t>
        <a:bodyPr/>
        <a:lstStyle/>
        <a:p>
          <a:endParaRPr lang="fr-CA"/>
        </a:p>
      </dgm:t>
    </dgm:pt>
    <dgm:pt modelId="{B3A3A8B0-CD60-4646-B657-795617DDCE1E}" type="sibTrans" cxnId="{97DABAA0-D45E-4CF9-81E4-8D46858F1326}">
      <dgm:prSet/>
      <dgm:spPr/>
      <dgm:t>
        <a:bodyPr/>
        <a:lstStyle/>
        <a:p>
          <a:endParaRPr lang="fr-CA"/>
        </a:p>
      </dgm:t>
    </dgm:pt>
    <dgm:pt modelId="{9967DA70-D4A6-4837-8CAB-F63825463216}">
      <dgm:prSet/>
      <dgm:spPr/>
      <dgm:t>
        <a:bodyPr/>
        <a:lstStyle/>
        <a:p>
          <a:pPr rtl="0"/>
          <a:r>
            <a:rPr lang="fr-CA" baseline="0" dirty="0" smtClean="0">
              <a:latin typeface="Effra"/>
            </a:rPr>
            <a:t>Statistiques et cas vécus</a:t>
          </a:r>
          <a:endParaRPr lang="fr-CA" dirty="0">
            <a:latin typeface="Effra"/>
          </a:endParaRPr>
        </a:p>
      </dgm:t>
    </dgm:pt>
    <dgm:pt modelId="{50F07DC7-E2E7-4A40-8B3C-E59464E26D87}" type="parTrans" cxnId="{502B6B46-6B31-49FE-8AB1-6C46684F5126}">
      <dgm:prSet/>
      <dgm:spPr/>
      <dgm:t>
        <a:bodyPr/>
        <a:lstStyle/>
        <a:p>
          <a:endParaRPr lang="fr-CA"/>
        </a:p>
      </dgm:t>
    </dgm:pt>
    <dgm:pt modelId="{81332E91-E432-48A2-871B-63582AC439AE}" type="sibTrans" cxnId="{502B6B46-6B31-49FE-8AB1-6C46684F5126}">
      <dgm:prSet/>
      <dgm:spPr/>
      <dgm:t>
        <a:bodyPr/>
        <a:lstStyle/>
        <a:p>
          <a:endParaRPr lang="fr-CA"/>
        </a:p>
      </dgm:t>
    </dgm:pt>
    <dgm:pt modelId="{F69C0DDC-EFE0-41CB-88D6-DBFE11CD20C5}">
      <dgm:prSet/>
      <dgm:spPr/>
      <dgm:t>
        <a:bodyPr/>
        <a:lstStyle/>
        <a:p>
          <a:pPr rtl="0"/>
          <a:endParaRPr lang="fr-CA" dirty="0">
            <a:latin typeface="Effra"/>
          </a:endParaRPr>
        </a:p>
      </dgm:t>
    </dgm:pt>
    <dgm:pt modelId="{21191EF5-9D86-4D4B-9BB4-2741905B60C0}" type="parTrans" cxnId="{11499501-B359-46F6-ACF3-14C161A57EE0}">
      <dgm:prSet/>
      <dgm:spPr/>
      <dgm:t>
        <a:bodyPr/>
        <a:lstStyle/>
        <a:p>
          <a:endParaRPr lang="fr-CA"/>
        </a:p>
      </dgm:t>
    </dgm:pt>
    <dgm:pt modelId="{3569FA66-90B4-43D8-8967-ACEC2BDE123C}" type="sibTrans" cxnId="{11499501-B359-46F6-ACF3-14C161A57EE0}">
      <dgm:prSet/>
      <dgm:spPr/>
      <dgm:t>
        <a:bodyPr/>
        <a:lstStyle/>
        <a:p>
          <a:endParaRPr lang="fr-CA"/>
        </a:p>
      </dgm:t>
    </dgm:pt>
    <dgm:pt modelId="{F1E7C672-2471-4653-A91E-A309FB2A35BB}" type="pres">
      <dgm:prSet presAssocID="{34539A55-13FF-41C5-9901-D6DFB85EE7A6}" presName="linear" presStyleCnt="0">
        <dgm:presLayoutVars>
          <dgm:animLvl val="lvl"/>
          <dgm:resizeHandles val="exact"/>
        </dgm:presLayoutVars>
      </dgm:prSet>
      <dgm:spPr/>
      <dgm:t>
        <a:bodyPr/>
        <a:lstStyle/>
        <a:p>
          <a:endParaRPr lang="fr-CA"/>
        </a:p>
      </dgm:t>
    </dgm:pt>
    <dgm:pt modelId="{C75A7636-6113-48CA-9A31-4BB78B663F9E}" type="pres">
      <dgm:prSet presAssocID="{445D59F3-0F9C-4006-B75A-8D20D743E9C3}" presName="parentText" presStyleLbl="node1" presStyleIdx="0" presStyleCnt="3">
        <dgm:presLayoutVars>
          <dgm:chMax val="0"/>
          <dgm:bulletEnabled val="1"/>
        </dgm:presLayoutVars>
      </dgm:prSet>
      <dgm:spPr/>
      <dgm:t>
        <a:bodyPr/>
        <a:lstStyle/>
        <a:p>
          <a:endParaRPr lang="fr-CA"/>
        </a:p>
      </dgm:t>
    </dgm:pt>
    <dgm:pt modelId="{F781CD2B-C95B-47FF-82BF-4B5BC3D78D39}" type="pres">
      <dgm:prSet presAssocID="{445D59F3-0F9C-4006-B75A-8D20D743E9C3}" presName="childText" presStyleLbl="revTx" presStyleIdx="0" presStyleCnt="3">
        <dgm:presLayoutVars>
          <dgm:bulletEnabled val="1"/>
        </dgm:presLayoutVars>
      </dgm:prSet>
      <dgm:spPr/>
      <dgm:t>
        <a:bodyPr/>
        <a:lstStyle/>
        <a:p>
          <a:endParaRPr lang="fr-CA"/>
        </a:p>
      </dgm:t>
    </dgm:pt>
    <dgm:pt modelId="{274E54D0-7B84-4FC5-9357-B3601206D625}" type="pres">
      <dgm:prSet presAssocID="{ECCD758A-A7CB-4016-99D2-203B6711C814}" presName="parentText" presStyleLbl="node1" presStyleIdx="1" presStyleCnt="3">
        <dgm:presLayoutVars>
          <dgm:chMax val="0"/>
          <dgm:bulletEnabled val="1"/>
        </dgm:presLayoutVars>
      </dgm:prSet>
      <dgm:spPr/>
      <dgm:t>
        <a:bodyPr/>
        <a:lstStyle/>
        <a:p>
          <a:endParaRPr lang="fr-CA"/>
        </a:p>
      </dgm:t>
    </dgm:pt>
    <dgm:pt modelId="{D19148C5-8008-4BF9-AB42-8D1A6E235970}" type="pres">
      <dgm:prSet presAssocID="{ECCD758A-A7CB-4016-99D2-203B6711C814}" presName="childText" presStyleLbl="revTx" presStyleIdx="1" presStyleCnt="3">
        <dgm:presLayoutVars>
          <dgm:bulletEnabled val="1"/>
        </dgm:presLayoutVars>
      </dgm:prSet>
      <dgm:spPr/>
      <dgm:t>
        <a:bodyPr/>
        <a:lstStyle/>
        <a:p>
          <a:endParaRPr lang="fr-CA"/>
        </a:p>
      </dgm:t>
    </dgm:pt>
    <dgm:pt modelId="{47759F5E-FBD9-455A-A7D1-7D018EE2A2CE}" type="pres">
      <dgm:prSet presAssocID="{9967DA70-D4A6-4837-8CAB-F63825463216}" presName="parentText" presStyleLbl="node1" presStyleIdx="2" presStyleCnt="3">
        <dgm:presLayoutVars>
          <dgm:chMax val="0"/>
          <dgm:bulletEnabled val="1"/>
        </dgm:presLayoutVars>
      </dgm:prSet>
      <dgm:spPr/>
      <dgm:t>
        <a:bodyPr/>
        <a:lstStyle/>
        <a:p>
          <a:endParaRPr lang="fr-CA"/>
        </a:p>
      </dgm:t>
    </dgm:pt>
    <dgm:pt modelId="{FDE07D66-B6B0-4D46-9B8D-EAA682664CE9}" type="pres">
      <dgm:prSet presAssocID="{9967DA70-D4A6-4837-8CAB-F63825463216}" presName="childText" presStyleLbl="revTx" presStyleIdx="2" presStyleCnt="3">
        <dgm:presLayoutVars>
          <dgm:bulletEnabled val="1"/>
        </dgm:presLayoutVars>
      </dgm:prSet>
      <dgm:spPr/>
      <dgm:t>
        <a:bodyPr/>
        <a:lstStyle/>
        <a:p>
          <a:endParaRPr lang="fr-CA"/>
        </a:p>
      </dgm:t>
    </dgm:pt>
  </dgm:ptLst>
  <dgm:cxnLst>
    <dgm:cxn modelId="{4D46526B-E9F3-43B5-AD9B-6A6A01751F01}" type="presOf" srcId="{ECCD758A-A7CB-4016-99D2-203B6711C814}" destId="{274E54D0-7B84-4FC5-9357-B3601206D625}" srcOrd="0" destOrd="0" presId="urn:microsoft.com/office/officeart/2005/8/layout/vList2"/>
    <dgm:cxn modelId="{11499501-B359-46F6-ACF3-14C161A57EE0}" srcId="{9967DA70-D4A6-4837-8CAB-F63825463216}" destId="{F69C0DDC-EFE0-41CB-88D6-DBFE11CD20C5}" srcOrd="0" destOrd="0" parTransId="{21191EF5-9D86-4D4B-9BB4-2741905B60C0}" sibTransId="{3569FA66-90B4-43D8-8967-ACEC2BDE123C}"/>
    <dgm:cxn modelId="{01BD80FB-8EE1-49FF-A4EC-BF40E7B4BE2E}" type="presOf" srcId="{DF29ECF6-A8C3-4116-8CCA-B634C23A17AE}" destId="{D19148C5-8008-4BF9-AB42-8D1A6E235970}" srcOrd="0" destOrd="0" presId="urn:microsoft.com/office/officeart/2005/8/layout/vList2"/>
    <dgm:cxn modelId="{502B6B46-6B31-49FE-8AB1-6C46684F5126}" srcId="{34539A55-13FF-41C5-9901-D6DFB85EE7A6}" destId="{9967DA70-D4A6-4837-8CAB-F63825463216}" srcOrd="2" destOrd="0" parTransId="{50F07DC7-E2E7-4A40-8B3C-E59464E26D87}" sibTransId="{81332E91-E432-48A2-871B-63582AC439AE}"/>
    <dgm:cxn modelId="{BDEA5E7E-A38C-4F8D-8616-CAB5914E2EA7}" srcId="{34539A55-13FF-41C5-9901-D6DFB85EE7A6}" destId="{ECCD758A-A7CB-4016-99D2-203B6711C814}" srcOrd="1" destOrd="0" parTransId="{71360503-415C-44ED-8115-94670A04A813}" sibTransId="{C060F7D0-8754-4689-BD56-B63421F13A2B}"/>
    <dgm:cxn modelId="{8931D00C-1698-496D-8D4F-10726AD553F4}" srcId="{34539A55-13FF-41C5-9901-D6DFB85EE7A6}" destId="{445D59F3-0F9C-4006-B75A-8D20D743E9C3}" srcOrd="0" destOrd="0" parTransId="{6DDED1F7-6952-4CDC-A308-BD44B54422A2}" sibTransId="{7142A2F9-4398-4210-A94F-DB941023CFB2}"/>
    <dgm:cxn modelId="{575C1D57-DF3E-4A96-ABFC-8A4B6905B2DE}" type="presOf" srcId="{9967DA70-D4A6-4837-8CAB-F63825463216}" destId="{47759F5E-FBD9-455A-A7D1-7D018EE2A2CE}" srcOrd="0" destOrd="0" presId="urn:microsoft.com/office/officeart/2005/8/layout/vList2"/>
    <dgm:cxn modelId="{FE0629B2-0C60-490D-A06B-8FC82C6DD76E}" type="presOf" srcId="{F69C0DDC-EFE0-41CB-88D6-DBFE11CD20C5}" destId="{FDE07D66-B6B0-4D46-9B8D-EAA682664CE9}" srcOrd="0" destOrd="0" presId="urn:microsoft.com/office/officeart/2005/8/layout/vList2"/>
    <dgm:cxn modelId="{E35FF3E6-7207-473E-9754-5E9C73B11F07}" type="presOf" srcId="{445D59F3-0F9C-4006-B75A-8D20D743E9C3}" destId="{C75A7636-6113-48CA-9A31-4BB78B663F9E}" srcOrd="0" destOrd="0" presId="urn:microsoft.com/office/officeart/2005/8/layout/vList2"/>
    <dgm:cxn modelId="{97DABAA0-D45E-4CF9-81E4-8D46858F1326}" srcId="{ECCD758A-A7CB-4016-99D2-203B6711C814}" destId="{DF29ECF6-A8C3-4116-8CCA-B634C23A17AE}" srcOrd="0" destOrd="0" parTransId="{CC6C7F48-F001-4ABC-BE3E-43746569FD1C}" sibTransId="{B3A3A8B0-CD60-4646-B657-795617DDCE1E}"/>
    <dgm:cxn modelId="{A05DD1CD-B735-4B21-8C9D-D95516054C48}" type="presOf" srcId="{B07FF98B-4849-43B5-8AF2-A4F8A71CB5C8}" destId="{F781CD2B-C95B-47FF-82BF-4B5BC3D78D39}" srcOrd="0" destOrd="0" presId="urn:microsoft.com/office/officeart/2005/8/layout/vList2"/>
    <dgm:cxn modelId="{0111CEA9-9CDC-4A5E-8C6A-37D9EF0571F5}" type="presOf" srcId="{34539A55-13FF-41C5-9901-D6DFB85EE7A6}" destId="{F1E7C672-2471-4653-A91E-A309FB2A35BB}" srcOrd="0" destOrd="0" presId="urn:microsoft.com/office/officeart/2005/8/layout/vList2"/>
    <dgm:cxn modelId="{C0159470-AE5C-40A2-AF32-83DD9615E9E2}" srcId="{445D59F3-0F9C-4006-B75A-8D20D743E9C3}" destId="{B07FF98B-4849-43B5-8AF2-A4F8A71CB5C8}" srcOrd="0" destOrd="0" parTransId="{BB60F121-D226-43E0-93CD-551B3F31E60E}" sibTransId="{D967540E-1ED3-4090-A9C3-01F4C6FAE5A1}"/>
    <dgm:cxn modelId="{07661D95-2E6B-42F0-A953-BF2C6965985E}" type="presParOf" srcId="{F1E7C672-2471-4653-A91E-A309FB2A35BB}" destId="{C75A7636-6113-48CA-9A31-4BB78B663F9E}" srcOrd="0" destOrd="0" presId="urn:microsoft.com/office/officeart/2005/8/layout/vList2"/>
    <dgm:cxn modelId="{1E5EACB9-DE18-4491-87B8-E6B1C77B0002}" type="presParOf" srcId="{F1E7C672-2471-4653-A91E-A309FB2A35BB}" destId="{F781CD2B-C95B-47FF-82BF-4B5BC3D78D39}" srcOrd="1" destOrd="0" presId="urn:microsoft.com/office/officeart/2005/8/layout/vList2"/>
    <dgm:cxn modelId="{D59AD4A3-53A2-4CCB-86F8-421F5DB36A0F}" type="presParOf" srcId="{F1E7C672-2471-4653-A91E-A309FB2A35BB}" destId="{274E54D0-7B84-4FC5-9357-B3601206D625}" srcOrd="2" destOrd="0" presId="urn:microsoft.com/office/officeart/2005/8/layout/vList2"/>
    <dgm:cxn modelId="{17315623-0F9F-4E61-8DBA-191CD3852BA8}" type="presParOf" srcId="{F1E7C672-2471-4653-A91E-A309FB2A35BB}" destId="{D19148C5-8008-4BF9-AB42-8D1A6E235970}" srcOrd="3" destOrd="0" presId="urn:microsoft.com/office/officeart/2005/8/layout/vList2"/>
    <dgm:cxn modelId="{E7CE78D7-B7A5-4533-B23B-57DCC0E8BFC7}" type="presParOf" srcId="{F1E7C672-2471-4653-A91E-A309FB2A35BB}" destId="{47759F5E-FBD9-455A-A7D1-7D018EE2A2CE}" srcOrd="4" destOrd="0" presId="urn:microsoft.com/office/officeart/2005/8/layout/vList2"/>
    <dgm:cxn modelId="{6D5FD96B-7897-4AA0-A46E-43B1A8ABD072}" type="presParOf" srcId="{F1E7C672-2471-4653-A91E-A309FB2A35BB}" destId="{FDE07D66-B6B0-4D46-9B8D-EAA682664CE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5E6B94-85D2-4D07-8707-DC5471DDFFF7}"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fr-CA"/>
        </a:p>
      </dgm:t>
    </dgm:pt>
    <dgm:pt modelId="{528A74FE-5D1E-427C-B1AB-AF678CCA8200}">
      <dgm:prSet phldrT="[Texte]"/>
      <dgm:spPr>
        <a:solidFill>
          <a:srgbClr val="54AC45"/>
        </a:solidFill>
        <a:ln>
          <a:solidFill>
            <a:srgbClr val="54AC45"/>
          </a:solidFill>
        </a:ln>
      </dgm:spPr>
      <dgm:t>
        <a:bodyPr/>
        <a:lstStyle/>
        <a:p>
          <a:r>
            <a:rPr lang="fr-CA" dirty="0" smtClean="0">
              <a:latin typeface="Effra"/>
            </a:rPr>
            <a:t>Coût</a:t>
          </a:r>
          <a:endParaRPr lang="fr-CA" dirty="0">
            <a:latin typeface="Effra"/>
          </a:endParaRPr>
        </a:p>
      </dgm:t>
    </dgm:pt>
    <dgm:pt modelId="{87E0E2D4-08EB-41B3-950B-BEC17A965F81}" type="parTrans" cxnId="{F3C47091-EFF0-4A61-A4E1-38310C7FE8B2}">
      <dgm:prSet/>
      <dgm:spPr/>
      <dgm:t>
        <a:bodyPr/>
        <a:lstStyle/>
        <a:p>
          <a:endParaRPr lang="fr-CA"/>
        </a:p>
      </dgm:t>
    </dgm:pt>
    <dgm:pt modelId="{70A641CB-8825-43C7-BFF5-55FEE247CEA3}" type="sibTrans" cxnId="{F3C47091-EFF0-4A61-A4E1-38310C7FE8B2}">
      <dgm:prSet/>
      <dgm:spPr>
        <a:ln w="41275">
          <a:solidFill>
            <a:schemeClr val="tx1"/>
          </a:solidFill>
          <a:headEnd type="stealth" w="lg" len="lg"/>
          <a:tailEnd type="stealth" w="lg" len="lg"/>
        </a:ln>
      </dgm:spPr>
      <dgm:t>
        <a:bodyPr/>
        <a:lstStyle/>
        <a:p>
          <a:endParaRPr lang="fr-CA"/>
        </a:p>
      </dgm:t>
    </dgm:pt>
    <dgm:pt modelId="{A7D5858D-07B7-45CB-B47A-8ED0CEC67675}">
      <dgm:prSet phldrT="[Texte]" custT="1"/>
      <dgm:spPr>
        <a:solidFill>
          <a:srgbClr val="C7402A"/>
        </a:solidFill>
      </dgm:spPr>
      <dgm:t>
        <a:bodyPr/>
        <a:lstStyle/>
        <a:p>
          <a:r>
            <a:rPr lang="fr-CA" sz="2300" i="0" dirty="0" smtClean="0">
              <a:latin typeface="Effra"/>
            </a:rPr>
            <a:t>Qualité</a:t>
          </a:r>
          <a:endParaRPr lang="fr-CA" sz="2300" i="0" dirty="0">
            <a:latin typeface="Effra"/>
          </a:endParaRPr>
        </a:p>
      </dgm:t>
    </dgm:pt>
    <dgm:pt modelId="{CA676E5F-8DF2-426F-86DA-03CFD2E12E09}" type="parTrans" cxnId="{AAF24FF2-8BC2-4C47-A048-C175766D8DF4}">
      <dgm:prSet/>
      <dgm:spPr/>
      <dgm:t>
        <a:bodyPr/>
        <a:lstStyle/>
        <a:p>
          <a:endParaRPr lang="fr-CA"/>
        </a:p>
      </dgm:t>
    </dgm:pt>
    <dgm:pt modelId="{6D3A293D-7A7D-40A7-B3B4-195FDE82DC63}" type="sibTrans" cxnId="{AAF24FF2-8BC2-4C47-A048-C175766D8DF4}">
      <dgm:prSet/>
      <dgm:spPr>
        <a:ln w="41275">
          <a:solidFill>
            <a:schemeClr val="tx1"/>
          </a:solidFill>
          <a:headEnd type="stealth"/>
          <a:tailEnd type="stealth"/>
        </a:ln>
      </dgm:spPr>
      <dgm:t>
        <a:bodyPr/>
        <a:lstStyle/>
        <a:p>
          <a:endParaRPr lang="fr-CA"/>
        </a:p>
      </dgm:t>
    </dgm:pt>
    <dgm:pt modelId="{FCFB7C27-7432-459D-B10C-45DEE23764A3}">
      <dgm:prSet phldrT="[Texte]"/>
      <dgm:spPr>
        <a:solidFill>
          <a:srgbClr val="33B5E9"/>
        </a:solidFill>
      </dgm:spPr>
      <dgm:t>
        <a:bodyPr/>
        <a:lstStyle/>
        <a:p>
          <a:r>
            <a:rPr lang="fr-CA" dirty="0" smtClean="0">
              <a:latin typeface="Effra"/>
            </a:rPr>
            <a:t>Délai</a:t>
          </a:r>
          <a:endParaRPr lang="fr-CA" dirty="0">
            <a:latin typeface="Effra"/>
          </a:endParaRPr>
        </a:p>
      </dgm:t>
    </dgm:pt>
    <dgm:pt modelId="{4A204E60-E2FF-45E5-836C-0FC67B2108F9}" type="parTrans" cxnId="{C3D2CABC-819E-489A-9E36-008879643907}">
      <dgm:prSet/>
      <dgm:spPr/>
      <dgm:t>
        <a:bodyPr/>
        <a:lstStyle/>
        <a:p>
          <a:endParaRPr lang="fr-CA"/>
        </a:p>
      </dgm:t>
    </dgm:pt>
    <dgm:pt modelId="{C7B70917-7612-4106-BA03-2536CFB1E80F}" type="sibTrans" cxnId="{C3D2CABC-819E-489A-9E36-008879643907}">
      <dgm:prSet/>
      <dgm:spPr>
        <a:ln w="41275">
          <a:solidFill>
            <a:schemeClr val="tx1"/>
          </a:solidFill>
          <a:headEnd type="stealth"/>
          <a:tailEnd type="stealth"/>
        </a:ln>
      </dgm:spPr>
      <dgm:t>
        <a:bodyPr/>
        <a:lstStyle/>
        <a:p>
          <a:endParaRPr lang="fr-CA"/>
        </a:p>
      </dgm:t>
    </dgm:pt>
    <dgm:pt modelId="{6B78590D-17FB-47A7-B9A6-7D4DE16FC179}">
      <dgm:prSet phldrT="[Texte]"/>
      <dgm:spPr>
        <a:solidFill>
          <a:schemeClr val="accent6">
            <a:lumMod val="75000"/>
          </a:schemeClr>
        </a:solidFill>
      </dgm:spPr>
      <dgm:t>
        <a:bodyPr/>
        <a:lstStyle/>
        <a:p>
          <a:r>
            <a:rPr lang="fr-CA" i="0" dirty="0" smtClean="0">
              <a:latin typeface="Effra"/>
            </a:rPr>
            <a:t>Motivation</a:t>
          </a:r>
          <a:endParaRPr lang="fr-CA" i="0" dirty="0">
            <a:latin typeface="Effra"/>
          </a:endParaRPr>
        </a:p>
      </dgm:t>
    </dgm:pt>
    <dgm:pt modelId="{9369BE34-9E06-4D68-9D04-2E0033AE9FAB}" type="parTrans" cxnId="{E5AEC86E-9077-4964-9975-5782B5CC7435}">
      <dgm:prSet/>
      <dgm:spPr/>
      <dgm:t>
        <a:bodyPr/>
        <a:lstStyle/>
        <a:p>
          <a:endParaRPr lang="fr-CA"/>
        </a:p>
      </dgm:t>
    </dgm:pt>
    <dgm:pt modelId="{D2E0CB61-5BD2-4698-ADFB-71718281B932}" type="sibTrans" cxnId="{E5AEC86E-9077-4964-9975-5782B5CC7435}">
      <dgm:prSet>
        <dgm:style>
          <a:lnRef idx="2">
            <a:schemeClr val="dk1"/>
          </a:lnRef>
          <a:fillRef idx="0">
            <a:schemeClr val="dk1"/>
          </a:fillRef>
          <a:effectRef idx="1">
            <a:schemeClr val="dk1"/>
          </a:effectRef>
          <a:fontRef idx="minor">
            <a:schemeClr val="tx1"/>
          </a:fontRef>
        </dgm:style>
      </dgm:prSet>
      <dgm:spPr>
        <a:ln w="34925">
          <a:headEnd type="arrow"/>
          <a:tailEnd type="arrow"/>
        </a:ln>
      </dgm:spPr>
      <dgm:t>
        <a:bodyPr/>
        <a:lstStyle/>
        <a:p>
          <a:endParaRPr lang="fr-CA"/>
        </a:p>
      </dgm:t>
    </dgm:pt>
    <dgm:pt modelId="{09D4766D-277A-48D5-ACC6-CE1E6F2A0D91}" type="pres">
      <dgm:prSet presAssocID="{A95E6B94-85D2-4D07-8707-DC5471DDFFF7}" presName="cycle" presStyleCnt="0">
        <dgm:presLayoutVars>
          <dgm:dir/>
          <dgm:resizeHandles val="exact"/>
        </dgm:presLayoutVars>
      </dgm:prSet>
      <dgm:spPr/>
      <dgm:t>
        <a:bodyPr/>
        <a:lstStyle/>
        <a:p>
          <a:endParaRPr lang="fr-CA"/>
        </a:p>
      </dgm:t>
    </dgm:pt>
    <dgm:pt modelId="{20020E30-9276-412F-A234-1B317C4EF834}" type="pres">
      <dgm:prSet presAssocID="{528A74FE-5D1E-427C-B1AB-AF678CCA8200}" presName="node" presStyleLbl="node1" presStyleIdx="0" presStyleCnt="4" custScaleX="93612" custScaleY="74373" custRadScaleRad="97993" custRadScaleInc="-40459">
        <dgm:presLayoutVars>
          <dgm:bulletEnabled val="1"/>
        </dgm:presLayoutVars>
      </dgm:prSet>
      <dgm:spPr/>
      <dgm:t>
        <a:bodyPr/>
        <a:lstStyle/>
        <a:p>
          <a:endParaRPr lang="fr-CA"/>
        </a:p>
      </dgm:t>
    </dgm:pt>
    <dgm:pt modelId="{212BCA3A-4446-4824-95E3-50F3EA782B87}" type="pres">
      <dgm:prSet presAssocID="{528A74FE-5D1E-427C-B1AB-AF678CCA8200}" presName="spNode" presStyleCnt="0"/>
      <dgm:spPr/>
    </dgm:pt>
    <dgm:pt modelId="{373F7DD7-82E8-4A16-8960-9561579218FB}" type="pres">
      <dgm:prSet presAssocID="{70A641CB-8825-43C7-BFF5-55FEE247CEA3}" presName="sibTrans" presStyleLbl="sibTrans1D1" presStyleIdx="0" presStyleCnt="4"/>
      <dgm:spPr/>
      <dgm:t>
        <a:bodyPr/>
        <a:lstStyle/>
        <a:p>
          <a:endParaRPr lang="fr-CA"/>
        </a:p>
      </dgm:t>
    </dgm:pt>
    <dgm:pt modelId="{C84DA092-731B-41B0-92ED-01D52C7B3530}" type="pres">
      <dgm:prSet presAssocID="{A7D5858D-07B7-45CB-B47A-8ED0CEC67675}" presName="node" presStyleLbl="node1" presStyleIdx="1" presStyleCnt="4" custScaleX="93612" custScaleY="74373" custRadScaleRad="96277" custRadScaleInc="-60747">
        <dgm:presLayoutVars>
          <dgm:bulletEnabled val="1"/>
        </dgm:presLayoutVars>
      </dgm:prSet>
      <dgm:spPr/>
      <dgm:t>
        <a:bodyPr/>
        <a:lstStyle/>
        <a:p>
          <a:endParaRPr lang="fr-CA"/>
        </a:p>
      </dgm:t>
    </dgm:pt>
    <dgm:pt modelId="{A5E91B5D-26DA-41C6-80C8-7FD7526BE345}" type="pres">
      <dgm:prSet presAssocID="{A7D5858D-07B7-45CB-B47A-8ED0CEC67675}" presName="spNode" presStyleCnt="0"/>
      <dgm:spPr/>
    </dgm:pt>
    <dgm:pt modelId="{CB72B7E5-BCED-47ED-84C8-4DE94D45AF3F}" type="pres">
      <dgm:prSet presAssocID="{6D3A293D-7A7D-40A7-B3B4-195FDE82DC63}" presName="sibTrans" presStyleLbl="sibTrans1D1" presStyleIdx="1" presStyleCnt="4"/>
      <dgm:spPr/>
      <dgm:t>
        <a:bodyPr/>
        <a:lstStyle/>
        <a:p>
          <a:endParaRPr lang="fr-CA"/>
        </a:p>
      </dgm:t>
    </dgm:pt>
    <dgm:pt modelId="{DC4D6DEC-63E9-4D4C-922A-8C11A2E0E967}" type="pres">
      <dgm:prSet presAssocID="{FCFB7C27-7432-459D-B10C-45DEE23764A3}" presName="node" presStyleLbl="node1" presStyleIdx="2" presStyleCnt="4" custScaleX="93612" custScaleY="74373" custRadScaleRad="103130" custRadScaleInc="1985">
        <dgm:presLayoutVars>
          <dgm:bulletEnabled val="1"/>
        </dgm:presLayoutVars>
      </dgm:prSet>
      <dgm:spPr/>
      <dgm:t>
        <a:bodyPr/>
        <a:lstStyle/>
        <a:p>
          <a:endParaRPr lang="fr-CA"/>
        </a:p>
      </dgm:t>
    </dgm:pt>
    <dgm:pt modelId="{552A0060-91D3-4590-B6AC-05BDD46618CC}" type="pres">
      <dgm:prSet presAssocID="{FCFB7C27-7432-459D-B10C-45DEE23764A3}" presName="spNode" presStyleCnt="0"/>
      <dgm:spPr/>
    </dgm:pt>
    <dgm:pt modelId="{2B37ECF2-0A74-4B45-AC50-69005A73D6A3}" type="pres">
      <dgm:prSet presAssocID="{C7B70917-7612-4106-BA03-2536CFB1E80F}" presName="sibTrans" presStyleLbl="sibTrans1D1" presStyleIdx="2" presStyleCnt="4"/>
      <dgm:spPr/>
      <dgm:t>
        <a:bodyPr/>
        <a:lstStyle/>
        <a:p>
          <a:endParaRPr lang="fr-CA"/>
        </a:p>
      </dgm:t>
    </dgm:pt>
    <dgm:pt modelId="{FBF1E5BD-9BD2-4E97-8113-C2EB727C41FF}" type="pres">
      <dgm:prSet presAssocID="{6B78590D-17FB-47A7-B9A6-7D4DE16FC179}" presName="node" presStyleLbl="node1" presStyleIdx="3" presStyleCnt="4" custScaleX="93612" custScaleY="74373" custRadScaleRad="96277" custRadScaleInc="-60747">
        <dgm:presLayoutVars>
          <dgm:bulletEnabled val="1"/>
        </dgm:presLayoutVars>
      </dgm:prSet>
      <dgm:spPr/>
      <dgm:t>
        <a:bodyPr/>
        <a:lstStyle/>
        <a:p>
          <a:endParaRPr lang="fr-CA"/>
        </a:p>
      </dgm:t>
    </dgm:pt>
    <dgm:pt modelId="{7CAF78A6-9D49-4A6B-BABC-413C6EBA20C7}" type="pres">
      <dgm:prSet presAssocID="{6B78590D-17FB-47A7-B9A6-7D4DE16FC179}" presName="spNode" presStyleCnt="0"/>
      <dgm:spPr/>
    </dgm:pt>
    <dgm:pt modelId="{FE2BC093-4678-47DD-998C-B99D34D100BA}" type="pres">
      <dgm:prSet presAssocID="{D2E0CB61-5BD2-4698-ADFB-71718281B932}" presName="sibTrans" presStyleLbl="sibTrans1D1" presStyleIdx="3" presStyleCnt="4"/>
      <dgm:spPr/>
      <dgm:t>
        <a:bodyPr/>
        <a:lstStyle/>
        <a:p>
          <a:endParaRPr lang="fr-CA"/>
        </a:p>
      </dgm:t>
    </dgm:pt>
  </dgm:ptLst>
  <dgm:cxnLst>
    <dgm:cxn modelId="{F3C47091-EFF0-4A61-A4E1-38310C7FE8B2}" srcId="{A95E6B94-85D2-4D07-8707-DC5471DDFFF7}" destId="{528A74FE-5D1E-427C-B1AB-AF678CCA8200}" srcOrd="0" destOrd="0" parTransId="{87E0E2D4-08EB-41B3-950B-BEC17A965F81}" sibTransId="{70A641CB-8825-43C7-BFF5-55FEE247CEA3}"/>
    <dgm:cxn modelId="{1B63E675-CEF2-4658-953E-E2714CA3E205}" type="presOf" srcId="{A7D5858D-07B7-45CB-B47A-8ED0CEC67675}" destId="{C84DA092-731B-41B0-92ED-01D52C7B3530}" srcOrd="0" destOrd="0" presId="urn:microsoft.com/office/officeart/2005/8/layout/cycle6"/>
    <dgm:cxn modelId="{C3D2CABC-819E-489A-9E36-008879643907}" srcId="{A95E6B94-85D2-4D07-8707-DC5471DDFFF7}" destId="{FCFB7C27-7432-459D-B10C-45DEE23764A3}" srcOrd="2" destOrd="0" parTransId="{4A204E60-E2FF-45E5-836C-0FC67B2108F9}" sibTransId="{C7B70917-7612-4106-BA03-2536CFB1E80F}"/>
    <dgm:cxn modelId="{C4061153-1553-403F-AC94-267F21854CA3}" type="presOf" srcId="{70A641CB-8825-43C7-BFF5-55FEE247CEA3}" destId="{373F7DD7-82E8-4A16-8960-9561579218FB}" srcOrd="0" destOrd="0" presId="urn:microsoft.com/office/officeart/2005/8/layout/cycle6"/>
    <dgm:cxn modelId="{843BFFB7-709D-42E3-8A0E-27C2A5F6D8DC}" type="presOf" srcId="{6D3A293D-7A7D-40A7-B3B4-195FDE82DC63}" destId="{CB72B7E5-BCED-47ED-84C8-4DE94D45AF3F}" srcOrd="0" destOrd="0" presId="urn:microsoft.com/office/officeart/2005/8/layout/cycle6"/>
    <dgm:cxn modelId="{12D1B474-B6FD-4226-A3FD-8CB18A9B8B26}" type="presOf" srcId="{C7B70917-7612-4106-BA03-2536CFB1E80F}" destId="{2B37ECF2-0A74-4B45-AC50-69005A73D6A3}" srcOrd="0" destOrd="0" presId="urn:microsoft.com/office/officeart/2005/8/layout/cycle6"/>
    <dgm:cxn modelId="{D2BAB51A-0950-45A9-B94E-5644EDB1CD54}" type="presOf" srcId="{6B78590D-17FB-47A7-B9A6-7D4DE16FC179}" destId="{FBF1E5BD-9BD2-4E97-8113-C2EB727C41FF}" srcOrd="0" destOrd="0" presId="urn:microsoft.com/office/officeart/2005/8/layout/cycle6"/>
    <dgm:cxn modelId="{5D80E5CF-F7DD-4A0D-9F06-2D4E6BBEB5F0}" type="presOf" srcId="{FCFB7C27-7432-459D-B10C-45DEE23764A3}" destId="{DC4D6DEC-63E9-4D4C-922A-8C11A2E0E967}" srcOrd="0" destOrd="0" presId="urn:microsoft.com/office/officeart/2005/8/layout/cycle6"/>
    <dgm:cxn modelId="{058718B9-E8BB-4498-9F5E-A81711DFABD6}" type="presOf" srcId="{D2E0CB61-5BD2-4698-ADFB-71718281B932}" destId="{FE2BC093-4678-47DD-998C-B99D34D100BA}" srcOrd="0" destOrd="0" presId="urn:microsoft.com/office/officeart/2005/8/layout/cycle6"/>
    <dgm:cxn modelId="{E5AEC86E-9077-4964-9975-5782B5CC7435}" srcId="{A95E6B94-85D2-4D07-8707-DC5471DDFFF7}" destId="{6B78590D-17FB-47A7-B9A6-7D4DE16FC179}" srcOrd="3" destOrd="0" parTransId="{9369BE34-9E06-4D68-9D04-2E0033AE9FAB}" sibTransId="{D2E0CB61-5BD2-4698-ADFB-71718281B932}"/>
    <dgm:cxn modelId="{AAF24FF2-8BC2-4C47-A048-C175766D8DF4}" srcId="{A95E6B94-85D2-4D07-8707-DC5471DDFFF7}" destId="{A7D5858D-07B7-45CB-B47A-8ED0CEC67675}" srcOrd="1" destOrd="0" parTransId="{CA676E5F-8DF2-426F-86DA-03CFD2E12E09}" sibTransId="{6D3A293D-7A7D-40A7-B3B4-195FDE82DC63}"/>
    <dgm:cxn modelId="{9BADBD93-D584-4B1E-91DD-35E62BB6DB18}" type="presOf" srcId="{A95E6B94-85D2-4D07-8707-DC5471DDFFF7}" destId="{09D4766D-277A-48D5-ACC6-CE1E6F2A0D91}" srcOrd="0" destOrd="0" presId="urn:microsoft.com/office/officeart/2005/8/layout/cycle6"/>
    <dgm:cxn modelId="{A313EA3D-41AD-4EEC-B7E7-32A81396C3E2}" type="presOf" srcId="{528A74FE-5D1E-427C-B1AB-AF678CCA8200}" destId="{20020E30-9276-412F-A234-1B317C4EF834}" srcOrd="0" destOrd="0" presId="urn:microsoft.com/office/officeart/2005/8/layout/cycle6"/>
    <dgm:cxn modelId="{E365ACCF-38F8-4005-9E6C-57A624A92518}" type="presParOf" srcId="{09D4766D-277A-48D5-ACC6-CE1E6F2A0D91}" destId="{20020E30-9276-412F-A234-1B317C4EF834}" srcOrd="0" destOrd="0" presId="urn:microsoft.com/office/officeart/2005/8/layout/cycle6"/>
    <dgm:cxn modelId="{7A7159EF-4A0A-4277-8EBE-8656D394D2A4}" type="presParOf" srcId="{09D4766D-277A-48D5-ACC6-CE1E6F2A0D91}" destId="{212BCA3A-4446-4824-95E3-50F3EA782B87}" srcOrd="1" destOrd="0" presId="urn:microsoft.com/office/officeart/2005/8/layout/cycle6"/>
    <dgm:cxn modelId="{4C0D8453-E264-439A-9990-8132D4C65ED8}" type="presParOf" srcId="{09D4766D-277A-48D5-ACC6-CE1E6F2A0D91}" destId="{373F7DD7-82E8-4A16-8960-9561579218FB}" srcOrd="2" destOrd="0" presId="urn:microsoft.com/office/officeart/2005/8/layout/cycle6"/>
    <dgm:cxn modelId="{D662B26B-0375-4C99-BFD5-D09D5A5B9379}" type="presParOf" srcId="{09D4766D-277A-48D5-ACC6-CE1E6F2A0D91}" destId="{C84DA092-731B-41B0-92ED-01D52C7B3530}" srcOrd="3" destOrd="0" presId="urn:microsoft.com/office/officeart/2005/8/layout/cycle6"/>
    <dgm:cxn modelId="{57178337-456A-4333-B824-E1DCB01C2D89}" type="presParOf" srcId="{09D4766D-277A-48D5-ACC6-CE1E6F2A0D91}" destId="{A5E91B5D-26DA-41C6-80C8-7FD7526BE345}" srcOrd="4" destOrd="0" presId="urn:microsoft.com/office/officeart/2005/8/layout/cycle6"/>
    <dgm:cxn modelId="{2B87F191-BAFD-4BAE-B069-2965E0B658CC}" type="presParOf" srcId="{09D4766D-277A-48D5-ACC6-CE1E6F2A0D91}" destId="{CB72B7E5-BCED-47ED-84C8-4DE94D45AF3F}" srcOrd="5" destOrd="0" presId="urn:microsoft.com/office/officeart/2005/8/layout/cycle6"/>
    <dgm:cxn modelId="{70A95B37-3699-4210-AB25-DE674649D2A6}" type="presParOf" srcId="{09D4766D-277A-48D5-ACC6-CE1E6F2A0D91}" destId="{DC4D6DEC-63E9-4D4C-922A-8C11A2E0E967}" srcOrd="6" destOrd="0" presId="urn:microsoft.com/office/officeart/2005/8/layout/cycle6"/>
    <dgm:cxn modelId="{05AD9946-688A-4FDF-9A37-980304C745FF}" type="presParOf" srcId="{09D4766D-277A-48D5-ACC6-CE1E6F2A0D91}" destId="{552A0060-91D3-4590-B6AC-05BDD46618CC}" srcOrd="7" destOrd="0" presId="urn:microsoft.com/office/officeart/2005/8/layout/cycle6"/>
    <dgm:cxn modelId="{1BABF36D-4B4D-4015-BE07-AF67F4BCF029}" type="presParOf" srcId="{09D4766D-277A-48D5-ACC6-CE1E6F2A0D91}" destId="{2B37ECF2-0A74-4B45-AC50-69005A73D6A3}" srcOrd="8" destOrd="0" presId="urn:microsoft.com/office/officeart/2005/8/layout/cycle6"/>
    <dgm:cxn modelId="{950260A0-1ECF-4DD2-BC85-A70C978AB324}" type="presParOf" srcId="{09D4766D-277A-48D5-ACC6-CE1E6F2A0D91}" destId="{FBF1E5BD-9BD2-4E97-8113-C2EB727C41FF}" srcOrd="9" destOrd="0" presId="urn:microsoft.com/office/officeart/2005/8/layout/cycle6"/>
    <dgm:cxn modelId="{91FCA30D-9E59-4308-81F5-7B87618EBC3A}" type="presParOf" srcId="{09D4766D-277A-48D5-ACC6-CE1E6F2A0D91}" destId="{7CAF78A6-9D49-4A6B-BABC-413C6EBA20C7}" srcOrd="10" destOrd="0" presId="urn:microsoft.com/office/officeart/2005/8/layout/cycle6"/>
    <dgm:cxn modelId="{353E8CC0-935C-4999-B134-553E4FA9610F}" type="presParOf" srcId="{09D4766D-277A-48D5-ACC6-CE1E6F2A0D91}" destId="{FE2BC093-4678-47DD-998C-B99D34D100BA}" srcOrd="11" destOrd="0" presId="urn:microsoft.com/office/officeart/2005/8/layout/cycle6"/>
  </dgm:cxnLst>
  <dgm:bg/>
  <dgm:whole>
    <a:ln cap="flat">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A7636-6113-48CA-9A31-4BB78B663F9E}">
      <dsp:nvSpPr>
        <dsp:cNvPr id="0" name=""/>
        <dsp:cNvSpPr/>
      </dsp:nvSpPr>
      <dsp:spPr>
        <a:xfrm>
          <a:off x="0" y="410020"/>
          <a:ext cx="9145786"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fr-CA" sz="2600" kern="1200" baseline="0" dirty="0" smtClean="0">
              <a:latin typeface="Effra"/>
            </a:rPr>
            <a:t>Sensibilisation au Lean appliqué aux TI</a:t>
          </a:r>
          <a:endParaRPr lang="fr-CA" sz="2600" kern="1200" dirty="0">
            <a:latin typeface="Effra"/>
          </a:endParaRPr>
        </a:p>
      </dsp:txBody>
      <dsp:txXfrm>
        <a:off x="29700" y="439720"/>
        <a:ext cx="9086386" cy="549000"/>
      </dsp:txXfrm>
    </dsp:sp>
    <dsp:sp modelId="{F781CD2B-C95B-47FF-82BF-4B5BC3D78D39}">
      <dsp:nvSpPr>
        <dsp:cNvPr id="0" name=""/>
        <dsp:cNvSpPr/>
      </dsp:nvSpPr>
      <dsp:spPr>
        <a:xfrm>
          <a:off x="0" y="1018420"/>
          <a:ext cx="9145786"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79" tIns="33020" rIns="184912" bIns="33020" numCol="1" spcCol="1270" anchor="t" anchorCtr="0">
          <a:noAutofit/>
        </a:bodyPr>
        <a:lstStyle/>
        <a:p>
          <a:pPr marL="228600" lvl="1" indent="-228600" algn="l" defTabSz="889000" rtl="0">
            <a:lnSpc>
              <a:spcPct val="90000"/>
            </a:lnSpc>
            <a:spcBef>
              <a:spcPct val="0"/>
            </a:spcBef>
            <a:spcAft>
              <a:spcPct val="20000"/>
            </a:spcAft>
            <a:buChar char="••"/>
          </a:pPr>
          <a:endParaRPr lang="fr-CA" sz="2000" kern="1200" dirty="0">
            <a:latin typeface="Effra"/>
          </a:endParaRPr>
        </a:p>
      </dsp:txBody>
      <dsp:txXfrm>
        <a:off x="0" y="1018420"/>
        <a:ext cx="9145786" cy="430560"/>
      </dsp:txXfrm>
    </dsp:sp>
    <dsp:sp modelId="{274E54D0-7B84-4FC5-9357-B3601206D625}">
      <dsp:nvSpPr>
        <dsp:cNvPr id="0" name=""/>
        <dsp:cNvSpPr/>
      </dsp:nvSpPr>
      <dsp:spPr>
        <a:xfrm>
          <a:off x="0" y="1448980"/>
          <a:ext cx="9145786"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fr-CA" sz="2600" kern="1200" baseline="0" dirty="0" smtClean="0">
              <a:latin typeface="Effra"/>
            </a:rPr>
            <a:t>Présentation des principes et de leurs impacts économiques</a:t>
          </a:r>
          <a:endParaRPr lang="fr-CA" sz="2600" kern="1200" dirty="0">
            <a:latin typeface="Effra"/>
          </a:endParaRPr>
        </a:p>
      </dsp:txBody>
      <dsp:txXfrm>
        <a:off x="29700" y="1478680"/>
        <a:ext cx="9086386" cy="549000"/>
      </dsp:txXfrm>
    </dsp:sp>
    <dsp:sp modelId="{D19148C5-8008-4BF9-AB42-8D1A6E235970}">
      <dsp:nvSpPr>
        <dsp:cNvPr id="0" name=""/>
        <dsp:cNvSpPr/>
      </dsp:nvSpPr>
      <dsp:spPr>
        <a:xfrm>
          <a:off x="0" y="2057380"/>
          <a:ext cx="9145786"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79" tIns="33020" rIns="184912" bIns="33020" numCol="1" spcCol="1270" anchor="t" anchorCtr="0">
          <a:noAutofit/>
        </a:bodyPr>
        <a:lstStyle/>
        <a:p>
          <a:pPr marL="228600" lvl="1" indent="-228600" algn="l" defTabSz="889000" rtl="0">
            <a:lnSpc>
              <a:spcPct val="90000"/>
            </a:lnSpc>
            <a:spcBef>
              <a:spcPct val="0"/>
            </a:spcBef>
            <a:spcAft>
              <a:spcPct val="20000"/>
            </a:spcAft>
            <a:buChar char="••"/>
          </a:pPr>
          <a:endParaRPr lang="fr-CA" sz="2000" kern="1200" dirty="0">
            <a:latin typeface="Effra"/>
          </a:endParaRPr>
        </a:p>
      </dsp:txBody>
      <dsp:txXfrm>
        <a:off x="0" y="2057380"/>
        <a:ext cx="9145786" cy="430560"/>
      </dsp:txXfrm>
    </dsp:sp>
    <dsp:sp modelId="{47759F5E-FBD9-455A-A7D1-7D018EE2A2CE}">
      <dsp:nvSpPr>
        <dsp:cNvPr id="0" name=""/>
        <dsp:cNvSpPr/>
      </dsp:nvSpPr>
      <dsp:spPr>
        <a:xfrm>
          <a:off x="0" y="2487940"/>
          <a:ext cx="9145786" cy="608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fr-CA" sz="2600" kern="1200" baseline="0" dirty="0" smtClean="0">
              <a:latin typeface="Effra"/>
            </a:rPr>
            <a:t>Statistiques et cas vécus</a:t>
          </a:r>
          <a:endParaRPr lang="fr-CA" sz="2600" kern="1200" dirty="0">
            <a:latin typeface="Effra"/>
          </a:endParaRPr>
        </a:p>
      </dsp:txBody>
      <dsp:txXfrm>
        <a:off x="29700" y="2517640"/>
        <a:ext cx="9086386" cy="549000"/>
      </dsp:txXfrm>
    </dsp:sp>
    <dsp:sp modelId="{FDE07D66-B6B0-4D46-9B8D-EAA682664CE9}">
      <dsp:nvSpPr>
        <dsp:cNvPr id="0" name=""/>
        <dsp:cNvSpPr/>
      </dsp:nvSpPr>
      <dsp:spPr>
        <a:xfrm>
          <a:off x="0" y="3096340"/>
          <a:ext cx="9145786"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79" tIns="33020" rIns="184912" bIns="33020" numCol="1" spcCol="1270" anchor="t" anchorCtr="0">
          <a:noAutofit/>
        </a:bodyPr>
        <a:lstStyle/>
        <a:p>
          <a:pPr marL="228600" lvl="1" indent="-228600" algn="l" defTabSz="889000" rtl="0">
            <a:lnSpc>
              <a:spcPct val="90000"/>
            </a:lnSpc>
            <a:spcBef>
              <a:spcPct val="0"/>
            </a:spcBef>
            <a:spcAft>
              <a:spcPct val="20000"/>
            </a:spcAft>
            <a:buChar char="••"/>
          </a:pPr>
          <a:endParaRPr lang="fr-CA" sz="2000" kern="1200" dirty="0">
            <a:latin typeface="Effra"/>
          </a:endParaRPr>
        </a:p>
      </dsp:txBody>
      <dsp:txXfrm>
        <a:off x="0" y="3096340"/>
        <a:ext cx="9145786"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20E30-9276-412F-A234-1B317C4EF834}">
      <dsp:nvSpPr>
        <dsp:cNvPr id="0" name=""/>
        <dsp:cNvSpPr/>
      </dsp:nvSpPr>
      <dsp:spPr>
        <a:xfrm>
          <a:off x="3379420" y="224115"/>
          <a:ext cx="1633756" cy="843693"/>
        </a:xfrm>
        <a:prstGeom prst="roundRect">
          <a:avLst/>
        </a:prstGeom>
        <a:solidFill>
          <a:srgbClr val="54AC45"/>
        </a:solidFill>
        <a:ln w="25400" cap="flat" cmpd="sng" algn="ctr">
          <a:solidFill>
            <a:srgbClr val="54AC4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CA" sz="2300" kern="1200" dirty="0" smtClean="0">
              <a:latin typeface="Effra"/>
            </a:rPr>
            <a:t>Coût</a:t>
          </a:r>
          <a:endParaRPr lang="fr-CA" sz="2300" kern="1200" dirty="0">
            <a:latin typeface="Effra"/>
          </a:endParaRPr>
        </a:p>
      </dsp:txBody>
      <dsp:txXfrm>
        <a:off x="3420606" y="265301"/>
        <a:ext cx="1551384" cy="761321"/>
      </dsp:txXfrm>
    </dsp:sp>
    <dsp:sp modelId="{373F7DD7-82E8-4A16-8960-9561579218FB}">
      <dsp:nvSpPr>
        <dsp:cNvPr id="0" name=""/>
        <dsp:cNvSpPr/>
      </dsp:nvSpPr>
      <dsp:spPr>
        <a:xfrm>
          <a:off x="2638990" y="588117"/>
          <a:ext cx="3747604" cy="3747604"/>
        </a:xfrm>
        <a:custGeom>
          <a:avLst/>
          <a:gdLst/>
          <a:ahLst/>
          <a:cxnLst/>
          <a:rect l="0" t="0" r="0" b="0"/>
          <a:pathLst>
            <a:path>
              <a:moveTo>
                <a:pt x="2387119" y="71681"/>
              </a:moveTo>
              <a:arcTo wR="1873802" hR="1873802" stAng="17153946" swAng="2471302"/>
            </a:path>
          </a:pathLst>
        </a:custGeom>
        <a:noFill/>
        <a:ln w="41275" cap="flat" cmpd="sng" algn="ctr">
          <a:solidFill>
            <a:schemeClr val="tx1"/>
          </a:solidFill>
          <a:prstDash val="solid"/>
          <a:headEnd type="stealth" w="lg" len="lg"/>
          <a:tailEnd type="stealth" w="lg" len="lg"/>
        </a:ln>
        <a:effectLst/>
      </dsp:spPr>
      <dsp:style>
        <a:lnRef idx="1">
          <a:scrgbClr r="0" g="0" b="0"/>
        </a:lnRef>
        <a:fillRef idx="0">
          <a:scrgbClr r="0" g="0" b="0"/>
        </a:fillRef>
        <a:effectRef idx="0">
          <a:scrgbClr r="0" g="0" b="0"/>
        </a:effectRef>
        <a:fontRef idx="minor"/>
      </dsp:style>
    </dsp:sp>
    <dsp:sp modelId="{C84DA092-731B-41B0-92ED-01D52C7B3530}">
      <dsp:nvSpPr>
        <dsp:cNvPr id="0" name=""/>
        <dsp:cNvSpPr/>
      </dsp:nvSpPr>
      <dsp:spPr>
        <a:xfrm>
          <a:off x="5479053" y="1455076"/>
          <a:ext cx="1633756" cy="843693"/>
        </a:xfrm>
        <a:prstGeom prst="roundRect">
          <a:avLst/>
        </a:prstGeom>
        <a:solidFill>
          <a:srgbClr val="C7402A"/>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CA" sz="2300" i="0" kern="1200" dirty="0" smtClean="0">
              <a:latin typeface="Effra"/>
            </a:rPr>
            <a:t>Qualité</a:t>
          </a:r>
          <a:endParaRPr lang="fr-CA" sz="2300" i="0" kern="1200" dirty="0">
            <a:latin typeface="Effra"/>
          </a:endParaRPr>
        </a:p>
      </dsp:txBody>
      <dsp:txXfrm>
        <a:off x="5520239" y="1496262"/>
        <a:ext cx="1551384" cy="761321"/>
      </dsp:txXfrm>
    </dsp:sp>
    <dsp:sp modelId="{CB72B7E5-BCED-47ED-84C8-4DE94D45AF3F}">
      <dsp:nvSpPr>
        <dsp:cNvPr id="0" name=""/>
        <dsp:cNvSpPr/>
      </dsp:nvSpPr>
      <dsp:spPr>
        <a:xfrm>
          <a:off x="2648194" y="661596"/>
          <a:ext cx="3747604" cy="3747604"/>
        </a:xfrm>
        <a:custGeom>
          <a:avLst/>
          <a:gdLst/>
          <a:ahLst/>
          <a:cxnLst/>
          <a:rect l="0" t="0" r="0" b="0"/>
          <a:pathLst>
            <a:path>
              <a:moveTo>
                <a:pt x="3735196" y="1658519"/>
              </a:moveTo>
              <a:arcTo wR="1873802" hR="1873802" stAng="21204161" swAng="4123010"/>
            </a:path>
          </a:pathLst>
        </a:custGeom>
        <a:noFill/>
        <a:ln w="41275" cap="flat" cmpd="sng" algn="ctr">
          <a:solidFill>
            <a:schemeClr val="tx1"/>
          </a:solidFill>
          <a:prstDash val="solid"/>
          <a:headEnd type="stealth"/>
          <a:tailEnd type="stealth"/>
        </a:ln>
        <a:effectLst/>
      </dsp:spPr>
      <dsp:style>
        <a:lnRef idx="1">
          <a:scrgbClr r="0" g="0" b="0"/>
        </a:lnRef>
        <a:fillRef idx="0">
          <a:scrgbClr r="0" g="0" b="0"/>
        </a:fillRef>
        <a:effectRef idx="0">
          <a:scrgbClr r="0" g="0" b="0"/>
        </a:effectRef>
        <a:fontRef idx="minor"/>
      </dsp:style>
    </dsp:sp>
    <dsp:sp modelId="{DC4D6DEC-63E9-4D4C-922A-8C11A2E0E967}">
      <dsp:nvSpPr>
        <dsp:cNvPr id="0" name=""/>
        <dsp:cNvSpPr/>
      </dsp:nvSpPr>
      <dsp:spPr>
        <a:xfrm>
          <a:off x="3745418" y="3951610"/>
          <a:ext cx="1633756" cy="843693"/>
        </a:xfrm>
        <a:prstGeom prst="roundRect">
          <a:avLst/>
        </a:prstGeom>
        <a:solidFill>
          <a:srgbClr val="33B5E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CA" sz="2300" kern="1200" dirty="0" smtClean="0">
              <a:latin typeface="Effra"/>
            </a:rPr>
            <a:t>Délai</a:t>
          </a:r>
          <a:endParaRPr lang="fr-CA" sz="2300" kern="1200" dirty="0">
            <a:latin typeface="Effra"/>
          </a:endParaRPr>
        </a:p>
      </dsp:txBody>
      <dsp:txXfrm>
        <a:off x="3786604" y="3992796"/>
        <a:ext cx="1551384" cy="761321"/>
      </dsp:txXfrm>
    </dsp:sp>
    <dsp:sp modelId="{2B37ECF2-0A74-4B45-AC50-69005A73D6A3}">
      <dsp:nvSpPr>
        <dsp:cNvPr id="0" name=""/>
        <dsp:cNvSpPr/>
      </dsp:nvSpPr>
      <dsp:spPr>
        <a:xfrm>
          <a:off x="2881401" y="730667"/>
          <a:ext cx="3747604" cy="3747604"/>
        </a:xfrm>
        <a:custGeom>
          <a:avLst/>
          <a:gdLst/>
          <a:ahLst/>
          <a:cxnLst/>
          <a:rect l="0" t="0" r="0" b="0"/>
          <a:pathLst>
            <a:path>
              <a:moveTo>
                <a:pt x="855502" y="3446761"/>
              </a:moveTo>
              <a:arcTo wR="1873802" hR="1873802" stAng="7375088" swAng="1843783"/>
            </a:path>
          </a:pathLst>
        </a:custGeom>
        <a:noFill/>
        <a:ln w="41275" cap="flat" cmpd="sng" algn="ctr">
          <a:solidFill>
            <a:schemeClr val="tx1"/>
          </a:solidFill>
          <a:prstDash val="solid"/>
          <a:headEnd type="stealth"/>
          <a:tailEnd type="stealth"/>
        </a:ln>
        <a:effectLst/>
      </dsp:spPr>
      <dsp:style>
        <a:lnRef idx="1">
          <a:scrgbClr r="0" g="0" b="0"/>
        </a:lnRef>
        <a:fillRef idx="0">
          <a:scrgbClr r="0" g="0" b="0"/>
        </a:fillRef>
        <a:effectRef idx="0">
          <a:scrgbClr r="0" g="0" b="0"/>
        </a:effectRef>
        <a:fontRef idx="minor"/>
      </dsp:style>
    </dsp:sp>
    <dsp:sp modelId="{FBF1E5BD-9BD2-4E97-8113-C2EB727C41FF}">
      <dsp:nvSpPr>
        <dsp:cNvPr id="0" name=""/>
        <dsp:cNvSpPr/>
      </dsp:nvSpPr>
      <dsp:spPr>
        <a:xfrm>
          <a:off x="2051951" y="2583448"/>
          <a:ext cx="1633756" cy="843693"/>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CA" sz="2300" i="0" kern="1200" dirty="0" smtClean="0">
              <a:latin typeface="Effra"/>
            </a:rPr>
            <a:t>Motivation</a:t>
          </a:r>
          <a:endParaRPr lang="fr-CA" sz="2300" i="0" kern="1200" dirty="0">
            <a:latin typeface="Effra"/>
          </a:endParaRPr>
        </a:p>
      </dsp:txBody>
      <dsp:txXfrm>
        <a:off x="2093137" y="2624634"/>
        <a:ext cx="1551384" cy="761321"/>
      </dsp:txXfrm>
    </dsp:sp>
    <dsp:sp modelId="{FE2BC093-4678-47DD-998C-B99D34D100BA}">
      <dsp:nvSpPr>
        <dsp:cNvPr id="0" name=""/>
        <dsp:cNvSpPr/>
      </dsp:nvSpPr>
      <dsp:spPr>
        <a:xfrm>
          <a:off x="2777649" y="555933"/>
          <a:ext cx="3747604" cy="3747604"/>
        </a:xfrm>
        <a:custGeom>
          <a:avLst/>
          <a:gdLst/>
          <a:ahLst/>
          <a:cxnLst/>
          <a:rect l="0" t="0" r="0" b="0"/>
          <a:pathLst>
            <a:path>
              <a:moveTo>
                <a:pt x="5040" y="2011149"/>
              </a:moveTo>
              <a:arcTo wR="1873802" hR="1873802" stAng="10547791" swAng="3056865"/>
            </a:path>
          </a:pathLst>
        </a:custGeom>
        <a:noFill/>
        <a:ln w="34925" cap="flat" cmpd="sng" algn="ctr">
          <a:solidFill>
            <a:schemeClr val="dk1"/>
          </a:solidFill>
          <a:prstDash val="solid"/>
          <a:headEnd type="arrow"/>
          <a:tailEnd type="arrow"/>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1B2493DF-69A0-4229-BE66-6E6E31D98D46}" type="datetimeFigureOut">
              <a:rPr lang="en-CA" smtClean="0"/>
              <a:pPr/>
              <a:t>2017-11-12</a:t>
            </a:fld>
            <a:endParaRPr lang="en-CA"/>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58FC0028-5DC5-4681-9B10-AA6AC87CDF0C}" type="slidenum">
              <a:rPr lang="en-CA" smtClean="0"/>
              <a:pPr/>
              <a:t>‹N°›</a:t>
            </a:fld>
            <a:endParaRPr lang="en-CA"/>
          </a:p>
        </p:txBody>
      </p:sp>
    </p:spTree>
    <p:extLst>
      <p:ext uri="{BB962C8B-B14F-4D97-AF65-F5344CB8AC3E}">
        <p14:creationId xmlns:p14="http://schemas.microsoft.com/office/powerpoint/2010/main" val="3481946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03F258C7-89CD-4177-BAE9-F70FAB529DDE}" type="datetimeFigureOut">
              <a:rPr lang="en-CA" smtClean="0"/>
              <a:pPr/>
              <a:t>2017-11-12</a:t>
            </a:fld>
            <a:endParaRPr lang="en-CA"/>
          </a:p>
        </p:txBody>
      </p:sp>
      <p:sp>
        <p:nvSpPr>
          <p:cNvPr id="4" name="Slide Image Placeholder 3"/>
          <p:cNvSpPr>
            <a:spLocks noGrp="1" noRot="1" noChangeAspect="1"/>
          </p:cNvSpPr>
          <p:nvPr>
            <p:ph type="sldImg" idx="2"/>
          </p:nvPr>
        </p:nvSpPr>
        <p:spPr>
          <a:xfrm>
            <a:off x="2749550" y="525463"/>
            <a:ext cx="3797300" cy="2628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8F3ABA7B-5A77-4690-9958-26D329321295}" type="slidenum">
              <a:rPr lang="en-CA" smtClean="0"/>
              <a:pPr/>
              <a:t>‹N°›</a:t>
            </a:fld>
            <a:endParaRPr lang="en-CA"/>
          </a:p>
        </p:txBody>
      </p:sp>
    </p:spTree>
    <p:extLst>
      <p:ext uri="{BB962C8B-B14F-4D97-AF65-F5344CB8AC3E}">
        <p14:creationId xmlns:p14="http://schemas.microsoft.com/office/powerpoint/2010/main" val="1863801773"/>
      </p:ext>
    </p:extLst>
  </p:cSld>
  <p:clrMap bg1="lt1" tx1="dk1" bg2="lt2" tx2="dk2" accent1="accent1" accent2="accent2" accent3="accent3" accent4="accent4" accent5="accent5" accent6="accent6" hlink="hlink" folHlink="folHlink"/>
  <p:hf hdr="0" ftr="0" dt="0"/>
  <p:notesStyle>
    <a:lvl1pPr marL="0" algn="l" defTabSz="957830" rtl="0" eaLnBrk="1" latinLnBrk="0" hangingPunct="1">
      <a:defRPr sz="1300" kern="1200">
        <a:solidFill>
          <a:schemeClr val="tx1"/>
        </a:solidFill>
        <a:latin typeface="+mn-lt"/>
        <a:ea typeface="+mn-ea"/>
        <a:cs typeface="+mn-cs"/>
      </a:defRPr>
    </a:lvl1pPr>
    <a:lvl2pPr marL="478915" algn="l" defTabSz="957830" rtl="0" eaLnBrk="1" latinLnBrk="0" hangingPunct="1">
      <a:defRPr sz="1300" kern="1200">
        <a:solidFill>
          <a:schemeClr val="tx1"/>
        </a:solidFill>
        <a:latin typeface="+mn-lt"/>
        <a:ea typeface="+mn-ea"/>
        <a:cs typeface="+mn-cs"/>
      </a:defRPr>
    </a:lvl2pPr>
    <a:lvl3pPr marL="957830" algn="l" defTabSz="957830" rtl="0" eaLnBrk="1" latinLnBrk="0" hangingPunct="1">
      <a:defRPr sz="1300" kern="1200">
        <a:solidFill>
          <a:schemeClr val="tx1"/>
        </a:solidFill>
        <a:latin typeface="+mn-lt"/>
        <a:ea typeface="+mn-ea"/>
        <a:cs typeface="+mn-cs"/>
      </a:defRPr>
    </a:lvl3pPr>
    <a:lvl4pPr marL="1436745" algn="l" defTabSz="957830" rtl="0" eaLnBrk="1" latinLnBrk="0" hangingPunct="1">
      <a:defRPr sz="1300" kern="1200">
        <a:solidFill>
          <a:schemeClr val="tx1"/>
        </a:solidFill>
        <a:latin typeface="+mn-lt"/>
        <a:ea typeface="+mn-ea"/>
        <a:cs typeface="+mn-cs"/>
      </a:defRPr>
    </a:lvl4pPr>
    <a:lvl5pPr marL="1915661" algn="l" defTabSz="957830" rtl="0" eaLnBrk="1" latinLnBrk="0" hangingPunct="1">
      <a:defRPr sz="1300" kern="1200">
        <a:solidFill>
          <a:schemeClr val="tx1"/>
        </a:solidFill>
        <a:latin typeface="+mn-lt"/>
        <a:ea typeface="+mn-ea"/>
        <a:cs typeface="+mn-cs"/>
      </a:defRPr>
    </a:lvl5pPr>
    <a:lvl6pPr marL="2394576" algn="l" defTabSz="957830" rtl="0" eaLnBrk="1" latinLnBrk="0" hangingPunct="1">
      <a:defRPr sz="1300" kern="1200">
        <a:solidFill>
          <a:schemeClr val="tx1"/>
        </a:solidFill>
        <a:latin typeface="+mn-lt"/>
        <a:ea typeface="+mn-ea"/>
        <a:cs typeface="+mn-cs"/>
      </a:defRPr>
    </a:lvl6pPr>
    <a:lvl7pPr marL="2873491" algn="l" defTabSz="957830" rtl="0" eaLnBrk="1" latinLnBrk="0" hangingPunct="1">
      <a:defRPr sz="1300" kern="1200">
        <a:solidFill>
          <a:schemeClr val="tx1"/>
        </a:solidFill>
        <a:latin typeface="+mn-lt"/>
        <a:ea typeface="+mn-ea"/>
        <a:cs typeface="+mn-cs"/>
      </a:defRPr>
    </a:lvl7pPr>
    <a:lvl8pPr marL="3352406" algn="l" defTabSz="957830" rtl="0" eaLnBrk="1" latinLnBrk="0" hangingPunct="1">
      <a:defRPr sz="1300" kern="1200">
        <a:solidFill>
          <a:schemeClr val="tx1"/>
        </a:solidFill>
        <a:latin typeface="+mn-lt"/>
        <a:ea typeface="+mn-ea"/>
        <a:cs typeface="+mn-cs"/>
      </a:defRPr>
    </a:lvl8pPr>
    <a:lvl9pPr marL="3831322" algn="l" defTabSz="95783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731957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191475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454911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4220071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010376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569430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532345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76565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402950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750697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32822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145104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645313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650361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447127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146898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marL="342900" indent="-342900">
              <a:buFont typeface="Wingdings" panose="05000000000000000000" pitchFamily="2" charset="2"/>
              <a:buChar char="§"/>
            </a:pPr>
            <a:r>
              <a:rPr lang="fr-CA" sz="1400" dirty="0" smtClean="0">
                <a:solidFill>
                  <a:srgbClr val="0A2191"/>
                </a:solidFill>
                <a:latin typeface="Effra"/>
              </a:rPr>
              <a:t>Black, Merton ont reçu en 1997 le prix Nobel d’économie pour avoir facilité la gestion efficace des risques dans les marchés financiers</a:t>
            </a:r>
          </a:p>
          <a:p>
            <a:pPr marL="342900" indent="-342900">
              <a:buFont typeface="Wingdings" panose="05000000000000000000" pitchFamily="2" charset="2"/>
              <a:buChar char="§"/>
            </a:pPr>
            <a:r>
              <a:rPr lang="fr-CA" sz="1400" dirty="0" smtClean="0">
                <a:solidFill>
                  <a:srgbClr val="0A2191"/>
                </a:solidFill>
                <a:latin typeface="Effra"/>
              </a:rPr>
              <a:t>Le développement informatique a des fonctions de gains similaires aux marchés financiers. En informatique comme en bourse, vouloir « gagner » plus souvent que ce que l’on perd est risqué. Pour exploiter la variabilité, leurs stratégie propose d’ échouer plus souvent que ce que l’on gagne, avec les pertes à chaque fois limitées mais avec des gains illimités</a:t>
            </a:r>
          </a:p>
          <a:p>
            <a:pPr marL="342900" indent="-342900">
              <a:buFont typeface="Wingdings" panose="05000000000000000000" pitchFamily="2" charset="2"/>
              <a:buChar char="§"/>
            </a:pPr>
            <a:r>
              <a:rPr lang="fr-CA" sz="1400" dirty="0" smtClean="0">
                <a:solidFill>
                  <a:srgbClr val="0A2191"/>
                </a:solidFill>
                <a:latin typeface="Effra"/>
              </a:rPr>
              <a:t>Diversifier son portefeuille d’idée, challenger les prévisions ROI au fur et à mesure que l’on acquière de l’information, mettre des conditions d’arrêt du projet sans sanctions permettent d’exploiter la variabilité</a:t>
            </a:r>
          </a:p>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699433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926635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818552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689946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068863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69368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209264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457697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925678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57579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916844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664145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4064972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274874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223865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392719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95550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rtl="0" eaLnBrk="1" fontAlgn="t" latinLnBrk="0" hangingPunct="1"/>
            <a:r>
              <a:rPr lang="en-US" sz="1300" b="1" i="0" u="none" strike="noStrike" kern="1200" dirty="0" err="1" smtClean="0">
                <a:solidFill>
                  <a:schemeClr val="tx1"/>
                </a:solidFill>
                <a:effectLst/>
                <a:latin typeface="+mn-lt"/>
                <a:ea typeface="+mn-ea"/>
                <a:cs typeface="+mn-cs"/>
              </a:rPr>
              <a:t>Lourdeur</a:t>
            </a:r>
            <a:endParaRPr lang="fr-CA" sz="1300" b="1" i="0" u="none" strike="noStrike" kern="1200" dirty="0" smtClean="0">
              <a:solidFill>
                <a:schemeClr val="tx1"/>
              </a:solidFill>
              <a:effectLst/>
              <a:latin typeface="+mn-lt"/>
              <a:ea typeface="+mn-ea"/>
              <a:cs typeface="+mn-cs"/>
            </a:endParaRPr>
          </a:p>
          <a:p>
            <a:pPr rtl="0" eaLnBrk="1" fontAlgn="auto" latinLnBrk="0" hangingPunct="1"/>
            <a:r>
              <a:rPr lang="en-US" sz="1300" b="0" i="0" u="none" strike="noStrike" kern="1200" dirty="0" err="1" smtClean="0">
                <a:solidFill>
                  <a:schemeClr val="tx1"/>
                </a:solidFill>
                <a:effectLst/>
                <a:latin typeface="+mn-lt"/>
                <a:ea typeface="+mn-ea"/>
                <a:cs typeface="+mn-cs"/>
              </a:rPr>
              <a:t>Systèmes</a:t>
            </a:r>
            <a:r>
              <a:rPr lang="en-US" sz="1300" b="0" i="0" u="none" strike="noStrike" kern="1200" dirty="0" smtClean="0">
                <a:solidFill>
                  <a:schemeClr val="tx1"/>
                </a:solidFill>
                <a:effectLst/>
                <a:latin typeface="+mn-lt"/>
                <a:ea typeface="+mn-ea"/>
                <a:cs typeface="+mn-cs"/>
              </a:rPr>
              <a:t> </a:t>
            </a:r>
            <a:r>
              <a:rPr lang="en-US" sz="1300" b="0" i="0" u="none" strike="noStrike" kern="1200" dirty="0" err="1" smtClean="0">
                <a:solidFill>
                  <a:schemeClr val="tx1"/>
                </a:solidFill>
                <a:effectLst/>
                <a:latin typeface="+mn-lt"/>
                <a:ea typeface="+mn-ea"/>
                <a:cs typeface="+mn-cs"/>
              </a:rPr>
              <a:t>difficiles</a:t>
            </a:r>
            <a:r>
              <a:rPr lang="en-US" sz="1300" b="0" i="0" u="none" strike="noStrike" kern="1200" dirty="0" smtClean="0">
                <a:solidFill>
                  <a:schemeClr val="tx1"/>
                </a:solidFill>
                <a:effectLst/>
                <a:latin typeface="+mn-lt"/>
                <a:ea typeface="+mn-ea"/>
                <a:cs typeface="+mn-cs"/>
              </a:rPr>
              <a:t> à </a:t>
            </a:r>
            <a:r>
              <a:rPr lang="en-US" sz="1300" b="0" i="0" u="none" strike="noStrike" kern="1200" dirty="0" err="1" smtClean="0">
                <a:solidFill>
                  <a:schemeClr val="tx1"/>
                </a:solidFill>
                <a:effectLst/>
                <a:latin typeface="+mn-lt"/>
                <a:ea typeface="+mn-ea"/>
                <a:cs typeface="+mn-cs"/>
              </a:rPr>
              <a:t>utiliser</a:t>
            </a:r>
            <a:r>
              <a:rPr lang="en-US" sz="1300" b="0" i="0" u="none" strike="noStrike" kern="1200" dirty="0" smtClean="0">
                <a:solidFill>
                  <a:schemeClr val="tx1"/>
                </a:solidFill>
                <a:effectLst/>
                <a:latin typeface="+mn-lt"/>
                <a:ea typeface="+mn-ea"/>
                <a:cs typeface="+mn-cs"/>
              </a:rPr>
              <a:t>, </a:t>
            </a:r>
            <a:r>
              <a:rPr lang="en-US" sz="1300" b="0" i="0" u="none" strike="noStrike" kern="1200" dirty="0" err="1" smtClean="0">
                <a:solidFill>
                  <a:schemeClr val="tx1"/>
                </a:solidFill>
                <a:effectLst/>
                <a:latin typeface="+mn-lt"/>
                <a:ea typeface="+mn-ea"/>
                <a:cs typeface="+mn-cs"/>
              </a:rPr>
              <a:t>coûteux</a:t>
            </a:r>
            <a:r>
              <a:rPr lang="en-US" sz="1300" b="0" i="0" u="none" strike="noStrike" kern="1200" dirty="0" smtClean="0">
                <a:solidFill>
                  <a:schemeClr val="tx1"/>
                </a:solidFill>
                <a:effectLst/>
                <a:latin typeface="+mn-lt"/>
                <a:ea typeface="+mn-ea"/>
                <a:cs typeface="+mn-cs"/>
              </a:rPr>
              <a:t> à </a:t>
            </a:r>
            <a:r>
              <a:rPr lang="en-US" sz="1300" b="0" i="0" u="none" strike="noStrike" kern="1200" dirty="0" err="1" smtClean="0">
                <a:solidFill>
                  <a:schemeClr val="tx1"/>
                </a:solidFill>
                <a:effectLst/>
                <a:latin typeface="+mn-lt"/>
                <a:ea typeface="+mn-ea"/>
                <a:cs typeface="+mn-cs"/>
              </a:rPr>
              <a:t>maintenir</a:t>
            </a:r>
            <a:r>
              <a:rPr lang="en-US" sz="1300" b="0" i="0" u="none" strike="noStrike" kern="1200" dirty="0" smtClean="0">
                <a:solidFill>
                  <a:schemeClr val="tx1"/>
                </a:solidFill>
                <a:effectLst/>
                <a:latin typeface="+mn-lt"/>
                <a:ea typeface="+mn-ea"/>
                <a:cs typeface="+mn-cs"/>
              </a:rPr>
              <a:t> et </a:t>
            </a:r>
            <a:r>
              <a:rPr lang="en-US" sz="1300" b="0" i="0" u="none" strike="noStrike" kern="1200" dirty="0" err="1" smtClean="0">
                <a:solidFill>
                  <a:schemeClr val="tx1"/>
                </a:solidFill>
                <a:effectLst/>
                <a:latin typeface="+mn-lt"/>
                <a:ea typeface="+mn-ea"/>
                <a:cs typeface="+mn-cs"/>
              </a:rPr>
              <a:t>difficiles</a:t>
            </a:r>
            <a:r>
              <a:rPr lang="en-US" sz="1300" b="0" i="0" u="none" strike="noStrike" kern="1200" dirty="0" smtClean="0">
                <a:solidFill>
                  <a:schemeClr val="tx1"/>
                </a:solidFill>
                <a:effectLst/>
                <a:latin typeface="+mn-lt"/>
                <a:ea typeface="+mn-ea"/>
                <a:cs typeface="+mn-cs"/>
              </a:rPr>
              <a:t> à faire </a:t>
            </a:r>
            <a:r>
              <a:rPr lang="en-US" sz="1300" b="0" i="0" u="none" strike="noStrike" kern="1200" dirty="0" err="1" smtClean="0">
                <a:solidFill>
                  <a:schemeClr val="tx1"/>
                </a:solidFill>
                <a:effectLst/>
                <a:latin typeface="+mn-lt"/>
                <a:ea typeface="+mn-ea"/>
                <a:cs typeface="+mn-cs"/>
              </a:rPr>
              <a:t>évoluer</a:t>
            </a:r>
            <a:endParaRPr lang="fr-CA" sz="1300" b="0" i="0" u="none" strike="noStrike" kern="1200" dirty="0" smtClean="0">
              <a:solidFill>
                <a:schemeClr val="tx1"/>
              </a:solidFill>
              <a:effectLst/>
              <a:latin typeface="+mn-lt"/>
              <a:ea typeface="+mn-ea"/>
              <a:cs typeface="+mn-cs"/>
            </a:endParaRPr>
          </a:p>
          <a:p>
            <a:pPr rtl="0" eaLnBrk="1" fontAlgn="t" latinLnBrk="0" hangingPunct="1"/>
            <a:r>
              <a:rPr lang="en-US" sz="1300" b="1" i="0" u="none" strike="noStrike" kern="1200" dirty="0" err="1" smtClean="0">
                <a:solidFill>
                  <a:schemeClr val="tx1"/>
                </a:solidFill>
                <a:effectLst/>
                <a:latin typeface="+mn-lt"/>
                <a:ea typeface="+mn-ea"/>
                <a:cs typeface="+mn-cs"/>
              </a:rPr>
              <a:t>Lenteur</a:t>
            </a:r>
            <a:endParaRPr lang="fr-CA" sz="1300" b="1" i="0" u="none" strike="noStrike" kern="1200" dirty="0" smtClean="0">
              <a:solidFill>
                <a:schemeClr val="tx1"/>
              </a:solidFill>
              <a:effectLst/>
              <a:latin typeface="+mn-lt"/>
              <a:ea typeface="+mn-ea"/>
              <a:cs typeface="+mn-cs"/>
            </a:endParaRPr>
          </a:p>
          <a:p>
            <a:pPr rtl="0" eaLnBrk="1" fontAlgn="t" latinLnBrk="0" hangingPunct="1"/>
            <a:r>
              <a:rPr lang="en-US" sz="1300" b="0" i="0" u="none" strike="noStrike" kern="1200" dirty="0" err="1" smtClean="0">
                <a:solidFill>
                  <a:schemeClr val="tx1"/>
                </a:solidFill>
                <a:effectLst/>
                <a:latin typeface="+mn-lt"/>
                <a:ea typeface="+mn-ea"/>
                <a:cs typeface="+mn-cs"/>
              </a:rPr>
              <a:t>Faible</a:t>
            </a:r>
            <a:r>
              <a:rPr lang="en-US" sz="1300" b="0" i="0" u="none" strike="noStrike" kern="1200" dirty="0" smtClean="0">
                <a:solidFill>
                  <a:schemeClr val="tx1"/>
                </a:solidFill>
                <a:effectLst/>
                <a:latin typeface="+mn-lt"/>
                <a:ea typeface="+mn-ea"/>
                <a:cs typeface="+mn-cs"/>
              </a:rPr>
              <a:t> </a:t>
            </a:r>
            <a:r>
              <a:rPr lang="en-US" sz="1300" b="0" i="0" u="none" strike="noStrike" kern="1200" dirty="0" err="1" smtClean="0">
                <a:solidFill>
                  <a:schemeClr val="tx1"/>
                </a:solidFill>
                <a:effectLst/>
                <a:latin typeface="+mn-lt"/>
                <a:ea typeface="+mn-ea"/>
                <a:cs typeface="+mn-cs"/>
              </a:rPr>
              <a:t>réactivité</a:t>
            </a:r>
            <a:r>
              <a:rPr lang="en-US" sz="1300" b="0" i="0" u="none" strike="noStrike" kern="1200" dirty="0" smtClean="0">
                <a:solidFill>
                  <a:schemeClr val="tx1"/>
                </a:solidFill>
                <a:effectLst/>
                <a:latin typeface="+mn-lt"/>
                <a:ea typeface="+mn-ea"/>
                <a:cs typeface="+mn-cs"/>
              </a:rPr>
              <a:t> </a:t>
            </a:r>
            <a:r>
              <a:rPr lang="en-US" sz="1300" b="0" i="0" u="none" strike="noStrike" kern="1200" dirty="0" err="1" smtClean="0">
                <a:solidFill>
                  <a:schemeClr val="tx1"/>
                </a:solidFill>
                <a:effectLst/>
                <a:latin typeface="+mn-lt"/>
                <a:ea typeface="+mn-ea"/>
                <a:cs typeface="+mn-cs"/>
              </a:rPr>
              <a:t>même</a:t>
            </a:r>
            <a:r>
              <a:rPr lang="en-US" sz="1300" b="0" i="0" u="none" strike="noStrike" kern="1200" dirty="0" smtClean="0">
                <a:solidFill>
                  <a:schemeClr val="tx1"/>
                </a:solidFill>
                <a:effectLst/>
                <a:latin typeface="+mn-lt"/>
                <a:ea typeface="+mn-ea"/>
                <a:cs typeface="+mn-cs"/>
              </a:rPr>
              <a:t> pour les </a:t>
            </a:r>
            <a:r>
              <a:rPr lang="en-US" sz="1300" b="0" i="0" u="none" strike="noStrike" kern="1200" dirty="0" err="1" smtClean="0">
                <a:solidFill>
                  <a:schemeClr val="tx1"/>
                </a:solidFill>
                <a:effectLst/>
                <a:latin typeface="+mn-lt"/>
                <a:ea typeface="+mn-ea"/>
                <a:cs typeface="+mn-cs"/>
              </a:rPr>
              <a:t>requêtes</a:t>
            </a:r>
            <a:r>
              <a:rPr lang="en-US" sz="1300" b="0" i="0" u="none" strike="noStrike" kern="1200" dirty="0" smtClean="0">
                <a:solidFill>
                  <a:schemeClr val="tx1"/>
                </a:solidFill>
                <a:effectLst/>
                <a:latin typeface="+mn-lt"/>
                <a:ea typeface="+mn-ea"/>
                <a:cs typeface="+mn-cs"/>
              </a:rPr>
              <a:t> </a:t>
            </a:r>
            <a:r>
              <a:rPr lang="en-US" sz="1300" b="0" i="0" u="none" strike="noStrike" kern="1200" dirty="0" err="1" smtClean="0">
                <a:solidFill>
                  <a:schemeClr val="tx1"/>
                </a:solidFill>
                <a:effectLst/>
                <a:latin typeface="+mn-lt"/>
                <a:ea typeface="+mn-ea"/>
                <a:cs typeface="+mn-cs"/>
              </a:rPr>
              <a:t>urgentes</a:t>
            </a:r>
            <a:endParaRPr lang="fr-CA" sz="1300" b="0" i="0" u="none" strike="noStrike" kern="1200" dirty="0" smtClean="0">
              <a:solidFill>
                <a:schemeClr val="tx1"/>
              </a:solidFill>
              <a:effectLst/>
              <a:latin typeface="+mn-lt"/>
              <a:ea typeface="+mn-ea"/>
              <a:cs typeface="+mn-cs"/>
            </a:endParaRPr>
          </a:p>
          <a:p>
            <a:pPr rtl="0" eaLnBrk="1" fontAlgn="t" latinLnBrk="0" hangingPunct="1"/>
            <a:r>
              <a:rPr lang="en-US" sz="1300" b="1" i="0" u="none" strike="noStrike" kern="1200" dirty="0" err="1" smtClean="0">
                <a:solidFill>
                  <a:schemeClr val="tx1"/>
                </a:solidFill>
                <a:effectLst/>
                <a:latin typeface="+mn-lt"/>
                <a:ea typeface="+mn-ea"/>
                <a:cs typeface="+mn-cs"/>
              </a:rPr>
              <a:t>En</a:t>
            </a:r>
            <a:r>
              <a:rPr lang="en-US" sz="1300" b="1" i="0" u="none" strike="noStrike" kern="1200" dirty="0" smtClean="0">
                <a:solidFill>
                  <a:schemeClr val="tx1"/>
                </a:solidFill>
                <a:effectLst/>
                <a:latin typeface="+mn-lt"/>
                <a:ea typeface="+mn-ea"/>
                <a:cs typeface="+mn-cs"/>
              </a:rPr>
              <a:t> </a:t>
            </a:r>
            <a:r>
              <a:rPr lang="en-US" sz="1300" b="1" i="0" u="none" strike="noStrike" kern="1200" dirty="0" err="1" smtClean="0">
                <a:solidFill>
                  <a:schemeClr val="tx1"/>
                </a:solidFill>
                <a:effectLst/>
                <a:latin typeface="+mn-lt"/>
                <a:ea typeface="+mn-ea"/>
                <a:cs typeface="+mn-cs"/>
              </a:rPr>
              <a:t>décalage</a:t>
            </a:r>
            <a:endParaRPr lang="fr-CA" sz="1300" b="1" i="0" u="none" strike="noStrike" kern="1200" dirty="0" smtClean="0">
              <a:solidFill>
                <a:schemeClr val="tx1"/>
              </a:solidFill>
              <a:effectLst/>
              <a:latin typeface="+mn-lt"/>
              <a:ea typeface="+mn-ea"/>
              <a:cs typeface="+mn-cs"/>
            </a:endParaRPr>
          </a:p>
          <a:p>
            <a:pPr rtl="0" eaLnBrk="1" fontAlgn="t" latinLnBrk="0" hangingPunct="1"/>
            <a:r>
              <a:rPr lang="en-US" sz="1300" b="0" i="0" u="none" strike="noStrike" kern="1200" dirty="0" smtClean="0">
                <a:solidFill>
                  <a:schemeClr val="tx1"/>
                </a:solidFill>
                <a:effectLst/>
                <a:latin typeface="+mn-lt"/>
                <a:ea typeface="+mn-ea"/>
                <a:cs typeface="+mn-cs"/>
              </a:rPr>
              <a:t>Trop </a:t>
            </a:r>
            <a:r>
              <a:rPr lang="en-US" sz="1300" b="0" i="0" u="none" strike="noStrike" kern="1200" dirty="0" err="1" smtClean="0">
                <a:solidFill>
                  <a:schemeClr val="tx1"/>
                </a:solidFill>
                <a:effectLst/>
                <a:latin typeface="+mn-lt"/>
                <a:ea typeface="+mn-ea"/>
                <a:cs typeface="+mn-cs"/>
              </a:rPr>
              <a:t>d’attention</a:t>
            </a:r>
            <a:r>
              <a:rPr lang="en-US" sz="1300" b="0" i="0" u="none" strike="noStrike" kern="1200" dirty="0" smtClean="0">
                <a:solidFill>
                  <a:schemeClr val="tx1"/>
                </a:solidFill>
                <a:effectLst/>
                <a:latin typeface="+mn-lt"/>
                <a:ea typeface="+mn-ea"/>
                <a:cs typeface="+mn-cs"/>
              </a:rPr>
              <a:t> </a:t>
            </a:r>
            <a:r>
              <a:rPr lang="en-US" sz="1300" b="0" i="0" u="none" strike="noStrike" kern="1200" dirty="0" err="1" smtClean="0">
                <a:solidFill>
                  <a:schemeClr val="tx1"/>
                </a:solidFill>
                <a:effectLst/>
                <a:latin typeface="+mn-lt"/>
                <a:ea typeface="+mn-ea"/>
                <a:cs typeface="+mn-cs"/>
              </a:rPr>
              <a:t>portée</a:t>
            </a:r>
            <a:r>
              <a:rPr lang="en-US" sz="1300" b="0" i="0" u="none" strike="noStrike" kern="1200" dirty="0" smtClean="0">
                <a:solidFill>
                  <a:schemeClr val="tx1"/>
                </a:solidFill>
                <a:effectLst/>
                <a:latin typeface="+mn-lt"/>
                <a:ea typeface="+mn-ea"/>
                <a:cs typeface="+mn-cs"/>
              </a:rPr>
              <a:t> sur de la technique, pas </a:t>
            </a:r>
            <a:r>
              <a:rPr lang="en-US" sz="1300" b="0" i="0" u="none" strike="noStrike" kern="1200" dirty="0" err="1" smtClean="0">
                <a:solidFill>
                  <a:schemeClr val="tx1"/>
                </a:solidFill>
                <a:effectLst/>
                <a:latin typeface="+mn-lt"/>
                <a:ea typeface="+mn-ea"/>
                <a:cs typeface="+mn-cs"/>
              </a:rPr>
              <a:t>suffisament</a:t>
            </a:r>
            <a:r>
              <a:rPr lang="en-US" sz="1300" b="0" i="0" u="none" strike="noStrike" kern="1200" dirty="0" smtClean="0">
                <a:solidFill>
                  <a:schemeClr val="tx1"/>
                </a:solidFill>
                <a:effectLst/>
                <a:latin typeface="+mn-lt"/>
                <a:ea typeface="+mn-ea"/>
                <a:cs typeface="+mn-cs"/>
              </a:rPr>
              <a:t> sur </a:t>
            </a:r>
            <a:r>
              <a:rPr lang="en-US" sz="1300" b="0" i="0" u="none" strike="noStrike" kern="1200" dirty="0" err="1" smtClean="0">
                <a:solidFill>
                  <a:schemeClr val="tx1"/>
                </a:solidFill>
                <a:effectLst/>
                <a:latin typeface="+mn-lt"/>
                <a:ea typeface="+mn-ea"/>
                <a:cs typeface="+mn-cs"/>
              </a:rPr>
              <a:t>leur</a:t>
            </a:r>
            <a:r>
              <a:rPr lang="en-US" sz="1300" b="0" i="0" u="none" strike="noStrike" kern="1200" dirty="0" smtClean="0">
                <a:solidFill>
                  <a:schemeClr val="tx1"/>
                </a:solidFill>
                <a:effectLst/>
                <a:latin typeface="+mn-lt"/>
                <a:ea typeface="+mn-ea"/>
                <a:cs typeface="+mn-cs"/>
              </a:rPr>
              <a:t> mission : </a:t>
            </a:r>
            <a:r>
              <a:rPr lang="en-US" sz="1300" b="0" i="0" u="none" strike="noStrike" kern="1200" dirty="0" err="1" smtClean="0">
                <a:solidFill>
                  <a:schemeClr val="tx1"/>
                </a:solidFill>
                <a:effectLst/>
                <a:latin typeface="+mn-lt"/>
                <a:ea typeface="+mn-ea"/>
                <a:cs typeface="+mn-cs"/>
              </a:rPr>
              <a:t>apporter</a:t>
            </a:r>
            <a:r>
              <a:rPr lang="en-US" sz="1300" b="0" i="0" u="none" strike="noStrike" kern="1200" dirty="0" smtClean="0">
                <a:solidFill>
                  <a:schemeClr val="tx1"/>
                </a:solidFill>
                <a:effectLst/>
                <a:latin typeface="+mn-lt"/>
                <a:ea typeface="+mn-ea"/>
                <a:cs typeface="+mn-cs"/>
              </a:rPr>
              <a:t> de la </a:t>
            </a:r>
            <a:r>
              <a:rPr lang="en-US" sz="1300" b="0" i="0" u="none" strike="noStrike" kern="1200" dirty="0" err="1" smtClean="0">
                <a:solidFill>
                  <a:schemeClr val="tx1"/>
                </a:solidFill>
                <a:effectLst/>
                <a:latin typeface="+mn-lt"/>
                <a:ea typeface="+mn-ea"/>
                <a:cs typeface="+mn-cs"/>
              </a:rPr>
              <a:t>valeur</a:t>
            </a:r>
            <a:r>
              <a:rPr lang="en-US" sz="1300" b="0" i="0" u="none" strike="noStrike" kern="1200" dirty="0" smtClean="0">
                <a:solidFill>
                  <a:schemeClr val="tx1"/>
                </a:solidFill>
                <a:effectLst/>
                <a:latin typeface="+mn-lt"/>
                <a:ea typeface="+mn-ea"/>
                <a:cs typeface="+mn-cs"/>
              </a:rPr>
              <a:t> </a:t>
            </a:r>
            <a:r>
              <a:rPr lang="en-US" sz="1300" b="0" i="0" u="none" strike="noStrike" kern="1200" dirty="0" err="1" smtClean="0">
                <a:solidFill>
                  <a:schemeClr val="tx1"/>
                </a:solidFill>
                <a:effectLst/>
                <a:latin typeface="+mn-lt"/>
                <a:ea typeface="+mn-ea"/>
                <a:cs typeface="+mn-cs"/>
              </a:rPr>
              <a:t>d’affaire</a:t>
            </a:r>
            <a:endParaRPr lang="fr-CA" sz="1300" b="0" i="0" u="none" strike="noStrike" kern="1200" dirty="0" smtClean="0">
              <a:solidFill>
                <a:schemeClr val="tx1"/>
              </a:solidFill>
              <a:effectLst/>
              <a:latin typeface="+mn-lt"/>
              <a:ea typeface="+mn-ea"/>
              <a:cs typeface="+mn-cs"/>
            </a:endParaRPr>
          </a:p>
          <a:p>
            <a:pPr rtl="0" eaLnBrk="1" fontAlgn="t" latinLnBrk="0" hangingPunct="1"/>
            <a:r>
              <a:rPr lang="en-US" sz="1300" b="1" i="0" u="none" strike="noStrike" kern="1200" dirty="0" err="1" smtClean="0">
                <a:solidFill>
                  <a:schemeClr val="tx1"/>
                </a:solidFill>
                <a:effectLst/>
                <a:latin typeface="+mn-lt"/>
                <a:ea typeface="+mn-ea"/>
                <a:cs typeface="+mn-cs"/>
              </a:rPr>
              <a:t>Une</a:t>
            </a:r>
            <a:r>
              <a:rPr lang="en-US" sz="1300" b="1" i="0" u="none" strike="noStrike" kern="1200" dirty="0" smtClean="0">
                <a:solidFill>
                  <a:schemeClr val="tx1"/>
                </a:solidFill>
                <a:effectLst/>
                <a:latin typeface="+mn-lt"/>
                <a:ea typeface="+mn-ea"/>
                <a:cs typeface="+mn-cs"/>
              </a:rPr>
              <a:t> langue </a:t>
            </a:r>
            <a:r>
              <a:rPr lang="en-US" sz="1300" b="1" i="0" u="none" strike="noStrike" kern="1200" dirty="0" err="1" smtClean="0">
                <a:solidFill>
                  <a:schemeClr val="tx1"/>
                </a:solidFill>
                <a:effectLst/>
                <a:latin typeface="+mn-lt"/>
                <a:ea typeface="+mn-ea"/>
                <a:cs typeface="+mn-cs"/>
              </a:rPr>
              <a:t>étrangère</a:t>
            </a:r>
            <a:endParaRPr lang="fr-CA" sz="1300" b="1" i="0" u="none" strike="noStrike" kern="1200" dirty="0" smtClean="0">
              <a:solidFill>
                <a:schemeClr val="tx1"/>
              </a:solidFill>
              <a:effectLst/>
              <a:latin typeface="+mn-lt"/>
              <a:ea typeface="+mn-ea"/>
              <a:cs typeface="+mn-cs"/>
            </a:endParaRPr>
          </a:p>
          <a:p>
            <a:pPr rtl="0" eaLnBrk="1" fontAlgn="t" latinLnBrk="0" hangingPunct="1"/>
            <a:r>
              <a:rPr lang="en-US" sz="1300" b="0" i="0" u="none" strike="noStrike" kern="1200" dirty="0" smtClean="0">
                <a:solidFill>
                  <a:schemeClr val="tx1"/>
                </a:solidFill>
                <a:effectLst/>
                <a:latin typeface="+mn-lt"/>
                <a:ea typeface="+mn-ea"/>
                <a:cs typeface="+mn-cs"/>
              </a:rPr>
              <a:t>Language TI non comprise par les gens </a:t>
            </a:r>
            <a:r>
              <a:rPr lang="en-US" sz="1300" b="0" i="0" u="none" strike="noStrike" kern="1200" dirty="0" err="1" smtClean="0">
                <a:solidFill>
                  <a:schemeClr val="tx1"/>
                </a:solidFill>
                <a:effectLst/>
                <a:latin typeface="+mn-lt"/>
                <a:ea typeface="+mn-ea"/>
                <a:cs typeface="+mn-cs"/>
              </a:rPr>
              <a:t>d’affaire</a:t>
            </a:r>
            <a:r>
              <a:rPr lang="en-US" sz="1300" b="0" i="0" u="none" strike="noStrike" kern="1200" dirty="0" smtClean="0">
                <a:solidFill>
                  <a:schemeClr val="tx1"/>
                </a:solidFill>
                <a:effectLst/>
                <a:latin typeface="+mn-lt"/>
                <a:ea typeface="+mn-ea"/>
                <a:cs typeface="+mn-cs"/>
              </a:rPr>
              <a:t>, Langue des gens </a:t>
            </a:r>
            <a:r>
              <a:rPr lang="en-US" sz="1300" b="0" i="0" u="none" strike="noStrike" kern="1200" dirty="0" err="1" smtClean="0">
                <a:solidFill>
                  <a:schemeClr val="tx1"/>
                </a:solidFill>
                <a:effectLst/>
                <a:latin typeface="+mn-lt"/>
                <a:ea typeface="+mn-ea"/>
                <a:cs typeface="+mn-cs"/>
              </a:rPr>
              <a:t>d’affaire</a:t>
            </a:r>
            <a:r>
              <a:rPr lang="en-US" sz="1300" b="0" i="0" u="none" strike="noStrike" kern="1200" dirty="0" smtClean="0">
                <a:solidFill>
                  <a:schemeClr val="tx1"/>
                </a:solidFill>
                <a:effectLst/>
                <a:latin typeface="+mn-lt"/>
                <a:ea typeface="+mn-ea"/>
                <a:cs typeface="+mn-cs"/>
              </a:rPr>
              <a:t> non comprise par les TI</a:t>
            </a:r>
            <a:endParaRPr lang="fr-CA" sz="1300" b="0" i="0" u="none" strike="noStrike" kern="1200" dirty="0" smtClean="0">
              <a:solidFill>
                <a:schemeClr val="tx1"/>
              </a:solidFill>
              <a:effectLst/>
              <a:latin typeface="+mn-lt"/>
              <a:ea typeface="+mn-ea"/>
              <a:cs typeface="+mn-cs"/>
            </a:endParaRPr>
          </a:p>
          <a:p>
            <a:pPr rtl="0" eaLnBrk="1" fontAlgn="t" latinLnBrk="0" hangingPunct="1"/>
            <a:r>
              <a:rPr lang="en-US" sz="1300" b="1" i="0" u="none" strike="noStrike" kern="1200" dirty="0" err="1" smtClean="0">
                <a:solidFill>
                  <a:schemeClr val="tx1"/>
                </a:solidFill>
                <a:effectLst/>
                <a:latin typeface="+mn-lt"/>
                <a:ea typeface="+mn-ea"/>
                <a:cs typeface="+mn-cs"/>
              </a:rPr>
              <a:t>Projets</a:t>
            </a:r>
            <a:r>
              <a:rPr lang="en-US" sz="1300" b="1" i="0" u="none" strike="noStrike" kern="1200" dirty="0" smtClean="0">
                <a:solidFill>
                  <a:schemeClr val="tx1"/>
                </a:solidFill>
                <a:effectLst/>
                <a:latin typeface="+mn-lt"/>
                <a:ea typeface="+mn-ea"/>
                <a:cs typeface="+mn-cs"/>
              </a:rPr>
              <a:t> </a:t>
            </a:r>
            <a:r>
              <a:rPr lang="en-US" sz="1300" b="1" i="0" u="none" strike="noStrike" kern="1200" dirty="0" err="1" smtClean="0">
                <a:solidFill>
                  <a:schemeClr val="tx1"/>
                </a:solidFill>
                <a:effectLst/>
                <a:latin typeface="+mn-lt"/>
                <a:ea typeface="+mn-ea"/>
                <a:cs typeface="+mn-cs"/>
              </a:rPr>
              <a:t>en</a:t>
            </a:r>
            <a:r>
              <a:rPr lang="en-US" sz="1300" b="1" i="0" u="none" strike="noStrike" kern="1200" dirty="0" smtClean="0">
                <a:solidFill>
                  <a:schemeClr val="tx1"/>
                </a:solidFill>
                <a:effectLst/>
                <a:latin typeface="+mn-lt"/>
                <a:ea typeface="+mn-ea"/>
                <a:cs typeface="+mn-cs"/>
              </a:rPr>
              <a:t> </a:t>
            </a:r>
            <a:r>
              <a:rPr lang="en-US" sz="1300" b="1" i="0" u="none" strike="noStrike" kern="1200" dirty="0" err="1" smtClean="0">
                <a:solidFill>
                  <a:schemeClr val="tx1"/>
                </a:solidFill>
                <a:effectLst/>
                <a:latin typeface="+mn-lt"/>
                <a:ea typeface="+mn-ea"/>
                <a:cs typeface="+mn-cs"/>
              </a:rPr>
              <a:t>échec</a:t>
            </a:r>
            <a:endParaRPr lang="fr-CA" sz="1300" b="1" i="0" u="none" strike="noStrike" kern="1200" dirty="0" smtClean="0">
              <a:solidFill>
                <a:schemeClr val="tx1"/>
              </a:solidFill>
              <a:effectLst/>
              <a:latin typeface="+mn-lt"/>
              <a:ea typeface="+mn-ea"/>
              <a:cs typeface="+mn-cs"/>
            </a:endParaRPr>
          </a:p>
          <a:p>
            <a:pPr rtl="0" eaLnBrk="1" fontAlgn="t" latinLnBrk="0" hangingPunct="1"/>
            <a:r>
              <a:rPr lang="fr-CA" sz="1300" b="0" i="0" u="none" strike="noStrike" kern="1200" dirty="0" smtClean="0">
                <a:solidFill>
                  <a:schemeClr val="tx1"/>
                </a:solidFill>
                <a:effectLst/>
                <a:latin typeface="+mn-lt"/>
                <a:ea typeface="+mn-ea"/>
                <a:cs typeface="+mn-cs"/>
              </a:rPr>
              <a:t>Tendance à être coûteux, chronophages, en retard, perturbateurs, et à ne pas atteindre les bénéfices attendus (20% échouent, 50% en difficultés,  30% réussissent)</a:t>
            </a:r>
          </a:p>
          <a:p>
            <a:pPr rtl="0" eaLnBrk="1" fontAlgn="t" latinLnBrk="0" hangingPunct="1"/>
            <a:r>
              <a:rPr lang="fr-CA" sz="1300" b="1" i="0" u="none" strike="noStrike" kern="1200" dirty="0" smtClean="0">
                <a:solidFill>
                  <a:schemeClr val="tx1"/>
                </a:solidFill>
                <a:effectLst/>
                <a:latin typeface="+mn-lt"/>
                <a:ea typeface="+mn-ea"/>
                <a:cs typeface="+mn-cs"/>
              </a:rPr>
              <a:t>ROI peu clair</a:t>
            </a:r>
          </a:p>
          <a:p>
            <a:pPr rtl="0" eaLnBrk="1" fontAlgn="t" latinLnBrk="0" hangingPunct="1"/>
            <a:r>
              <a:rPr lang="fr-CA" sz="1300" b="0" i="0" u="none" strike="noStrike" kern="1200" dirty="0" smtClean="0">
                <a:solidFill>
                  <a:schemeClr val="tx1"/>
                </a:solidFill>
                <a:effectLst/>
                <a:latin typeface="+mn-lt"/>
                <a:ea typeface="+mn-ea"/>
                <a:cs typeface="+mn-cs"/>
              </a:rPr>
              <a:t>Difficulté à mesurer le retour sur investissement des systèmes et à en évaluer leurs performances</a:t>
            </a:r>
          </a:p>
          <a:p>
            <a:endParaRPr lang="fr-CA" dirty="0"/>
          </a:p>
        </p:txBody>
      </p:sp>
      <p:sp>
        <p:nvSpPr>
          <p:cNvPr id="4" name="Espace réservé du numéro de diapositive 3"/>
          <p:cNvSpPr>
            <a:spLocks noGrp="1"/>
          </p:cNvSpPr>
          <p:nvPr>
            <p:ph type="sldNum" sz="quarter" idx="10"/>
          </p:nvPr>
        </p:nvSpPr>
        <p:spPr/>
        <p:txBody>
          <a:bodyPr/>
          <a:lstStyle/>
          <a:p>
            <a:fld id="{8F3ABA7B-5A77-4690-9958-26D329321295}" type="slidenum">
              <a:rPr lang="en-CA" smtClean="0"/>
              <a:pPr/>
              <a:t>12</a:t>
            </a:fld>
            <a:endParaRPr lang="en-CA"/>
          </a:p>
        </p:txBody>
      </p:sp>
    </p:spTree>
    <p:extLst>
      <p:ext uri="{BB962C8B-B14F-4D97-AF65-F5344CB8AC3E}">
        <p14:creationId xmlns:p14="http://schemas.microsoft.com/office/powerpoint/2010/main" val="2680242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943152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097679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128545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4363069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9783004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071800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3950038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9871695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23140335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936662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lnSpcReduction="10000"/>
          </a:bodyPr>
          <a:lstStyle/>
          <a:p>
            <a:pPr rtl="0" eaLnBrk="1" fontAlgn="t" latinLnBrk="0" hangingPunct="1"/>
            <a:r>
              <a:rPr lang="fr-CA" sz="1300" b="1" i="0" u="none" strike="noStrike" kern="1200" dirty="0" smtClean="0">
                <a:solidFill>
                  <a:schemeClr val="tx1"/>
                </a:solidFill>
                <a:effectLst/>
                <a:latin typeface="+mn-lt"/>
                <a:ea typeface="+mn-ea"/>
                <a:cs typeface="+mn-cs"/>
              </a:rPr>
              <a:t>Mode pompier</a:t>
            </a:r>
          </a:p>
          <a:p>
            <a:pPr rtl="0" eaLnBrk="1" fontAlgn="auto" latinLnBrk="0" hangingPunct="1"/>
            <a:r>
              <a:rPr lang="fr-CA" sz="1300" b="0" i="0" u="none" strike="noStrike" kern="1200" dirty="0" smtClean="0">
                <a:solidFill>
                  <a:schemeClr val="tx1"/>
                </a:solidFill>
                <a:effectLst/>
                <a:latin typeface="+mn-lt"/>
                <a:ea typeface="+mn-ea"/>
                <a:cs typeface="+mn-cs"/>
              </a:rPr>
              <a:t>Le travail non planifié dépasse souvent le travail planifié</a:t>
            </a:r>
          </a:p>
          <a:p>
            <a:pPr rtl="0" eaLnBrk="1" fontAlgn="t" latinLnBrk="0" hangingPunct="1"/>
            <a:r>
              <a:rPr lang="fr-CA" sz="1300" b="1" i="0" u="none" strike="noStrike" kern="1200" dirty="0" smtClean="0">
                <a:solidFill>
                  <a:schemeClr val="tx1"/>
                </a:solidFill>
                <a:effectLst/>
                <a:latin typeface="+mn-lt"/>
                <a:ea typeface="+mn-ea"/>
                <a:cs typeface="+mn-cs"/>
              </a:rPr>
              <a:t>Exigences peu claires</a:t>
            </a:r>
          </a:p>
          <a:p>
            <a:pPr rtl="0" eaLnBrk="1" fontAlgn="t" latinLnBrk="0" hangingPunct="1"/>
            <a:r>
              <a:rPr lang="fr-CA" sz="1300" b="0" i="0" u="none" strike="noStrike" kern="1200" dirty="0" smtClean="0">
                <a:solidFill>
                  <a:schemeClr val="tx1"/>
                </a:solidFill>
                <a:effectLst/>
                <a:latin typeface="+mn-lt"/>
                <a:ea typeface="+mn-ea"/>
                <a:cs typeface="+mn-cs"/>
              </a:rPr>
              <a:t>Difficulté des utilisateurs finaux à exprimer ce qu'ils veulent et tendance à demander plus que ce dont ils ont besoin</a:t>
            </a:r>
          </a:p>
          <a:p>
            <a:pPr rtl="0" eaLnBrk="1" fontAlgn="t" latinLnBrk="0" hangingPunct="1"/>
            <a:r>
              <a:rPr lang="fr-CA" sz="1300" b="1" i="0" u="none" strike="noStrike" kern="1200" dirty="0" smtClean="0">
                <a:solidFill>
                  <a:schemeClr val="tx1"/>
                </a:solidFill>
                <a:effectLst/>
                <a:latin typeface="+mn-lt"/>
                <a:ea typeface="+mn-ea"/>
                <a:cs typeface="+mn-cs"/>
              </a:rPr>
              <a:t>Priorités conflictuelles</a:t>
            </a:r>
          </a:p>
          <a:p>
            <a:pPr rtl="0" eaLnBrk="1" fontAlgn="t" latinLnBrk="0" hangingPunct="1"/>
            <a:r>
              <a:rPr lang="fr-CA" sz="1300" b="0" i="0" u="none" strike="noStrike" kern="1200" dirty="0" smtClean="0">
                <a:solidFill>
                  <a:schemeClr val="tx1"/>
                </a:solidFill>
                <a:effectLst/>
                <a:latin typeface="+mn-lt"/>
                <a:ea typeface="+mn-ea"/>
                <a:cs typeface="+mn-cs"/>
              </a:rPr>
              <a:t>Parties prenantes ayant des difficultés à se mettre d'accord sur les priorités, décisions basées sur des informations incomplètes</a:t>
            </a:r>
          </a:p>
          <a:p>
            <a:pPr rtl="0" eaLnBrk="1" fontAlgn="t" latinLnBrk="0" hangingPunct="1"/>
            <a:r>
              <a:rPr lang="fr-CA" sz="1300" b="1" i="0" u="none" strike="noStrike" kern="1200" dirty="0" smtClean="0">
                <a:solidFill>
                  <a:schemeClr val="tx1"/>
                </a:solidFill>
                <a:effectLst/>
                <a:latin typeface="+mn-lt"/>
                <a:ea typeface="+mn-ea"/>
                <a:cs typeface="+mn-cs"/>
              </a:rPr>
              <a:t>Manque d'engagement</a:t>
            </a:r>
          </a:p>
          <a:p>
            <a:pPr rtl="0" eaLnBrk="1" fontAlgn="auto" latinLnBrk="0" hangingPunct="1"/>
            <a:r>
              <a:rPr lang="fr-CA" sz="1300" b="0" i="0" u="none" strike="noStrike" kern="1200" dirty="0" smtClean="0">
                <a:solidFill>
                  <a:schemeClr val="tx1"/>
                </a:solidFill>
                <a:effectLst/>
                <a:latin typeface="+mn-lt"/>
                <a:ea typeface="+mn-ea"/>
                <a:cs typeface="+mn-cs"/>
              </a:rPr>
              <a:t>TI mises devant</a:t>
            </a:r>
            <a:r>
              <a:rPr lang="fr-CA" sz="1300" b="0" i="0" u="none" strike="noStrike" kern="1200" baseline="0" dirty="0" smtClean="0">
                <a:solidFill>
                  <a:schemeClr val="tx1"/>
                </a:solidFill>
                <a:effectLst/>
                <a:latin typeface="+mn-lt"/>
                <a:ea typeface="+mn-ea"/>
                <a:cs typeface="+mn-cs"/>
              </a:rPr>
              <a:t> le fait accompli</a:t>
            </a:r>
            <a:r>
              <a:rPr lang="fr-CA" sz="1300" b="0" i="0" u="none" strike="noStrike" kern="1200" dirty="0" smtClean="0">
                <a:solidFill>
                  <a:schemeClr val="tx1"/>
                </a:solidFill>
                <a:effectLst/>
                <a:latin typeface="+mn-lt"/>
                <a:ea typeface="+mn-ea"/>
                <a:cs typeface="+mn-cs"/>
              </a:rPr>
              <a:t>, après que d'importantes décisions stratégiques et tactiques aient été prises</a:t>
            </a:r>
          </a:p>
          <a:p>
            <a:pPr rtl="0" eaLnBrk="1" fontAlgn="t" latinLnBrk="0" hangingPunct="1"/>
            <a:r>
              <a:rPr lang="fr-CA" sz="1300" b="1" i="0" u="none" strike="noStrike" kern="1200" dirty="0" smtClean="0">
                <a:solidFill>
                  <a:schemeClr val="tx1"/>
                </a:solidFill>
                <a:effectLst/>
                <a:latin typeface="+mn-lt"/>
                <a:ea typeface="+mn-ea"/>
                <a:cs typeface="+mn-cs"/>
              </a:rPr>
              <a:t>Ressources spécialisées</a:t>
            </a:r>
          </a:p>
          <a:p>
            <a:pPr rtl="0" eaLnBrk="1" fontAlgn="t" latinLnBrk="0" hangingPunct="1"/>
            <a:r>
              <a:rPr lang="fr-CA" sz="1300" b="0" i="0" u="none" strike="noStrike" kern="1200" dirty="0" smtClean="0">
                <a:solidFill>
                  <a:schemeClr val="tx1"/>
                </a:solidFill>
                <a:effectLst/>
                <a:latin typeface="+mn-lt"/>
                <a:ea typeface="+mn-ea"/>
                <a:cs typeface="+mn-cs"/>
              </a:rPr>
              <a:t>les ressources spécialisées sont souvent partagées entre plusieurs projets, chacune ayant des priorités concurrentes, ce qui entraîne des goulots d'étranglement et des retards</a:t>
            </a:r>
          </a:p>
          <a:p>
            <a:pPr rtl="0" eaLnBrk="1" fontAlgn="t" latinLnBrk="0" hangingPunct="1"/>
            <a:r>
              <a:rPr lang="fr-CA" sz="1300" b="1" i="0" u="none" strike="noStrike" kern="1200" baseline="0" dirty="0" smtClean="0">
                <a:solidFill>
                  <a:schemeClr val="tx1"/>
                </a:solidFill>
                <a:effectLst/>
                <a:latin typeface="+mn-lt"/>
                <a:ea typeface="+mn-ea"/>
                <a:cs typeface="+mn-cs"/>
              </a:rPr>
              <a:t>Contrôle qualité tardif</a:t>
            </a:r>
            <a:endParaRPr lang="fr-CA" sz="1300" b="1" i="0" u="none" strike="noStrike" kern="1200" dirty="0" smtClean="0">
              <a:solidFill>
                <a:schemeClr val="tx1"/>
              </a:solidFill>
              <a:effectLst/>
              <a:latin typeface="+mn-lt"/>
              <a:ea typeface="+mn-ea"/>
              <a:cs typeface="+mn-cs"/>
            </a:endParaRPr>
          </a:p>
          <a:p>
            <a:pPr rtl="0" eaLnBrk="1" fontAlgn="t" latinLnBrk="0" hangingPunct="1"/>
            <a:r>
              <a:rPr lang="fr-CA" sz="1300" b="0" i="0" u="none" strike="noStrike" kern="1200" dirty="0" smtClean="0">
                <a:solidFill>
                  <a:schemeClr val="tx1"/>
                </a:solidFill>
                <a:effectLst/>
                <a:latin typeface="+mn-lt"/>
                <a:ea typeface="+mn-ea"/>
                <a:cs typeface="+mn-cs"/>
              </a:rPr>
              <a:t>Prise de mesures, </a:t>
            </a:r>
            <a:r>
              <a:rPr lang="fr-CA" sz="1300" b="0" i="0" u="none" strike="noStrike" kern="1200" dirty="0" err="1" smtClean="0">
                <a:solidFill>
                  <a:schemeClr val="tx1"/>
                </a:solidFill>
                <a:effectLst/>
                <a:latin typeface="+mn-lt"/>
                <a:ea typeface="+mn-ea"/>
                <a:cs typeface="+mn-cs"/>
              </a:rPr>
              <a:t>reporting</a:t>
            </a:r>
            <a:r>
              <a:rPr lang="fr-CA" sz="1300" b="0" i="0" u="none" strike="noStrike" kern="1200" dirty="0" smtClean="0">
                <a:solidFill>
                  <a:schemeClr val="tx1"/>
                </a:solidFill>
                <a:effectLst/>
                <a:latin typeface="+mn-lt"/>
                <a:ea typeface="+mn-ea"/>
                <a:cs typeface="+mn-cs"/>
              </a:rPr>
              <a:t> et contrôles effectuées une fois qu’il est trop tard, qu’un trop gros volumes de défauts ont été produits pour en espérer la correction</a:t>
            </a:r>
          </a:p>
          <a:p>
            <a:pPr rtl="0" eaLnBrk="1" fontAlgn="t" latinLnBrk="0" hangingPunct="1"/>
            <a:r>
              <a:rPr lang="fr-CA" sz="1300" b="1" i="0" u="none" strike="noStrike" kern="1200" dirty="0" smtClean="0">
                <a:solidFill>
                  <a:schemeClr val="tx1"/>
                </a:solidFill>
                <a:effectLst/>
                <a:latin typeface="+mn-lt"/>
                <a:ea typeface="+mn-ea"/>
                <a:cs typeface="+mn-cs"/>
              </a:rPr>
              <a:t>Contraintes budgétaires</a:t>
            </a:r>
          </a:p>
          <a:p>
            <a:pPr rtl="0" eaLnBrk="1" fontAlgn="t" latinLnBrk="0" hangingPunct="1"/>
            <a:r>
              <a:rPr lang="fr-CA" sz="1300" b="0" i="0" u="none" strike="noStrike" kern="1200" dirty="0" smtClean="0">
                <a:solidFill>
                  <a:schemeClr val="tx1"/>
                </a:solidFill>
                <a:effectLst/>
                <a:latin typeface="+mn-lt"/>
                <a:ea typeface="+mn-ea"/>
                <a:cs typeface="+mn-cs"/>
              </a:rPr>
              <a:t>Réduction des coûts privilégiée à la réduction des gaspillages ou à la création de valeur</a:t>
            </a:r>
          </a:p>
          <a:p>
            <a:endParaRPr lang="fr-CA" dirty="0"/>
          </a:p>
        </p:txBody>
      </p:sp>
      <p:sp>
        <p:nvSpPr>
          <p:cNvPr id="4" name="Espace réservé du numéro de diapositive 3"/>
          <p:cNvSpPr>
            <a:spLocks noGrp="1"/>
          </p:cNvSpPr>
          <p:nvPr>
            <p:ph type="sldNum" sz="quarter" idx="10"/>
          </p:nvPr>
        </p:nvSpPr>
        <p:spPr/>
        <p:txBody>
          <a:bodyPr/>
          <a:lstStyle/>
          <a:p>
            <a:fld id="{8F3ABA7B-5A77-4690-9958-26D329321295}" type="slidenum">
              <a:rPr lang="en-CA" smtClean="0"/>
              <a:pPr/>
              <a:t>13</a:t>
            </a:fld>
            <a:endParaRPr lang="en-CA"/>
          </a:p>
        </p:txBody>
      </p:sp>
    </p:spTree>
    <p:extLst>
      <p:ext uri="{BB962C8B-B14F-4D97-AF65-F5344CB8AC3E}">
        <p14:creationId xmlns:p14="http://schemas.microsoft.com/office/powerpoint/2010/main" val="1088173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endParaRPr lang="fr-FR" altLang="fr-FR" b="0" dirty="0" smtClean="0">
              <a:solidFill>
                <a:srgbClr val="FF0000"/>
              </a:solidFill>
            </a:endParaRPr>
          </a:p>
        </p:txBody>
      </p:sp>
    </p:spTree>
    <p:extLst>
      <p:ext uri="{BB962C8B-B14F-4D97-AF65-F5344CB8AC3E}">
        <p14:creationId xmlns:p14="http://schemas.microsoft.com/office/powerpoint/2010/main" val="151863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normAutofit fontScale="70000" lnSpcReduction="20000"/>
          </a:bodyPr>
          <a:lstStyle/>
          <a:p>
            <a:pPr marL="685800" indent="-685800">
              <a:lnSpc>
                <a:spcPct val="100000"/>
              </a:lnSpc>
              <a:buFont typeface="Arial" panose="020B0604020202020204" pitchFamily="34" charset="0"/>
              <a:buChar char="•"/>
            </a:pPr>
            <a:r>
              <a:rPr lang="fr-CA" sz="1500" b="1" dirty="0" smtClean="0">
                <a:latin typeface="Effra"/>
              </a:rPr>
              <a:t>Être en contact avec la réalité, rendre l’invisible visible, aller sur le terrain</a:t>
            </a:r>
          </a:p>
          <a:p>
            <a:pPr marL="685800" indent="-685800">
              <a:lnSpc>
                <a:spcPct val="100000"/>
              </a:lnSpc>
              <a:buFont typeface="Arial" panose="020B0604020202020204" pitchFamily="34" charset="0"/>
              <a:buChar char="•"/>
            </a:pPr>
            <a:r>
              <a:rPr lang="fr-CA" sz="1500" b="1" dirty="0" smtClean="0">
                <a:latin typeface="Effra"/>
              </a:rPr>
              <a:t>Se fixer des défis ambitieux mais réalistes</a:t>
            </a:r>
            <a:endParaRPr lang="fr-FR" sz="1500" b="1" dirty="0" smtClean="0">
              <a:latin typeface="Effra" panose="020B0603020203020204"/>
            </a:endParaRPr>
          </a:p>
          <a:p>
            <a:pPr marL="1464037" lvl="1" indent="-685800">
              <a:buFont typeface="Arial" panose="020B0604020202020204" pitchFamily="34" charset="0"/>
              <a:buChar char="•"/>
            </a:pPr>
            <a:r>
              <a:rPr lang="fr-CA" sz="1500" dirty="0" smtClean="0">
                <a:latin typeface="Effra" panose="020B0603020203020204"/>
              </a:rPr>
              <a:t>Pas assez ambitieux : on sait comment faire, c’est  juste de l’implémentation</a:t>
            </a:r>
          </a:p>
          <a:p>
            <a:pPr marL="1464037" lvl="1" indent="-685800">
              <a:buFont typeface="Arial" panose="020B0604020202020204" pitchFamily="34" charset="0"/>
              <a:buChar char="•"/>
            </a:pPr>
            <a:r>
              <a:rPr lang="fr-CA" sz="1500" dirty="0" smtClean="0">
                <a:latin typeface="Effra" panose="020B0603020203020204"/>
              </a:rPr>
              <a:t>Pas réaliste : on ne tient pas compte de notre niveau actuel, on sait que ce n’est pas possible mais on n’ose pas le dire</a:t>
            </a:r>
          </a:p>
          <a:p>
            <a:pPr marL="685800" indent="-685800">
              <a:lnSpc>
                <a:spcPct val="100000"/>
              </a:lnSpc>
              <a:buFont typeface="Arial" panose="020B0604020202020204" pitchFamily="34" charset="0"/>
              <a:buChar char="•"/>
            </a:pPr>
            <a:r>
              <a:rPr lang="fr-CA" sz="1500" b="1" dirty="0" smtClean="0">
                <a:latin typeface="Effra" panose="020B0603020203020204"/>
              </a:rPr>
              <a:t>S’améliorer continuellement de manière rationnelle et structurée</a:t>
            </a:r>
            <a:endParaRPr lang="fr-FR" sz="1500" b="1" dirty="0" smtClean="0">
              <a:latin typeface="Effra" panose="020B0603020203020204"/>
            </a:endParaRPr>
          </a:p>
          <a:p>
            <a:pPr marL="1464037" lvl="1" indent="-685800">
              <a:buFont typeface="Arial" pitchFamily="34" charset="0"/>
              <a:buChar char="•"/>
            </a:pPr>
            <a:r>
              <a:rPr lang="fr-CA" sz="1500" dirty="0" smtClean="0">
                <a:latin typeface="Effra" panose="020B0603020203020204"/>
              </a:rPr>
              <a:t>Passer du mode réactif (réflexe émotionnel), au mode proactif de résolution de problème (comportement rationnel). Si on ne s’améliore pas, on régresse, on éteint de plus en plus de feu, les clients crient de plus en plus fort.</a:t>
            </a:r>
          </a:p>
          <a:p>
            <a:pPr marL="1464037" lvl="1" indent="-685800">
              <a:buFont typeface="Arial" pitchFamily="34" charset="0"/>
              <a:buChar char="•"/>
            </a:pPr>
            <a:r>
              <a:rPr lang="fr-CA" sz="1500" dirty="0" smtClean="0">
                <a:latin typeface="Effra" panose="020B0603020203020204"/>
              </a:rPr>
              <a:t>Tolérer, identifier et résoudre les problèmes, remonter jusqu’aux causes racines</a:t>
            </a:r>
          </a:p>
          <a:p>
            <a:pPr marL="1464037" lvl="1" indent="-685800">
              <a:buFont typeface="Arial" pitchFamily="34" charset="0"/>
              <a:buChar char="•"/>
            </a:pPr>
            <a:r>
              <a:rPr lang="fr-CA" sz="1500" dirty="0" smtClean="0">
                <a:latin typeface="Effra" panose="020B0603020203020204"/>
              </a:rPr>
              <a:t>Avec respect, ne pas tolérer que les problèmes perdurent, </a:t>
            </a:r>
          </a:p>
          <a:p>
            <a:pPr marL="1464037" lvl="1" indent="-685800">
              <a:buFont typeface="Arial" pitchFamily="34" charset="0"/>
              <a:buChar char="•"/>
            </a:pPr>
            <a:r>
              <a:rPr lang="fr-CA" sz="1500" dirty="0" smtClean="0">
                <a:latin typeface="Effra" panose="020B0603020203020204"/>
              </a:rPr>
              <a:t>Concevoir un plan qui prenne en compte tous les enjeux pour que les effets soient durables</a:t>
            </a:r>
          </a:p>
          <a:p>
            <a:pPr marL="1464037" lvl="1" indent="-685800">
              <a:buFont typeface="Arial" pitchFamily="34" charset="0"/>
              <a:buChar char="•"/>
            </a:pPr>
            <a:r>
              <a:rPr lang="fr-CA" sz="1500" dirty="0" smtClean="0">
                <a:latin typeface="Effra" panose="020B0603020203020204"/>
              </a:rPr>
              <a:t>Vérifier que les habitudes ont bien été intégrées et mises en place </a:t>
            </a:r>
          </a:p>
          <a:p>
            <a:pPr marL="685800" indent="-685800">
              <a:lnSpc>
                <a:spcPct val="100000"/>
              </a:lnSpc>
              <a:buFont typeface="Arial" panose="020B0604020202020204" pitchFamily="34" charset="0"/>
              <a:buChar char="•"/>
            </a:pPr>
            <a:r>
              <a:rPr lang="fr-CA" sz="1500" b="1" dirty="0" smtClean="0">
                <a:latin typeface="Effra" panose="020B0603020203020204"/>
              </a:rPr>
              <a:t>Être ouvert d’esprit, humble, respectueux, rechercher la vérité</a:t>
            </a:r>
            <a:endParaRPr lang="fr-FR" sz="1500" b="1" dirty="0" smtClean="0">
              <a:latin typeface="Effra" panose="020B0603020203020204"/>
            </a:endParaRPr>
          </a:p>
          <a:p>
            <a:pPr marL="1464037" lvl="1" indent="-685800">
              <a:buFont typeface="Arial" panose="020B0604020202020204" pitchFamily="34" charset="0"/>
              <a:buChar char="•"/>
            </a:pPr>
            <a:r>
              <a:rPr lang="fr-CA" sz="1500" dirty="0" smtClean="0">
                <a:latin typeface="Effra" panose="020B0603020203020204"/>
              </a:rPr>
              <a:t>Tout le monde peut avoir tord (même nous), </a:t>
            </a:r>
          </a:p>
          <a:p>
            <a:pPr marL="1464037" lvl="1" indent="-685800">
              <a:buFont typeface="Arial" panose="020B0604020202020204" pitchFamily="34" charset="0"/>
              <a:buChar char="•"/>
            </a:pPr>
            <a:r>
              <a:rPr lang="fr-CA" sz="1500" dirty="0" smtClean="0">
                <a:latin typeface="Effra" panose="020B0603020203020204"/>
              </a:rPr>
              <a:t>Challenger différentes perspectives (même les siennes) est efficace pour mieux cerner la réalité</a:t>
            </a:r>
          </a:p>
          <a:p>
            <a:pPr marL="685800" indent="-685800">
              <a:lnSpc>
                <a:spcPct val="100000"/>
              </a:lnSpc>
              <a:buFont typeface="Arial" panose="020B0604020202020204" pitchFamily="34" charset="0"/>
              <a:buChar char="•"/>
            </a:pPr>
            <a:r>
              <a:rPr lang="fr-CA" sz="1500" b="1" dirty="0" smtClean="0">
                <a:latin typeface="Effra" panose="020B0603020203020204"/>
              </a:rPr>
              <a:t>Comprendre et mettre en place les dynamiques favorisant un alignement, un travail d’équipe efficace</a:t>
            </a:r>
          </a:p>
          <a:p>
            <a:pPr marL="1464037" lvl="1" indent="-685800">
              <a:buFont typeface="Arial" panose="020B0604020202020204" pitchFamily="34" charset="0"/>
              <a:buChar char="•"/>
            </a:pPr>
            <a:r>
              <a:rPr lang="fr-CA" sz="1500" dirty="0" smtClean="0">
                <a:latin typeface="Effra" panose="020B0603020203020204"/>
              </a:rPr>
              <a:t>Pour être efficaces, les équipes ont besoin de comprendre le pourquoi (mission), d’être challengé avec le quoi (objectifs) et d’être force de proposition sur le comment (taches).</a:t>
            </a:r>
          </a:p>
          <a:p>
            <a:pPr eaLnBrk="1" hangingPunct="1"/>
            <a:r>
              <a:rPr lang="fr-FR" altLang="fr-FR" baseline="0" dirty="0" smtClean="0"/>
              <a:t>aines, etc.)</a:t>
            </a:r>
            <a:endParaRPr lang="fr-FR" altLang="fr-FR" dirty="0" smtClean="0"/>
          </a:p>
        </p:txBody>
      </p:sp>
    </p:spTree>
    <p:extLst>
      <p:ext uri="{BB962C8B-B14F-4D97-AF65-F5344CB8AC3E}">
        <p14:creationId xmlns:p14="http://schemas.microsoft.com/office/powerpoint/2010/main" val="303057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1861134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49550" y="525463"/>
            <a:ext cx="3797300" cy="2628900"/>
          </a:xfrm>
          <a:ln/>
        </p:spPr>
      </p:sp>
      <p:sp>
        <p:nvSpPr>
          <p:cNvPr id="49155" name="Rectangle 3"/>
          <p:cNvSpPr>
            <a:spLocks noGrp="1" noChangeArrowheads="1"/>
          </p:cNvSpPr>
          <p:nvPr>
            <p:ph type="body" idx="1"/>
          </p:nvPr>
        </p:nvSpPr>
        <p:spPr>
          <a:noFill/>
        </p:spPr>
        <p:txBody>
          <a:bodyPr/>
          <a:lstStyle/>
          <a:p>
            <a:pPr eaLnBrk="1" hangingPunct="1"/>
            <a:r>
              <a:rPr lang="fr-FR" altLang="fr-FR" dirty="0" smtClean="0"/>
              <a:t>Ajoute des ressources</a:t>
            </a:r>
            <a:r>
              <a:rPr lang="fr-FR" altLang="fr-FR" baseline="0" dirty="0" smtClean="0"/>
              <a:t> (financières, humaines, etc.)</a:t>
            </a:r>
            <a:endParaRPr lang="fr-FR" altLang="fr-FR" dirty="0" smtClean="0"/>
          </a:p>
        </p:txBody>
      </p:sp>
    </p:spTree>
    <p:extLst>
      <p:ext uri="{BB962C8B-B14F-4D97-AF65-F5344CB8AC3E}">
        <p14:creationId xmlns:p14="http://schemas.microsoft.com/office/powerpoint/2010/main" val="78812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présentation">
    <p:spTree>
      <p:nvGrpSpPr>
        <p:cNvPr id="1" name=""/>
        <p:cNvGrpSpPr/>
        <p:nvPr/>
      </p:nvGrpSpPr>
      <p:grpSpPr>
        <a:xfrm>
          <a:off x="0" y="0"/>
          <a:ext cx="0" cy="0"/>
          <a:chOff x="0" y="0"/>
          <a:chExt cx="0" cy="0"/>
        </a:xfrm>
      </p:grpSpPr>
      <p:grpSp>
        <p:nvGrpSpPr>
          <p:cNvPr id="7" name="Group 4"/>
          <p:cNvGrpSpPr>
            <a:grpSpLocks noChangeAspect="1"/>
          </p:cNvGrpSpPr>
          <p:nvPr userDrawn="1"/>
        </p:nvGrpSpPr>
        <p:grpSpPr bwMode="auto">
          <a:xfrm>
            <a:off x="434271" y="2614613"/>
            <a:ext cx="5812835" cy="1628775"/>
            <a:chOff x="449" y="2440"/>
            <a:chExt cx="6010" cy="1520"/>
          </a:xfrm>
        </p:grpSpPr>
        <p:sp>
          <p:nvSpPr>
            <p:cNvPr id="8" name="AutoShape 3"/>
            <p:cNvSpPr>
              <a:spLocks noChangeAspect="1" noChangeArrowheads="1" noTextEdit="1"/>
            </p:cNvSpPr>
            <p:nvPr/>
          </p:nvSpPr>
          <p:spPr bwMode="auto">
            <a:xfrm>
              <a:off x="449" y="2440"/>
              <a:ext cx="6010" cy="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9" name="Freeform 5"/>
            <p:cNvSpPr>
              <a:spLocks/>
            </p:cNvSpPr>
            <p:nvPr/>
          </p:nvSpPr>
          <p:spPr bwMode="auto">
            <a:xfrm>
              <a:off x="2589" y="2460"/>
              <a:ext cx="659" cy="879"/>
            </a:xfrm>
            <a:custGeom>
              <a:avLst/>
              <a:gdLst/>
              <a:ahLst/>
              <a:cxnLst>
                <a:cxn ang="0">
                  <a:pos x="0" y="0"/>
                </a:cxn>
                <a:cxn ang="0">
                  <a:pos x="659" y="0"/>
                </a:cxn>
                <a:cxn ang="0">
                  <a:pos x="659" y="211"/>
                </a:cxn>
                <a:cxn ang="0">
                  <a:pos x="214" y="211"/>
                </a:cxn>
                <a:cxn ang="0">
                  <a:pos x="214" y="351"/>
                </a:cxn>
                <a:cxn ang="0">
                  <a:pos x="487" y="351"/>
                </a:cxn>
                <a:cxn ang="0">
                  <a:pos x="487" y="564"/>
                </a:cxn>
                <a:cxn ang="0">
                  <a:pos x="214" y="564"/>
                </a:cxn>
                <a:cxn ang="0">
                  <a:pos x="214" y="879"/>
                </a:cxn>
                <a:cxn ang="0">
                  <a:pos x="0" y="879"/>
                </a:cxn>
                <a:cxn ang="0">
                  <a:pos x="0" y="0"/>
                </a:cxn>
              </a:cxnLst>
              <a:rect l="0" t="0" r="r" b="b"/>
              <a:pathLst>
                <a:path w="659" h="879">
                  <a:moveTo>
                    <a:pt x="0" y="0"/>
                  </a:moveTo>
                  <a:lnTo>
                    <a:pt x="659" y="0"/>
                  </a:lnTo>
                  <a:lnTo>
                    <a:pt x="659" y="211"/>
                  </a:lnTo>
                  <a:lnTo>
                    <a:pt x="214" y="211"/>
                  </a:lnTo>
                  <a:lnTo>
                    <a:pt x="214" y="351"/>
                  </a:lnTo>
                  <a:lnTo>
                    <a:pt x="487" y="351"/>
                  </a:lnTo>
                  <a:lnTo>
                    <a:pt x="487" y="564"/>
                  </a:lnTo>
                  <a:lnTo>
                    <a:pt x="214" y="564"/>
                  </a:lnTo>
                  <a:lnTo>
                    <a:pt x="214" y="879"/>
                  </a:lnTo>
                  <a:lnTo>
                    <a:pt x="0" y="879"/>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6"/>
            <p:cNvSpPr>
              <a:spLocks/>
            </p:cNvSpPr>
            <p:nvPr/>
          </p:nvSpPr>
          <p:spPr bwMode="auto">
            <a:xfrm>
              <a:off x="4523" y="2460"/>
              <a:ext cx="793" cy="879"/>
            </a:xfrm>
            <a:custGeom>
              <a:avLst/>
              <a:gdLst/>
              <a:ahLst/>
              <a:cxnLst>
                <a:cxn ang="0">
                  <a:pos x="1209" y="1831"/>
                </a:cxn>
                <a:cxn ang="0">
                  <a:pos x="1209" y="818"/>
                </a:cxn>
                <a:cxn ang="0">
                  <a:pos x="826" y="1340"/>
                </a:cxn>
                <a:cxn ang="0">
                  <a:pos x="445" y="818"/>
                </a:cxn>
                <a:cxn ang="0">
                  <a:pos x="445" y="1831"/>
                </a:cxn>
                <a:cxn ang="0">
                  <a:pos x="0" y="1831"/>
                </a:cxn>
                <a:cxn ang="0">
                  <a:pos x="0" y="0"/>
                </a:cxn>
                <a:cxn ang="0">
                  <a:pos x="396" y="0"/>
                </a:cxn>
                <a:cxn ang="0">
                  <a:pos x="826" y="592"/>
                </a:cxn>
                <a:cxn ang="0">
                  <a:pos x="1255" y="0"/>
                </a:cxn>
                <a:cxn ang="0">
                  <a:pos x="1651" y="0"/>
                </a:cxn>
                <a:cxn ang="0">
                  <a:pos x="1651" y="1831"/>
                </a:cxn>
                <a:cxn ang="0">
                  <a:pos x="1209" y="1831"/>
                </a:cxn>
              </a:cxnLst>
              <a:rect l="0" t="0" r="r" b="b"/>
              <a:pathLst>
                <a:path w="1651" h="1831">
                  <a:moveTo>
                    <a:pt x="1209" y="1831"/>
                  </a:moveTo>
                  <a:lnTo>
                    <a:pt x="1209" y="818"/>
                  </a:lnTo>
                  <a:cubicBezTo>
                    <a:pt x="1073" y="1003"/>
                    <a:pt x="931" y="1193"/>
                    <a:pt x="826" y="1340"/>
                  </a:cubicBezTo>
                  <a:lnTo>
                    <a:pt x="445" y="818"/>
                  </a:lnTo>
                  <a:lnTo>
                    <a:pt x="445" y="1831"/>
                  </a:lnTo>
                  <a:lnTo>
                    <a:pt x="0" y="1831"/>
                  </a:lnTo>
                  <a:lnTo>
                    <a:pt x="0" y="0"/>
                  </a:lnTo>
                  <a:lnTo>
                    <a:pt x="396" y="0"/>
                  </a:lnTo>
                  <a:lnTo>
                    <a:pt x="826" y="592"/>
                  </a:lnTo>
                  <a:lnTo>
                    <a:pt x="1255" y="0"/>
                  </a:lnTo>
                  <a:lnTo>
                    <a:pt x="1651" y="0"/>
                  </a:lnTo>
                  <a:lnTo>
                    <a:pt x="1651" y="1831"/>
                  </a:lnTo>
                  <a:lnTo>
                    <a:pt x="1209" y="1831"/>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7"/>
            <p:cNvSpPr>
              <a:spLocks/>
            </p:cNvSpPr>
            <p:nvPr/>
          </p:nvSpPr>
          <p:spPr bwMode="auto">
            <a:xfrm>
              <a:off x="449" y="2440"/>
              <a:ext cx="847" cy="919"/>
            </a:xfrm>
            <a:custGeom>
              <a:avLst/>
              <a:gdLst/>
              <a:ahLst/>
              <a:cxnLst>
                <a:cxn ang="0">
                  <a:pos x="1402" y="1204"/>
                </a:cxn>
                <a:cxn ang="0">
                  <a:pos x="957" y="1466"/>
                </a:cxn>
                <a:cxn ang="0">
                  <a:pos x="447" y="957"/>
                </a:cxn>
                <a:cxn ang="0">
                  <a:pos x="957" y="447"/>
                </a:cxn>
                <a:cxn ang="0">
                  <a:pos x="1402" y="710"/>
                </a:cxn>
                <a:cxn ang="0">
                  <a:pos x="1764" y="445"/>
                </a:cxn>
                <a:cxn ang="0">
                  <a:pos x="957" y="0"/>
                </a:cxn>
                <a:cxn ang="0">
                  <a:pos x="0" y="957"/>
                </a:cxn>
                <a:cxn ang="0">
                  <a:pos x="957" y="1914"/>
                </a:cxn>
                <a:cxn ang="0">
                  <a:pos x="1764" y="1469"/>
                </a:cxn>
                <a:cxn ang="0">
                  <a:pos x="1402" y="1204"/>
                </a:cxn>
              </a:cxnLst>
              <a:rect l="0" t="0" r="r" b="b"/>
              <a:pathLst>
                <a:path w="1764" h="1914">
                  <a:moveTo>
                    <a:pt x="1402" y="1204"/>
                  </a:moveTo>
                  <a:cubicBezTo>
                    <a:pt x="1315" y="1360"/>
                    <a:pt x="1148" y="1466"/>
                    <a:pt x="957" y="1466"/>
                  </a:cubicBezTo>
                  <a:cubicBezTo>
                    <a:pt x="675" y="1466"/>
                    <a:pt x="447" y="1238"/>
                    <a:pt x="447" y="957"/>
                  </a:cubicBezTo>
                  <a:cubicBezTo>
                    <a:pt x="447" y="676"/>
                    <a:pt x="675" y="447"/>
                    <a:pt x="957" y="447"/>
                  </a:cubicBezTo>
                  <a:cubicBezTo>
                    <a:pt x="1148" y="447"/>
                    <a:pt x="1315" y="553"/>
                    <a:pt x="1402" y="710"/>
                  </a:cubicBezTo>
                  <a:lnTo>
                    <a:pt x="1764" y="445"/>
                  </a:lnTo>
                  <a:cubicBezTo>
                    <a:pt x="1594" y="178"/>
                    <a:pt x="1297" y="0"/>
                    <a:pt x="957" y="0"/>
                  </a:cubicBezTo>
                  <a:cubicBezTo>
                    <a:pt x="428" y="0"/>
                    <a:pt x="0" y="429"/>
                    <a:pt x="0" y="957"/>
                  </a:cubicBezTo>
                  <a:cubicBezTo>
                    <a:pt x="0" y="1485"/>
                    <a:pt x="428" y="1914"/>
                    <a:pt x="957" y="1914"/>
                  </a:cubicBezTo>
                  <a:cubicBezTo>
                    <a:pt x="1297" y="1914"/>
                    <a:pt x="1595" y="1736"/>
                    <a:pt x="1764" y="1469"/>
                  </a:cubicBezTo>
                  <a:lnTo>
                    <a:pt x="1402" y="1204"/>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8"/>
            <p:cNvSpPr>
              <a:spLocks/>
            </p:cNvSpPr>
            <p:nvPr/>
          </p:nvSpPr>
          <p:spPr bwMode="auto">
            <a:xfrm>
              <a:off x="1456" y="2440"/>
              <a:ext cx="751" cy="848"/>
            </a:xfrm>
            <a:custGeom>
              <a:avLst/>
              <a:gdLst/>
              <a:ahLst/>
              <a:cxnLst>
                <a:cxn ang="0">
                  <a:pos x="957" y="0"/>
                </a:cxn>
                <a:cxn ang="0">
                  <a:pos x="0" y="957"/>
                </a:cxn>
                <a:cxn ang="0">
                  <a:pos x="354" y="1698"/>
                </a:cxn>
                <a:cxn ang="0">
                  <a:pos x="678" y="1724"/>
                </a:cxn>
                <a:cxn ang="0">
                  <a:pos x="1121" y="1439"/>
                </a:cxn>
                <a:cxn ang="0">
                  <a:pos x="957" y="1466"/>
                </a:cxn>
                <a:cxn ang="0">
                  <a:pos x="447" y="957"/>
                </a:cxn>
                <a:cxn ang="0">
                  <a:pos x="775" y="482"/>
                </a:cxn>
                <a:cxn ang="0">
                  <a:pos x="775" y="482"/>
                </a:cxn>
                <a:cxn ang="0">
                  <a:pos x="1236" y="189"/>
                </a:cxn>
                <a:cxn ang="0">
                  <a:pos x="1566" y="219"/>
                </a:cxn>
                <a:cxn ang="0">
                  <a:pos x="957" y="0"/>
                </a:cxn>
              </a:cxnLst>
              <a:rect l="0" t="0" r="r" b="b"/>
              <a:pathLst>
                <a:path w="1566" h="1766">
                  <a:moveTo>
                    <a:pt x="957" y="0"/>
                  </a:moveTo>
                  <a:cubicBezTo>
                    <a:pt x="428" y="0"/>
                    <a:pt x="0" y="429"/>
                    <a:pt x="0" y="957"/>
                  </a:cubicBezTo>
                  <a:cubicBezTo>
                    <a:pt x="0" y="1257"/>
                    <a:pt x="139" y="1523"/>
                    <a:pt x="354" y="1698"/>
                  </a:cubicBezTo>
                  <a:cubicBezTo>
                    <a:pt x="418" y="1744"/>
                    <a:pt x="548" y="1766"/>
                    <a:pt x="678" y="1724"/>
                  </a:cubicBezTo>
                  <a:cubicBezTo>
                    <a:pt x="898" y="1652"/>
                    <a:pt x="932" y="1511"/>
                    <a:pt x="1121" y="1439"/>
                  </a:cubicBezTo>
                  <a:cubicBezTo>
                    <a:pt x="1069" y="1456"/>
                    <a:pt x="1014" y="1466"/>
                    <a:pt x="957" y="1466"/>
                  </a:cubicBezTo>
                  <a:cubicBezTo>
                    <a:pt x="675" y="1466"/>
                    <a:pt x="447" y="1238"/>
                    <a:pt x="447" y="957"/>
                  </a:cubicBezTo>
                  <a:cubicBezTo>
                    <a:pt x="447" y="740"/>
                    <a:pt x="583" y="555"/>
                    <a:pt x="775" y="482"/>
                  </a:cubicBezTo>
                  <a:lnTo>
                    <a:pt x="775" y="482"/>
                  </a:lnTo>
                  <a:cubicBezTo>
                    <a:pt x="980" y="412"/>
                    <a:pt x="1009" y="264"/>
                    <a:pt x="1236" y="189"/>
                  </a:cubicBezTo>
                  <a:cubicBezTo>
                    <a:pt x="1370" y="146"/>
                    <a:pt x="1505" y="171"/>
                    <a:pt x="1566" y="219"/>
                  </a:cubicBezTo>
                  <a:cubicBezTo>
                    <a:pt x="1400" y="82"/>
                    <a:pt x="1188" y="0"/>
                    <a:pt x="957"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9"/>
            <p:cNvSpPr>
              <a:spLocks noEditPoints="1"/>
            </p:cNvSpPr>
            <p:nvPr/>
          </p:nvSpPr>
          <p:spPr bwMode="auto">
            <a:xfrm>
              <a:off x="542" y="3604"/>
              <a:ext cx="266" cy="268"/>
            </a:xfrm>
            <a:custGeom>
              <a:avLst/>
              <a:gdLst/>
              <a:ahLst/>
              <a:cxnLst>
                <a:cxn ang="0">
                  <a:pos x="342" y="332"/>
                </a:cxn>
                <a:cxn ang="0">
                  <a:pos x="274" y="121"/>
                </a:cxn>
                <a:cxn ang="0">
                  <a:pos x="205" y="332"/>
                </a:cxn>
                <a:cxn ang="0">
                  <a:pos x="342" y="332"/>
                </a:cxn>
                <a:cxn ang="0">
                  <a:pos x="209" y="0"/>
                </a:cxn>
                <a:cxn ang="0">
                  <a:pos x="349" y="0"/>
                </a:cxn>
                <a:cxn ang="0">
                  <a:pos x="553" y="558"/>
                </a:cxn>
                <a:cxn ang="0">
                  <a:pos x="415" y="558"/>
                </a:cxn>
                <a:cxn ang="0">
                  <a:pos x="372" y="430"/>
                </a:cxn>
                <a:cxn ang="0">
                  <a:pos x="175" y="430"/>
                </a:cxn>
                <a:cxn ang="0">
                  <a:pos x="133" y="558"/>
                </a:cxn>
                <a:cxn ang="0">
                  <a:pos x="0" y="558"/>
                </a:cxn>
                <a:cxn ang="0">
                  <a:pos x="209" y="0"/>
                </a:cxn>
              </a:cxnLst>
              <a:rect l="0" t="0" r="r" b="b"/>
              <a:pathLst>
                <a:path w="553" h="558">
                  <a:moveTo>
                    <a:pt x="342" y="332"/>
                  </a:moveTo>
                  <a:lnTo>
                    <a:pt x="274" y="121"/>
                  </a:lnTo>
                  <a:lnTo>
                    <a:pt x="205" y="332"/>
                  </a:lnTo>
                  <a:lnTo>
                    <a:pt x="342" y="332"/>
                  </a:lnTo>
                  <a:close/>
                  <a:moveTo>
                    <a:pt x="209" y="0"/>
                  </a:moveTo>
                  <a:lnTo>
                    <a:pt x="349" y="0"/>
                  </a:lnTo>
                  <a:lnTo>
                    <a:pt x="553" y="558"/>
                  </a:lnTo>
                  <a:lnTo>
                    <a:pt x="415" y="558"/>
                  </a:lnTo>
                  <a:lnTo>
                    <a:pt x="372" y="430"/>
                  </a:lnTo>
                  <a:lnTo>
                    <a:pt x="175" y="430"/>
                  </a:lnTo>
                  <a:lnTo>
                    <a:pt x="133" y="558"/>
                  </a:lnTo>
                  <a:lnTo>
                    <a:pt x="0" y="558"/>
                  </a:lnTo>
                  <a:lnTo>
                    <a:pt x="209" y="0"/>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10"/>
            <p:cNvSpPr>
              <a:spLocks/>
            </p:cNvSpPr>
            <p:nvPr/>
          </p:nvSpPr>
          <p:spPr bwMode="auto">
            <a:xfrm>
              <a:off x="823" y="3677"/>
              <a:ext cx="179" cy="202"/>
            </a:xfrm>
            <a:custGeom>
              <a:avLst/>
              <a:gdLst/>
              <a:ahLst/>
              <a:cxnLst>
                <a:cxn ang="0">
                  <a:pos x="371" y="354"/>
                </a:cxn>
                <a:cxn ang="0">
                  <a:pos x="307" y="400"/>
                </a:cxn>
                <a:cxn ang="0">
                  <a:pos x="212" y="420"/>
                </a:cxn>
                <a:cxn ang="0">
                  <a:pos x="126" y="404"/>
                </a:cxn>
                <a:cxn ang="0">
                  <a:pos x="59" y="361"/>
                </a:cxn>
                <a:cxn ang="0">
                  <a:pos x="16" y="294"/>
                </a:cxn>
                <a:cxn ang="0">
                  <a:pos x="0" y="209"/>
                </a:cxn>
                <a:cxn ang="0">
                  <a:pos x="16" y="128"/>
                </a:cxn>
                <a:cxn ang="0">
                  <a:pos x="60" y="61"/>
                </a:cxn>
                <a:cxn ang="0">
                  <a:pos x="127" y="16"/>
                </a:cxn>
                <a:cxn ang="0">
                  <a:pos x="212" y="0"/>
                </a:cxn>
                <a:cxn ang="0">
                  <a:pos x="305" y="18"/>
                </a:cxn>
                <a:cxn ang="0">
                  <a:pos x="371" y="65"/>
                </a:cxn>
                <a:cxn ang="0">
                  <a:pos x="299" y="143"/>
                </a:cxn>
                <a:cxn ang="0">
                  <a:pos x="266" y="117"/>
                </a:cxn>
                <a:cxn ang="0">
                  <a:pos x="215" y="105"/>
                </a:cxn>
                <a:cxn ang="0">
                  <a:pos x="176" y="114"/>
                </a:cxn>
                <a:cxn ang="0">
                  <a:pos x="147" y="137"/>
                </a:cxn>
                <a:cxn ang="0">
                  <a:pos x="128" y="170"/>
                </a:cxn>
                <a:cxn ang="0">
                  <a:pos x="122" y="209"/>
                </a:cxn>
                <a:cxn ang="0">
                  <a:pos x="128" y="248"/>
                </a:cxn>
                <a:cxn ang="0">
                  <a:pos x="147" y="281"/>
                </a:cxn>
                <a:cxn ang="0">
                  <a:pos x="176" y="305"/>
                </a:cxn>
                <a:cxn ang="0">
                  <a:pos x="215" y="314"/>
                </a:cxn>
                <a:cxn ang="0">
                  <a:pos x="267" y="302"/>
                </a:cxn>
                <a:cxn ang="0">
                  <a:pos x="300" y="276"/>
                </a:cxn>
                <a:cxn ang="0">
                  <a:pos x="371" y="354"/>
                </a:cxn>
              </a:cxnLst>
              <a:rect l="0" t="0" r="r" b="b"/>
              <a:pathLst>
                <a:path w="371" h="420">
                  <a:moveTo>
                    <a:pt x="371" y="354"/>
                  </a:moveTo>
                  <a:cubicBezTo>
                    <a:pt x="354" y="372"/>
                    <a:pt x="333" y="388"/>
                    <a:pt x="307" y="400"/>
                  </a:cubicBezTo>
                  <a:cubicBezTo>
                    <a:pt x="280" y="413"/>
                    <a:pt x="249" y="420"/>
                    <a:pt x="212" y="420"/>
                  </a:cubicBezTo>
                  <a:cubicBezTo>
                    <a:pt x="181" y="420"/>
                    <a:pt x="152" y="414"/>
                    <a:pt x="126" y="404"/>
                  </a:cubicBezTo>
                  <a:cubicBezTo>
                    <a:pt x="100" y="394"/>
                    <a:pt x="78" y="379"/>
                    <a:pt x="59" y="361"/>
                  </a:cubicBezTo>
                  <a:cubicBezTo>
                    <a:pt x="41" y="342"/>
                    <a:pt x="26" y="320"/>
                    <a:pt x="16" y="294"/>
                  </a:cubicBezTo>
                  <a:cubicBezTo>
                    <a:pt x="6" y="268"/>
                    <a:pt x="0" y="240"/>
                    <a:pt x="0" y="209"/>
                  </a:cubicBezTo>
                  <a:cubicBezTo>
                    <a:pt x="0" y="180"/>
                    <a:pt x="6" y="153"/>
                    <a:pt x="16" y="128"/>
                  </a:cubicBezTo>
                  <a:cubicBezTo>
                    <a:pt x="27" y="102"/>
                    <a:pt x="42" y="80"/>
                    <a:pt x="60" y="61"/>
                  </a:cubicBezTo>
                  <a:cubicBezTo>
                    <a:pt x="79" y="42"/>
                    <a:pt x="101" y="27"/>
                    <a:pt x="127" y="16"/>
                  </a:cubicBezTo>
                  <a:cubicBezTo>
                    <a:pt x="153" y="6"/>
                    <a:pt x="182" y="0"/>
                    <a:pt x="212" y="0"/>
                  </a:cubicBezTo>
                  <a:cubicBezTo>
                    <a:pt x="248" y="0"/>
                    <a:pt x="279" y="6"/>
                    <a:pt x="305" y="18"/>
                  </a:cubicBezTo>
                  <a:cubicBezTo>
                    <a:pt x="332" y="29"/>
                    <a:pt x="354" y="45"/>
                    <a:pt x="371" y="65"/>
                  </a:cubicBezTo>
                  <a:lnTo>
                    <a:pt x="299" y="143"/>
                  </a:lnTo>
                  <a:cubicBezTo>
                    <a:pt x="290" y="133"/>
                    <a:pt x="279" y="124"/>
                    <a:pt x="266" y="117"/>
                  </a:cubicBezTo>
                  <a:cubicBezTo>
                    <a:pt x="253" y="109"/>
                    <a:pt x="236" y="105"/>
                    <a:pt x="215" y="105"/>
                  </a:cubicBezTo>
                  <a:cubicBezTo>
                    <a:pt x="200" y="105"/>
                    <a:pt x="187" y="108"/>
                    <a:pt x="176" y="114"/>
                  </a:cubicBezTo>
                  <a:cubicBezTo>
                    <a:pt x="164" y="119"/>
                    <a:pt x="155" y="127"/>
                    <a:pt x="147" y="137"/>
                  </a:cubicBezTo>
                  <a:cubicBezTo>
                    <a:pt x="139" y="146"/>
                    <a:pt x="132" y="157"/>
                    <a:pt x="128" y="170"/>
                  </a:cubicBezTo>
                  <a:cubicBezTo>
                    <a:pt x="124" y="182"/>
                    <a:pt x="122" y="195"/>
                    <a:pt x="122" y="209"/>
                  </a:cubicBezTo>
                  <a:cubicBezTo>
                    <a:pt x="122" y="222"/>
                    <a:pt x="124" y="235"/>
                    <a:pt x="128" y="248"/>
                  </a:cubicBezTo>
                  <a:cubicBezTo>
                    <a:pt x="132" y="260"/>
                    <a:pt x="139" y="271"/>
                    <a:pt x="147" y="281"/>
                  </a:cubicBezTo>
                  <a:cubicBezTo>
                    <a:pt x="155" y="291"/>
                    <a:pt x="164" y="299"/>
                    <a:pt x="176" y="305"/>
                  </a:cubicBezTo>
                  <a:cubicBezTo>
                    <a:pt x="187" y="311"/>
                    <a:pt x="200" y="314"/>
                    <a:pt x="215" y="314"/>
                  </a:cubicBezTo>
                  <a:cubicBezTo>
                    <a:pt x="236" y="314"/>
                    <a:pt x="253" y="310"/>
                    <a:pt x="267" y="302"/>
                  </a:cubicBezTo>
                  <a:cubicBezTo>
                    <a:pt x="281" y="294"/>
                    <a:pt x="292" y="285"/>
                    <a:pt x="300" y="276"/>
                  </a:cubicBezTo>
                  <a:lnTo>
                    <a:pt x="371" y="354"/>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1"/>
            <p:cNvSpPr>
              <a:spLocks/>
            </p:cNvSpPr>
            <p:nvPr/>
          </p:nvSpPr>
          <p:spPr bwMode="auto">
            <a:xfrm>
              <a:off x="1021" y="3677"/>
              <a:ext cx="178" cy="202"/>
            </a:xfrm>
            <a:custGeom>
              <a:avLst/>
              <a:gdLst/>
              <a:ahLst/>
              <a:cxnLst>
                <a:cxn ang="0">
                  <a:pos x="370" y="354"/>
                </a:cxn>
                <a:cxn ang="0">
                  <a:pos x="306" y="400"/>
                </a:cxn>
                <a:cxn ang="0">
                  <a:pos x="212" y="420"/>
                </a:cxn>
                <a:cxn ang="0">
                  <a:pos x="125" y="404"/>
                </a:cxn>
                <a:cxn ang="0">
                  <a:pos x="58" y="361"/>
                </a:cxn>
                <a:cxn ang="0">
                  <a:pos x="15" y="294"/>
                </a:cxn>
                <a:cxn ang="0">
                  <a:pos x="0" y="209"/>
                </a:cxn>
                <a:cxn ang="0">
                  <a:pos x="16" y="128"/>
                </a:cxn>
                <a:cxn ang="0">
                  <a:pos x="60" y="61"/>
                </a:cxn>
                <a:cxn ang="0">
                  <a:pos x="127" y="16"/>
                </a:cxn>
                <a:cxn ang="0">
                  <a:pos x="212" y="0"/>
                </a:cxn>
                <a:cxn ang="0">
                  <a:pos x="305" y="18"/>
                </a:cxn>
                <a:cxn ang="0">
                  <a:pos x="371" y="65"/>
                </a:cxn>
                <a:cxn ang="0">
                  <a:pos x="298" y="143"/>
                </a:cxn>
                <a:cxn ang="0">
                  <a:pos x="265" y="117"/>
                </a:cxn>
                <a:cxn ang="0">
                  <a:pos x="214" y="105"/>
                </a:cxn>
                <a:cxn ang="0">
                  <a:pos x="175" y="114"/>
                </a:cxn>
                <a:cxn ang="0">
                  <a:pos x="146" y="137"/>
                </a:cxn>
                <a:cxn ang="0">
                  <a:pos x="128" y="170"/>
                </a:cxn>
                <a:cxn ang="0">
                  <a:pos x="121" y="209"/>
                </a:cxn>
                <a:cxn ang="0">
                  <a:pos x="128" y="248"/>
                </a:cxn>
                <a:cxn ang="0">
                  <a:pos x="146" y="281"/>
                </a:cxn>
                <a:cxn ang="0">
                  <a:pos x="175" y="305"/>
                </a:cxn>
                <a:cxn ang="0">
                  <a:pos x="214" y="314"/>
                </a:cxn>
                <a:cxn ang="0">
                  <a:pos x="266" y="302"/>
                </a:cxn>
                <a:cxn ang="0">
                  <a:pos x="300" y="276"/>
                </a:cxn>
                <a:cxn ang="0">
                  <a:pos x="370" y="354"/>
                </a:cxn>
              </a:cxnLst>
              <a:rect l="0" t="0" r="r" b="b"/>
              <a:pathLst>
                <a:path w="371" h="420">
                  <a:moveTo>
                    <a:pt x="370" y="354"/>
                  </a:moveTo>
                  <a:cubicBezTo>
                    <a:pt x="354" y="372"/>
                    <a:pt x="332" y="388"/>
                    <a:pt x="306" y="400"/>
                  </a:cubicBezTo>
                  <a:cubicBezTo>
                    <a:pt x="279" y="413"/>
                    <a:pt x="248" y="420"/>
                    <a:pt x="212" y="420"/>
                  </a:cubicBezTo>
                  <a:cubicBezTo>
                    <a:pt x="180" y="420"/>
                    <a:pt x="151" y="414"/>
                    <a:pt x="125" y="404"/>
                  </a:cubicBezTo>
                  <a:cubicBezTo>
                    <a:pt x="99" y="394"/>
                    <a:pt x="77" y="379"/>
                    <a:pt x="58" y="361"/>
                  </a:cubicBezTo>
                  <a:cubicBezTo>
                    <a:pt x="40" y="342"/>
                    <a:pt x="26" y="320"/>
                    <a:pt x="15" y="294"/>
                  </a:cubicBezTo>
                  <a:cubicBezTo>
                    <a:pt x="5" y="268"/>
                    <a:pt x="0" y="240"/>
                    <a:pt x="0" y="209"/>
                  </a:cubicBezTo>
                  <a:cubicBezTo>
                    <a:pt x="0" y="180"/>
                    <a:pt x="5" y="153"/>
                    <a:pt x="16" y="128"/>
                  </a:cubicBezTo>
                  <a:cubicBezTo>
                    <a:pt x="26" y="102"/>
                    <a:pt x="41" y="80"/>
                    <a:pt x="60" y="61"/>
                  </a:cubicBezTo>
                  <a:cubicBezTo>
                    <a:pt x="78" y="42"/>
                    <a:pt x="101" y="27"/>
                    <a:pt x="127" y="16"/>
                  </a:cubicBezTo>
                  <a:cubicBezTo>
                    <a:pt x="153" y="6"/>
                    <a:pt x="181" y="0"/>
                    <a:pt x="212" y="0"/>
                  </a:cubicBezTo>
                  <a:cubicBezTo>
                    <a:pt x="247" y="0"/>
                    <a:pt x="278" y="6"/>
                    <a:pt x="305" y="18"/>
                  </a:cubicBezTo>
                  <a:cubicBezTo>
                    <a:pt x="331" y="29"/>
                    <a:pt x="353" y="45"/>
                    <a:pt x="371" y="65"/>
                  </a:cubicBezTo>
                  <a:lnTo>
                    <a:pt x="298" y="143"/>
                  </a:lnTo>
                  <a:cubicBezTo>
                    <a:pt x="289" y="133"/>
                    <a:pt x="278" y="124"/>
                    <a:pt x="265" y="117"/>
                  </a:cubicBezTo>
                  <a:cubicBezTo>
                    <a:pt x="252" y="109"/>
                    <a:pt x="235" y="105"/>
                    <a:pt x="214" y="105"/>
                  </a:cubicBezTo>
                  <a:cubicBezTo>
                    <a:pt x="200" y="105"/>
                    <a:pt x="187" y="108"/>
                    <a:pt x="175" y="114"/>
                  </a:cubicBezTo>
                  <a:cubicBezTo>
                    <a:pt x="164" y="119"/>
                    <a:pt x="154" y="127"/>
                    <a:pt x="146" y="137"/>
                  </a:cubicBezTo>
                  <a:cubicBezTo>
                    <a:pt x="138" y="146"/>
                    <a:pt x="132" y="157"/>
                    <a:pt x="128" y="170"/>
                  </a:cubicBezTo>
                  <a:cubicBezTo>
                    <a:pt x="123" y="182"/>
                    <a:pt x="121" y="195"/>
                    <a:pt x="121" y="209"/>
                  </a:cubicBezTo>
                  <a:cubicBezTo>
                    <a:pt x="121" y="222"/>
                    <a:pt x="123" y="235"/>
                    <a:pt x="128" y="248"/>
                  </a:cubicBezTo>
                  <a:cubicBezTo>
                    <a:pt x="132" y="260"/>
                    <a:pt x="138" y="271"/>
                    <a:pt x="146" y="281"/>
                  </a:cubicBezTo>
                  <a:cubicBezTo>
                    <a:pt x="154" y="291"/>
                    <a:pt x="164" y="299"/>
                    <a:pt x="175" y="305"/>
                  </a:cubicBezTo>
                  <a:cubicBezTo>
                    <a:pt x="187" y="311"/>
                    <a:pt x="200" y="314"/>
                    <a:pt x="214" y="314"/>
                  </a:cubicBezTo>
                  <a:cubicBezTo>
                    <a:pt x="235" y="314"/>
                    <a:pt x="252" y="310"/>
                    <a:pt x="266" y="302"/>
                  </a:cubicBezTo>
                  <a:cubicBezTo>
                    <a:pt x="280" y="294"/>
                    <a:pt x="291" y="285"/>
                    <a:pt x="300" y="276"/>
                  </a:cubicBezTo>
                  <a:lnTo>
                    <a:pt x="370" y="354"/>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12"/>
            <p:cNvSpPr>
              <a:spLocks noEditPoints="1"/>
            </p:cNvSpPr>
            <p:nvPr/>
          </p:nvSpPr>
          <p:spPr bwMode="auto">
            <a:xfrm>
              <a:off x="1218" y="3677"/>
              <a:ext cx="202" cy="202"/>
            </a:xfrm>
            <a:custGeom>
              <a:avLst/>
              <a:gdLst/>
              <a:ahLst/>
              <a:cxnLst>
                <a:cxn ang="0">
                  <a:pos x="211" y="315"/>
                </a:cxn>
                <a:cxn ang="0">
                  <a:pos x="251" y="306"/>
                </a:cxn>
                <a:cxn ang="0">
                  <a:pos x="281" y="282"/>
                </a:cxn>
                <a:cxn ang="0">
                  <a:pos x="299" y="248"/>
                </a:cxn>
                <a:cxn ang="0">
                  <a:pos x="304" y="209"/>
                </a:cxn>
                <a:cxn ang="0">
                  <a:pos x="299" y="171"/>
                </a:cxn>
                <a:cxn ang="0">
                  <a:pos x="281" y="137"/>
                </a:cxn>
                <a:cxn ang="0">
                  <a:pos x="251" y="114"/>
                </a:cxn>
                <a:cxn ang="0">
                  <a:pos x="211" y="105"/>
                </a:cxn>
                <a:cxn ang="0">
                  <a:pos x="170" y="114"/>
                </a:cxn>
                <a:cxn ang="0">
                  <a:pos x="140" y="137"/>
                </a:cxn>
                <a:cxn ang="0">
                  <a:pos x="122" y="171"/>
                </a:cxn>
                <a:cxn ang="0">
                  <a:pos x="116" y="209"/>
                </a:cxn>
                <a:cxn ang="0">
                  <a:pos x="122" y="248"/>
                </a:cxn>
                <a:cxn ang="0">
                  <a:pos x="140" y="282"/>
                </a:cxn>
                <a:cxn ang="0">
                  <a:pos x="170" y="306"/>
                </a:cxn>
                <a:cxn ang="0">
                  <a:pos x="211" y="315"/>
                </a:cxn>
                <a:cxn ang="0">
                  <a:pos x="0" y="209"/>
                </a:cxn>
                <a:cxn ang="0">
                  <a:pos x="15" y="128"/>
                </a:cxn>
                <a:cxn ang="0">
                  <a:pos x="58" y="61"/>
                </a:cxn>
                <a:cxn ang="0">
                  <a:pos x="125" y="16"/>
                </a:cxn>
                <a:cxn ang="0">
                  <a:pos x="211" y="0"/>
                </a:cxn>
                <a:cxn ang="0">
                  <a:pos x="296" y="16"/>
                </a:cxn>
                <a:cxn ang="0">
                  <a:pos x="362" y="61"/>
                </a:cxn>
                <a:cxn ang="0">
                  <a:pos x="405" y="128"/>
                </a:cxn>
                <a:cxn ang="0">
                  <a:pos x="421" y="209"/>
                </a:cxn>
                <a:cxn ang="0">
                  <a:pos x="405" y="291"/>
                </a:cxn>
                <a:cxn ang="0">
                  <a:pos x="362" y="358"/>
                </a:cxn>
                <a:cxn ang="0">
                  <a:pos x="296" y="403"/>
                </a:cxn>
                <a:cxn ang="0">
                  <a:pos x="211" y="420"/>
                </a:cxn>
                <a:cxn ang="0">
                  <a:pos x="125" y="403"/>
                </a:cxn>
                <a:cxn ang="0">
                  <a:pos x="58" y="358"/>
                </a:cxn>
                <a:cxn ang="0">
                  <a:pos x="15" y="291"/>
                </a:cxn>
                <a:cxn ang="0">
                  <a:pos x="0" y="209"/>
                </a:cxn>
              </a:cxnLst>
              <a:rect l="0" t="0" r="r" b="b"/>
              <a:pathLst>
                <a:path w="421" h="420">
                  <a:moveTo>
                    <a:pt x="211" y="315"/>
                  </a:moveTo>
                  <a:cubicBezTo>
                    <a:pt x="226" y="315"/>
                    <a:pt x="239" y="312"/>
                    <a:pt x="251" y="306"/>
                  </a:cubicBezTo>
                  <a:cubicBezTo>
                    <a:pt x="263" y="300"/>
                    <a:pt x="273" y="292"/>
                    <a:pt x="281" y="282"/>
                  </a:cubicBezTo>
                  <a:cubicBezTo>
                    <a:pt x="289" y="272"/>
                    <a:pt x="295" y="261"/>
                    <a:pt x="299" y="248"/>
                  </a:cubicBezTo>
                  <a:cubicBezTo>
                    <a:pt x="302" y="236"/>
                    <a:pt x="304" y="223"/>
                    <a:pt x="304" y="209"/>
                  </a:cubicBezTo>
                  <a:cubicBezTo>
                    <a:pt x="304" y="196"/>
                    <a:pt x="302" y="183"/>
                    <a:pt x="299" y="171"/>
                  </a:cubicBezTo>
                  <a:cubicBezTo>
                    <a:pt x="295" y="158"/>
                    <a:pt x="289" y="147"/>
                    <a:pt x="281" y="137"/>
                  </a:cubicBezTo>
                  <a:cubicBezTo>
                    <a:pt x="273" y="127"/>
                    <a:pt x="263" y="119"/>
                    <a:pt x="251" y="114"/>
                  </a:cubicBezTo>
                  <a:cubicBezTo>
                    <a:pt x="239" y="108"/>
                    <a:pt x="226" y="105"/>
                    <a:pt x="211" y="105"/>
                  </a:cubicBezTo>
                  <a:cubicBezTo>
                    <a:pt x="196" y="105"/>
                    <a:pt x="182" y="108"/>
                    <a:pt x="170" y="114"/>
                  </a:cubicBezTo>
                  <a:cubicBezTo>
                    <a:pt x="158" y="119"/>
                    <a:pt x="148" y="127"/>
                    <a:pt x="140" y="137"/>
                  </a:cubicBezTo>
                  <a:cubicBezTo>
                    <a:pt x="132" y="147"/>
                    <a:pt x="126" y="158"/>
                    <a:pt x="122" y="171"/>
                  </a:cubicBezTo>
                  <a:cubicBezTo>
                    <a:pt x="118" y="183"/>
                    <a:pt x="116" y="196"/>
                    <a:pt x="116" y="209"/>
                  </a:cubicBezTo>
                  <a:cubicBezTo>
                    <a:pt x="116" y="223"/>
                    <a:pt x="118" y="236"/>
                    <a:pt x="122" y="248"/>
                  </a:cubicBezTo>
                  <a:cubicBezTo>
                    <a:pt x="126" y="261"/>
                    <a:pt x="132" y="272"/>
                    <a:pt x="140" y="282"/>
                  </a:cubicBezTo>
                  <a:cubicBezTo>
                    <a:pt x="148" y="292"/>
                    <a:pt x="158" y="300"/>
                    <a:pt x="170" y="306"/>
                  </a:cubicBezTo>
                  <a:cubicBezTo>
                    <a:pt x="182" y="312"/>
                    <a:pt x="196" y="315"/>
                    <a:pt x="211" y="315"/>
                  </a:cubicBezTo>
                  <a:close/>
                  <a:moveTo>
                    <a:pt x="0" y="209"/>
                  </a:moveTo>
                  <a:cubicBezTo>
                    <a:pt x="0" y="180"/>
                    <a:pt x="5" y="153"/>
                    <a:pt x="15" y="128"/>
                  </a:cubicBezTo>
                  <a:cubicBezTo>
                    <a:pt x="25" y="102"/>
                    <a:pt x="40" y="80"/>
                    <a:pt x="58" y="61"/>
                  </a:cubicBezTo>
                  <a:cubicBezTo>
                    <a:pt x="77" y="42"/>
                    <a:pt x="99" y="27"/>
                    <a:pt x="125" y="16"/>
                  </a:cubicBezTo>
                  <a:cubicBezTo>
                    <a:pt x="151" y="6"/>
                    <a:pt x="179" y="0"/>
                    <a:pt x="211" y="0"/>
                  </a:cubicBezTo>
                  <a:cubicBezTo>
                    <a:pt x="242" y="0"/>
                    <a:pt x="270" y="6"/>
                    <a:pt x="296" y="16"/>
                  </a:cubicBezTo>
                  <a:cubicBezTo>
                    <a:pt x="322" y="27"/>
                    <a:pt x="344" y="42"/>
                    <a:pt x="362" y="61"/>
                  </a:cubicBezTo>
                  <a:cubicBezTo>
                    <a:pt x="381" y="80"/>
                    <a:pt x="395" y="102"/>
                    <a:pt x="405" y="128"/>
                  </a:cubicBezTo>
                  <a:cubicBezTo>
                    <a:pt x="416" y="153"/>
                    <a:pt x="421" y="180"/>
                    <a:pt x="421" y="209"/>
                  </a:cubicBezTo>
                  <a:cubicBezTo>
                    <a:pt x="421" y="239"/>
                    <a:pt x="416" y="266"/>
                    <a:pt x="405" y="291"/>
                  </a:cubicBezTo>
                  <a:cubicBezTo>
                    <a:pt x="395" y="317"/>
                    <a:pt x="381" y="339"/>
                    <a:pt x="362" y="358"/>
                  </a:cubicBezTo>
                  <a:cubicBezTo>
                    <a:pt x="344" y="377"/>
                    <a:pt x="322" y="392"/>
                    <a:pt x="296" y="403"/>
                  </a:cubicBezTo>
                  <a:cubicBezTo>
                    <a:pt x="270" y="414"/>
                    <a:pt x="242" y="420"/>
                    <a:pt x="211" y="420"/>
                  </a:cubicBezTo>
                  <a:cubicBezTo>
                    <a:pt x="179" y="420"/>
                    <a:pt x="151" y="414"/>
                    <a:pt x="125" y="403"/>
                  </a:cubicBezTo>
                  <a:cubicBezTo>
                    <a:pt x="99" y="392"/>
                    <a:pt x="77" y="377"/>
                    <a:pt x="58" y="358"/>
                  </a:cubicBezTo>
                  <a:cubicBezTo>
                    <a:pt x="40" y="339"/>
                    <a:pt x="25" y="317"/>
                    <a:pt x="15" y="291"/>
                  </a:cubicBezTo>
                  <a:cubicBezTo>
                    <a:pt x="5" y="266"/>
                    <a:pt x="0" y="239"/>
                    <a:pt x="0" y="209"/>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Freeform 13"/>
            <p:cNvSpPr>
              <a:spLocks/>
            </p:cNvSpPr>
            <p:nvPr/>
          </p:nvSpPr>
          <p:spPr bwMode="auto">
            <a:xfrm>
              <a:off x="1460" y="3679"/>
              <a:ext cx="305" cy="193"/>
            </a:xfrm>
            <a:custGeom>
              <a:avLst/>
              <a:gdLst/>
              <a:ahLst/>
              <a:cxnLst>
                <a:cxn ang="0">
                  <a:pos x="0" y="9"/>
                </a:cxn>
                <a:cxn ang="0">
                  <a:pos x="116" y="9"/>
                </a:cxn>
                <a:cxn ang="0">
                  <a:pos x="120" y="53"/>
                </a:cxn>
                <a:cxn ang="0">
                  <a:pos x="167" y="15"/>
                </a:cxn>
                <a:cxn ang="0">
                  <a:pos x="234" y="0"/>
                </a:cxn>
                <a:cxn ang="0">
                  <a:pos x="276" y="5"/>
                </a:cxn>
                <a:cxn ang="0">
                  <a:pos x="308" y="18"/>
                </a:cxn>
                <a:cxn ang="0">
                  <a:pos x="333" y="36"/>
                </a:cxn>
                <a:cxn ang="0">
                  <a:pos x="350" y="55"/>
                </a:cxn>
                <a:cxn ang="0">
                  <a:pos x="409" y="15"/>
                </a:cxn>
                <a:cxn ang="0">
                  <a:pos x="481" y="0"/>
                </a:cxn>
                <a:cxn ang="0">
                  <a:pos x="596" y="43"/>
                </a:cxn>
                <a:cxn ang="0">
                  <a:pos x="636" y="159"/>
                </a:cxn>
                <a:cxn ang="0">
                  <a:pos x="636" y="402"/>
                </a:cxn>
                <a:cxn ang="0">
                  <a:pos x="516" y="402"/>
                </a:cxn>
                <a:cxn ang="0">
                  <a:pos x="516" y="179"/>
                </a:cxn>
                <a:cxn ang="0">
                  <a:pos x="500" y="124"/>
                </a:cxn>
                <a:cxn ang="0">
                  <a:pos x="454" y="105"/>
                </a:cxn>
                <a:cxn ang="0">
                  <a:pos x="397" y="129"/>
                </a:cxn>
                <a:cxn ang="0">
                  <a:pos x="376" y="191"/>
                </a:cxn>
                <a:cxn ang="0">
                  <a:pos x="376" y="402"/>
                </a:cxn>
                <a:cxn ang="0">
                  <a:pos x="260" y="402"/>
                </a:cxn>
                <a:cxn ang="0">
                  <a:pos x="260" y="179"/>
                </a:cxn>
                <a:cxn ang="0">
                  <a:pos x="245" y="124"/>
                </a:cxn>
                <a:cxn ang="0">
                  <a:pos x="198" y="105"/>
                </a:cxn>
                <a:cxn ang="0">
                  <a:pos x="142" y="129"/>
                </a:cxn>
                <a:cxn ang="0">
                  <a:pos x="121" y="191"/>
                </a:cxn>
                <a:cxn ang="0">
                  <a:pos x="121" y="402"/>
                </a:cxn>
                <a:cxn ang="0">
                  <a:pos x="0" y="402"/>
                </a:cxn>
                <a:cxn ang="0">
                  <a:pos x="0" y="9"/>
                </a:cxn>
              </a:cxnLst>
              <a:rect l="0" t="0" r="r" b="b"/>
              <a:pathLst>
                <a:path w="636" h="402">
                  <a:moveTo>
                    <a:pt x="0" y="9"/>
                  </a:moveTo>
                  <a:lnTo>
                    <a:pt x="116" y="9"/>
                  </a:lnTo>
                  <a:lnTo>
                    <a:pt x="120" y="53"/>
                  </a:lnTo>
                  <a:cubicBezTo>
                    <a:pt x="132" y="38"/>
                    <a:pt x="148" y="25"/>
                    <a:pt x="167" y="15"/>
                  </a:cubicBezTo>
                  <a:cubicBezTo>
                    <a:pt x="186" y="5"/>
                    <a:pt x="208" y="0"/>
                    <a:pt x="234" y="0"/>
                  </a:cubicBezTo>
                  <a:cubicBezTo>
                    <a:pt x="250" y="0"/>
                    <a:pt x="264" y="2"/>
                    <a:pt x="276" y="5"/>
                  </a:cubicBezTo>
                  <a:cubicBezTo>
                    <a:pt x="288" y="9"/>
                    <a:pt x="299" y="13"/>
                    <a:pt x="308" y="18"/>
                  </a:cubicBezTo>
                  <a:cubicBezTo>
                    <a:pt x="317" y="24"/>
                    <a:pt x="326" y="29"/>
                    <a:pt x="333" y="36"/>
                  </a:cubicBezTo>
                  <a:cubicBezTo>
                    <a:pt x="339" y="42"/>
                    <a:pt x="345" y="49"/>
                    <a:pt x="350" y="55"/>
                  </a:cubicBezTo>
                  <a:cubicBezTo>
                    <a:pt x="366" y="37"/>
                    <a:pt x="386" y="24"/>
                    <a:pt x="409" y="15"/>
                  </a:cubicBezTo>
                  <a:cubicBezTo>
                    <a:pt x="432" y="5"/>
                    <a:pt x="456" y="0"/>
                    <a:pt x="481" y="0"/>
                  </a:cubicBezTo>
                  <a:cubicBezTo>
                    <a:pt x="531" y="0"/>
                    <a:pt x="570" y="15"/>
                    <a:pt x="596" y="43"/>
                  </a:cubicBezTo>
                  <a:cubicBezTo>
                    <a:pt x="623" y="71"/>
                    <a:pt x="636" y="110"/>
                    <a:pt x="636" y="159"/>
                  </a:cubicBezTo>
                  <a:lnTo>
                    <a:pt x="636" y="402"/>
                  </a:lnTo>
                  <a:lnTo>
                    <a:pt x="516" y="402"/>
                  </a:lnTo>
                  <a:lnTo>
                    <a:pt x="516" y="179"/>
                  </a:lnTo>
                  <a:cubicBezTo>
                    <a:pt x="516" y="155"/>
                    <a:pt x="510" y="137"/>
                    <a:pt x="500" y="124"/>
                  </a:cubicBezTo>
                  <a:cubicBezTo>
                    <a:pt x="490" y="111"/>
                    <a:pt x="474" y="105"/>
                    <a:pt x="454" y="105"/>
                  </a:cubicBezTo>
                  <a:cubicBezTo>
                    <a:pt x="430" y="105"/>
                    <a:pt x="411" y="113"/>
                    <a:pt x="397" y="129"/>
                  </a:cubicBezTo>
                  <a:cubicBezTo>
                    <a:pt x="383" y="145"/>
                    <a:pt x="376" y="166"/>
                    <a:pt x="376" y="191"/>
                  </a:cubicBezTo>
                  <a:lnTo>
                    <a:pt x="376" y="402"/>
                  </a:lnTo>
                  <a:lnTo>
                    <a:pt x="260" y="402"/>
                  </a:lnTo>
                  <a:lnTo>
                    <a:pt x="260" y="179"/>
                  </a:lnTo>
                  <a:cubicBezTo>
                    <a:pt x="260" y="155"/>
                    <a:pt x="255" y="137"/>
                    <a:pt x="245" y="124"/>
                  </a:cubicBezTo>
                  <a:cubicBezTo>
                    <a:pt x="234" y="111"/>
                    <a:pt x="219" y="105"/>
                    <a:pt x="198" y="105"/>
                  </a:cubicBezTo>
                  <a:cubicBezTo>
                    <a:pt x="175" y="105"/>
                    <a:pt x="157" y="113"/>
                    <a:pt x="142" y="129"/>
                  </a:cubicBezTo>
                  <a:cubicBezTo>
                    <a:pt x="128" y="145"/>
                    <a:pt x="121" y="166"/>
                    <a:pt x="121" y="191"/>
                  </a:cubicBezTo>
                  <a:lnTo>
                    <a:pt x="121" y="402"/>
                  </a:lnTo>
                  <a:lnTo>
                    <a:pt x="0" y="402"/>
                  </a:lnTo>
                  <a:lnTo>
                    <a:pt x="0" y="9"/>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Freeform 14"/>
            <p:cNvSpPr>
              <a:spLocks noEditPoints="1"/>
            </p:cNvSpPr>
            <p:nvPr/>
          </p:nvSpPr>
          <p:spPr bwMode="auto">
            <a:xfrm>
              <a:off x="1815" y="3680"/>
              <a:ext cx="194" cy="273"/>
            </a:xfrm>
            <a:custGeom>
              <a:avLst/>
              <a:gdLst/>
              <a:ahLst/>
              <a:cxnLst>
                <a:cxn ang="0">
                  <a:pos x="120" y="296"/>
                </a:cxn>
                <a:cxn ang="0">
                  <a:pos x="189" y="312"/>
                </a:cxn>
                <a:cxn ang="0">
                  <a:pos x="259" y="283"/>
                </a:cxn>
                <a:cxn ang="0">
                  <a:pos x="284" y="203"/>
                </a:cxn>
                <a:cxn ang="0">
                  <a:pos x="280" y="166"/>
                </a:cxn>
                <a:cxn ang="0">
                  <a:pos x="266" y="134"/>
                </a:cxn>
                <a:cxn ang="0">
                  <a:pos x="241" y="111"/>
                </a:cxn>
                <a:cxn ang="0">
                  <a:pos x="202" y="103"/>
                </a:cxn>
                <a:cxn ang="0">
                  <a:pos x="167" y="111"/>
                </a:cxn>
                <a:cxn ang="0">
                  <a:pos x="141" y="131"/>
                </a:cxn>
                <a:cxn ang="0">
                  <a:pos x="125" y="159"/>
                </a:cxn>
                <a:cxn ang="0">
                  <a:pos x="120" y="192"/>
                </a:cxn>
                <a:cxn ang="0">
                  <a:pos x="120" y="296"/>
                </a:cxn>
                <a:cxn ang="0">
                  <a:pos x="0" y="7"/>
                </a:cxn>
                <a:cxn ang="0">
                  <a:pos x="115" y="7"/>
                </a:cxn>
                <a:cxn ang="0">
                  <a:pos x="118" y="29"/>
                </a:cxn>
                <a:cxn ang="0">
                  <a:pos x="120" y="50"/>
                </a:cxn>
                <a:cxn ang="0">
                  <a:pos x="169" y="13"/>
                </a:cxn>
                <a:cxn ang="0">
                  <a:pos x="232" y="0"/>
                </a:cxn>
                <a:cxn ang="0">
                  <a:pos x="307" y="17"/>
                </a:cxn>
                <a:cxn ang="0">
                  <a:pos x="362" y="61"/>
                </a:cxn>
                <a:cxn ang="0">
                  <a:pos x="394" y="126"/>
                </a:cxn>
                <a:cxn ang="0">
                  <a:pos x="405" y="201"/>
                </a:cxn>
                <a:cxn ang="0">
                  <a:pos x="387" y="296"/>
                </a:cxn>
                <a:cxn ang="0">
                  <a:pos x="339" y="362"/>
                </a:cxn>
                <a:cxn ang="0">
                  <a:pos x="273" y="400"/>
                </a:cxn>
                <a:cxn ang="0">
                  <a:pos x="200" y="413"/>
                </a:cxn>
                <a:cxn ang="0">
                  <a:pos x="153" y="408"/>
                </a:cxn>
                <a:cxn ang="0">
                  <a:pos x="120" y="398"/>
                </a:cxn>
                <a:cxn ang="0">
                  <a:pos x="120" y="568"/>
                </a:cxn>
                <a:cxn ang="0">
                  <a:pos x="0" y="568"/>
                </a:cxn>
                <a:cxn ang="0">
                  <a:pos x="0" y="7"/>
                </a:cxn>
              </a:cxnLst>
              <a:rect l="0" t="0" r="r" b="b"/>
              <a:pathLst>
                <a:path w="405" h="568">
                  <a:moveTo>
                    <a:pt x="120" y="296"/>
                  </a:moveTo>
                  <a:cubicBezTo>
                    <a:pt x="135" y="307"/>
                    <a:pt x="158" y="312"/>
                    <a:pt x="189" y="312"/>
                  </a:cubicBezTo>
                  <a:cubicBezTo>
                    <a:pt x="219" y="312"/>
                    <a:pt x="242" y="302"/>
                    <a:pt x="259" y="283"/>
                  </a:cubicBezTo>
                  <a:cubicBezTo>
                    <a:pt x="276" y="263"/>
                    <a:pt x="284" y="236"/>
                    <a:pt x="284" y="203"/>
                  </a:cubicBezTo>
                  <a:cubicBezTo>
                    <a:pt x="284" y="191"/>
                    <a:pt x="283" y="178"/>
                    <a:pt x="280" y="166"/>
                  </a:cubicBezTo>
                  <a:cubicBezTo>
                    <a:pt x="277" y="153"/>
                    <a:pt x="272" y="143"/>
                    <a:pt x="266" y="134"/>
                  </a:cubicBezTo>
                  <a:cubicBezTo>
                    <a:pt x="259" y="124"/>
                    <a:pt x="251" y="117"/>
                    <a:pt x="241" y="111"/>
                  </a:cubicBezTo>
                  <a:cubicBezTo>
                    <a:pt x="230" y="106"/>
                    <a:pt x="217" y="103"/>
                    <a:pt x="202" y="103"/>
                  </a:cubicBezTo>
                  <a:cubicBezTo>
                    <a:pt x="189" y="103"/>
                    <a:pt x="177" y="105"/>
                    <a:pt x="167" y="111"/>
                  </a:cubicBezTo>
                  <a:cubicBezTo>
                    <a:pt x="156" y="116"/>
                    <a:pt x="148" y="122"/>
                    <a:pt x="141" y="131"/>
                  </a:cubicBezTo>
                  <a:cubicBezTo>
                    <a:pt x="134" y="139"/>
                    <a:pt x="129" y="148"/>
                    <a:pt x="125" y="159"/>
                  </a:cubicBezTo>
                  <a:cubicBezTo>
                    <a:pt x="121" y="170"/>
                    <a:pt x="120" y="181"/>
                    <a:pt x="120" y="192"/>
                  </a:cubicBezTo>
                  <a:lnTo>
                    <a:pt x="120" y="296"/>
                  </a:lnTo>
                  <a:close/>
                  <a:moveTo>
                    <a:pt x="0" y="7"/>
                  </a:moveTo>
                  <a:lnTo>
                    <a:pt x="115" y="7"/>
                  </a:lnTo>
                  <a:cubicBezTo>
                    <a:pt x="116" y="15"/>
                    <a:pt x="117" y="22"/>
                    <a:pt x="118" y="29"/>
                  </a:cubicBezTo>
                  <a:cubicBezTo>
                    <a:pt x="118" y="36"/>
                    <a:pt x="119" y="43"/>
                    <a:pt x="120" y="50"/>
                  </a:cubicBezTo>
                  <a:cubicBezTo>
                    <a:pt x="132" y="34"/>
                    <a:pt x="149" y="22"/>
                    <a:pt x="169" y="13"/>
                  </a:cubicBezTo>
                  <a:cubicBezTo>
                    <a:pt x="189" y="4"/>
                    <a:pt x="210" y="0"/>
                    <a:pt x="232" y="0"/>
                  </a:cubicBezTo>
                  <a:cubicBezTo>
                    <a:pt x="260" y="0"/>
                    <a:pt x="285" y="6"/>
                    <a:pt x="307" y="17"/>
                  </a:cubicBezTo>
                  <a:cubicBezTo>
                    <a:pt x="329" y="28"/>
                    <a:pt x="347" y="43"/>
                    <a:pt x="362" y="61"/>
                  </a:cubicBezTo>
                  <a:cubicBezTo>
                    <a:pt x="376" y="80"/>
                    <a:pt x="387" y="102"/>
                    <a:pt x="394" y="126"/>
                  </a:cubicBezTo>
                  <a:cubicBezTo>
                    <a:pt x="401" y="150"/>
                    <a:pt x="405" y="175"/>
                    <a:pt x="405" y="201"/>
                  </a:cubicBezTo>
                  <a:cubicBezTo>
                    <a:pt x="405" y="237"/>
                    <a:pt x="399" y="269"/>
                    <a:pt x="387" y="296"/>
                  </a:cubicBezTo>
                  <a:cubicBezTo>
                    <a:pt x="374" y="322"/>
                    <a:pt x="358" y="344"/>
                    <a:pt x="339" y="362"/>
                  </a:cubicBezTo>
                  <a:cubicBezTo>
                    <a:pt x="319" y="379"/>
                    <a:pt x="297" y="392"/>
                    <a:pt x="273" y="400"/>
                  </a:cubicBezTo>
                  <a:cubicBezTo>
                    <a:pt x="248" y="409"/>
                    <a:pt x="224" y="413"/>
                    <a:pt x="200" y="413"/>
                  </a:cubicBezTo>
                  <a:cubicBezTo>
                    <a:pt x="181" y="413"/>
                    <a:pt x="165" y="411"/>
                    <a:pt x="153" y="408"/>
                  </a:cubicBezTo>
                  <a:cubicBezTo>
                    <a:pt x="141" y="404"/>
                    <a:pt x="130" y="401"/>
                    <a:pt x="120" y="398"/>
                  </a:cubicBezTo>
                  <a:lnTo>
                    <a:pt x="120" y="568"/>
                  </a:lnTo>
                  <a:lnTo>
                    <a:pt x="0" y="568"/>
                  </a:lnTo>
                  <a:lnTo>
                    <a:pt x="0" y="7"/>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9" name="Freeform 15"/>
            <p:cNvSpPr>
              <a:spLocks noEditPoints="1"/>
            </p:cNvSpPr>
            <p:nvPr/>
          </p:nvSpPr>
          <p:spPr bwMode="auto">
            <a:xfrm>
              <a:off x="2038" y="3677"/>
              <a:ext cx="177" cy="201"/>
            </a:xfrm>
            <a:custGeom>
              <a:avLst/>
              <a:gdLst/>
              <a:ahLst/>
              <a:cxnLst>
                <a:cxn ang="0">
                  <a:pos x="252" y="233"/>
                </a:cxn>
                <a:cxn ang="0">
                  <a:pos x="236" y="231"/>
                </a:cxn>
                <a:cxn ang="0">
                  <a:pos x="209" y="230"/>
                </a:cxn>
                <a:cxn ang="0">
                  <a:pos x="138" y="244"/>
                </a:cxn>
                <a:cxn ang="0">
                  <a:pos x="117" y="284"/>
                </a:cxn>
                <a:cxn ang="0">
                  <a:pos x="175" y="333"/>
                </a:cxn>
                <a:cxn ang="0">
                  <a:pos x="204" y="328"/>
                </a:cxn>
                <a:cxn ang="0">
                  <a:pos x="228" y="315"/>
                </a:cxn>
                <a:cxn ang="0">
                  <a:pos x="245" y="294"/>
                </a:cxn>
                <a:cxn ang="0">
                  <a:pos x="252" y="265"/>
                </a:cxn>
                <a:cxn ang="0">
                  <a:pos x="252" y="233"/>
                </a:cxn>
                <a:cxn ang="0">
                  <a:pos x="252" y="369"/>
                </a:cxn>
                <a:cxn ang="0">
                  <a:pos x="201" y="405"/>
                </a:cxn>
                <a:cxn ang="0">
                  <a:pos x="133" y="418"/>
                </a:cxn>
                <a:cxn ang="0">
                  <a:pos x="89" y="412"/>
                </a:cxn>
                <a:cxn ang="0">
                  <a:pos x="46" y="392"/>
                </a:cxn>
                <a:cxn ang="0">
                  <a:pos x="13" y="355"/>
                </a:cxn>
                <a:cxn ang="0">
                  <a:pos x="0" y="297"/>
                </a:cxn>
                <a:cxn ang="0">
                  <a:pos x="14" y="235"/>
                </a:cxn>
                <a:cxn ang="0">
                  <a:pos x="52" y="191"/>
                </a:cxn>
                <a:cxn ang="0">
                  <a:pos x="110" y="163"/>
                </a:cxn>
                <a:cxn ang="0">
                  <a:pos x="181" y="154"/>
                </a:cxn>
                <a:cxn ang="0">
                  <a:pos x="224" y="155"/>
                </a:cxn>
                <a:cxn ang="0">
                  <a:pos x="252" y="158"/>
                </a:cxn>
                <a:cxn ang="0">
                  <a:pos x="252" y="149"/>
                </a:cxn>
                <a:cxn ang="0">
                  <a:pos x="245" y="124"/>
                </a:cxn>
                <a:cxn ang="0">
                  <a:pos x="229" y="106"/>
                </a:cxn>
                <a:cxn ang="0">
                  <a:pos x="205" y="96"/>
                </a:cxn>
                <a:cxn ang="0">
                  <a:pos x="176" y="93"/>
                </a:cxn>
                <a:cxn ang="0">
                  <a:pos x="110" y="103"/>
                </a:cxn>
                <a:cxn ang="0">
                  <a:pos x="65" y="126"/>
                </a:cxn>
                <a:cxn ang="0">
                  <a:pos x="16" y="52"/>
                </a:cxn>
                <a:cxn ang="0">
                  <a:pos x="44" y="34"/>
                </a:cxn>
                <a:cxn ang="0">
                  <a:pos x="82" y="17"/>
                </a:cxn>
                <a:cxn ang="0">
                  <a:pos x="131" y="5"/>
                </a:cxn>
                <a:cxn ang="0">
                  <a:pos x="193" y="0"/>
                </a:cxn>
                <a:cxn ang="0">
                  <a:pos x="325" y="48"/>
                </a:cxn>
                <a:cxn ang="0">
                  <a:pos x="368" y="178"/>
                </a:cxn>
                <a:cxn ang="0">
                  <a:pos x="368" y="406"/>
                </a:cxn>
                <a:cxn ang="0">
                  <a:pos x="255" y="406"/>
                </a:cxn>
                <a:cxn ang="0">
                  <a:pos x="252" y="369"/>
                </a:cxn>
              </a:cxnLst>
              <a:rect l="0" t="0" r="r" b="b"/>
              <a:pathLst>
                <a:path w="368" h="418">
                  <a:moveTo>
                    <a:pt x="252" y="233"/>
                  </a:moveTo>
                  <a:cubicBezTo>
                    <a:pt x="249" y="232"/>
                    <a:pt x="244" y="232"/>
                    <a:pt x="236" y="231"/>
                  </a:cubicBezTo>
                  <a:cubicBezTo>
                    <a:pt x="228" y="230"/>
                    <a:pt x="219" y="230"/>
                    <a:pt x="209" y="230"/>
                  </a:cubicBezTo>
                  <a:cubicBezTo>
                    <a:pt x="175" y="230"/>
                    <a:pt x="152" y="234"/>
                    <a:pt x="138" y="244"/>
                  </a:cubicBezTo>
                  <a:cubicBezTo>
                    <a:pt x="124" y="253"/>
                    <a:pt x="117" y="267"/>
                    <a:pt x="117" y="284"/>
                  </a:cubicBezTo>
                  <a:cubicBezTo>
                    <a:pt x="117" y="316"/>
                    <a:pt x="136" y="333"/>
                    <a:pt x="175" y="333"/>
                  </a:cubicBezTo>
                  <a:cubicBezTo>
                    <a:pt x="185" y="333"/>
                    <a:pt x="194" y="331"/>
                    <a:pt x="204" y="328"/>
                  </a:cubicBezTo>
                  <a:cubicBezTo>
                    <a:pt x="213" y="325"/>
                    <a:pt x="221" y="321"/>
                    <a:pt x="228" y="315"/>
                  </a:cubicBezTo>
                  <a:cubicBezTo>
                    <a:pt x="235" y="309"/>
                    <a:pt x="241" y="302"/>
                    <a:pt x="245" y="294"/>
                  </a:cubicBezTo>
                  <a:cubicBezTo>
                    <a:pt x="249" y="286"/>
                    <a:pt x="252" y="276"/>
                    <a:pt x="252" y="265"/>
                  </a:cubicBezTo>
                  <a:lnTo>
                    <a:pt x="252" y="233"/>
                  </a:lnTo>
                  <a:close/>
                  <a:moveTo>
                    <a:pt x="252" y="369"/>
                  </a:moveTo>
                  <a:cubicBezTo>
                    <a:pt x="238" y="385"/>
                    <a:pt x="221" y="397"/>
                    <a:pt x="201" y="405"/>
                  </a:cubicBezTo>
                  <a:cubicBezTo>
                    <a:pt x="181" y="414"/>
                    <a:pt x="158" y="418"/>
                    <a:pt x="133" y="418"/>
                  </a:cubicBezTo>
                  <a:cubicBezTo>
                    <a:pt x="119" y="418"/>
                    <a:pt x="104" y="416"/>
                    <a:pt x="89" y="412"/>
                  </a:cubicBezTo>
                  <a:cubicBezTo>
                    <a:pt x="73" y="408"/>
                    <a:pt x="59" y="402"/>
                    <a:pt x="46" y="392"/>
                  </a:cubicBezTo>
                  <a:cubicBezTo>
                    <a:pt x="33" y="383"/>
                    <a:pt x="22" y="371"/>
                    <a:pt x="13" y="355"/>
                  </a:cubicBezTo>
                  <a:cubicBezTo>
                    <a:pt x="5" y="340"/>
                    <a:pt x="0" y="320"/>
                    <a:pt x="0" y="297"/>
                  </a:cubicBezTo>
                  <a:cubicBezTo>
                    <a:pt x="0" y="274"/>
                    <a:pt x="5" y="253"/>
                    <a:pt x="14" y="235"/>
                  </a:cubicBezTo>
                  <a:cubicBezTo>
                    <a:pt x="24" y="218"/>
                    <a:pt x="36" y="203"/>
                    <a:pt x="52" y="191"/>
                  </a:cubicBezTo>
                  <a:cubicBezTo>
                    <a:pt x="69" y="179"/>
                    <a:pt x="88" y="170"/>
                    <a:pt x="110" y="163"/>
                  </a:cubicBezTo>
                  <a:cubicBezTo>
                    <a:pt x="132" y="157"/>
                    <a:pt x="156" y="154"/>
                    <a:pt x="181" y="154"/>
                  </a:cubicBezTo>
                  <a:cubicBezTo>
                    <a:pt x="195" y="154"/>
                    <a:pt x="209" y="154"/>
                    <a:pt x="224" y="155"/>
                  </a:cubicBezTo>
                  <a:cubicBezTo>
                    <a:pt x="238" y="156"/>
                    <a:pt x="247" y="156"/>
                    <a:pt x="252" y="158"/>
                  </a:cubicBezTo>
                  <a:lnTo>
                    <a:pt x="252" y="149"/>
                  </a:lnTo>
                  <a:cubicBezTo>
                    <a:pt x="252" y="139"/>
                    <a:pt x="250" y="131"/>
                    <a:pt x="245" y="124"/>
                  </a:cubicBezTo>
                  <a:cubicBezTo>
                    <a:pt x="241" y="117"/>
                    <a:pt x="236" y="111"/>
                    <a:pt x="229" y="106"/>
                  </a:cubicBezTo>
                  <a:cubicBezTo>
                    <a:pt x="222" y="101"/>
                    <a:pt x="214" y="98"/>
                    <a:pt x="205" y="96"/>
                  </a:cubicBezTo>
                  <a:cubicBezTo>
                    <a:pt x="196" y="94"/>
                    <a:pt x="186" y="93"/>
                    <a:pt x="176" y="93"/>
                  </a:cubicBezTo>
                  <a:cubicBezTo>
                    <a:pt x="150" y="93"/>
                    <a:pt x="127" y="96"/>
                    <a:pt x="110" y="103"/>
                  </a:cubicBezTo>
                  <a:cubicBezTo>
                    <a:pt x="92" y="110"/>
                    <a:pt x="77" y="117"/>
                    <a:pt x="65" y="126"/>
                  </a:cubicBezTo>
                  <a:lnTo>
                    <a:pt x="16" y="52"/>
                  </a:lnTo>
                  <a:cubicBezTo>
                    <a:pt x="24" y="46"/>
                    <a:pt x="33" y="40"/>
                    <a:pt x="44" y="34"/>
                  </a:cubicBezTo>
                  <a:cubicBezTo>
                    <a:pt x="55" y="27"/>
                    <a:pt x="67" y="22"/>
                    <a:pt x="82" y="17"/>
                  </a:cubicBezTo>
                  <a:cubicBezTo>
                    <a:pt x="96" y="12"/>
                    <a:pt x="113" y="8"/>
                    <a:pt x="131" y="5"/>
                  </a:cubicBezTo>
                  <a:cubicBezTo>
                    <a:pt x="149" y="2"/>
                    <a:pt x="170" y="0"/>
                    <a:pt x="193" y="0"/>
                  </a:cubicBezTo>
                  <a:cubicBezTo>
                    <a:pt x="253" y="0"/>
                    <a:pt x="297" y="16"/>
                    <a:pt x="325" y="48"/>
                  </a:cubicBezTo>
                  <a:cubicBezTo>
                    <a:pt x="354" y="80"/>
                    <a:pt x="368" y="123"/>
                    <a:pt x="368" y="178"/>
                  </a:cubicBezTo>
                  <a:lnTo>
                    <a:pt x="368" y="406"/>
                  </a:lnTo>
                  <a:lnTo>
                    <a:pt x="255" y="406"/>
                  </a:lnTo>
                  <a:lnTo>
                    <a:pt x="252" y="369"/>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0" name="Freeform 16"/>
            <p:cNvSpPr>
              <a:spLocks noEditPoints="1"/>
            </p:cNvSpPr>
            <p:nvPr/>
          </p:nvSpPr>
          <p:spPr bwMode="auto">
            <a:xfrm>
              <a:off x="2254" y="3680"/>
              <a:ext cx="191" cy="278"/>
            </a:xfrm>
            <a:custGeom>
              <a:avLst/>
              <a:gdLst/>
              <a:ahLst/>
              <a:cxnLst>
                <a:cxn ang="0">
                  <a:pos x="279" y="108"/>
                </a:cxn>
                <a:cxn ang="0">
                  <a:pos x="256" y="102"/>
                </a:cxn>
                <a:cxn ang="0">
                  <a:pos x="225" y="100"/>
                </a:cxn>
                <a:cxn ang="0">
                  <a:pos x="179" y="109"/>
                </a:cxn>
                <a:cxn ang="0">
                  <a:pos x="147" y="132"/>
                </a:cxn>
                <a:cxn ang="0">
                  <a:pos x="128" y="166"/>
                </a:cxn>
                <a:cxn ang="0">
                  <a:pos x="122" y="208"/>
                </a:cxn>
                <a:cxn ang="0">
                  <a:pos x="142" y="276"/>
                </a:cxn>
                <a:cxn ang="0">
                  <a:pos x="202" y="301"/>
                </a:cxn>
                <a:cxn ang="0">
                  <a:pos x="259" y="283"/>
                </a:cxn>
                <a:cxn ang="0">
                  <a:pos x="279" y="226"/>
                </a:cxn>
                <a:cxn ang="0">
                  <a:pos x="279" y="108"/>
                </a:cxn>
                <a:cxn ang="0">
                  <a:pos x="82" y="452"/>
                </a:cxn>
                <a:cxn ang="0">
                  <a:pos x="132" y="474"/>
                </a:cxn>
                <a:cxn ang="0">
                  <a:pos x="190" y="482"/>
                </a:cxn>
                <a:cxn ang="0">
                  <a:pos x="255" y="460"/>
                </a:cxn>
                <a:cxn ang="0">
                  <a:pos x="278" y="395"/>
                </a:cxn>
                <a:cxn ang="0">
                  <a:pos x="278" y="367"/>
                </a:cxn>
                <a:cxn ang="0">
                  <a:pos x="178" y="400"/>
                </a:cxn>
                <a:cxn ang="0">
                  <a:pos x="103" y="386"/>
                </a:cxn>
                <a:cxn ang="0">
                  <a:pos x="47" y="347"/>
                </a:cxn>
                <a:cxn ang="0">
                  <a:pos x="12" y="287"/>
                </a:cxn>
                <a:cxn ang="0">
                  <a:pos x="0" y="212"/>
                </a:cxn>
                <a:cxn ang="0">
                  <a:pos x="17" y="125"/>
                </a:cxn>
                <a:cxn ang="0">
                  <a:pos x="63" y="58"/>
                </a:cxn>
                <a:cxn ang="0">
                  <a:pos x="134" y="15"/>
                </a:cxn>
                <a:cxn ang="0">
                  <a:pos x="226" y="0"/>
                </a:cxn>
                <a:cxn ang="0">
                  <a:pos x="319" y="8"/>
                </a:cxn>
                <a:cxn ang="0">
                  <a:pos x="398" y="29"/>
                </a:cxn>
                <a:cxn ang="0">
                  <a:pos x="398" y="389"/>
                </a:cxn>
                <a:cxn ang="0">
                  <a:pos x="344" y="532"/>
                </a:cxn>
                <a:cxn ang="0">
                  <a:pos x="198" y="579"/>
                </a:cxn>
                <a:cxn ang="0">
                  <a:pos x="106" y="569"/>
                </a:cxn>
                <a:cxn ang="0">
                  <a:pos x="34" y="537"/>
                </a:cxn>
                <a:cxn ang="0">
                  <a:pos x="82" y="452"/>
                </a:cxn>
              </a:cxnLst>
              <a:rect l="0" t="0" r="r" b="b"/>
              <a:pathLst>
                <a:path w="398" h="579">
                  <a:moveTo>
                    <a:pt x="279" y="108"/>
                  </a:moveTo>
                  <a:cubicBezTo>
                    <a:pt x="271" y="105"/>
                    <a:pt x="263" y="103"/>
                    <a:pt x="256" y="102"/>
                  </a:cubicBezTo>
                  <a:cubicBezTo>
                    <a:pt x="248" y="100"/>
                    <a:pt x="238" y="100"/>
                    <a:pt x="225" y="100"/>
                  </a:cubicBezTo>
                  <a:cubicBezTo>
                    <a:pt x="207" y="100"/>
                    <a:pt x="192" y="103"/>
                    <a:pt x="179" y="109"/>
                  </a:cubicBezTo>
                  <a:cubicBezTo>
                    <a:pt x="167" y="114"/>
                    <a:pt x="156" y="122"/>
                    <a:pt x="147" y="132"/>
                  </a:cubicBezTo>
                  <a:cubicBezTo>
                    <a:pt x="139" y="142"/>
                    <a:pt x="132" y="153"/>
                    <a:pt x="128" y="166"/>
                  </a:cubicBezTo>
                  <a:cubicBezTo>
                    <a:pt x="124" y="179"/>
                    <a:pt x="122" y="193"/>
                    <a:pt x="122" y="208"/>
                  </a:cubicBezTo>
                  <a:cubicBezTo>
                    <a:pt x="122" y="236"/>
                    <a:pt x="129" y="259"/>
                    <a:pt x="142" y="276"/>
                  </a:cubicBezTo>
                  <a:cubicBezTo>
                    <a:pt x="156" y="292"/>
                    <a:pt x="176" y="301"/>
                    <a:pt x="202" y="301"/>
                  </a:cubicBezTo>
                  <a:cubicBezTo>
                    <a:pt x="227" y="301"/>
                    <a:pt x="246" y="295"/>
                    <a:pt x="259" y="283"/>
                  </a:cubicBezTo>
                  <a:cubicBezTo>
                    <a:pt x="272" y="271"/>
                    <a:pt x="279" y="252"/>
                    <a:pt x="279" y="226"/>
                  </a:cubicBezTo>
                  <a:lnTo>
                    <a:pt x="279" y="108"/>
                  </a:lnTo>
                  <a:close/>
                  <a:moveTo>
                    <a:pt x="82" y="452"/>
                  </a:moveTo>
                  <a:cubicBezTo>
                    <a:pt x="98" y="461"/>
                    <a:pt x="115" y="468"/>
                    <a:pt x="132" y="474"/>
                  </a:cubicBezTo>
                  <a:cubicBezTo>
                    <a:pt x="150" y="479"/>
                    <a:pt x="169" y="482"/>
                    <a:pt x="190" y="482"/>
                  </a:cubicBezTo>
                  <a:cubicBezTo>
                    <a:pt x="218" y="482"/>
                    <a:pt x="239" y="474"/>
                    <a:pt x="255" y="460"/>
                  </a:cubicBezTo>
                  <a:cubicBezTo>
                    <a:pt x="270" y="445"/>
                    <a:pt x="278" y="424"/>
                    <a:pt x="278" y="395"/>
                  </a:cubicBezTo>
                  <a:lnTo>
                    <a:pt x="278" y="367"/>
                  </a:lnTo>
                  <a:cubicBezTo>
                    <a:pt x="253" y="389"/>
                    <a:pt x="220" y="400"/>
                    <a:pt x="178" y="400"/>
                  </a:cubicBezTo>
                  <a:cubicBezTo>
                    <a:pt x="150" y="400"/>
                    <a:pt x="125" y="395"/>
                    <a:pt x="103" y="386"/>
                  </a:cubicBezTo>
                  <a:cubicBezTo>
                    <a:pt x="81" y="377"/>
                    <a:pt x="62" y="364"/>
                    <a:pt x="47" y="347"/>
                  </a:cubicBezTo>
                  <a:cubicBezTo>
                    <a:pt x="32" y="330"/>
                    <a:pt x="20" y="310"/>
                    <a:pt x="12" y="287"/>
                  </a:cubicBezTo>
                  <a:cubicBezTo>
                    <a:pt x="4" y="264"/>
                    <a:pt x="0" y="239"/>
                    <a:pt x="0" y="212"/>
                  </a:cubicBezTo>
                  <a:cubicBezTo>
                    <a:pt x="0" y="180"/>
                    <a:pt x="6" y="151"/>
                    <a:pt x="17" y="125"/>
                  </a:cubicBezTo>
                  <a:cubicBezTo>
                    <a:pt x="27" y="99"/>
                    <a:pt x="43" y="77"/>
                    <a:pt x="63" y="58"/>
                  </a:cubicBezTo>
                  <a:cubicBezTo>
                    <a:pt x="82" y="40"/>
                    <a:pt x="106" y="25"/>
                    <a:pt x="134" y="15"/>
                  </a:cubicBezTo>
                  <a:cubicBezTo>
                    <a:pt x="161" y="5"/>
                    <a:pt x="192" y="0"/>
                    <a:pt x="226" y="0"/>
                  </a:cubicBezTo>
                  <a:cubicBezTo>
                    <a:pt x="259" y="0"/>
                    <a:pt x="290" y="3"/>
                    <a:pt x="319" y="8"/>
                  </a:cubicBezTo>
                  <a:cubicBezTo>
                    <a:pt x="348" y="14"/>
                    <a:pt x="375" y="21"/>
                    <a:pt x="398" y="29"/>
                  </a:cubicBezTo>
                  <a:lnTo>
                    <a:pt x="398" y="389"/>
                  </a:lnTo>
                  <a:cubicBezTo>
                    <a:pt x="398" y="453"/>
                    <a:pt x="380" y="501"/>
                    <a:pt x="344" y="532"/>
                  </a:cubicBezTo>
                  <a:cubicBezTo>
                    <a:pt x="309" y="563"/>
                    <a:pt x="260" y="579"/>
                    <a:pt x="198" y="579"/>
                  </a:cubicBezTo>
                  <a:cubicBezTo>
                    <a:pt x="163" y="579"/>
                    <a:pt x="132" y="575"/>
                    <a:pt x="106" y="569"/>
                  </a:cubicBezTo>
                  <a:cubicBezTo>
                    <a:pt x="80" y="562"/>
                    <a:pt x="55" y="551"/>
                    <a:pt x="34" y="537"/>
                  </a:cubicBezTo>
                  <a:lnTo>
                    <a:pt x="82" y="452"/>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1" name="Freeform 17"/>
            <p:cNvSpPr>
              <a:spLocks/>
            </p:cNvSpPr>
            <p:nvPr/>
          </p:nvSpPr>
          <p:spPr bwMode="auto">
            <a:xfrm>
              <a:off x="2495" y="3679"/>
              <a:ext cx="184" cy="193"/>
            </a:xfrm>
            <a:custGeom>
              <a:avLst/>
              <a:gdLst/>
              <a:ahLst/>
              <a:cxnLst>
                <a:cxn ang="0">
                  <a:pos x="0" y="9"/>
                </a:cxn>
                <a:cxn ang="0">
                  <a:pos x="115" y="9"/>
                </a:cxn>
                <a:cxn ang="0">
                  <a:pos x="119" y="52"/>
                </a:cxn>
                <a:cxn ang="0">
                  <a:pos x="169" y="15"/>
                </a:cxn>
                <a:cxn ang="0">
                  <a:pos x="235" y="0"/>
                </a:cxn>
                <a:cxn ang="0">
                  <a:pos x="343" y="40"/>
                </a:cxn>
                <a:cxn ang="0">
                  <a:pos x="383" y="159"/>
                </a:cxn>
                <a:cxn ang="0">
                  <a:pos x="383" y="402"/>
                </a:cxn>
                <a:cxn ang="0">
                  <a:pos x="262" y="402"/>
                </a:cxn>
                <a:cxn ang="0">
                  <a:pos x="262" y="176"/>
                </a:cxn>
                <a:cxn ang="0">
                  <a:pos x="246" y="124"/>
                </a:cxn>
                <a:cxn ang="0">
                  <a:pos x="200" y="105"/>
                </a:cxn>
                <a:cxn ang="0">
                  <a:pos x="165" y="112"/>
                </a:cxn>
                <a:cxn ang="0">
                  <a:pos x="140" y="131"/>
                </a:cxn>
                <a:cxn ang="0">
                  <a:pos x="125" y="158"/>
                </a:cxn>
                <a:cxn ang="0">
                  <a:pos x="120" y="191"/>
                </a:cxn>
                <a:cxn ang="0">
                  <a:pos x="120" y="402"/>
                </a:cxn>
                <a:cxn ang="0">
                  <a:pos x="0" y="402"/>
                </a:cxn>
                <a:cxn ang="0">
                  <a:pos x="0" y="9"/>
                </a:cxn>
              </a:cxnLst>
              <a:rect l="0" t="0" r="r" b="b"/>
              <a:pathLst>
                <a:path w="383" h="402">
                  <a:moveTo>
                    <a:pt x="0" y="9"/>
                  </a:moveTo>
                  <a:lnTo>
                    <a:pt x="115" y="9"/>
                  </a:lnTo>
                  <a:lnTo>
                    <a:pt x="119" y="52"/>
                  </a:lnTo>
                  <a:cubicBezTo>
                    <a:pt x="132" y="37"/>
                    <a:pt x="149" y="24"/>
                    <a:pt x="169" y="15"/>
                  </a:cubicBezTo>
                  <a:cubicBezTo>
                    <a:pt x="190" y="5"/>
                    <a:pt x="212" y="0"/>
                    <a:pt x="235" y="0"/>
                  </a:cubicBezTo>
                  <a:cubicBezTo>
                    <a:pt x="280" y="0"/>
                    <a:pt x="316" y="14"/>
                    <a:pt x="343" y="40"/>
                  </a:cubicBezTo>
                  <a:cubicBezTo>
                    <a:pt x="369" y="67"/>
                    <a:pt x="383" y="107"/>
                    <a:pt x="383" y="159"/>
                  </a:cubicBezTo>
                  <a:lnTo>
                    <a:pt x="383" y="402"/>
                  </a:lnTo>
                  <a:lnTo>
                    <a:pt x="262" y="402"/>
                  </a:lnTo>
                  <a:lnTo>
                    <a:pt x="262" y="176"/>
                  </a:lnTo>
                  <a:cubicBezTo>
                    <a:pt x="262" y="154"/>
                    <a:pt x="257" y="137"/>
                    <a:pt x="246" y="124"/>
                  </a:cubicBezTo>
                  <a:cubicBezTo>
                    <a:pt x="235" y="111"/>
                    <a:pt x="220" y="105"/>
                    <a:pt x="200" y="105"/>
                  </a:cubicBezTo>
                  <a:cubicBezTo>
                    <a:pt x="187" y="105"/>
                    <a:pt x="175" y="107"/>
                    <a:pt x="165" y="112"/>
                  </a:cubicBezTo>
                  <a:cubicBezTo>
                    <a:pt x="155" y="117"/>
                    <a:pt x="146" y="123"/>
                    <a:pt x="140" y="131"/>
                  </a:cubicBezTo>
                  <a:cubicBezTo>
                    <a:pt x="133" y="139"/>
                    <a:pt x="128" y="148"/>
                    <a:pt x="125" y="158"/>
                  </a:cubicBezTo>
                  <a:cubicBezTo>
                    <a:pt x="121" y="168"/>
                    <a:pt x="120" y="179"/>
                    <a:pt x="120" y="191"/>
                  </a:cubicBezTo>
                  <a:lnTo>
                    <a:pt x="120" y="402"/>
                  </a:lnTo>
                  <a:lnTo>
                    <a:pt x="0" y="402"/>
                  </a:lnTo>
                  <a:lnTo>
                    <a:pt x="0" y="9"/>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2" name="Freeform 18"/>
            <p:cNvSpPr>
              <a:spLocks noEditPoints="1"/>
            </p:cNvSpPr>
            <p:nvPr/>
          </p:nvSpPr>
          <p:spPr bwMode="auto">
            <a:xfrm>
              <a:off x="2720" y="3677"/>
              <a:ext cx="190" cy="202"/>
            </a:xfrm>
            <a:custGeom>
              <a:avLst/>
              <a:gdLst/>
              <a:ahLst/>
              <a:cxnLst>
                <a:cxn ang="0">
                  <a:pos x="283" y="168"/>
                </a:cxn>
                <a:cxn ang="0">
                  <a:pos x="278" y="143"/>
                </a:cxn>
                <a:cxn ang="0">
                  <a:pos x="263" y="119"/>
                </a:cxn>
                <a:cxn ang="0">
                  <a:pos x="237" y="101"/>
                </a:cxn>
                <a:cxn ang="0">
                  <a:pos x="201" y="94"/>
                </a:cxn>
                <a:cxn ang="0">
                  <a:pos x="165" y="101"/>
                </a:cxn>
                <a:cxn ang="0">
                  <a:pos x="138" y="119"/>
                </a:cxn>
                <a:cxn ang="0">
                  <a:pos x="122" y="143"/>
                </a:cxn>
                <a:cxn ang="0">
                  <a:pos x="117" y="168"/>
                </a:cxn>
                <a:cxn ang="0">
                  <a:pos x="283" y="168"/>
                </a:cxn>
                <a:cxn ang="0">
                  <a:pos x="388" y="364"/>
                </a:cxn>
                <a:cxn ang="0">
                  <a:pos x="368" y="377"/>
                </a:cxn>
                <a:cxn ang="0">
                  <a:pos x="333" y="396"/>
                </a:cxn>
                <a:cxn ang="0">
                  <a:pos x="283" y="413"/>
                </a:cxn>
                <a:cxn ang="0">
                  <a:pos x="216" y="420"/>
                </a:cxn>
                <a:cxn ang="0">
                  <a:pos x="125" y="404"/>
                </a:cxn>
                <a:cxn ang="0">
                  <a:pos x="57" y="361"/>
                </a:cxn>
                <a:cxn ang="0">
                  <a:pos x="14" y="294"/>
                </a:cxn>
                <a:cxn ang="0">
                  <a:pos x="0" y="209"/>
                </a:cxn>
                <a:cxn ang="0">
                  <a:pos x="13" y="129"/>
                </a:cxn>
                <a:cxn ang="0">
                  <a:pos x="53" y="63"/>
                </a:cxn>
                <a:cxn ang="0">
                  <a:pos x="117" y="17"/>
                </a:cxn>
                <a:cxn ang="0">
                  <a:pos x="202" y="0"/>
                </a:cxn>
                <a:cxn ang="0">
                  <a:pos x="286" y="17"/>
                </a:cxn>
                <a:cxn ang="0">
                  <a:pos x="347" y="63"/>
                </a:cxn>
                <a:cxn ang="0">
                  <a:pos x="384" y="134"/>
                </a:cxn>
                <a:cxn ang="0">
                  <a:pos x="397" y="225"/>
                </a:cxn>
                <a:cxn ang="0">
                  <a:pos x="397" y="245"/>
                </a:cxn>
                <a:cxn ang="0">
                  <a:pos x="117" y="245"/>
                </a:cxn>
                <a:cxn ang="0">
                  <a:pos x="145" y="301"/>
                </a:cxn>
                <a:cxn ang="0">
                  <a:pos x="220" y="325"/>
                </a:cxn>
                <a:cxn ang="0">
                  <a:pos x="296" y="311"/>
                </a:cxn>
                <a:cxn ang="0">
                  <a:pos x="339" y="287"/>
                </a:cxn>
                <a:cxn ang="0">
                  <a:pos x="388" y="364"/>
                </a:cxn>
              </a:cxnLst>
              <a:rect l="0" t="0" r="r" b="b"/>
              <a:pathLst>
                <a:path w="397" h="420">
                  <a:moveTo>
                    <a:pt x="283" y="168"/>
                  </a:moveTo>
                  <a:cubicBezTo>
                    <a:pt x="283" y="160"/>
                    <a:pt x="281" y="152"/>
                    <a:pt x="278" y="143"/>
                  </a:cubicBezTo>
                  <a:cubicBezTo>
                    <a:pt x="274" y="134"/>
                    <a:pt x="269" y="126"/>
                    <a:pt x="263" y="119"/>
                  </a:cubicBezTo>
                  <a:cubicBezTo>
                    <a:pt x="256" y="112"/>
                    <a:pt x="247" y="106"/>
                    <a:pt x="237" y="101"/>
                  </a:cubicBezTo>
                  <a:cubicBezTo>
                    <a:pt x="227" y="96"/>
                    <a:pt x="215" y="94"/>
                    <a:pt x="201" y="94"/>
                  </a:cubicBezTo>
                  <a:cubicBezTo>
                    <a:pt x="187" y="94"/>
                    <a:pt x="175" y="96"/>
                    <a:pt x="165" y="101"/>
                  </a:cubicBezTo>
                  <a:cubicBezTo>
                    <a:pt x="154" y="106"/>
                    <a:pt x="145" y="112"/>
                    <a:pt x="138" y="119"/>
                  </a:cubicBezTo>
                  <a:cubicBezTo>
                    <a:pt x="131" y="126"/>
                    <a:pt x="126" y="134"/>
                    <a:pt x="122" y="143"/>
                  </a:cubicBezTo>
                  <a:cubicBezTo>
                    <a:pt x="119" y="152"/>
                    <a:pt x="117" y="160"/>
                    <a:pt x="117" y="168"/>
                  </a:cubicBezTo>
                  <a:lnTo>
                    <a:pt x="283" y="168"/>
                  </a:lnTo>
                  <a:close/>
                  <a:moveTo>
                    <a:pt x="388" y="364"/>
                  </a:moveTo>
                  <a:cubicBezTo>
                    <a:pt x="384" y="366"/>
                    <a:pt x="377" y="371"/>
                    <a:pt x="368" y="377"/>
                  </a:cubicBezTo>
                  <a:cubicBezTo>
                    <a:pt x="359" y="384"/>
                    <a:pt x="348" y="390"/>
                    <a:pt x="333" y="396"/>
                  </a:cubicBezTo>
                  <a:cubicBezTo>
                    <a:pt x="319" y="402"/>
                    <a:pt x="302" y="408"/>
                    <a:pt x="283" y="413"/>
                  </a:cubicBezTo>
                  <a:cubicBezTo>
                    <a:pt x="263" y="417"/>
                    <a:pt x="241" y="420"/>
                    <a:pt x="216" y="420"/>
                  </a:cubicBezTo>
                  <a:cubicBezTo>
                    <a:pt x="182" y="420"/>
                    <a:pt x="152" y="414"/>
                    <a:pt x="125" y="404"/>
                  </a:cubicBezTo>
                  <a:cubicBezTo>
                    <a:pt x="98" y="394"/>
                    <a:pt x="76" y="379"/>
                    <a:pt x="57" y="361"/>
                  </a:cubicBezTo>
                  <a:cubicBezTo>
                    <a:pt x="38" y="343"/>
                    <a:pt x="24" y="320"/>
                    <a:pt x="14" y="294"/>
                  </a:cubicBezTo>
                  <a:cubicBezTo>
                    <a:pt x="4" y="269"/>
                    <a:pt x="0" y="240"/>
                    <a:pt x="0" y="209"/>
                  </a:cubicBezTo>
                  <a:cubicBezTo>
                    <a:pt x="0" y="181"/>
                    <a:pt x="4" y="155"/>
                    <a:pt x="13" y="129"/>
                  </a:cubicBezTo>
                  <a:cubicBezTo>
                    <a:pt x="23" y="104"/>
                    <a:pt x="36" y="82"/>
                    <a:pt x="53" y="63"/>
                  </a:cubicBezTo>
                  <a:cubicBezTo>
                    <a:pt x="70" y="44"/>
                    <a:pt x="92" y="29"/>
                    <a:pt x="117" y="17"/>
                  </a:cubicBezTo>
                  <a:cubicBezTo>
                    <a:pt x="142" y="6"/>
                    <a:pt x="170" y="0"/>
                    <a:pt x="202" y="0"/>
                  </a:cubicBezTo>
                  <a:cubicBezTo>
                    <a:pt x="234" y="0"/>
                    <a:pt x="262" y="6"/>
                    <a:pt x="286" y="17"/>
                  </a:cubicBezTo>
                  <a:cubicBezTo>
                    <a:pt x="310" y="28"/>
                    <a:pt x="330" y="44"/>
                    <a:pt x="347" y="63"/>
                  </a:cubicBezTo>
                  <a:cubicBezTo>
                    <a:pt x="363" y="83"/>
                    <a:pt x="376" y="107"/>
                    <a:pt x="384" y="134"/>
                  </a:cubicBezTo>
                  <a:cubicBezTo>
                    <a:pt x="392" y="162"/>
                    <a:pt x="397" y="192"/>
                    <a:pt x="397" y="225"/>
                  </a:cubicBezTo>
                  <a:lnTo>
                    <a:pt x="397" y="245"/>
                  </a:lnTo>
                  <a:lnTo>
                    <a:pt x="117" y="245"/>
                  </a:lnTo>
                  <a:cubicBezTo>
                    <a:pt x="117" y="267"/>
                    <a:pt x="127" y="285"/>
                    <a:pt x="145" y="301"/>
                  </a:cubicBezTo>
                  <a:cubicBezTo>
                    <a:pt x="163" y="317"/>
                    <a:pt x="188" y="325"/>
                    <a:pt x="220" y="325"/>
                  </a:cubicBezTo>
                  <a:cubicBezTo>
                    <a:pt x="251" y="325"/>
                    <a:pt x="277" y="320"/>
                    <a:pt x="296" y="311"/>
                  </a:cubicBezTo>
                  <a:cubicBezTo>
                    <a:pt x="316" y="302"/>
                    <a:pt x="330" y="294"/>
                    <a:pt x="339" y="287"/>
                  </a:cubicBezTo>
                  <a:lnTo>
                    <a:pt x="388" y="364"/>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3" name="Freeform 19"/>
            <p:cNvSpPr>
              <a:spLocks/>
            </p:cNvSpPr>
            <p:nvPr/>
          </p:nvSpPr>
          <p:spPr bwMode="auto">
            <a:xfrm>
              <a:off x="2951" y="3680"/>
              <a:ext cx="133" cy="192"/>
            </a:xfrm>
            <a:custGeom>
              <a:avLst/>
              <a:gdLst/>
              <a:ahLst/>
              <a:cxnLst>
                <a:cxn ang="0">
                  <a:pos x="0" y="7"/>
                </a:cxn>
                <a:cxn ang="0">
                  <a:pos x="116" y="7"/>
                </a:cxn>
                <a:cxn ang="0">
                  <a:pos x="120" y="57"/>
                </a:cxn>
                <a:cxn ang="0">
                  <a:pos x="161" y="18"/>
                </a:cxn>
                <a:cxn ang="0">
                  <a:pos x="230" y="0"/>
                </a:cxn>
                <a:cxn ang="0">
                  <a:pos x="257" y="2"/>
                </a:cxn>
                <a:cxn ang="0">
                  <a:pos x="279" y="7"/>
                </a:cxn>
                <a:cxn ang="0">
                  <a:pos x="260" y="114"/>
                </a:cxn>
                <a:cxn ang="0">
                  <a:pos x="216" y="108"/>
                </a:cxn>
                <a:cxn ang="0">
                  <a:pos x="147" y="134"/>
                </a:cxn>
                <a:cxn ang="0">
                  <a:pos x="121" y="206"/>
                </a:cxn>
                <a:cxn ang="0">
                  <a:pos x="121" y="400"/>
                </a:cxn>
                <a:cxn ang="0">
                  <a:pos x="0" y="400"/>
                </a:cxn>
                <a:cxn ang="0">
                  <a:pos x="0" y="7"/>
                </a:cxn>
              </a:cxnLst>
              <a:rect l="0" t="0" r="r" b="b"/>
              <a:pathLst>
                <a:path w="279" h="400">
                  <a:moveTo>
                    <a:pt x="0" y="7"/>
                  </a:moveTo>
                  <a:lnTo>
                    <a:pt x="116" y="7"/>
                  </a:lnTo>
                  <a:lnTo>
                    <a:pt x="120" y="57"/>
                  </a:lnTo>
                  <a:cubicBezTo>
                    <a:pt x="130" y="43"/>
                    <a:pt x="144" y="31"/>
                    <a:pt x="161" y="18"/>
                  </a:cubicBezTo>
                  <a:cubicBezTo>
                    <a:pt x="179" y="6"/>
                    <a:pt x="202" y="0"/>
                    <a:pt x="230" y="0"/>
                  </a:cubicBezTo>
                  <a:cubicBezTo>
                    <a:pt x="240" y="0"/>
                    <a:pt x="249" y="1"/>
                    <a:pt x="257" y="2"/>
                  </a:cubicBezTo>
                  <a:cubicBezTo>
                    <a:pt x="264" y="3"/>
                    <a:pt x="272" y="5"/>
                    <a:pt x="279" y="7"/>
                  </a:cubicBezTo>
                  <a:lnTo>
                    <a:pt x="260" y="114"/>
                  </a:lnTo>
                  <a:cubicBezTo>
                    <a:pt x="247" y="110"/>
                    <a:pt x="233" y="108"/>
                    <a:pt x="216" y="108"/>
                  </a:cubicBezTo>
                  <a:cubicBezTo>
                    <a:pt x="188" y="108"/>
                    <a:pt x="165" y="116"/>
                    <a:pt x="147" y="134"/>
                  </a:cubicBezTo>
                  <a:cubicBezTo>
                    <a:pt x="130" y="151"/>
                    <a:pt x="121" y="175"/>
                    <a:pt x="121" y="206"/>
                  </a:cubicBezTo>
                  <a:lnTo>
                    <a:pt x="121" y="400"/>
                  </a:lnTo>
                  <a:lnTo>
                    <a:pt x="0" y="400"/>
                  </a:lnTo>
                  <a:lnTo>
                    <a:pt x="0" y="7"/>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4" name="Rectangle 23"/>
            <p:cNvSpPr>
              <a:spLocks noChangeArrowheads="1"/>
            </p:cNvSpPr>
            <p:nvPr/>
          </p:nvSpPr>
          <p:spPr bwMode="auto">
            <a:xfrm>
              <a:off x="3082" y="3808"/>
              <a:ext cx="66" cy="64"/>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5" name="Freeform 21"/>
            <p:cNvSpPr>
              <a:spLocks/>
            </p:cNvSpPr>
            <p:nvPr/>
          </p:nvSpPr>
          <p:spPr bwMode="auto">
            <a:xfrm>
              <a:off x="3324" y="3604"/>
              <a:ext cx="180" cy="268"/>
            </a:xfrm>
            <a:custGeom>
              <a:avLst/>
              <a:gdLst/>
              <a:ahLst/>
              <a:cxnLst>
                <a:cxn ang="0">
                  <a:pos x="0" y="0"/>
                </a:cxn>
                <a:cxn ang="0">
                  <a:pos x="180" y="0"/>
                </a:cxn>
                <a:cxn ang="0">
                  <a:pos x="180" y="53"/>
                </a:cxn>
                <a:cxn ang="0">
                  <a:pos x="60" y="53"/>
                </a:cxn>
                <a:cxn ang="0">
                  <a:pos x="60" y="114"/>
                </a:cxn>
                <a:cxn ang="0">
                  <a:pos x="151" y="114"/>
                </a:cxn>
                <a:cxn ang="0">
                  <a:pos x="151" y="166"/>
                </a:cxn>
                <a:cxn ang="0">
                  <a:pos x="60" y="166"/>
                </a:cxn>
                <a:cxn ang="0">
                  <a:pos x="60" y="268"/>
                </a:cxn>
                <a:cxn ang="0">
                  <a:pos x="0" y="268"/>
                </a:cxn>
                <a:cxn ang="0">
                  <a:pos x="0" y="0"/>
                </a:cxn>
              </a:cxnLst>
              <a:rect l="0" t="0" r="r" b="b"/>
              <a:pathLst>
                <a:path w="180" h="268">
                  <a:moveTo>
                    <a:pt x="0" y="0"/>
                  </a:moveTo>
                  <a:lnTo>
                    <a:pt x="180" y="0"/>
                  </a:lnTo>
                  <a:lnTo>
                    <a:pt x="180" y="53"/>
                  </a:lnTo>
                  <a:lnTo>
                    <a:pt x="60" y="53"/>
                  </a:lnTo>
                  <a:lnTo>
                    <a:pt x="60" y="114"/>
                  </a:lnTo>
                  <a:lnTo>
                    <a:pt x="151" y="114"/>
                  </a:lnTo>
                  <a:lnTo>
                    <a:pt x="151" y="166"/>
                  </a:lnTo>
                  <a:lnTo>
                    <a:pt x="60" y="166"/>
                  </a:lnTo>
                  <a:lnTo>
                    <a:pt x="60" y="268"/>
                  </a:lnTo>
                  <a:lnTo>
                    <a:pt x="0" y="268"/>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6" name="Freeform 22"/>
            <p:cNvSpPr>
              <a:spLocks noEditPoints="1"/>
            </p:cNvSpPr>
            <p:nvPr/>
          </p:nvSpPr>
          <p:spPr bwMode="auto">
            <a:xfrm>
              <a:off x="3514" y="3677"/>
              <a:ext cx="176" cy="201"/>
            </a:xfrm>
            <a:custGeom>
              <a:avLst/>
              <a:gdLst/>
              <a:ahLst/>
              <a:cxnLst>
                <a:cxn ang="0">
                  <a:pos x="251" y="233"/>
                </a:cxn>
                <a:cxn ang="0">
                  <a:pos x="235" y="231"/>
                </a:cxn>
                <a:cxn ang="0">
                  <a:pos x="208" y="230"/>
                </a:cxn>
                <a:cxn ang="0">
                  <a:pos x="137" y="244"/>
                </a:cxn>
                <a:cxn ang="0">
                  <a:pos x="116" y="284"/>
                </a:cxn>
                <a:cxn ang="0">
                  <a:pos x="175" y="333"/>
                </a:cxn>
                <a:cxn ang="0">
                  <a:pos x="203" y="328"/>
                </a:cxn>
                <a:cxn ang="0">
                  <a:pos x="227" y="315"/>
                </a:cxn>
                <a:cxn ang="0">
                  <a:pos x="244" y="294"/>
                </a:cxn>
                <a:cxn ang="0">
                  <a:pos x="251" y="265"/>
                </a:cxn>
                <a:cxn ang="0">
                  <a:pos x="251" y="233"/>
                </a:cxn>
                <a:cxn ang="0">
                  <a:pos x="251" y="369"/>
                </a:cxn>
                <a:cxn ang="0">
                  <a:pos x="200" y="405"/>
                </a:cxn>
                <a:cxn ang="0">
                  <a:pos x="132" y="418"/>
                </a:cxn>
                <a:cxn ang="0">
                  <a:pos x="88" y="412"/>
                </a:cxn>
                <a:cxn ang="0">
                  <a:pos x="45" y="392"/>
                </a:cxn>
                <a:cxn ang="0">
                  <a:pos x="13" y="355"/>
                </a:cxn>
                <a:cxn ang="0">
                  <a:pos x="0" y="297"/>
                </a:cxn>
                <a:cxn ang="0">
                  <a:pos x="14" y="235"/>
                </a:cxn>
                <a:cxn ang="0">
                  <a:pos x="52" y="191"/>
                </a:cxn>
                <a:cxn ang="0">
                  <a:pos x="109" y="163"/>
                </a:cxn>
                <a:cxn ang="0">
                  <a:pos x="181" y="154"/>
                </a:cxn>
                <a:cxn ang="0">
                  <a:pos x="223" y="155"/>
                </a:cxn>
                <a:cxn ang="0">
                  <a:pos x="251" y="158"/>
                </a:cxn>
                <a:cxn ang="0">
                  <a:pos x="251" y="149"/>
                </a:cxn>
                <a:cxn ang="0">
                  <a:pos x="245" y="124"/>
                </a:cxn>
                <a:cxn ang="0">
                  <a:pos x="228" y="106"/>
                </a:cxn>
                <a:cxn ang="0">
                  <a:pos x="204" y="96"/>
                </a:cxn>
                <a:cxn ang="0">
                  <a:pos x="176" y="93"/>
                </a:cxn>
                <a:cxn ang="0">
                  <a:pos x="109" y="103"/>
                </a:cxn>
                <a:cxn ang="0">
                  <a:pos x="64" y="126"/>
                </a:cxn>
                <a:cxn ang="0">
                  <a:pos x="15" y="52"/>
                </a:cxn>
                <a:cxn ang="0">
                  <a:pos x="43" y="34"/>
                </a:cxn>
                <a:cxn ang="0">
                  <a:pos x="81" y="17"/>
                </a:cxn>
                <a:cxn ang="0">
                  <a:pos x="130" y="5"/>
                </a:cxn>
                <a:cxn ang="0">
                  <a:pos x="192" y="0"/>
                </a:cxn>
                <a:cxn ang="0">
                  <a:pos x="325" y="48"/>
                </a:cxn>
                <a:cxn ang="0">
                  <a:pos x="367" y="178"/>
                </a:cxn>
                <a:cxn ang="0">
                  <a:pos x="367" y="406"/>
                </a:cxn>
                <a:cxn ang="0">
                  <a:pos x="254" y="406"/>
                </a:cxn>
                <a:cxn ang="0">
                  <a:pos x="251" y="369"/>
                </a:cxn>
              </a:cxnLst>
              <a:rect l="0" t="0" r="r" b="b"/>
              <a:pathLst>
                <a:path w="367" h="418">
                  <a:moveTo>
                    <a:pt x="251" y="233"/>
                  </a:moveTo>
                  <a:cubicBezTo>
                    <a:pt x="248" y="232"/>
                    <a:pt x="243" y="232"/>
                    <a:pt x="235" y="231"/>
                  </a:cubicBezTo>
                  <a:cubicBezTo>
                    <a:pt x="227" y="230"/>
                    <a:pt x="218" y="230"/>
                    <a:pt x="208" y="230"/>
                  </a:cubicBezTo>
                  <a:cubicBezTo>
                    <a:pt x="175" y="230"/>
                    <a:pt x="151" y="234"/>
                    <a:pt x="137" y="244"/>
                  </a:cubicBezTo>
                  <a:cubicBezTo>
                    <a:pt x="123" y="253"/>
                    <a:pt x="116" y="267"/>
                    <a:pt x="116" y="284"/>
                  </a:cubicBezTo>
                  <a:cubicBezTo>
                    <a:pt x="116" y="316"/>
                    <a:pt x="136" y="333"/>
                    <a:pt x="175" y="333"/>
                  </a:cubicBezTo>
                  <a:cubicBezTo>
                    <a:pt x="184" y="333"/>
                    <a:pt x="194" y="331"/>
                    <a:pt x="203" y="328"/>
                  </a:cubicBezTo>
                  <a:cubicBezTo>
                    <a:pt x="212" y="325"/>
                    <a:pt x="220" y="321"/>
                    <a:pt x="227" y="315"/>
                  </a:cubicBezTo>
                  <a:cubicBezTo>
                    <a:pt x="234" y="309"/>
                    <a:pt x="240" y="302"/>
                    <a:pt x="244" y="294"/>
                  </a:cubicBezTo>
                  <a:cubicBezTo>
                    <a:pt x="249" y="286"/>
                    <a:pt x="251" y="276"/>
                    <a:pt x="251" y="265"/>
                  </a:cubicBezTo>
                  <a:lnTo>
                    <a:pt x="251" y="233"/>
                  </a:lnTo>
                  <a:close/>
                  <a:moveTo>
                    <a:pt x="251" y="369"/>
                  </a:moveTo>
                  <a:cubicBezTo>
                    <a:pt x="238" y="385"/>
                    <a:pt x="221" y="397"/>
                    <a:pt x="200" y="405"/>
                  </a:cubicBezTo>
                  <a:cubicBezTo>
                    <a:pt x="180" y="414"/>
                    <a:pt x="157" y="418"/>
                    <a:pt x="132" y="418"/>
                  </a:cubicBezTo>
                  <a:cubicBezTo>
                    <a:pt x="118" y="418"/>
                    <a:pt x="104" y="416"/>
                    <a:pt x="88" y="412"/>
                  </a:cubicBezTo>
                  <a:cubicBezTo>
                    <a:pt x="73" y="408"/>
                    <a:pt x="59" y="402"/>
                    <a:pt x="45" y="392"/>
                  </a:cubicBezTo>
                  <a:cubicBezTo>
                    <a:pt x="32" y="383"/>
                    <a:pt x="21" y="371"/>
                    <a:pt x="13" y="355"/>
                  </a:cubicBezTo>
                  <a:cubicBezTo>
                    <a:pt x="4" y="340"/>
                    <a:pt x="0" y="320"/>
                    <a:pt x="0" y="297"/>
                  </a:cubicBezTo>
                  <a:cubicBezTo>
                    <a:pt x="0" y="274"/>
                    <a:pt x="4" y="253"/>
                    <a:pt x="14" y="235"/>
                  </a:cubicBezTo>
                  <a:cubicBezTo>
                    <a:pt x="23" y="218"/>
                    <a:pt x="36" y="203"/>
                    <a:pt x="52" y="191"/>
                  </a:cubicBezTo>
                  <a:cubicBezTo>
                    <a:pt x="68" y="179"/>
                    <a:pt x="87" y="170"/>
                    <a:pt x="109" y="163"/>
                  </a:cubicBezTo>
                  <a:cubicBezTo>
                    <a:pt x="131" y="157"/>
                    <a:pt x="155" y="154"/>
                    <a:pt x="181" y="154"/>
                  </a:cubicBezTo>
                  <a:cubicBezTo>
                    <a:pt x="195" y="154"/>
                    <a:pt x="209" y="154"/>
                    <a:pt x="223" y="155"/>
                  </a:cubicBezTo>
                  <a:cubicBezTo>
                    <a:pt x="237" y="156"/>
                    <a:pt x="247" y="156"/>
                    <a:pt x="251" y="158"/>
                  </a:cubicBezTo>
                  <a:lnTo>
                    <a:pt x="251" y="149"/>
                  </a:lnTo>
                  <a:cubicBezTo>
                    <a:pt x="251" y="139"/>
                    <a:pt x="249" y="131"/>
                    <a:pt x="245" y="124"/>
                  </a:cubicBezTo>
                  <a:cubicBezTo>
                    <a:pt x="241" y="117"/>
                    <a:pt x="235" y="111"/>
                    <a:pt x="228" y="106"/>
                  </a:cubicBezTo>
                  <a:cubicBezTo>
                    <a:pt x="221" y="101"/>
                    <a:pt x="213" y="98"/>
                    <a:pt x="204" y="96"/>
                  </a:cubicBezTo>
                  <a:cubicBezTo>
                    <a:pt x="195" y="94"/>
                    <a:pt x="186" y="93"/>
                    <a:pt x="176" y="93"/>
                  </a:cubicBezTo>
                  <a:cubicBezTo>
                    <a:pt x="149" y="93"/>
                    <a:pt x="127" y="96"/>
                    <a:pt x="109" y="103"/>
                  </a:cubicBezTo>
                  <a:cubicBezTo>
                    <a:pt x="92" y="110"/>
                    <a:pt x="77" y="117"/>
                    <a:pt x="64" y="126"/>
                  </a:cubicBezTo>
                  <a:lnTo>
                    <a:pt x="15" y="52"/>
                  </a:lnTo>
                  <a:cubicBezTo>
                    <a:pt x="23" y="46"/>
                    <a:pt x="33" y="40"/>
                    <a:pt x="43" y="34"/>
                  </a:cubicBezTo>
                  <a:cubicBezTo>
                    <a:pt x="54" y="27"/>
                    <a:pt x="67" y="22"/>
                    <a:pt x="81" y="17"/>
                  </a:cubicBezTo>
                  <a:cubicBezTo>
                    <a:pt x="96" y="12"/>
                    <a:pt x="112" y="8"/>
                    <a:pt x="130" y="5"/>
                  </a:cubicBezTo>
                  <a:cubicBezTo>
                    <a:pt x="148" y="2"/>
                    <a:pt x="169" y="0"/>
                    <a:pt x="192" y="0"/>
                  </a:cubicBezTo>
                  <a:cubicBezTo>
                    <a:pt x="252" y="0"/>
                    <a:pt x="296" y="16"/>
                    <a:pt x="325" y="48"/>
                  </a:cubicBezTo>
                  <a:cubicBezTo>
                    <a:pt x="353" y="80"/>
                    <a:pt x="367" y="123"/>
                    <a:pt x="367" y="178"/>
                  </a:cubicBezTo>
                  <a:lnTo>
                    <a:pt x="367" y="406"/>
                  </a:lnTo>
                  <a:lnTo>
                    <a:pt x="254" y="406"/>
                  </a:lnTo>
                  <a:lnTo>
                    <a:pt x="251" y="369"/>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7" name="Freeform 23"/>
            <p:cNvSpPr>
              <a:spLocks noEditPoints="1"/>
            </p:cNvSpPr>
            <p:nvPr/>
          </p:nvSpPr>
          <p:spPr bwMode="auto">
            <a:xfrm>
              <a:off x="3738" y="3604"/>
              <a:ext cx="62" cy="268"/>
            </a:xfrm>
            <a:custGeom>
              <a:avLst/>
              <a:gdLst/>
              <a:ahLst/>
              <a:cxnLst>
                <a:cxn ang="0">
                  <a:pos x="5" y="165"/>
                </a:cxn>
                <a:cxn ang="0">
                  <a:pos x="125" y="165"/>
                </a:cxn>
                <a:cxn ang="0">
                  <a:pos x="125" y="558"/>
                </a:cxn>
                <a:cxn ang="0">
                  <a:pos x="5" y="558"/>
                </a:cxn>
                <a:cxn ang="0">
                  <a:pos x="5" y="165"/>
                </a:cxn>
                <a:cxn ang="0">
                  <a:pos x="0" y="0"/>
                </a:cxn>
                <a:cxn ang="0">
                  <a:pos x="129" y="0"/>
                </a:cxn>
                <a:cxn ang="0">
                  <a:pos x="129" y="108"/>
                </a:cxn>
                <a:cxn ang="0">
                  <a:pos x="0" y="108"/>
                </a:cxn>
                <a:cxn ang="0">
                  <a:pos x="0" y="0"/>
                </a:cxn>
              </a:cxnLst>
              <a:rect l="0" t="0" r="r" b="b"/>
              <a:pathLst>
                <a:path w="129" h="558">
                  <a:moveTo>
                    <a:pt x="5" y="165"/>
                  </a:moveTo>
                  <a:lnTo>
                    <a:pt x="125" y="165"/>
                  </a:lnTo>
                  <a:lnTo>
                    <a:pt x="125" y="558"/>
                  </a:lnTo>
                  <a:lnTo>
                    <a:pt x="5" y="558"/>
                  </a:lnTo>
                  <a:lnTo>
                    <a:pt x="5" y="165"/>
                  </a:lnTo>
                  <a:close/>
                  <a:moveTo>
                    <a:pt x="0" y="0"/>
                  </a:moveTo>
                  <a:lnTo>
                    <a:pt x="129" y="0"/>
                  </a:lnTo>
                  <a:lnTo>
                    <a:pt x="129" y="108"/>
                  </a:lnTo>
                  <a:lnTo>
                    <a:pt x="0" y="108"/>
                  </a:lnTo>
                  <a:lnTo>
                    <a:pt x="0" y="0"/>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8" name="Freeform 24"/>
            <p:cNvSpPr>
              <a:spLocks/>
            </p:cNvSpPr>
            <p:nvPr/>
          </p:nvSpPr>
          <p:spPr bwMode="auto">
            <a:xfrm>
              <a:off x="3849" y="3680"/>
              <a:ext cx="134" cy="192"/>
            </a:xfrm>
            <a:custGeom>
              <a:avLst/>
              <a:gdLst/>
              <a:ahLst/>
              <a:cxnLst>
                <a:cxn ang="0">
                  <a:pos x="0" y="7"/>
                </a:cxn>
                <a:cxn ang="0">
                  <a:pos x="116" y="7"/>
                </a:cxn>
                <a:cxn ang="0">
                  <a:pos x="120" y="57"/>
                </a:cxn>
                <a:cxn ang="0">
                  <a:pos x="161" y="18"/>
                </a:cxn>
                <a:cxn ang="0">
                  <a:pos x="229" y="0"/>
                </a:cxn>
                <a:cxn ang="0">
                  <a:pos x="257" y="2"/>
                </a:cxn>
                <a:cxn ang="0">
                  <a:pos x="279" y="7"/>
                </a:cxn>
                <a:cxn ang="0">
                  <a:pos x="260" y="114"/>
                </a:cxn>
                <a:cxn ang="0">
                  <a:pos x="216" y="108"/>
                </a:cxn>
                <a:cxn ang="0">
                  <a:pos x="147" y="134"/>
                </a:cxn>
                <a:cxn ang="0">
                  <a:pos x="121" y="206"/>
                </a:cxn>
                <a:cxn ang="0">
                  <a:pos x="121" y="400"/>
                </a:cxn>
                <a:cxn ang="0">
                  <a:pos x="0" y="400"/>
                </a:cxn>
                <a:cxn ang="0">
                  <a:pos x="0" y="7"/>
                </a:cxn>
              </a:cxnLst>
              <a:rect l="0" t="0" r="r" b="b"/>
              <a:pathLst>
                <a:path w="279" h="400">
                  <a:moveTo>
                    <a:pt x="0" y="7"/>
                  </a:moveTo>
                  <a:lnTo>
                    <a:pt x="116" y="7"/>
                  </a:lnTo>
                  <a:lnTo>
                    <a:pt x="120" y="57"/>
                  </a:lnTo>
                  <a:cubicBezTo>
                    <a:pt x="130" y="43"/>
                    <a:pt x="144" y="31"/>
                    <a:pt x="161" y="18"/>
                  </a:cubicBezTo>
                  <a:cubicBezTo>
                    <a:pt x="179" y="6"/>
                    <a:pt x="202" y="0"/>
                    <a:pt x="229" y="0"/>
                  </a:cubicBezTo>
                  <a:cubicBezTo>
                    <a:pt x="240" y="0"/>
                    <a:pt x="249" y="1"/>
                    <a:pt x="257" y="2"/>
                  </a:cubicBezTo>
                  <a:cubicBezTo>
                    <a:pt x="264" y="3"/>
                    <a:pt x="272" y="5"/>
                    <a:pt x="279" y="7"/>
                  </a:cubicBezTo>
                  <a:lnTo>
                    <a:pt x="260" y="114"/>
                  </a:lnTo>
                  <a:cubicBezTo>
                    <a:pt x="247" y="110"/>
                    <a:pt x="233" y="108"/>
                    <a:pt x="216" y="108"/>
                  </a:cubicBezTo>
                  <a:cubicBezTo>
                    <a:pt x="188" y="108"/>
                    <a:pt x="165" y="116"/>
                    <a:pt x="147" y="134"/>
                  </a:cubicBezTo>
                  <a:cubicBezTo>
                    <a:pt x="129" y="151"/>
                    <a:pt x="121" y="175"/>
                    <a:pt x="121" y="206"/>
                  </a:cubicBezTo>
                  <a:lnTo>
                    <a:pt x="121" y="400"/>
                  </a:lnTo>
                  <a:lnTo>
                    <a:pt x="0" y="400"/>
                  </a:lnTo>
                  <a:lnTo>
                    <a:pt x="0" y="7"/>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9" name="Freeform 25"/>
            <p:cNvSpPr>
              <a:spLocks noEditPoints="1"/>
            </p:cNvSpPr>
            <p:nvPr/>
          </p:nvSpPr>
          <p:spPr bwMode="auto">
            <a:xfrm>
              <a:off x="3994" y="3677"/>
              <a:ext cx="190" cy="202"/>
            </a:xfrm>
            <a:custGeom>
              <a:avLst/>
              <a:gdLst/>
              <a:ahLst/>
              <a:cxnLst>
                <a:cxn ang="0">
                  <a:pos x="283" y="168"/>
                </a:cxn>
                <a:cxn ang="0">
                  <a:pos x="278" y="143"/>
                </a:cxn>
                <a:cxn ang="0">
                  <a:pos x="263" y="119"/>
                </a:cxn>
                <a:cxn ang="0">
                  <a:pos x="238" y="101"/>
                </a:cxn>
                <a:cxn ang="0">
                  <a:pos x="202" y="94"/>
                </a:cxn>
                <a:cxn ang="0">
                  <a:pos x="165" y="101"/>
                </a:cxn>
                <a:cxn ang="0">
                  <a:pos x="139" y="119"/>
                </a:cxn>
                <a:cxn ang="0">
                  <a:pos x="123" y="143"/>
                </a:cxn>
                <a:cxn ang="0">
                  <a:pos x="118" y="168"/>
                </a:cxn>
                <a:cxn ang="0">
                  <a:pos x="283" y="168"/>
                </a:cxn>
                <a:cxn ang="0">
                  <a:pos x="389" y="364"/>
                </a:cxn>
                <a:cxn ang="0">
                  <a:pos x="369" y="377"/>
                </a:cxn>
                <a:cxn ang="0">
                  <a:pos x="334" y="396"/>
                </a:cxn>
                <a:cxn ang="0">
                  <a:pos x="283" y="413"/>
                </a:cxn>
                <a:cxn ang="0">
                  <a:pos x="216" y="420"/>
                </a:cxn>
                <a:cxn ang="0">
                  <a:pos x="126" y="404"/>
                </a:cxn>
                <a:cxn ang="0">
                  <a:pos x="58" y="361"/>
                </a:cxn>
                <a:cxn ang="0">
                  <a:pos x="15" y="294"/>
                </a:cxn>
                <a:cxn ang="0">
                  <a:pos x="0" y="209"/>
                </a:cxn>
                <a:cxn ang="0">
                  <a:pos x="14" y="129"/>
                </a:cxn>
                <a:cxn ang="0">
                  <a:pos x="54" y="63"/>
                </a:cxn>
                <a:cxn ang="0">
                  <a:pos x="118" y="17"/>
                </a:cxn>
                <a:cxn ang="0">
                  <a:pos x="203" y="0"/>
                </a:cxn>
                <a:cxn ang="0">
                  <a:pos x="287" y="17"/>
                </a:cxn>
                <a:cxn ang="0">
                  <a:pos x="347" y="63"/>
                </a:cxn>
                <a:cxn ang="0">
                  <a:pos x="385" y="134"/>
                </a:cxn>
                <a:cxn ang="0">
                  <a:pos x="397" y="225"/>
                </a:cxn>
                <a:cxn ang="0">
                  <a:pos x="397" y="245"/>
                </a:cxn>
                <a:cxn ang="0">
                  <a:pos x="118" y="245"/>
                </a:cxn>
                <a:cxn ang="0">
                  <a:pos x="146" y="301"/>
                </a:cxn>
                <a:cxn ang="0">
                  <a:pos x="221" y="325"/>
                </a:cxn>
                <a:cxn ang="0">
                  <a:pos x="297" y="311"/>
                </a:cxn>
                <a:cxn ang="0">
                  <a:pos x="339" y="287"/>
                </a:cxn>
                <a:cxn ang="0">
                  <a:pos x="389" y="364"/>
                </a:cxn>
              </a:cxnLst>
              <a:rect l="0" t="0" r="r" b="b"/>
              <a:pathLst>
                <a:path w="397" h="420">
                  <a:moveTo>
                    <a:pt x="283" y="168"/>
                  </a:moveTo>
                  <a:cubicBezTo>
                    <a:pt x="283" y="160"/>
                    <a:pt x="282" y="152"/>
                    <a:pt x="278" y="143"/>
                  </a:cubicBezTo>
                  <a:cubicBezTo>
                    <a:pt x="275" y="134"/>
                    <a:pt x="270" y="126"/>
                    <a:pt x="263" y="119"/>
                  </a:cubicBezTo>
                  <a:cubicBezTo>
                    <a:pt x="257" y="112"/>
                    <a:pt x="248" y="106"/>
                    <a:pt x="238" y="101"/>
                  </a:cubicBezTo>
                  <a:cubicBezTo>
                    <a:pt x="228" y="96"/>
                    <a:pt x="216" y="94"/>
                    <a:pt x="202" y="94"/>
                  </a:cubicBezTo>
                  <a:cubicBezTo>
                    <a:pt x="188" y="94"/>
                    <a:pt x="176" y="96"/>
                    <a:pt x="165" y="101"/>
                  </a:cubicBezTo>
                  <a:cubicBezTo>
                    <a:pt x="155" y="106"/>
                    <a:pt x="146" y="112"/>
                    <a:pt x="139" y="119"/>
                  </a:cubicBezTo>
                  <a:cubicBezTo>
                    <a:pt x="132" y="126"/>
                    <a:pt x="127" y="134"/>
                    <a:pt x="123" y="143"/>
                  </a:cubicBezTo>
                  <a:cubicBezTo>
                    <a:pt x="119" y="152"/>
                    <a:pt x="118" y="160"/>
                    <a:pt x="118" y="168"/>
                  </a:cubicBezTo>
                  <a:lnTo>
                    <a:pt x="283" y="168"/>
                  </a:lnTo>
                  <a:close/>
                  <a:moveTo>
                    <a:pt x="389" y="364"/>
                  </a:moveTo>
                  <a:cubicBezTo>
                    <a:pt x="384" y="366"/>
                    <a:pt x="378" y="371"/>
                    <a:pt x="369" y="377"/>
                  </a:cubicBezTo>
                  <a:cubicBezTo>
                    <a:pt x="360" y="384"/>
                    <a:pt x="348" y="390"/>
                    <a:pt x="334" y="396"/>
                  </a:cubicBezTo>
                  <a:cubicBezTo>
                    <a:pt x="320" y="402"/>
                    <a:pt x="303" y="408"/>
                    <a:pt x="283" y="413"/>
                  </a:cubicBezTo>
                  <a:cubicBezTo>
                    <a:pt x="264" y="417"/>
                    <a:pt x="242" y="420"/>
                    <a:pt x="216" y="420"/>
                  </a:cubicBezTo>
                  <a:cubicBezTo>
                    <a:pt x="183" y="420"/>
                    <a:pt x="153" y="414"/>
                    <a:pt x="126" y="404"/>
                  </a:cubicBezTo>
                  <a:cubicBezTo>
                    <a:pt x="99" y="394"/>
                    <a:pt x="76" y="379"/>
                    <a:pt x="58" y="361"/>
                  </a:cubicBezTo>
                  <a:cubicBezTo>
                    <a:pt x="39" y="343"/>
                    <a:pt x="25" y="320"/>
                    <a:pt x="15" y="294"/>
                  </a:cubicBezTo>
                  <a:cubicBezTo>
                    <a:pt x="5" y="269"/>
                    <a:pt x="0" y="240"/>
                    <a:pt x="0" y="209"/>
                  </a:cubicBezTo>
                  <a:cubicBezTo>
                    <a:pt x="0" y="181"/>
                    <a:pt x="5" y="155"/>
                    <a:pt x="14" y="129"/>
                  </a:cubicBezTo>
                  <a:cubicBezTo>
                    <a:pt x="23" y="104"/>
                    <a:pt x="37" y="82"/>
                    <a:pt x="54" y="63"/>
                  </a:cubicBezTo>
                  <a:cubicBezTo>
                    <a:pt x="71" y="44"/>
                    <a:pt x="92" y="29"/>
                    <a:pt x="118" y="17"/>
                  </a:cubicBezTo>
                  <a:cubicBezTo>
                    <a:pt x="143" y="6"/>
                    <a:pt x="171" y="0"/>
                    <a:pt x="203" y="0"/>
                  </a:cubicBezTo>
                  <a:cubicBezTo>
                    <a:pt x="235" y="0"/>
                    <a:pt x="263" y="6"/>
                    <a:pt x="287" y="17"/>
                  </a:cubicBezTo>
                  <a:cubicBezTo>
                    <a:pt x="311" y="28"/>
                    <a:pt x="331" y="44"/>
                    <a:pt x="347" y="63"/>
                  </a:cubicBezTo>
                  <a:cubicBezTo>
                    <a:pt x="364" y="83"/>
                    <a:pt x="376" y="107"/>
                    <a:pt x="385" y="134"/>
                  </a:cubicBezTo>
                  <a:cubicBezTo>
                    <a:pt x="393" y="162"/>
                    <a:pt x="397" y="192"/>
                    <a:pt x="397" y="225"/>
                  </a:cubicBezTo>
                  <a:lnTo>
                    <a:pt x="397" y="245"/>
                  </a:lnTo>
                  <a:lnTo>
                    <a:pt x="118" y="245"/>
                  </a:lnTo>
                  <a:cubicBezTo>
                    <a:pt x="118" y="267"/>
                    <a:pt x="127" y="285"/>
                    <a:pt x="146" y="301"/>
                  </a:cubicBezTo>
                  <a:cubicBezTo>
                    <a:pt x="164" y="317"/>
                    <a:pt x="189" y="325"/>
                    <a:pt x="221" y="325"/>
                  </a:cubicBezTo>
                  <a:cubicBezTo>
                    <a:pt x="252" y="325"/>
                    <a:pt x="277" y="320"/>
                    <a:pt x="297" y="311"/>
                  </a:cubicBezTo>
                  <a:cubicBezTo>
                    <a:pt x="316" y="302"/>
                    <a:pt x="331" y="294"/>
                    <a:pt x="339" y="287"/>
                  </a:cubicBezTo>
                  <a:lnTo>
                    <a:pt x="389" y="364"/>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0" name="Freeform 26"/>
            <p:cNvSpPr>
              <a:spLocks noEditPoints="1"/>
            </p:cNvSpPr>
            <p:nvPr/>
          </p:nvSpPr>
          <p:spPr bwMode="auto">
            <a:xfrm>
              <a:off x="4302" y="3680"/>
              <a:ext cx="195" cy="273"/>
            </a:xfrm>
            <a:custGeom>
              <a:avLst/>
              <a:gdLst/>
              <a:ahLst/>
              <a:cxnLst>
                <a:cxn ang="0">
                  <a:pos x="119" y="296"/>
                </a:cxn>
                <a:cxn ang="0">
                  <a:pos x="189" y="312"/>
                </a:cxn>
                <a:cxn ang="0">
                  <a:pos x="259" y="283"/>
                </a:cxn>
                <a:cxn ang="0">
                  <a:pos x="284" y="203"/>
                </a:cxn>
                <a:cxn ang="0">
                  <a:pos x="280" y="166"/>
                </a:cxn>
                <a:cxn ang="0">
                  <a:pos x="266" y="134"/>
                </a:cxn>
                <a:cxn ang="0">
                  <a:pos x="240" y="111"/>
                </a:cxn>
                <a:cxn ang="0">
                  <a:pos x="202" y="103"/>
                </a:cxn>
                <a:cxn ang="0">
                  <a:pos x="167" y="111"/>
                </a:cxn>
                <a:cxn ang="0">
                  <a:pos x="141" y="131"/>
                </a:cxn>
                <a:cxn ang="0">
                  <a:pos x="125" y="159"/>
                </a:cxn>
                <a:cxn ang="0">
                  <a:pos x="119" y="192"/>
                </a:cxn>
                <a:cxn ang="0">
                  <a:pos x="119" y="296"/>
                </a:cxn>
                <a:cxn ang="0">
                  <a:pos x="0" y="7"/>
                </a:cxn>
                <a:cxn ang="0">
                  <a:pos x="115" y="7"/>
                </a:cxn>
                <a:cxn ang="0">
                  <a:pos x="118" y="29"/>
                </a:cxn>
                <a:cxn ang="0">
                  <a:pos x="119" y="50"/>
                </a:cxn>
                <a:cxn ang="0">
                  <a:pos x="169" y="13"/>
                </a:cxn>
                <a:cxn ang="0">
                  <a:pos x="232" y="0"/>
                </a:cxn>
                <a:cxn ang="0">
                  <a:pos x="307" y="17"/>
                </a:cxn>
                <a:cxn ang="0">
                  <a:pos x="361" y="61"/>
                </a:cxn>
                <a:cxn ang="0">
                  <a:pos x="394" y="126"/>
                </a:cxn>
                <a:cxn ang="0">
                  <a:pos x="405" y="201"/>
                </a:cxn>
                <a:cxn ang="0">
                  <a:pos x="387" y="296"/>
                </a:cxn>
                <a:cxn ang="0">
                  <a:pos x="339" y="362"/>
                </a:cxn>
                <a:cxn ang="0">
                  <a:pos x="273" y="400"/>
                </a:cxn>
                <a:cxn ang="0">
                  <a:pos x="200" y="413"/>
                </a:cxn>
                <a:cxn ang="0">
                  <a:pos x="153" y="408"/>
                </a:cxn>
                <a:cxn ang="0">
                  <a:pos x="119" y="398"/>
                </a:cxn>
                <a:cxn ang="0">
                  <a:pos x="119" y="568"/>
                </a:cxn>
                <a:cxn ang="0">
                  <a:pos x="0" y="568"/>
                </a:cxn>
                <a:cxn ang="0">
                  <a:pos x="0" y="7"/>
                </a:cxn>
              </a:cxnLst>
              <a:rect l="0" t="0" r="r" b="b"/>
              <a:pathLst>
                <a:path w="405" h="568">
                  <a:moveTo>
                    <a:pt x="119" y="296"/>
                  </a:moveTo>
                  <a:cubicBezTo>
                    <a:pt x="135" y="307"/>
                    <a:pt x="158" y="312"/>
                    <a:pt x="189" y="312"/>
                  </a:cubicBezTo>
                  <a:cubicBezTo>
                    <a:pt x="219" y="312"/>
                    <a:pt x="242" y="302"/>
                    <a:pt x="259" y="283"/>
                  </a:cubicBezTo>
                  <a:cubicBezTo>
                    <a:pt x="276" y="263"/>
                    <a:pt x="284" y="236"/>
                    <a:pt x="284" y="203"/>
                  </a:cubicBezTo>
                  <a:cubicBezTo>
                    <a:pt x="284" y="191"/>
                    <a:pt x="283" y="178"/>
                    <a:pt x="280" y="166"/>
                  </a:cubicBezTo>
                  <a:cubicBezTo>
                    <a:pt x="277" y="153"/>
                    <a:pt x="272" y="143"/>
                    <a:pt x="266" y="134"/>
                  </a:cubicBezTo>
                  <a:cubicBezTo>
                    <a:pt x="259" y="124"/>
                    <a:pt x="251" y="117"/>
                    <a:pt x="240" y="111"/>
                  </a:cubicBezTo>
                  <a:cubicBezTo>
                    <a:pt x="230" y="106"/>
                    <a:pt x="217" y="103"/>
                    <a:pt x="202" y="103"/>
                  </a:cubicBezTo>
                  <a:cubicBezTo>
                    <a:pt x="189" y="103"/>
                    <a:pt x="177" y="105"/>
                    <a:pt x="167" y="111"/>
                  </a:cubicBezTo>
                  <a:cubicBezTo>
                    <a:pt x="156" y="116"/>
                    <a:pt x="148" y="122"/>
                    <a:pt x="141" y="131"/>
                  </a:cubicBezTo>
                  <a:cubicBezTo>
                    <a:pt x="134" y="139"/>
                    <a:pt x="129" y="148"/>
                    <a:pt x="125" y="159"/>
                  </a:cubicBezTo>
                  <a:cubicBezTo>
                    <a:pt x="121" y="170"/>
                    <a:pt x="119" y="181"/>
                    <a:pt x="119" y="192"/>
                  </a:cubicBezTo>
                  <a:lnTo>
                    <a:pt x="119" y="296"/>
                  </a:lnTo>
                  <a:close/>
                  <a:moveTo>
                    <a:pt x="0" y="7"/>
                  </a:moveTo>
                  <a:lnTo>
                    <a:pt x="115" y="7"/>
                  </a:lnTo>
                  <a:cubicBezTo>
                    <a:pt x="116" y="15"/>
                    <a:pt x="117" y="22"/>
                    <a:pt x="118" y="29"/>
                  </a:cubicBezTo>
                  <a:cubicBezTo>
                    <a:pt x="118" y="36"/>
                    <a:pt x="119" y="43"/>
                    <a:pt x="119" y="50"/>
                  </a:cubicBezTo>
                  <a:cubicBezTo>
                    <a:pt x="132" y="34"/>
                    <a:pt x="149" y="22"/>
                    <a:pt x="169" y="13"/>
                  </a:cubicBezTo>
                  <a:cubicBezTo>
                    <a:pt x="189" y="4"/>
                    <a:pt x="210" y="0"/>
                    <a:pt x="232" y="0"/>
                  </a:cubicBezTo>
                  <a:cubicBezTo>
                    <a:pt x="260" y="0"/>
                    <a:pt x="285" y="6"/>
                    <a:pt x="307" y="17"/>
                  </a:cubicBezTo>
                  <a:cubicBezTo>
                    <a:pt x="329" y="28"/>
                    <a:pt x="347" y="43"/>
                    <a:pt x="361" y="61"/>
                  </a:cubicBezTo>
                  <a:cubicBezTo>
                    <a:pt x="376" y="80"/>
                    <a:pt x="387" y="102"/>
                    <a:pt x="394" y="126"/>
                  </a:cubicBezTo>
                  <a:cubicBezTo>
                    <a:pt x="401" y="150"/>
                    <a:pt x="405" y="175"/>
                    <a:pt x="405" y="201"/>
                  </a:cubicBezTo>
                  <a:cubicBezTo>
                    <a:pt x="405" y="237"/>
                    <a:pt x="399" y="269"/>
                    <a:pt x="387" y="296"/>
                  </a:cubicBezTo>
                  <a:cubicBezTo>
                    <a:pt x="374" y="322"/>
                    <a:pt x="358" y="344"/>
                    <a:pt x="339" y="362"/>
                  </a:cubicBezTo>
                  <a:cubicBezTo>
                    <a:pt x="319" y="379"/>
                    <a:pt x="297" y="392"/>
                    <a:pt x="273" y="400"/>
                  </a:cubicBezTo>
                  <a:cubicBezTo>
                    <a:pt x="248" y="409"/>
                    <a:pt x="224" y="413"/>
                    <a:pt x="200" y="413"/>
                  </a:cubicBezTo>
                  <a:cubicBezTo>
                    <a:pt x="181" y="413"/>
                    <a:pt x="165" y="411"/>
                    <a:pt x="153" y="408"/>
                  </a:cubicBezTo>
                  <a:cubicBezTo>
                    <a:pt x="141" y="404"/>
                    <a:pt x="129" y="401"/>
                    <a:pt x="119" y="398"/>
                  </a:cubicBezTo>
                  <a:lnTo>
                    <a:pt x="119" y="568"/>
                  </a:lnTo>
                  <a:lnTo>
                    <a:pt x="0" y="568"/>
                  </a:lnTo>
                  <a:lnTo>
                    <a:pt x="0" y="7"/>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1" name="Freeform 27"/>
            <p:cNvSpPr>
              <a:spLocks/>
            </p:cNvSpPr>
            <p:nvPr/>
          </p:nvSpPr>
          <p:spPr bwMode="auto">
            <a:xfrm>
              <a:off x="4538" y="3680"/>
              <a:ext cx="134" cy="192"/>
            </a:xfrm>
            <a:custGeom>
              <a:avLst/>
              <a:gdLst/>
              <a:ahLst/>
              <a:cxnLst>
                <a:cxn ang="0">
                  <a:pos x="0" y="7"/>
                </a:cxn>
                <a:cxn ang="0">
                  <a:pos x="115" y="7"/>
                </a:cxn>
                <a:cxn ang="0">
                  <a:pos x="120" y="57"/>
                </a:cxn>
                <a:cxn ang="0">
                  <a:pos x="161" y="18"/>
                </a:cxn>
                <a:cxn ang="0">
                  <a:pos x="229" y="0"/>
                </a:cxn>
                <a:cxn ang="0">
                  <a:pos x="257" y="2"/>
                </a:cxn>
                <a:cxn ang="0">
                  <a:pos x="279" y="7"/>
                </a:cxn>
                <a:cxn ang="0">
                  <a:pos x="260" y="114"/>
                </a:cxn>
                <a:cxn ang="0">
                  <a:pos x="216" y="108"/>
                </a:cxn>
                <a:cxn ang="0">
                  <a:pos x="147" y="134"/>
                </a:cxn>
                <a:cxn ang="0">
                  <a:pos x="121" y="206"/>
                </a:cxn>
                <a:cxn ang="0">
                  <a:pos x="121" y="400"/>
                </a:cxn>
                <a:cxn ang="0">
                  <a:pos x="0" y="400"/>
                </a:cxn>
                <a:cxn ang="0">
                  <a:pos x="0" y="7"/>
                </a:cxn>
              </a:cxnLst>
              <a:rect l="0" t="0" r="r" b="b"/>
              <a:pathLst>
                <a:path w="279" h="400">
                  <a:moveTo>
                    <a:pt x="0" y="7"/>
                  </a:moveTo>
                  <a:lnTo>
                    <a:pt x="115" y="7"/>
                  </a:lnTo>
                  <a:lnTo>
                    <a:pt x="120" y="57"/>
                  </a:lnTo>
                  <a:cubicBezTo>
                    <a:pt x="130" y="43"/>
                    <a:pt x="144" y="31"/>
                    <a:pt x="161" y="18"/>
                  </a:cubicBezTo>
                  <a:cubicBezTo>
                    <a:pt x="179" y="6"/>
                    <a:pt x="201" y="0"/>
                    <a:pt x="229" y="0"/>
                  </a:cubicBezTo>
                  <a:cubicBezTo>
                    <a:pt x="240" y="0"/>
                    <a:pt x="249" y="1"/>
                    <a:pt x="257" y="2"/>
                  </a:cubicBezTo>
                  <a:cubicBezTo>
                    <a:pt x="264" y="3"/>
                    <a:pt x="272" y="5"/>
                    <a:pt x="279" y="7"/>
                  </a:cubicBezTo>
                  <a:lnTo>
                    <a:pt x="260" y="114"/>
                  </a:lnTo>
                  <a:cubicBezTo>
                    <a:pt x="247" y="110"/>
                    <a:pt x="233" y="108"/>
                    <a:pt x="216" y="108"/>
                  </a:cubicBezTo>
                  <a:cubicBezTo>
                    <a:pt x="187" y="108"/>
                    <a:pt x="164" y="116"/>
                    <a:pt x="147" y="134"/>
                  </a:cubicBezTo>
                  <a:cubicBezTo>
                    <a:pt x="129" y="151"/>
                    <a:pt x="121" y="175"/>
                    <a:pt x="121" y="206"/>
                  </a:cubicBezTo>
                  <a:lnTo>
                    <a:pt x="121" y="400"/>
                  </a:lnTo>
                  <a:lnTo>
                    <a:pt x="0" y="400"/>
                  </a:lnTo>
                  <a:lnTo>
                    <a:pt x="0" y="7"/>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2" name="Freeform 28"/>
            <p:cNvSpPr>
              <a:spLocks noEditPoints="1"/>
            </p:cNvSpPr>
            <p:nvPr/>
          </p:nvSpPr>
          <p:spPr bwMode="auto">
            <a:xfrm>
              <a:off x="4691" y="3677"/>
              <a:ext cx="202" cy="202"/>
            </a:xfrm>
            <a:custGeom>
              <a:avLst/>
              <a:gdLst/>
              <a:ahLst/>
              <a:cxnLst>
                <a:cxn ang="0">
                  <a:pos x="211" y="315"/>
                </a:cxn>
                <a:cxn ang="0">
                  <a:pos x="251" y="306"/>
                </a:cxn>
                <a:cxn ang="0">
                  <a:pos x="281" y="282"/>
                </a:cxn>
                <a:cxn ang="0">
                  <a:pos x="299" y="248"/>
                </a:cxn>
                <a:cxn ang="0">
                  <a:pos x="305" y="209"/>
                </a:cxn>
                <a:cxn ang="0">
                  <a:pos x="299" y="171"/>
                </a:cxn>
                <a:cxn ang="0">
                  <a:pos x="281" y="137"/>
                </a:cxn>
                <a:cxn ang="0">
                  <a:pos x="251" y="114"/>
                </a:cxn>
                <a:cxn ang="0">
                  <a:pos x="211" y="105"/>
                </a:cxn>
                <a:cxn ang="0">
                  <a:pos x="171" y="114"/>
                </a:cxn>
                <a:cxn ang="0">
                  <a:pos x="141" y="137"/>
                </a:cxn>
                <a:cxn ang="0">
                  <a:pos x="123" y="171"/>
                </a:cxn>
                <a:cxn ang="0">
                  <a:pos x="117" y="209"/>
                </a:cxn>
                <a:cxn ang="0">
                  <a:pos x="123" y="248"/>
                </a:cxn>
                <a:cxn ang="0">
                  <a:pos x="141" y="282"/>
                </a:cxn>
                <a:cxn ang="0">
                  <a:pos x="171" y="306"/>
                </a:cxn>
                <a:cxn ang="0">
                  <a:pos x="211" y="315"/>
                </a:cxn>
                <a:cxn ang="0">
                  <a:pos x="0" y="209"/>
                </a:cxn>
                <a:cxn ang="0">
                  <a:pos x="16" y="128"/>
                </a:cxn>
                <a:cxn ang="0">
                  <a:pos x="59" y="61"/>
                </a:cxn>
                <a:cxn ang="0">
                  <a:pos x="125" y="16"/>
                </a:cxn>
                <a:cxn ang="0">
                  <a:pos x="211" y="0"/>
                </a:cxn>
                <a:cxn ang="0">
                  <a:pos x="297" y="16"/>
                </a:cxn>
                <a:cxn ang="0">
                  <a:pos x="363" y="61"/>
                </a:cxn>
                <a:cxn ang="0">
                  <a:pos x="406" y="128"/>
                </a:cxn>
                <a:cxn ang="0">
                  <a:pos x="421" y="209"/>
                </a:cxn>
                <a:cxn ang="0">
                  <a:pos x="406" y="291"/>
                </a:cxn>
                <a:cxn ang="0">
                  <a:pos x="363" y="358"/>
                </a:cxn>
                <a:cxn ang="0">
                  <a:pos x="297" y="403"/>
                </a:cxn>
                <a:cxn ang="0">
                  <a:pos x="211" y="420"/>
                </a:cxn>
                <a:cxn ang="0">
                  <a:pos x="125" y="403"/>
                </a:cxn>
                <a:cxn ang="0">
                  <a:pos x="59" y="358"/>
                </a:cxn>
                <a:cxn ang="0">
                  <a:pos x="16" y="291"/>
                </a:cxn>
                <a:cxn ang="0">
                  <a:pos x="0" y="209"/>
                </a:cxn>
              </a:cxnLst>
              <a:rect l="0" t="0" r="r" b="b"/>
              <a:pathLst>
                <a:path w="421" h="420">
                  <a:moveTo>
                    <a:pt x="211" y="315"/>
                  </a:moveTo>
                  <a:cubicBezTo>
                    <a:pt x="226" y="315"/>
                    <a:pt x="240" y="312"/>
                    <a:pt x="251" y="306"/>
                  </a:cubicBezTo>
                  <a:cubicBezTo>
                    <a:pt x="263" y="300"/>
                    <a:pt x="273" y="292"/>
                    <a:pt x="281" y="282"/>
                  </a:cubicBezTo>
                  <a:cubicBezTo>
                    <a:pt x="289" y="272"/>
                    <a:pt x="295" y="261"/>
                    <a:pt x="299" y="248"/>
                  </a:cubicBezTo>
                  <a:cubicBezTo>
                    <a:pt x="303" y="236"/>
                    <a:pt x="305" y="223"/>
                    <a:pt x="305" y="209"/>
                  </a:cubicBezTo>
                  <a:cubicBezTo>
                    <a:pt x="305" y="196"/>
                    <a:pt x="303" y="183"/>
                    <a:pt x="299" y="171"/>
                  </a:cubicBezTo>
                  <a:cubicBezTo>
                    <a:pt x="295" y="158"/>
                    <a:pt x="289" y="147"/>
                    <a:pt x="281" y="137"/>
                  </a:cubicBezTo>
                  <a:cubicBezTo>
                    <a:pt x="273" y="127"/>
                    <a:pt x="263" y="119"/>
                    <a:pt x="251" y="114"/>
                  </a:cubicBezTo>
                  <a:cubicBezTo>
                    <a:pt x="240" y="108"/>
                    <a:pt x="226" y="105"/>
                    <a:pt x="211" y="105"/>
                  </a:cubicBezTo>
                  <a:cubicBezTo>
                    <a:pt x="196" y="105"/>
                    <a:pt x="183" y="108"/>
                    <a:pt x="171" y="114"/>
                  </a:cubicBezTo>
                  <a:cubicBezTo>
                    <a:pt x="159" y="119"/>
                    <a:pt x="149" y="127"/>
                    <a:pt x="141" y="137"/>
                  </a:cubicBezTo>
                  <a:cubicBezTo>
                    <a:pt x="133" y="147"/>
                    <a:pt x="127" y="158"/>
                    <a:pt x="123" y="171"/>
                  </a:cubicBezTo>
                  <a:cubicBezTo>
                    <a:pt x="119" y="183"/>
                    <a:pt x="117" y="196"/>
                    <a:pt x="117" y="209"/>
                  </a:cubicBezTo>
                  <a:cubicBezTo>
                    <a:pt x="117" y="223"/>
                    <a:pt x="119" y="236"/>
                    <a:pt x="123" y="248"/>
                  </a:cubicBezTo>
                  <a:cubicBezTo>
                    <a:pt x="127" y="261"/>
                    <a:pt x="133" y="272"/>
                    <a:pt x="141" y="282"/>
                  </a:cubicBezTo>
                  <a:cubicBezTo>
                    <a:pt x="149" y="292"/>
                    <a:pt x="159" y="300"/>
                    <a:pt x="171" y="306"/>
                  </a:cubicBezTo>
                  <a:cubicBezTo>
                    <a:pt x="183" y="312"/>
                    <a:pt x="196" y="315"/>
                    <a:pt x="211" y="315"/>
                  </a:cubicBezTo>
                  <a:close/>
                  <a:moveTo>
                    <a:pt x="0" y="209"/>
                  </a:moveTo>
                  <a:cubicBezTo>
                    <a:pt x="0" y="180"/>
                    <a:pt x="5" y="153"/>
                    <a:pt x="16" y="128"/>
                  </a:cubicBezTo>
                  <a:cubicBezTo>
                    <a:pt x="26" y="102"/>
                    <a:pt x="40" y="80"/>
                    <a:pt x="59" y="61"/>
                  </a:cubicBezTo>
                  <a:cubicBezTo>
                    <a:pt x="77" y="42"/>
                    <a:pt x="99" y="27"/>
                    <a:pt x="125" y="16"/>
                  </a:cubicBezTo>
                  <a:cubicBezTo>
                    <a:pt x="151" y="6"/>
                    <a:pt x="180" y="0"/>
                    <a:pt x="211" y="0"/>
                  </a:cubicBezTo>
                  <a:cubicBezTo>
                    <a:pt x="242" y="0"/>
                    <a:pt x="271" y="6"/>
                    <a:pt x="297" y="16"/>
                  </a:cubicBezTo>
                  <a:cubicBezTo>
                    <a:pt x="322" y="27"/>
                    <a:pt x="344" y="42"/>
                    <a:pt x="363" y="61"/>
                  </a:cubicBezTo>
                  <a:cubicBezTo>
                    <a:pt x="381" y="80"/>
                    <a:pt x="396" y="102"/>
                    <a:pt x="406" y="128"/>
                  </a:cubicBezTo>
                  <a:cubicBezTo>
                    <a:pt x="416" y="153"/>
                    <a:pt x="421" y="180"/>
                    <a:pt x="421" y="209"/>
                  </a:cubicBezTo>
                  <a:cubicBezTo>
                    <a:pt x="421" y="239"/>
                    <a:pt x="416" y="266"/>
                    <a:pt x="406" y="291"/>
                  </a:cubicBezTo>
                  <a:cubicBezTo>
                    <a:pt x="396" y="317"/>
                    <a:pt x="381" y="339"/>
                    <a:pt x="363" y="358"/>
                  </a:cubicBezTo>
                  <a:cubicBezTo>
                    <a:pt x="344" y="377"/>
                    <a:pt x="322" y="392"/>
                    <a:pt x="297" y="403"/>
                  </a:cubicBezTo>
                  <a:cubicBezTo>
                    <a:pt x="271" y="414"/>
                    <a:pt x="242" y="420"/>
                    <a:pt x="211" y="420"/>
                  </a:cubicBezTo>
                  <a:cubicBezTo>
                    <a:pt x="180" y="420"/>
                    <a:pt x="151" y="414"/>
                    <a:pt x="125" y="403"/>
                  </a:cubicBezTo>
                  <a:cubicBezTo>
                    <a:pt x="99" y="392"/>
                    <a:pt x="77" y="377"/>
                    <a:pt x="59" y="358"/>
                  </a:cubicBezTo>
                  <a:cubicBezTo>
                    <a:pt x="40" y="339"/>
                    <a:pt x="26" y="317"/>
                    <a:pt x="16" y="291"/>
                  </a:cubicBezTo>
                  <a:cubicBezTo>
                    <a:pt x="5" y="266"/>
                    <a:pt x="0" y="239"/>
                    <a:pt x="0" y="209"/>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3" name="Freeform 29"/>
            <p:cNvSpPr>
              <a:spLocks noEditPoints="1"/>
            </p:cNvSpPr>
            <p:nvPr/>
          </p:nvSpPr>
          <p:spPr bwMode="auto">
            <a:xfrm>
              <a:off x="4925" y="3680"/>
              <a:ext cx="191" cy="278"/>
            </a:xfrm>
            <a:custGeom>
              <a:avLst/>
              <a:gdLst/>
              <a:ahLst/>
              <a:cxnLst>
                <a:cxn ang="0">
                  <a:pos x="279" y="108"/>
                </a:cxn>
                <a:cxn ang="0">
                  <a:pos x="255" y="102"/>
                </a:cxn>
                <a:cxn ang="0">
                  <a:pos x="224" y="100"/>
                </a:cxn>
                <a:cxn ang="0">
                  <a:pos x="179" y="109"/>
                </a:cxn>
                <a:cxn ang="0">
                  <a:pos x="147" y="132"/>
                </a:cxn>
                <a:cxn ang="0">
                  <a:pos x="127" y="166"/>
                </a:cxn>
                <a:cxn ang="0">
                  <a:pos x="121" y="208"/>
                </a:cxn>
                <a:cxn ang="0">
                  <a:pos x="142" y="276"/>
                </a:cxn>
                <a:cxn ang="0">
                  <a:pos x="201" y="301"/>
                </a:cxn>
                <a:cxn ang="0">
                  <a:pos x="258" y="283"/>
                </a:cxn>
                <a:cxn ang="0">
                  <a:pos x="279" y="226"/>
                </a:cxn>
                <a:cxn ang="0">
                  <a:pos x="279" y="108"/>
                </a:cxn>
                <a:cxn ang="0">
                  <a:pos x="82" y="452"/>
                </a:cxn>
                <a:cxn ang="0">
                  <a:pos x="132" y="474"/>
                </a:cxn>
                <a:cxn ang="0">
                  <a:pos x="190" y="482"/>
                </a:cxn>
                <a:cxn ang="0">
                  <a:pos x="254" y="460"/>
                </a:cxn>
                <a:cxn ang="0">
                  <a:pos x="278" y="395"/>
                </a:cxn>
                <a:cxn ang="0">
                  <a:pos x="278" y="367"/>
                </a:cxn>
                <a:cxn ang="0">
                  <a:pos x="177" y="400"/>
                </a:cxn>
                <a:cxn ang="0">
                  <a:pos x="102" y="386"/>
                </a:cxn>
                <a:cxn ang="0">
                  <a:pos x="47" y="347"/>
                </a:cxn>
                <a:cxn ang="0">
                  <a:pos x="12" y="287"/>
                </a:cxn>
                <a:cxn ang="0">
                  <a:pos x="0" y="212"/>
                </a:cxn>
                <a:cxn ang="0">
                  <a:pos x="16" y="125"/>
                </a:cxn>
                <a:cxn ang="0">
                  <a:pos x="62" y="58"/>
                </a:cxn>
                <a:cxn ang="0">
                  <a:pos x="133" y="15"/>
                </a:cxn>
                <a:cxn ang="0">
                  <a:pos x="226" y="0"/>
                </a:cxn>
                <a:cxn ang="0">
                  <a:pos x="318" y="8"/>
                </a:cxn>
                <a:cxn ang="0">
                  <a:pos x="397" y="29"/>
                </a:cxn>
                <a:cxn ang="0">
                  <a:pos x="397" y="389"/>
                </a:cxn>
                <a:cxn ang="0">
                  <a:pos x="344" y="532"/>
                </a:cxn>
                <a:cxn ang="0">
                  <a:pos x="197" y="579"/>
                </a:cxn>
                <a:cxn ang="0">
                  <a:pos x="105" y="569"/>
                </a:cxn>
                <a:cxn ang="0">
                  <a:pos x="33" y="537"/>
                </a:cxn>
                <a:cxn ang="0">
                  <a:pos x="82" y="452"/>
                </a:cxn>
              </a:cxnLst>
              <a:rect l="0" t="0" r="r" b="b"/>
              <a:pathLst>
                <a:path w="397" h="579">
                  <a:moveTo>
                    <a:pt x="279" y="108"/>
                  </a:moveTo>
                  <a:cubicBezTo>
                    <a:pt x="271" y="105"/>
                    <a:pt x="263" y="103"/>
                    <a:pt x="255" y="102"/>
                  </a:cubicBezTo>
                  <a:cubicBezTo>
                    <a:pt x="247" y="100"/>
                    <a:pt x="237" y="100"/>
                    <a:pt x="224" y="100"/>
                  </a:cubicBezTo>
                  <a:cubicBezTo>
                    <a:pt x="207" y="100"/>
                    <a:pt x="192" y="103"/>
                    <a:pt x="179" y="109"/>
                  </a:cubicBezTo>
                  <a:cubicBezTo>
                    <a:pt x="166" y="114"/>
                    <a:pt x="155" y="122"/>
                    <a:pt x="147" y="132"/>
                  </a:cubicBezTo>
                  <a:cubicBezTo>
                    <a:pt x="138" y="142"/>
                    <a:pt x="132" y="153"/>
                    <a:pt x="127" y="166"/>
                  </a:cubicBezTo>
                  <a:cubicBezTo>
                    <a:pt x="123" y="179"/>
                    <a:pt x="121" y="193"/>
                    <a:pt x="121" y="208"/>
                  </a:cubicBezTo>
                  <a:cubicBezTo>
                    <a:pt x="121" y="236"/>
                    <a:pt x="128" y="259"/>
                    <a:pt x="142" y="276"/>
                  </a:cubicBezTo>
                  <a:cubicBezTo>
                    <a:pt x="155" y="292"/>
                    <a:pt x="175" y="301"/>
                    <a:pt x="201" y="301"/>
                  </a:cubicBezTo>
                  <a:cubicBezTo>
                    <a:pt x="226" y="301"/>
                    <a:pt x="245" y="295"/>
                    <a:pt x="258" y="283"/>
                  </a:cubicBezTo>
                  <a:cubicBezTo>
                    <a:pt x="272" y="271"/>
                    <a:pt x="279" y="252"/>
                    <a:pt x="279" y="226"/>
                  </a:cubicBezTo>
                  <a:lnTo>
                    <a:pt x="279" y="108"/>
                  </a:lnTo>
                  <a:close/>
                  <a:moveTo>
                    <a:pt x="82" y="452"/>
                  </a:moveTo>
                  <a:cubicBezTo>
                    <a:pt x="97" y="461"/>
                    <a:pt x="114" y="468"/>
                    <a:pt x="132" y="474"/>
                  </a:cubicBezTo>
                  <a:cubicBezTo>
                    <a:pt x="149" y="479"/>
                    <a:pt x="169" y="482"/>
                    <a:pt x="190" y="482"/>
                  </a:cubicBezTo>
                  <a:cubicBezTo>
                    <a:pt x="217" y="482"/>
                    <a:pt x="239" y="474"/>
                    <a:pt x="254" y="460"/>
                  </a:cubicBezTo>
                  <a:cubicBezTo>
                    <a:pt x="270" y="445"/>
                    <a:pt x="278" y="424"/>
                    <a:pt x="278" y="395"/>
                  </a:cubicBezTo>
                  <a:lnTo>
                    <a:pt x="278" y="367"/>
                  </a:lnTo>
                  <a:cubicBezTo>
                    <a:pt x="253" y="389"/>
                    <a:pt x="219" y="400"/>
                    <a:pt x="177" y="400"/>
                  </a:cubicBezTo>
                  <a:cubicBezTo>
                    <a:pt x="149" y="400"/>
                    <a:pt x="124" y="395"/>
                    <a:pt x="102" y="386"/>
                  </a:cubicBezTo>
                  <a:cubicBezTo>
                    <a:pt x="80" y="377"/>
                    <a:pt x="62" y="364"/>
                    <a:pt x="47" y="347"/>
                  </a:cubicBezTo>
                  <a:cubicBezTo>
                    <a:pt x="31" y="330"/>
                    <a:pt x="20" y="310"/>
                    <a:pt x="12" y="287"/>
                  </a:cubicBezTo>
                  <a:cubicBezTo>
                    <a:pt x="4" y="264"/>
                    <a:pt x="0" y="239"/>
                    <a:pt x="0" y="212"/>
                  </a:cubicBezTo>
                  <a:cubicBezTo>
                    <a:pt x="0" y="180"/>
                    <a:pt x="5" y="151"/>
                    <a:pt x="16" y="125"/>
                  </a:cubicBezTo>
                  <a:cubicBezTo>
                    <a:pt x="27" y="99"/>
                    <a:pt x="42" y="77"/>
                    <a:pt x="62" y="58"/>
                  </a:cubicBezTo>
                  <a:cubicBezTo>
                    <a:pt x="82" y="40"/>
                    <a:pt x="106" y="25"/>
                    <a:pt x="133" y="15"/>
                  </a:cubicBezTo>
                  <a:cubicBezTo>
                    <a:pt x="161" y="5"/>
                    <a:pt x="192" y="0"/>
                    <a:pt x="226" y="0"/>
                  </a:cubicBezTo>
                  <a:cubicBezTo>
                    <a:pt x="258" y="0"/>
                    <a:pt x="289" y="3"/>
                    <a:pt x="318" y="8"/>
                  </a:cubicBezTo>
                  <a:cubicBezTo>
                    <a:pt x="348" y="14"/>
                    <a:pt x="374" y="21"/>
                    <a:pt x="397" y="29"/>
                  </a:cubicBezTo>
                  <a:lnTo>
                    <a:pt x="397" y="389"/>
                  </a:lnTo>
                  <a:cubicBezTo>
                    <a:pt x="397" y="453"/>
                    <a:pt x="380" y="501"/>
                    <a:pt x="344" y="532"/>
                  </a:cubicBezTo>
                  <a:cubicBezTo>
                    <a:pt x="308" y="563"/>
                    <a:pt x="259" y="579"/>
                    <a:pt x="197" y="579"/>
                  </a:cubicBezTo>
                  <a:cubicBezTo>
                    <a:pt x="162" y="579"/>
                    <a:pt x="131" y="575"/>
                    <a:pt x="105" y="569"/>
                  </a:cubicBezTo>
                  <a:cubicBezTo>
                    <a:pt x="79" y="562"/>
                    <a:pt x="55" y="551"/>
                    <a:pt x="33" y="537"/>
                  </a:cubicBezTo>
                  <a:lnTo>
                    <a:pt x="82" y="452"/>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4" name="Freeform 30"/>
            <p:cNvSpPr>
              <a:spLocks/>
            </p:cNvSpPr>
            <p:nvPr/>
          </p:nvSpPr>
          <p:spPr bwMode="auto">
            <a:xfrm>
              <a:off x="5166" y="3680"/>
              <a:ext cx="134" cy="192"/>
            </a:xfrm>
            <a:custGeom>
              <a:avLst/>
              <a:gdLst/>
              <a:ahLst/>
              <a:cxnLst>
                <a:cxn ang="0">
                  <a:pos x="0" y="7"/>
                </a:cxn>
                <a:cxn ang="0">
                  <a:pos x="115" y="7"/>
                </a:cxn>
                <a:cxn ang="0">
                  <a:pos x="120" y="57"/>
                </a:cxn>
                <a:cxn ang="0">
                  <a:pos x="161" y="18"/>
                </a:cxn>
                <a:cxn ang="0">
                  <a:pos x="229" y="0"/>
                </a:cxn>
                <a:cxn ang="0">
                  <a:pos x="257" y="2"/>
                </a:cxn>
                <a:cxn ang="0">
                  <a:pos x="279" y="7"/>
                </a:cxn>
                <a:cxn ang="0">
                  <a:pos x="260" y="114"/>
                </a:cxn>
                <a:cxn ang="0">
                  <a:pos x="216" y="108"/>
                </a:cxn>
                <a:cxn ang="0">
                  <a:pos x="147" y="134"/>
                </a:cxn>
                <a:cxn ang="0">
                  <a:pos x="121" y="206"/>
                </a:cxn>
                <a:cxn ang="0">
                  <a:pos x="121" y="400"/>
                </a:cxn>
                <a:cxn ang="0">
                  <a:pos x="0" y="400"/>
                </a:cxn>
                <a:cxn ang="0">
                  <a:pos x="0" y="7"/>
                </a:cxn>
              </a:cxnLst>
              <a:rect l="0" t="0" r="r" b="b"/>
              <a:pathLst>
                <a:path w="279" h="400">
                  <a:moveTo>
                    <a:pt x="0" y="7"/>
                  </a:moveTo>
                  <a:lnTo>
                    <a:pt x="115" y="7"/>
                  </a:lnTo>
                  <a:lnTo>
                    <a:pt x="120" y="57"/>
                  </a:lnTo>
                  <a:cubicBezTo>
                    <a:pt x="130" y="43"/>
                    <a:pt x="144" y="31"/>
                    <a:pt x="161" y="18"/>
                  </a:cubicBezTo>
                  <a:cubicBezTo>
                    <a:pt x="179" y="6"/>
                    <a:pt x="201" y="0"/>
                    <a:pt x="229" y="0"/>
                  </a:cubicBezTo>
                  <a:cubicBezTo>
                    <a:pt x="240" y="0"/>
                    <a:pt x="249" y="1"/>
                    <a:pt x="257" y="2"/>
                  </a:cubicBezTo>
                  <a:cubicBezTo>
                    <a:pt x="264" y="3"/>
                    <a:pt x="272" y="5"/>
                    <a:pt x="279" y="7"/>
                  </a:cubicBezTo>
                  <a:lnTo>
                    <a:pt x="260" y="114"/>
                  </a:lnTo>
                  <a:cubicBezTo>
                    <a:pt x="247" y="110"/>
                    <a:pt x="233" y="108"/>
                    <a:pt x="216" y="108"/>
                  </a:cubicBezTo>
                  <a:cubicBezTo>
                    <a:pt x="188" y="108"/>
                    <a:pt x="164" y="116"/>
                    <a:pt x="147" y="134"/>
                  </a:cubicBezTo>
                  <a:cubicBezTo>
                    <a:pt x="129" y="151"/>
                    <a:pt x="121" y="175"/>
                    <a:pt x="121" y="206"/>
                  </a:cubicBezTo>
                  <a:lnTo>
                    <a:pt x="121" y="400"/>
                  </a:lnTo>
                  <a:lnTo>
                    <a:pt x="0" y="400"/>
                  </a:lnTo>
                  <a:lnTo>
                    <a:pt x="0" y="7"/>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5" name="Freeform 31"/>
            <p:cNvSpPr>
              <a:spLocks noEditPoints="1"/>
            </p:cNvSpPr>
            <p:nvPr/>
          </p:nvSpPr>
          <p:spPr bwMode="auto">
            <a:xfrm>
              <a:off x="5311" y="3677"/>
              <a:ext cx="191" cy="202"/>
            </a:xfrm>
            <a:custGeom>
              <a:avLst/>
              <a:gdLst/>
              <a:ahLst/>
              <a:cxnLst>
                <a:cxn ang="0">
                  <a:pos x="283" y="168"/>
                </a:cxn>
                <a:cxn ang="0">
                  <a:pos x="278" y="143"/>
                </a:cxn>
                <a:cxn ang="0">
                  <a:pos x="263" y="119"/>
                </a:cxn>
                <a:cxn ang="0">
                  <a:pos x="238" y="101"/>
                </a:cxn>
                <a:cxn ang="0">
                  <a:pos x="202" y="94"/>
                </a:cxn>
                <a:cxn ang="0">
                  <a:pos x="165" y="101"/>
                </a:cxn>
                <a:cxn ang="0">
                  <a:pos x="139" y="119"/>
                </a:cxn>
                <a:cxn ang="0">
                  <a:pos x="123" y="143"/>
                </a:cxn>
                <a:cxn ang="0">
                  <a:pos x="118" y="168"/>
                </a:cxn>
                <a:cxn ang="0">
                  <a:pos x="283" y="168"/>
                </a:cxn>
                <a:cxn ang="0">
                  <a:pos x="389" y="364"/>
                </a:cxn>
                <a:cxn ang="0">
                  <a:pos x="369" y="377"/>
                </a:cxn>
                <a:cxn ang="0">
                  <a:pos x="334" y="396"/>
                </a:cxn>
                <a:cxn ang="0">
                  <a:pos x="283" y="413"/>
                </a:cxn>
                <a:cxn ang="0">
                  <a:pos x="216" y="420"/>
                </a:cxn>
                <a:cxn ang="0">
                  <a:pos x="126" y="404"/>
                </a:cxn>
                <a:cxn ang="0">
                  <a:pos x="58" y="361"/>
                </a:cxn>
                <a:cxn ang="0">
                  <a:pos x="15" y="294"/>
                </a:cxn>
                <a:cxn ang="0">
                  <a:pos x="0" y="209"/>
                </a:cxn>
                <a:cxn ang="0">
                  <a:pos x="14" y="129"/>
                </a:cxn>
                <a:cxn ang="0">
                  <a:pos x="54" y="63"/>
                </a:cxn>
                <a:cxn ang="0">
                  <a:pos x="118" y="17"/>
                </a:cxn>
                <a:cxn ang="0">
                  <a:pos x="203" y="0"/>
                </a:cxn>
                <a:cxn ang="0">
                  <a:pos x="287" y="17"/>
                </a:cxn>
                <a:cxn ang="0">
                  <a:pos x="347" y="63"/>
                </a:cxn>
                <a:cxn ang="0">
                  <a:pos x="385" y="134"/>
                </a:cxn>
                <a:cxn ang="0">
                  <a:pos x="397" y="225"/>
                </a:cxn>
                <a:cxn ang="0">
                  <a:pos x="397" y="245"/>
                </a:cxn>
                <a:cxn ang="0">
                  <a:pos x="118" y="245"/>
                </a:cxn>
                <a:cxn ang="0">
                  <a:pos x="146" y="301"/>
                </a:cxn>
                <a:cxn ang="0">
                  <a:pos x="221" y="325"/>
                </a:cxn>
                <a:cxn ang="0">
                  <a:pos x="297" y="311"/>
                </a:cxn>
                <a:cxn ang="0">
                  <a:pos x="339" y="287"/>
                </a:cxn>
                <a:cxn ang="0">
                  <a:pos x="389" y="364"/>
                </a:cxn>
              </a:cxnLst>
              <a:rect l="0" t="0" r="r" b="b"/>
              <a:pathLst>
                <a:path w="397" h="420">
                  <a:moveTo>
                    <a:pt x="283" y="168"/>
                  </a:moveTo>
                  <a:cubicBezTo>
                    <a:pt x="283" y="160"/>
                    <a:pt x="282" y="152"/>
                    <a:pt x="278" y="143"/>
                  </a:cubicBezTo>
                  <a:cubicBezTo>
                    <a:pt x="275" y="134"/>
                    <a:pt x="270" y="126"/>
                    <a:pt x="263" y="119"/>
                  </a:cubicBezTo>
                  <a:cubicBezTo>
                    <a:pt x="257" y="112"/>
                    <a:pt x="248" y="106"/>
                    <a:pt x="238" y="101"/>
                  </a:cubicBezTo>
                  <a:cubicBezTo>
                    <a:pt x="228" y="96"/>
                    <a:pt x="216" y="94"/>
                    <a:pt x="202" y="94"/>
                  </a:cubicBezTo>
                  <a:cubicBezTo>
                    <a:pt x="188" y="94"/>
                    <a:pt x="176" y="96"/>
                    <a:pt x="165" y="101"/>
                  </a:cubicBezTo>
                  <a:cubicBezTo>
                    <a:pt x="155" y="106"/>
                    <a:pt x="146" y="112"/>
                    <a:pt x="139" y="119"/>
                  </a:cubicBezTo>
                  <a:cubicBezTo>
                    <a:pt x="132" y="126"/>
                    <a:pt x="127" y="134"/>
                    <a:pt x="123" y="143"/>
                  </a:cubicBezTo>
                  <a:cubicBezTo>
                    <a:pt x="119" y="152"/>
                    <a:pt x="118" y="160"/>
                    <a:pt x="118" y="168"/>
                  </a:cubicBezTo>
                  <a:lnTo>
                    <a:pt x="283" y="168"/>
                  </a:lnTo>
                  <a:close/>
                  <a:moveTo>
                    <a:pt x="389" y="364"/>
                  </a:moveTo>
                  <a:cubicBezTo>
                    <a:pt x="384" y="366"/>
                    <a:pt x="378" y="371"/>
                    <a:pt x="369" y="377"/>
                  </a:cubicBezTo>
                  <a:cubicBezTo>
                    <a:pt x="360" y="384"/>
                    <a:pt x="348" y="390"/>
                    <a:pt x="334" y="396"/>
                  </a:cubicBezTo>
                  <a:cubicBezTo>
                    <a:pt x="320" y="402"/>
                    <a:pt x="303" y="408"/>
                    <a:pt x="283" y="413"/>
                  </a:cubicBezTo>
                  <a:cubicBezTo>
                    <a:pt x="264" y="417"/>
                    <a:pt x="241" y="420"/>
                    <a:pt x="216" y="420"/>
                  </a:cubicBezTo>
                  <a:cubicBezTo>
                    <a:pt x="183" y="420"/>
                    <a:pt x="153" y="414"/>
                    <a:pt x="126" y="404"/>
                  </a:cubicBezTo>
                  <a:cubicBezTo>
                    <a:pt x="99" y="394"/>
                    <a:pt x="76" y="379"/>
                    <a:pt x="58" y="361"/>
                  </a:cubicBezTo>
                  <a:cubicBezTo>
                    <a:pt x="39" y="343"/>
                    <a:pt x="25" y="320"/>
                    <a:pt x="15" y="294"/>
                  </a:cubicBezTo>
                  <a:cubicBezTo>
                    <a:pt x="5" y="269"/>
                    <a:pt x="0" y="240"/>
                    <a:pt x="0" y="209"/>
                  </a:cubicBezTo>
                  <a:cubicBezTo>
                    <a:pt x="0" y="181"/>
                    <a:pt x="5" y="155"/>
                    <a:pt x="14" y="129"/>
                  </a:cubicBezTo>
                  <a:cubicBezTo>
                    <a:pt x="23" y="104"/>
                    <a:pt x="37" y="82"/>
                    <a:pt x="54" y="63"/>
                  </a:cubicBezTo>
                  <a:cubicBezTo>
                    <a:pt x="71" y="44"/>
                    <a:pt x="92" y="29"/>
                    <a:pt x="118" y="17"/>
                  </a:cubicBezTo>
                  <a:cubicBezTo>
                    <a:pt x="143" y="6"/>
                    <a:pt x="171" y="0"/>
                    <a:pt x="203" y="0"/>
                  </a:cubicBezTo>
                  <a:cubicBezTo>
                    <a:pt x="235" y="0"/>
                    <a:pt x="263" y="6"/>
                    <a:pt x="287" y="17"/>
                  </a:cubicBezTo>
                  <a:cubicBezTo>
                    <a:pt x="311" y="28"/>
                    <a:pt x="331" y="44"/>
                    <a:pt x="347" y="63"/>
                  </a:cubicBezTo>
                  <a:cubicBezTo>
                    <a:pt x="364" y="83"/>
                    <a:pt x="376" y="107"/>
                    <a:pt x="385" y="134"/>
                  </a:cubicBezTo>
                  <a:cubicBezTo>
                    <a:pt x="393" y="162"/>
                    <a:pt x="397" y="192"/>
                    <a:pt x="397" y="225"/>
                  </a:cubicBezTo>
                  <a:lnTo>
                    <a:pt x="397" y="245"/>
                  </a:lnTo>
                  <a:lnTo>
                    <a:pt x="118" y="245"/>
                  </a:lnTo>
                  <a:cubicBezTo>
                    <a:pt x="118" y="267"/>
                    <a:pt x="127" y="285"/>
                    <a:pt x="146" y="301"/>
                  </a:cubicBezTo>
                  <a:cubicBezTo>
                    <a:pt x="164" y="317"/>
                    <a:pt x="189" y="325"/>
                    <a:pt x="221" y="325"/>
                  </a:cubicBezTo>
                  <a:cubicBezTo>
                    <a:pt x="252" y="325"/>
                    <a:pt x="277" y="320"/>
                    <a:pt x="297" y="311"/>
                  </a:cubicBezTo>
                  <a:cubicBezTo>
                    <a:pt x="316" y="302"/>
                    <a:pt x="331" y="294"/>
                    <a:pt x="339" y="287"/>
                  </a:cubicBezTo>
                  <a:lnTo>
                    <a:pt x="389" y="364"/>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6" name="Freeform 32"/>
            <p:cNvSpPr>
              <a:spLocks/>
            </p:cNvSpPr>
            <p:nvPr/>
          </p:nvSpPr>
          <p:spPr bwMode="auto">
            <a:xfrm>
              <a:off x="5530" y="3677"/>
              <a:ext cx="168" cy="202"/>
            </a:xfrm>
            <a:custGeom>
              <a:avLst/>
              <a:gdLst/>
              <a:ahLst/>
              <a:cxnLst>
                <a:cxn ang="0">
                  <a:pos x="60" y="285"/>
                </a:cxn>
                <a:cxn ang="0">
                  <a:pos x="110" y="314"/>
                </a:cxn>
                <a:cxn ang="0">
                  <a:pos x="171" y="326"/>
                </a:cxn>
                <a:cxn ang="0">
                  <a:pos x="215" y="319"/>
                </a:cxn>
                <a:cxn ang="0">
                  <a:pos x="233" y="293"/>
                </a:cxn>
                <a:cxn ang="0">
                  <a:pos x="229" y="279"/>
                </a:cxn>
                <a:cxn ang="0">
                  <a:pos x="215" y="268"/>
                </a:cxn>
                <a:cxn ang="0">
                  <a:pos x="187" y="256"/>
                </a:cxn>
                <a:cxn ang="0">
                  <a:pos x="142" y="243"/>
                </a:cxn>
                <a:cxn ang="0">
                  <a:pos x="97" y="227"/>
                </a:cxn>
                <a:cxn ang="0">
                  <a:pos x="58" y="204"/>
                </a:cxn>
                <a:cxn ang="0">
                  <a:pos x="30" y="169"/>
                </a:cxn>
                <a:cxn ang="0">
                  <a:pos x="19" y="122"/>
                </a:cxn>
                <a:cxn ang="0">
                  <a:pos x="32" y="73"/>
                </a:cxn>
                <a:cxn ang="0">
                  <a:pos x="67" y="34"/>
                </a:cxn>
                <a:cxn ang="0">
                  <a:pos x="120" y="9"/>
                </a:cxn>
                <a:cxn ang="0">
                  <a:pos x="185" y="0"/>
                </a:cxn>
                <a:cxn ang="0">
                  <a:pos x="273" y="11"/>
                </a:cxn>
                <a:cxn ang="0">
                  <a:pos x="343" y="44"/>
                </a:cxn>
                <a:cxn ang="0">
                  <a:pos x="292" y="124"/>
                </a:cxn>
                <a:cxn ang="0">
                  <a:pos x="248" y="101"/>
                </a:cxn>
                <a:cxn ang="0">
                  <a:pos x="192" y="91"/>
                </a:cxn>
                <a:cxn ang="0">
                  <a:pos x="152" y="99"/>
                </a:cxn>
                <a:cxn ang="0">
                  <a:pos x="139" y="121"/>
                </a:cxn>
                <a:cxn ang="0">
                  <a:pos x="165" y="149"/>
                </a:cxn>
                <a:cxn ang="0">
                  <a:pos x="236" y="170"/>
                </a:cxn>
                <a:cxn ang="0">
                  <a:pos x="323" y="216"/>
                </a:cxn>
                <a:cxn ang="0">
                  <a:pos x="350" y="294"/>
                </a:cxn>
                <a:cxn ang="0">
                  <a:pos x="336" y="350"/>
                </a:cxn>
                <a:cxn ang="0">
                  <a:pos x="296" y="389"/>
                </a:cxn>
                <a:cxn ang="0">
                  <a:pos x="240" y="412"/>
                </a:cxn>
                <a:cxn ang="0">
                  <a:pos x="176" y="420"/>
                </a:cxn>
                <a:cxn ang="0">
                  <a:pos x="76" y="405"/>
                </a:cxn>
                <a:cxn ang="0">
                  <a:pos x="0" y="362"/>
                </a:cxn>
                <a:cxn ang="0">
                  <a:pos x="60" y="285"/>
                </a:cxn>
              </a:cxnLst>
              <a:rect l="0" t="0" r="r" b="b"/>
              <a:pathLst>
                <a:path w="350" h="420">
                  <a:moveTo>
                    <a:pt x="60" y="285"/>
                  </a:moveTo>
                  <a:cubicBezTo>
                    <a:pt x="72" y="297"/>
                    <a:pt x="89" y="306"/>
                    <a:pt x="110" y="314"/>
                  </a:cubicBezTo>
                  <a:cubicBezTo>
                    <a:pt x="131" y="322"/>
                    <a:pt x="151" y="326"/>
                    <a:pt x="171" y="326"/>
                  </a:cubicBezTo>
                  <a:cubicBezTo>
                    <a:pt x="189" y="326"/>
                    <a:pt x="204" y="324"/>
                    <a:pt x="215" y="319"/>
                  </a:cubicBezTo>
                  <a:cubicBezTo>
                    <a:pt x="227" y="315"/>
                    <a:pt x="233" y="306"/>
                    <a:pt x="233" y="293"/>
                  </a:cubicBezTo>
                  <a:cubicBezTo>
                    <a:pt x="233" y="288"/>
                    <a:pt x="232" y="284"/>
                    <a:pt x="229" y="279"/>
                  </a:cubicBezTo>
                  <a:cubicBezTo>
                    <a:pt x="227" y="275"/>
                    <a:pt x="222" y="271"/>
                    <a:pt x="215" y="268"/>
                  </a:cubicBezTo>
                  <a:cubicBezTo>
                    <a:pt x="209" y="264"/>
                    <a:pt x="199" y="260"/>
                    <a:pt x="187" y="256"/>
                  </a:cubicBezTo>
                  <a:cubicBezTo>
                    <a:pt x="175" y="252"/>
                    <a:pt x="160" y="248"/>
                    <a:pt x="142" y="243"/>
                  </a:cubicBezTo>
                  <a:cubicBezTo>
                    <a:pt x="127" y="239"/>
                    <a:pt x="112" y="234"/>
                    <a:pt x="97" y="227"/>
                  </a:cubicBezTo>
                  <a:cubicBezTo>
                    <a:pt x="82" y="221"/>
                    <a:pt x="69" y="213"/>
                    <a:pt x="58" y="204"/>
                  </a:cubicBezTo>
                  <a:cubicBezTo>
                    <a:pt x="46" y="194"/>
                    <a:pt x="37" y="183"/>
                    <a:pt x="30" y="169"/>
                  </a:cubicBezTo>
                  <a:cubicBezTo>
                    <a:pt x="23" y="156"/>
                    <a:pt x="19" y="140"/>
                    <a:pt x="19" y="122"/>
                  </a:cubicBezTo>
                  <a:cubicBezTo>
                    <a:pt x="19" y="104"/>
                    <a:pt x="24" y="87"/>
                    <a:pt x="32" y="73"/>
                  </a:cubicBezTo>
                  <a:cubicBezTo>
                    <a:pt x="40" y="58"/>
                    <a:pt x="52" y="45"/>
                    <a:pt x="67" y="34"/>
                  </a:cubicBezTo>
                  <a:cubicBezTo>
                    <a:pt x="82" y="23"/>
                    <a:pt x="99" y="15"/>
                    <a:pt x="120" y="9"/>
                  </a:cubicBezTo>
                  <a:cubicBezTo>
                    <a:pt x="140" y="3"/>
                    <a:pt x="162" y="0"/>
                    <a:pt x="185" y="0"/>
                  </a:cubicBezTo>
                  <a:cubicBezTo>
                    <a:pt x="219" y="0"/>
                    <a:pt x="248" y="4"/>
                    <a:pt x="273" y="11"/>
                  </a:cubicBezTo>
                  <a:cubicBezTo>
                    <a:pt x="298" y="19"/>
                    <a:pt x="322" y="30"/>
                    <a:pt x="343" y="44"/>
                  </a:cubicBezTo>
                  <a:lnTo>
                    <a:pt x="292" y="124"/>
                  </a:lnTo>
                  <a:cubicBezTo>
                    <a:pt x="279" y="116"/>
                    <a:pt x="264" y="108"/>
                    <a:pt x="248" y="101"/>
                  </a:cubicBezTo>
                  <a:cubicBezTo>
                    <a:pt x="231" y="95"/>
                    <a:pt x="213" y="91"/>
                    <a:pt x="192" y="91"/>
                  </a:cubicBezTo>
                  <a:cubicBezTo>
                    <a:pt x="174" y="91"/>
                    <a:pt x="160" y="94"/>
                    <a:pt x="152" y="99"/>
                  </a:cubicBezTo>
                  <a:cubicBezTo>
                    <a:pt x="143" y="105"/>
                    <a:pt x="139" y="112"/>
                    <a:pt x="139" y="121"/>
                  </a:cubicBezTo>
                  <a:cubicBezTo>
                    <a:pt x="139" y="134"/>
                    <a:pt x="148" y="143"/>
                    <a:pt x="165" y="149"/>
                  </a:cubicBezTo>
                  <a:cubicBezTo>
                    <a:pt x="182" y="155"/>
                    <a:pt x="206" y="162"/>
                    <a:pt x="236" y="170"/>
                  </a:cubicBezTo>
                  <a:cubicBezTo>
                    <a:pt x="276" y="181"/>
                    <a:pt x="305" y="197"/>
                    <a:pt x="323" y="216"/>
                  </a:cubicBezTo>
                  <a:cubicBezTo>
                    <a:pt x="341" y="236"/>
                    <a:pt x="350" y="262"/>
                    <a:pt x="350" y="294"/>
                  </a:cubicBezTo>
                  <a:cubicBezTo>
                    <a:pt x="350" y="316"/>
                    <a:pt x="345" y="335"/>
                    <a:pt x="336" y="350"/>
                  </a:cubicBezTo>
                  <a:cubicBezTo>
                    <a:pt x="326" y="366"/>
                    <a:pt x="313" y="379"/>
                    <a:pt x="296" y="389"/>
                  </a:cubicBezTo>
                  <a:cubicBezTo>
                    <a:pt x="280" y="399"/>
                    <a:pt x="261" y="407"/>
                    <a:pt x="240" y="412"/>
                  </a:cubicBezTo>
                  <a:cubicBezTo>
                    <a:pt x="219" y="417"/>
                    <a:pt x="198" y="420"/>
                    <a:pt x="176" y="420"/>
                  </a:cubicBezTo>
                  <a:cubicBezTo>
                    <a:pt x="141" y="420"/>
                    <a:pt x="108" y="415"/>
                    <a:pt x="76" y="405"/>
                  </a:cubicBezTo>
                  <a:cubicBezTo>
                    <a:pt x="45" y="396"/>
                    <a:pt x="20" y="381"/>
                    <a:pt x="0" y="362"/>
                  </a:cubicBezTo>
                  <a:lnTo>
                    <a:pt x="60" y="28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7" name="Freeform 33"/>
            <p:cNvSpPr>
              <a:spLocks/>
            </p:cNvSpPr>
            <p:nvPr/>
          </p:nvSpPr>
          <p:spPr bwMode="auto">
            <a:xfrm>
              <a:off x="5718" y="3677"/>
              <a:ext cx="168" cy="202"/>
            </a:xfrm>
            <a:custGeom>
              <a:avLst/>
              <a:gdLst/>
              <a:ahLst/>
              <a:cxnLst>
                <a:cxn ang="0">
                  <a:pos x="60" y="285"/>
                </a:cxn>
                <a:cxn ang="0">
                  <a:pos x="110" y="314"/>
                </a:cxn>
                <a:cxn ang="0">
                  <a:pos x="171" y="326"/>
                </a:cxn>
                <a:cxn ang="0">
                  <a:pos x="216" y="319"/>
                </a:cxn>
                <a:cxn ang="0">
                  <a:pos x="233" y="293"/>
                </a:cxn>
                <a:cxn ang="0">
                  <a:pos x="229" y="279"/>
                </a:cxn>
                <a:cxn ang="0">
                  <a:pos x="216" y="268"/>
                </a:cxn>
                <a:cxn ang="0">
                  <a:pos x="188" y="256"/>
                </a:cxn>
                <a:cxn ang="0">
                  <a:pos x="142" y="243"/>
                </a:cxn>
                <a:cxn ang="0">
                  <a:pos x="97" y="227"/>
                </a:cxn>
                <a:cxn ang="0">
                  <a:pos x="58" y="204"/>
                </a:cxn>
                <a:cxn ang="0">
                  <a:pos x="30" y="169"/>
                </a:cxn>
                <a:cxn ang="0">
                  <a:pos x="20" y="122"/>
                </a:cxn>
                <a:cxn ang="0">
                  <a:pos x="32" y="73"/>
                </a:cxn>
                <a:cxn ang="0">
                  <a:pos x="67" y="34"/>
                </a:cxn>
                <a:cxn ang="0">
                  <a:pos x="120" y="9"/>
                </a:cxn>
                <a:cxn ang="0">
                  <a:pos x="185" y="0"/>
                </a:cxn>
                <a:cxn ang="0">
                  <a:pos x="273" y="11"/>
                </a:cxn>
                <a:cxn ang="0">
                  <a:pos x="343" y="44"/>
                </a:cxn>
                <a:cxn ang="0">
                  <a:pos x="292" y="124"/>
                </a:cxn>
                <a:cxn ang="0">
                  <a:pos x="248" y="101"/>
                </a:cxn>
                <a:cxn ang="0">
                  <a:pos x="192" y="91"/>
                </a:cxn>
                <a:cxn ang="0">
                  <a:pos x="152" y="99"/>
                </a:cxn>
                <a:cxn ang="0">
                  <a:pos x="139" y="121"/>
                </a:cxn>
                <a:cxn ang="0">
                  <a:pos x="165" y="149"/>
                </a:cxn>
                <a:cxn ang="0">
                  <a:pos x="236" y="170"/>
                </a:cxn>
                <a:cxn ang="0">
                  <a:pos x="323" y="216"/>
                </a:cxn>
                <a:cxn ang="0">
                  <a:pos x="350" y="294"/>
                </a:cxn>
                <a:cxn ang="0">
                  <a:pos x="336" y="350"/>
                </a:cxn>
                <a:cxn ang="0">
                  <a:pos x="296" y="389"/>
                </a:cxn>
                <a:cxn ang="0">
                  <a:pos x="240" y="412"/>
                </a:cxn>
                <a:cxn ang="0">
                  <a:pos x="176" y="420"/>
                </a:cxn>
                <a:cxn ang="0">
                  <a:pos x="77" y="405"/>
                </a:cxn>
                <a:cxn ang="0">
                  <a:pos x="0" y="362"/>
                </a:cxn>
                <a:cxn ang="0">
                  <a:pos x="60" y="285"/>
                </a:cxn>
              </a:cxnLst>
              <a:rect l="0" t="0" r="r" b="b"/>
              <a:pathLst>
                <a:path w="350" h="420">
                  <a:moveTo>
                    <a:pt x="60" y="285"/>
                  </a:moveTo>
                  <a:cubicBezTo>
                    <a:pt x="73" y="297"/>
                    <a:pt x="90" y="306"/>
                    <a:pt x="110" y="314"/>
                  </a:cubicBezTo>
                  <a:cubicBezTo>
                    <a:pt x="131" y="322"/>
                    <a:pt x="152" y="326"/>
                    <a:pt x="171" y="326"/>
                  </a:cubicBezTo>
                  <a:cubicBezTo>
                    <a:pt x="189" y="326"/>
                    <a:pt x="204" y="324"/>
                    <a:pt x="216" y="319"/>
                  </a:cubicBezTo>
                  <a:cubicBezTo>
                    <a:pt x="227" y="315"/>
                    <a:pt x="233" y="306"/>
                    <a:pt x="233" y="293"/>
                  </a:cubicBezTo>
                  <a:cubicBezTo>
                    <a:pt x="233" y="288"/>
                    <a:pt x="232" y="284"/>
                    <a:pt x="229" y="279"/>
                  </a:cubicBezTo>
                  <a:cubicBezTo>
                    <a:pt x="227" y="275"/>
                    <a:pt x="222" y="271"/>
                    <a:pt x="216" y="268"/>
                  </a:cubicBezTo>
                  <a:cubicBezTo>
                    <a:pt x="209" y="264"/>
                    <a:pt x="200" y="260"/>
                    <a:pt x="188" y="256"/>
                  </a:cubicBezTo>
                  <a:cubicBezTo>
                    <a:pt x="176" y="252"/>
                    <a:pt x="160" y="248"/>
                    <a:pt x="142" y="243"/>
                  </a:cubicBezTo>
                  <a:cubicBezTo>
                    <a:pt x="127" y="239"/>
                    <a:pt x="112" y="234"/>
                    <a:pt x="97" y="227"/>
                  </a:cubicBezTo>
                  <a:cubicBezTo>
                    <a:pt x="82" y="221"/>
                    <a:pt x="69" y="213"/>
                    <a:pt x="58" y="204"/>
                  </a:cubicBezTo>
                  <a:cubicBezTo>
                    <a:pt x="46" y="194"/>
                    <a:pt x="37" y="183"/>
                    <a:pt x="30" y="169"/>
                  </a:cubicBezTo>
                  <a:cubicBezTo>
                    <a:pt x="23" y="156"/>
                    <a:pt x="20" y="140"/>
                    <a:pt x="20" y="122"/>
                  </a:cubicBezTo>
                  <a:cubicBezTo>
                    <a:pt x="20" y="104"/>
                    <a:pt x="24" y="87"/>
                    <a:pt x="32" y="73"/>
                  </a:cubicBezTo>
                  <a:cubicBezTo>
                    <a:pt x="41" y="58"/>
                    <a:pt x="52" y="45"/>
                    <a:pt x="67" y="34"/>
                  </a:cubicBezTo>
                  <a:cubicBezTo>
                    <a:pt x="82" y="23"/>
                    <a:pt x="99" y="15"/>
                    <a:pt x="120" y="9"/>
                  </a:cubicBezTo>
                  <a:cubicBezTo>
                    <a:pt x="140" y="3"/>
                    <a:pt x="162" y="0"/>
                    <a:pt x="185" y="0"/>
                  </a:cubicBezTo>
                  <a:cubicBezTo>
                    <a:pt x="219" y="0"/>
                    <a:pt x="248" y="4"/>
                    <a:pt x="273" y="11"/>
                  </a:cubicBezTo>
                  <a:cubicBezTo>
                    <a:pt x="298" y="19"/>
                    <a:pt x="322" y="30"/>
                    <a:pt x="343" y="44"/>
                  </a:cubicBezTo>
                  <a:lnTo>
                    <a:pt x="292" y="124"/>
                  </a:lnTo>
                  <a:cubicBezTo>
                    <a:pt x="279" y="116"/>
                    <a:pt x="264" y="108"/>
                    <a:pt x="248" y="101"/>
                  </a:cubicBezTo>
                  <a:cubicBezTo>
                    <a:pt x="231" y="95"/>
                    <a:pt x="213" y="91"/>
                    <a:pt x="192" y="91"/>
                  </a:cubicBezTo>
                  <a:cubicBezTo>
                    <a:pt x="174" y="91"/>
                    <a:pt x="160" y="94"/>
                    <a:pt x="152" y="99"/>
                  </a:cubicBezTo>
                  <a:cubicBezTo>
                    <a:pt x="144" y="105"/>
                    <a:pt x="139" y="112"/>
                    <a:pt x="139" y="121"/>
                  </a:cubicBezTo>
                  <a:cubicBezTo>
                    <a:pt x="139" y="134"/>
                    <a:pt x="148" y="143"/>
                    <a:pt x="165" y="149"/>
                  </a:cubicBezTo>
                  <a:cubicBezTo>
                    <a:pt x="183" y="155"/>
                    <a:pt x="206" y="162"/>
                    <a:pt x="236" y="170"/>
                  </a:cubicBezTo>
                  <a:cubicBezTo>
                    <a:pt x="276" y="181"/>
                    <a:pt x="305" y="197"/>
                    <a:pt x="323" y="216"/>
                  </a:cubicBezTo>
                  <a:cubicBezTo>
                    <a:pt x="341" y="236"/>
                    <a:pt x="350" y="262"/>
                    <a:pt x="350" y="294"/>
                  </a:cubicBezTo>
                  <a:cubicBezTo>
                    <a:pt x="350" y="316"/>
                    <a:pt x="346" y="335"/>
                    <a:pt x="336" y="350"/>
                  </a:cubicBezTo>
                  <a:cubicBezTo>
                    <a:pt x="326" y="366"/>
                    <a:pt x="313" y="379"/>
                    <a:pt x="296" y="389"/>
                  </a:cubicBezTo>
                  <a:cubicBezTo>
                    <a:pt x="280" y="399"/>
                    <a:pt x="261" y="407"/>
                    <a:pt x="240" y="412"/>
                  </a:cubicBezTo>
                  <a:cubicBezTo>
                    <a:pt x="219" y="417"/>
                    <a:pt x="198" y="420"/>
                    <a:pt x="176" y="420"/>
                  </a:cubicBezTo>
                  <a:cubicBezTo>
                    <a:pt x="141" y="420"/>
                    <a:pt x="108" y="415"/>
                    <a:pt x="77" y="405"/>
                  </a:cubicBezTo>
                  <a:cubicBezTo>
                    <a:pt x="45" y="396"/>
                    <a:pt x="20" y="381"/>
                    <a:pt x="0" y="362"/>
                  </a:cubicBezTo>
                  <a:lnTo>
                    <a:pt x="60" y="28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8" name="Freeform 34"/>
            <p:cNvSpPr>
              <a:spLocks noEditPoints="1"/>
            </p:cNvSpPr>
            <p:nvPr/>
          </p:nvSpPr>
          <p:spPr bwMode="auto">
            <a:xfrm>
              <a:off x="5914" y="3677"/>
              <a:ext cx="190" cy="202"/>
            </a:xfrm>
            <a:custGeom>
              <a:avLst/>
              <a:gdLst/>
              <a:ahLst/>
              <a:cxnLst>
                <a:cxn ang="0">
                  <a:pos x="283" y="168"/>
                </a:cxn>
                <a:cxn ang="0">
                  <a:pos x="278" y="143"/>
                </a:cxn>
                <a:cxn ang="0">
                  <a:pos x="263" y="119"/>
                </a:cxn>
                <a:cxn ang="0">
                  <a:pos x="238" y="101"/>
                </a:cxn>
                <a:cxn ang="0">
                  <a:pos x="202" y="94"/>
                </a:cxn>
                <a:cxn ang="0">
                  <a:pos x="165" y="101"/>
                </a:cxn>
                <a:cxn ang="0">
                  <a:pos x="139" y="119"/>
                </a:cxn>
                <a:cxn ang="0">
                  <a:pos x="123" y="143"/>
                </a:cxn>
                <a:cxn ang="0">
                  <a:pos x="117" y="168"/>
                </a:cxn>
                <a:cxn ang="0">
                  <a:pos x="283" y="168"/>
                </a:cxn>
                <a:cxn ang="0">
                  <a:pos x="389" y="364"/>
                </a:cxn>
                <a:cxn ang="0">
                  <a:pos x="369" y="377"/>
                </a:cxn>
                <a:cxn ang="0">
                  <a:pos x="334" y="396"/>
                </a:cxn>
                <a:cxn ang="0">
                  <a:pos x="283" y="413"/>
                </a:cxn>
                <a:cxn ang="0">
                  <a:pos x="216" y="420"/>
                </a:cxn>
                <a:cxn ang="0">
                  <a:pos x="126" y="404"/>
                </a:cxn>
                <a:cxn ang="0">
                  <a:pos x="58" y="361"/>
                </a:cxn>
                <a:cxn ang="0">
                  <a:pos x="15" y="294"/>
                </a:cxn>
                <a:cxn ang="0">
                  <a:pos x="0" y="209"/>
                </a:cxn>
                <a:cxn ang="0">
                  <a:pos x="14" y="129"/>
                </a:cxn>
                <a:cxn ang="0">
                  <a:pos x="54" y="63"/>
                </a:cxn>
                <a:cxn ang="0">
                  <a:pos x="117" y="17"/>
                </a:cxn>
                <a:cxn ang="0">
                  <a:pos x="203" y="0"/>
                </a:cxn>
                <a:cxn ang="0">
                  <a:pos x="287" y="17"/>
                </a:cxn>
                <a:cxn ang="0">
                  <a:pos x="347" y="63"/>
                </a:cxn>
                <a:cxn ang="0">
                  <a:pos x="385" y="134"/>
                </a:cxn>
                <a:cxn ang="0">
                  <a:pos x="397" y="225"/>
                </a:cxn>
                <a:cxn ang="0">
                  <a:pos x="397" y="245"/>
                </a:cxn>
                <a:cxn ang="0">
                  <a:pos x="117" y="245"/>
                </a:cxn>
                <a:cxn ang="0">
                  <a:pos x="145" y="301"/>
                </a:cxn>
                <a:cxn ang="0">
                  <a:pos x="220" y="325"/>
                </a:cxn>
                <a:cxn ang="0">
                  <a:pos x="297" y="311"/>
                </a:cxn>
                <a:cxn ang="0">
                  <a:pos x="339" y="287"/>
                </a:cxn>
                <a:cxn ang="0">
                  <a:pos x="389" y="364"/>
                </a:cxn>
              </a:cxnLst>
              <a:rect l="0" t="0" r="r" b="b"/>
              <a:pathLst>
                <a:path w="397" h="420">
                  <a:moveTo>
                    <a:pt x="283" y="168"/>
                  </a:moveTo>
                  <a:cubicBezTo>
                    <a:pt x="283" y="160"/>
                    <a:pt x="282" y="152"/>
                    <a:pt x="278" y="143"/>
                  </a:cubicBezTo>
                  <a:cubicBezTo>
                    <a:pt x="275" y="134"/>
                    <a:pt x="270" y="126"/>
                    <a:pt x="263" y="119"/>
                  </a:cubicBezTo>
                  <a:cubicBezTo>
                    <a:pt x="256" y="112"/>
                    <a:pt x="248" y="106"/>
                    <a:pt x="238" y="101"/>
                  </a:cubicBezTo>
                  <a:cubicBezTo>
                    <a:pt x="228" y="96"/>
                    <a:pt x="216" y="94"/>
                    <a:pt x="202" y="94"/>
                  </a:cubicBezTo>
                  <a:cubicBezTo>
                    <a:pt x="188" y="94"/>
                    <a:pt x="176" y="96"/>
                    <a:pt x="165" y="101"/>
                  </a:cubicBezTo>
                  <a:cubicBezTo>
                    <a:pt x="155" y="106"/>
                    <a:pt x="146" y="112"/>
                    <a:pt x="139" y="119"/>
                  </a:cubicBezTo>
                  <a:cubicBezTo>
                    <a:pt x="132" y="126"/>
                    <a:pt x="127" y="134"/>
                    <a:pt x="123" y="143"/>
                  </a:cubicBezTo>
                  <a:cubicBezTo>
                    <a:pt x="119" y="152"/>
                    <a:pt x="117" y="160"/>
                    <a:pt x="117" y="168"/>
                  </a:cubicBezTo>
                  <a:lnTo>
                    <a:pt x="283" y="168"/>
                  </a:lnTo>
                  <a:close/>
                  <a:moveTo>
                    <a:pt x="389" y="364"/>
                  </a:moveTo>
                  <a:cubicBezTo>
                    <a:pt x="384" y="366"/>
                    <a:pt x="378" y="371"/>
                    <a:pt x="369" y="377"/>
                  </a:cubicBezTo>
                  <a:cubicBezTo>
                    <a:pt x="360" y="384"/>
                    <a:pt x="348" y="390"/>
                    <a:pt x="334" y="396"/>
                  </a:cubicBezTo>
                  <a:cubicBezTo>
                    <a:pt x="320" y="402"/>
                    <a:pt x="303" y="408"/>
                    <a:pt x="283" y="413"/>
                  </a:cubicBezTo>
                  <a:cubicBezTo>
                    <a:pt x="264" y="417"/>
                    <a:pt x="241" y="420"/>
                    <a:pt x="216" y="420"/>
                  </a:cubicBezTo>
                  <a:cubicBezTo>
                    <a:pt x="183" y="420"/>
                    <a:pt x="153" y="414"/>
                    <a:pt x="126" y="404"/>
                  </a:cubicBezTo>
                  <a:cubicBezTo>
                    <a:pt x="99" y="394"/>
                    <a:pt x="76" y="379"/>
                    <a:pt x="58" y="361"/>
                  </a:cubicBezTo>
                  <a:cubicBezTo>
                    <a:pt x="39" y="343"/>
                    <a:pt x="25" y="320"/>
                    <a:pt x="15" y="294"/>
                  </a:cubicBezTo>
                  <a:cubicBezTo>
                    <a:pt x="5" y="269"/>
                    <a:pt x="0" y="240"/>
                    <a:pt x="0" y="209"/>
                  </a:cubicBezTo>
                  <a:cubicBezTo>
                    <a:pt x="0" y="181"/>
                    <a:pt x="5" y="155"/>
                    <a:pt x="14" y="129"/>
                  </a:cubicBezTo>
                  <a:cubicBezTo>
                    <a:pt x="23" y="104"/>
                    <a:pt x="36" y="82"/>
                    <a:pt x="54" y="63"/>
                  </a:cubicBezTo>
                  <a:cubicBezTo>
                    <a:pt x="71" y="44"/>
                    <a:pt x="92" y="29"/>
                    <a:pt x="117" y="17"/>
                  </a:cubicBezTo>
                  <a:cubicBezTo>
                    <a:pt x="143" y="6"/>
                    <a:pt x="171" y="0"/>
                    <a:pt x="203" y="0"/>
                  </a:cubicBezTo>
                  <a:cubicBezTo>
                    <a:pt x="235" y="0"/>
                    <a:pt x="263" y="6"/>
                    <a:pt x="287" y="17"/>
                  </a:cubicBezTo>
                  <a:cubicBezTo>
                    <a:pt x="311" y="28"/>
                    <a:pt x="331" y="44"/>
                    <a:pt x="347" y="63"/>
                  </a:cubicBezTo>
                  <a:cubicBezTo>
                    <a:pt x="364" y="83"/>
                    <a:pt x="376" y="107"/>
                    <a:pt x="385" y="134"/>
                  </a:cubicBezTo>
                  <a:cubicBezTo>
                    <a:pt x="393" y="162"/>
                    <a:pt x="397" y="192"/>
                    <a:pt x="397" y="225"/>
                  </a:cubicBezTo>
                  <a:lnTo>
                    <a:pt x="397" y="245"/>
                  </a:lnTo>
                  <a:lnTo>
                    <a:pt x="117" y="245"/>
                  </a:lnTo>
                  <a:cubicBezTo>
                    <a:pt x="118" y="267"/>
                    <a:pt x="127" y="285"/>
                    <a:pt x="145" y="301"/>
                  </a:cubicBezTo>
                  <a:cubicBezTo>
                    <a:pt x="164" y="317"/>
                    <a:pt x="189" y="325"/>
                    <a:pt x="220" y="325"/>
                  </a:cubicBezTo>
                  <a:cubicBezTo>
                    <a:pt x="252" y="325"/>
                    <a:pt x="277" y="320"/>
                    <a:pt x="297" y="311"/>
                  </a:cubicBezTo>
                  <a:cubicBezTo>
                    <a:pt x="316" y="302"/>
                    <a:pt x="330" y="294"/>
                    <a:pt x="339" y="287"/>
                  </a:cubicBezTo>
                  <a:lnTo>
                    <a:pt x="389" y="364"/>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39" name="Freeform 35"/>
            <p:cNvSpPr>
              <a:spLocks/>
            </p:cNvSpPr>
            <p:nvPr/>
          </p:nvSpPr>
          <p:spPr bwMode="auto">
            <a:xfrm>
              <a:off x="6145" y="3680"/>
              <a:ext cx="134" cy="192"/>
            </a:xfrm>
            <a:custGeom>
              <a:avLst/>
              <a:gdLst/>
              <a:ahLst/>
              <a:cxnLst>
                <a:cxn ang="0">
                  <a:pos x="0" y="7"/>
                </a:cxn>
                <a:cxn ang="0">
                  <a:pos x="115" y="7"/>
                </a:cxn>
                <a:cxn ang="0">
                  <a:pos x="120" y="57"/>
                </a:cxn>
                <a:cxn ang="0">
                  <a:pos x="161" y="18"/>
                </a:cxn>
                <a:cxn ang="0">
                  <a:pos x="229" y="0"/>
                </a:cxn>
                <a:cxn ang="0">
                  <a:pos x="256" y="2"/>
                </a:cxn>
                <a:cxn ang="0">
                  <a:pos x="279" y="7"/>
                </a:cxn>
                <a:cxn ang="0">
                  <a:pos x="259" y="114"/>
                </a:cxn>
                <a:cxn ang="0">
                  <a:pos x="216" y="108"/>
                </a:cxn>
                <a:cxn ang="0">
                  <a:pos x="147" y="134"/>
                </a:cxn>
                <a:cxn ang="0">
                  <a:pos x="120" y="206"/>
                </a:cxn>
                <a:cxn ang="0">
                  <a:pos x="120" y="400"/>
                </a:cxn>
                <a:cxn ang="0">
                  <a:pos x="0" y="400"/>
                </a:cxn>
                <a:cxn ang="0">
                  <a:pos x="0" y="7"/>
                </a:cxn>
              </a:cxnLst>
              <a:rect l="0" t="0" r="r" b="b"/>
              <a:pathLst>
                <a:path w="279" h="400">
                  <a:moveTo>
                    <a:pt x="0" y="7"/>
                  </a:moveTo>
                  <a:lnTo>
                    <a:pt x="115" y="7"/>
                  </a:lnTo>
                  <a:lnTo>
                    <a:pt x="120" y="57"/>
                  </a:lnTo>
                  <a:cubicBezTo>
                    <a:pt x="130" y="43"/>
                    <a:pt x="143" y="31"/>
                    <a:pt x="161" y="18"/>
                  </a:cubicBezTo>
                  <a:cubicBezTo>
                    <a:pt x="179" y="6"/>
                    <a:pt x="201" y="0"/>
                    <a:pt x="229" y="0"/>
                  </a:cubicBezTo>
                  <a:cubicBezTo>
                    <a:pt x="240" y="0"/>
                    <a:pt x="249" y="1"/>
                    <a:pt x="256" y="2"/>
                  </a:cubicBezTo>
                  <a:cubicBezTo>
                    <a:pt x="264" y="3"/>
                    <a:pt x="271" y="5"/>
                    <a:pt x="279" y="7"/>
                  </a:cubicBezTo>
                  <a:lnTo>
                    <a:pt x="259" y="114"/>
                  </a:lnTo>
                  <a:cubicBezTo>
                    <a:pt x="247" y="110"/>
                    <a:pt x="233" y="108"/>
                    <a:pt x="216" y="108"/>
                  </a:cubicBezTo>
                  <a:cubicBezTo>
                    <a:pt x="187" y="108"/>
                    <a:pt x="164" y="116"/>
                    <a:pt x="147" y="134"/>
                  </a:cubicBezTo>
                  <a:cubicBezTo>
                    <a:pt x="129" y="151"/>
                    <a:pt x="120" y="175"/>
                    <a:pt x="120" y="206"/>
                  </a:cubicBezTo>
                  <a:lnTo>
                    <a:pt x="120" y="400"/>
                  </a:lnTo>
                  <a:lnTo>
                    <a:pt x="0" y="400"/>
                  </a:lnTo>
                  <a:lnTo>
                    <a:pt x="0" y="7"/>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40" name="Rectangle 39"/>
            <p:cNvSpPr>
              <a:spLocks noChangeArrowheads="1"/>
            </p:cNvSpPr>
            <p:nvPr/>
          </p:nvSpPr>
          <p:spPr bwMode="auto">
            <a:xfrm>
              <a:off x="6277" y="3808"/>
              <a:ext cx="65" cy="64"/>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41" name="Freeform 37"/>
            <p:cNvSpPr>
              <a:spLocks/>
            </p:cNvSpPr>
            <p:nvPr/>
          </p:nvSpPr>
          <p:spPr bwMode="auto">
            <a:xfrm>
              <a:off x="1628" y="2510"/>
              <a:ext cx="746" cy="849"/>
            </a:xfrm>
            <a:custGeom>
              <a:avLst/>
              <a:gdLst/>
              <a:ahLst/>
              <a:cxnLst>
                <a:cxn ang="0">
                  <a:pos x="1207" y="73"/>
                </a:cxn>
                <a:cxn ang="0">
                  <a:pos x="877" y="43"/>
                </a:cxn>
                <a:cxn ang="0">
                  <a:pos x="416" y="336"/>
                </a:cxn>
                <a:cxn ang="0">
                  <a:pos x="416" y="336"/>
                </a:cxn>
                <a:cxn ang="0">
                  <a:pos x="598" y="301"/>
                </a:cxn>
                <a:cxn ang="0">
                  <a:pos x="1107" y="811"/>
                </a:cxn>
                <a:cxn ang="0">
                  <a:pos x="756" y="1295"/>
                </a:cxn>
                <a:cxn ang="0">
                  <a:pos x="319" y="1578"/>
                </a:cxn>
                <a:cxn ang="0">
                  <a:pos x="0" y="1555"/>
                </a:cxn>
                <a:cxn ang="0">
                  <a:pos x="598" y="1768"/>
                </a:cxn>
                <a:cxn ang="0">
                  <a:pos x="1555" y="811"/>
                </a:cxn>
                <a:cxn ang="0">
                  <a:pos x="1207" y="73"/>
                </a:cxn>
              </a:cxnLst>
              <a:rect l="0" t="0" r="r" b="b"/>
              <a:pathLst>
                <a:path w="1555" h="1768">
                  <a:moveTo>
                    <a:pt x="1207" y="73"/>
                  </a:moveTo>
                  <a:cubicBezTo>
                    <a:pt x="1146" y="25"/>
                    <a:pt x="1011" y="0"/>
                    <a:pt x="877" y="43"/>
                  </a:cubicBezTo>
                  <a:cubicBezTo>
                    <a:pt x="650" y="118"/>
                    <a:pt x="621" y="266"/>
                    <a:pt x="416" y="336"/>
                  </a:cubicBezTo>
                  <a:lnTo>
                    <a:pt x="416" y="336"/>
                  </a:lnTo>
                  <a:cubicBezTo>
                    <a:pt x="472" y="314"/>
                    <a:pt x="534" y="301"/>
                    <a:pt x="598" y="301"/>
                  </a:cubicBezTo>
                  <a:cubicBezTo>
                    <a:pt x="879" y="301"/>
                    <a:pt x="1107" y="530"/>
                    <a:pt x="1107" y="811"/>
                  </a:cubicBezTo>
                  <a:cubicBezTo>
                    <a:pt x="1107" y="1037"/>
                    <a:pt x="960" y="1229"/>
                    <a:pt x="756" y="1295"/>
                  </a:cubicBezTo>
                  <a:cubicBezTo>
                    <a:pt x="572" y="1368"/>
                    <a:pt x="536" y="1506"/>
                    <a:pt x="319" y="1578"/>
                  </a:cubicBezTo>
                  <a:cubicBezTo>
                    <a:pt x="192" y="1619"/>
                    <a:pt x="65" y="1598"/>
                    <a:pt x="0" y="1555"/>
                  </a:cubicBezTo>
                  <a:cubicBezTo>
                    <a:pt x="164" y="1687"/>
                    <a:pt x="371" y="1768"/>
                    <a:pt x="598" y="1768"/>
                  </a:cubicBezTo>
                  <a:cubicBezTo>
                    <a:pt x="1126" y="1768"/>
                    <a:pt x="1555" y="1339"/>
                    <a:pt x="1555" y="811"/>
                  </a:cubicBezTo>
                  <a:cubicBezTo>
                    <a:pt x="1555" y="514"/>
                    <a:pt x="1419" y="248"/>
                    <a:pt x="1207" y="73"/>
                  </a:cubicBezTo>
                </a:path>
              </a:pathLst>
            </a:custGeom>
            <a:solidFill>
              <a:srgbClr val="ED1F23"/>
            </a:solidFill>
            <a:ln w="9525">
              <a:solidFill>
                <a:srgbClr val="F51A00"/>
              </a:solid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42" name="Freeform 38"/>
            <p:cNvSpPr>
              <a:spLocks/>
            </p:cNvSpPr>
            <p:nvPr/>
          </p:nvSpPr>
          <p:spPr bwMode="auto">
            <a:xfrm>
              <a:off x="3389" y="2440"/>
              <a:ext cx="752" cy="848"/>
            </a:xfrm>
            <a:custGeom>
              <a:avLst/>
              <a:gdLst/>
              <a:ahLst/>
              <a:cxnLst>
                <a:cxn ang="0">
                  <a:pos x="957" y="0"/>
                </a:cxn>
                <a:cxn ang="0">
                  <a:pos x="0" y="957"/>
                </a:cxn>
                <a:cxn ang="0">
                  <a:pos x="355" y="1698"/>
                </a:cxn>
                <a:cxn ang="0">
                  <a:pos x="678" y="1724"/>
                </a:cxn>
                <a:cxn ang="0">
                  <a:pos x="1121" y="1439"/>
                </a:cxn>
                <a:cxn ang="0">
                  <a:pos x="957" y="1466"/>
                </a:cxn>
                <a:cxn ang="0">
                  <a:pos x="448" y="957"/>
                </a:cxn>
                <a:cxn ang="0">
                  <a:pos x="775" y="482"/>
                </a:cxn>
                <a:cxn ang="0">
                  <a:pos x="775" y="482"/>
                </a:cxn>
                <a:cxn ang="0">
                  <a:pos x="1236" y="189"/>
                </a:cxn>
                <a:cxn ang="0">
                  <a:pos x="1566" y="219"/>
                </a:cxn>
                <a:cxn ang="0">
                  <a:pos x="957" y="0"/>
                </a:cxn>
              </a:cxnLst>
              <a:rect l="0" t="0" r="r" b="b"/>
              <a:pathLst>
                <a:path w="1566" h="1766">
                  <a:moveTo>
                    <a:pt x="957" y="0"/>
                  </a:moveTo>
                  <a:cubicBezTo>
                    <a:pt x="429" y="0"/>
                    <a:pt x="0" y="429"/>
                    <a:pt x="0" y="957"/>
                  </a:cubicBezTo>
                  <a:cubicBezTo>
                    <a:pt x="0" y="1257"/>
                    <a:pt x="139" y="1523"/>
                    <a:pt x="355" y="1698"/>
                  </a:cubicBezTo>
                  <a:cubicBezTo>
                    <a:pt x="418" y="1744"/>
                    <a:pt x="548" y="1766"/>
                    <a:pt x="678" y="1724"/>
                  </a:cubicBezTo>
                  <a:cubicBezTo>
                    <a:pt x="898" y="1652"/>
                    <a:pt x="932" y="1511"/>
                    <a:pt x="1121" y="1439"/>
                  </a:cubicBezTo>
                  <a:cubicBezTo>
                    <a:pt x="1069" y="1456"/>
                    <a:pt x="1015" y="1466"/>
                    <a:pt x="957" y="1466"/>
                  </a:cubicBezTo>
                  <a:cubicBezTo>
                    <a:pt x="676" y="1466"/>
                    <a:pt x="448" y="1238"/>
                    <a:pt x="448" y="957"/>
                  </a:cubicBezTo>
                  <a:cubicBezTo>
                    <a:pt x="448" y="740"/>
                    <a:pt x="584" y="555"/>
                    <a:pt x="775" y="482"/>
                  </a:cubicBezTo>
                  <a:lnTo>
                    <a:pt x="775" y="482"/>
                  </a:lnTo>
                  <a:cubicBezTo>
                    <a:pt x="981" y="412"/>
                    <a:pt x="1009" y="264"/>
                    <a:pt x="1236" y="189"/>
                  </a:cubicBezTo>
                  <a:cubicBezTo>
                    <a:pt x="1370" y="146"/>
                    <a:pt x="1505" y="171"/>
                    <a:pt x="1566" y="219"/>
                  </a:cubicBezTo>
                  <a:cubicBezTo>
                    <a:pt x="1401" y="82"/>
                    <a:pt x="1188" y="0"/>
                    <a:pt x="957"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43" name="Freeform 39"/>
            <p:cNvSpPr>
              <a:spLocks/>
            </p:cNvSpPr>
            <p:nvPr/>
          </p:nvSpPr>
          <p:spPr bwMode="auto">
            <a:xfrm>
              <a:off x="3562" y="2510"/>
              <a:ext cx="746" cy="849"/>
            </a:xfrm>
            <a:custGeom>
              <a:avLst/>
              <a:gdLst/>
              <a:ahLst/>
              <a:cxnLst>
                <a:cxn ang="0">
                  <a:pos x="1207" y="73"/>
                </a:cxn>
                <a:cxn ang="0">
                  <a:pos x="877" y="43"/>
                </a:cxn>
                <a:cxn ang="0">
                  <a:pos x="416" y="336"/>
                </a:cxn>
                <a:cxn ang="0">
                  <a:pos x="416" y="336"/>
                </a:cxn>
                <a:cxn ang="0">
                  <a:pos x="598" y="301"/>
                </a:cxn>
                <a:cxn ang="0">
                  <a:pos x="1108" y="811"/>
                </a:cxn>
                <a:cxn ang="0">
                  <a:pos x="756" y="1295"/>
                </a:cxn>
                <a:cxn ang="0">
                  <a:pos x="319" y="1578"/>
                </a:cxn>
                <a:cxn ang="0">
                  <a:pos x="0" y="1555"/>
                </a:cxn>
                <a:cxn ang="0">
                  <a:pos x="598" y="1768"/>
                </a:cxn>
                <a:cxn ang="0">
                  <a:pos x="1555" y="811"/>
                </a:cxn>
                <a:cxn ang="0">
                  <a:pos x="1207" y="73"/>
                </a:cxn>
              </a:cxnLst>
              <a:rect l="0" t="0" r="r" b="b"/>
              <a:pathLst>
                <a:path w="1555" h="1768">
                  <a:moveTo>
                    <a:pt x="1207" y="73"/>
                  </a:moveTo>
                  <a:cubicBezTo>
                    <a:pt x="1146" y="25"/>
                    <a:pt x="1011" y="0"/>
                    <a:pt x="877" y="43"/>
                  </a:cubicBezTo>
                  <a:cubicBezTo>
                    <a:pt x="650" y="118"/>
                    <a:pt x="622" y="266"/>
                    <a:pt x="416" y="336"/>
                  </a:cubicBezTo>
                  <a:lnTo>
                    <a:pt x="416" y="336"/>
                  </a:lnTo>
                  <a:cubicBezTo>
                    <a:pt x="473" y="314"/>
                    <a:pt x="534" y="301"/>
                    <a:pt x="598" y="301"/>
                  </a:cubicBezTo>
                  <a:cubicBezTo>
                    <a:pt x="879" y="301"/>
                    <a:pt x="1108" y="530"/>
                    <a:pt x="1108" y="811"/>
                  </a:cubicBezTo>
                  <a:cubicBezTo>
                    <a:pt x="1108" y="1037"/>
                    <a:pt x="960" y="1229"/>
                    <a:pt x="756" y="1295"/>
                  </a:cubicBezTo>
                  <a:cubicBezTo>
                    <a:pt x="573" y="1368"/>
                    <a:pt x="537" y="1506"/>
                    <a:pt x="319" y="1578"/>
                  </a:cubicBezTo>
                  <a:cubicBezTo>
                    <a:pt x="192" y="1619"/>
                    <a:pt x="65" y="1598"/>
                    <a:pt x="0" y="1555"/>
                  </a:cubicBezTo>
                  <a:cubicBezTo>
                    <a:pt x="164" y="1687"/>
                    <a:pt x="371" y="1768"/>
                    <a:pt x="598" y="1768"/>
                  </a:cubicBezTo>
                  <a:cubicBezTo>
                    <a:pt x="1127" y="1768"/>
                    <a:pt x="1555" y="1339"/>
                    <a:pt x="1555" y="811"/>
                  </a:cubicBezTo>
                  <a:cubicBezTo>
                    <a:pt x="1555" y="514"/>
                    <a:pt x="1420" y="248"/>
                    <a:pt x="1207" y="73"/>
                  </a:cubicBezTo>
                </a:path>
              </a:pathLst>
            </a:custGeom>
            <a:solidFill>
              <a:srgbClr val="ED1F23"/>
            </a:solidFill>
            <a:ln w="9525">
              <a:solidFill>
                <a:srgbClr val="F51A00"/>
              </a:solid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44" name="Freeform 40"/>
            <p:cNvSpPr>
              <a:spLocks/>
            </p:cNvSpPr>
            <p:nvPr/>
          </p:nvSpPr>
          <p:spPr bwMode="auto">
            <a:xfrm>
              <a:off x="5531" y="2440"/>
              <a:ext cx="752" cy="848"/>
            </a:xfrm>
            <a:custGeom>
              <a:avLst/>
              <a:gdLst/>
              <a:ahLst/>
              <a:cxnLst>
                <a:cxn ang="0">
                  <a:pos x="957" y="0"/>
                </a:cxn>
                <a:cxn ang="0">
                  <a:pos x="0" y="957"/>
                </a:cxn>
                <a:cxn ang="0">
                  <a:pos x="355" y="1698"/>
                </a:cxn>
                <a:cxn ang="0">
                  <a:pos x="678" y="1724"/>
                </a:cxn>
                <a:cxn ang="0">
                  <a:pos x="1121" y="1439"/>
                </a:cxn>
                <a:cxn ang="0">
                  <a:pos x="957" y="1466"/>
                </a:cxn>
                <a:cxn ang="0">
                  <a:pos x="448" y="957"/>
                </a:cxn>
                <a:cxn ang="0">
                  <a:pos x="775" y="482"/>
                </a:cxn>
                <a:cxn ang="0">
                  <a:pos x="775" y="482"/>
                </a:cxn>
                <a:cxn ang="0">
                  <a:pos x="1236" y="189"/>
                </a:cxn>
                <a:cxn ang="0">
                  <a:pos x="1566" y="219"/>
                </a:cxn>
                <a:cxn ang="0">
                  <a:pos x="957" y="0"/>
                </a:cxn>
              </a:cxnLst>
              <a:rect l="0" t="0" r="r" b="b"/>
              <a:pathLst>
                <a:path w="1566" h="1766">
                  <a:moveTo>
                    <a:pt x="957" y="0"/>
                  </a:moveTo>
                  <a:cubicBezTo>
                    <a:pt x="429" y="0"/>
                    <a:pt x="0" y="429"/>
                    <a:pt x="0" y="957"/>
                  </a:cubicBezTo>
                  <a:cubicBezTo>
                    <a:pt x="0" y="1257"/>
                    <a:pt x="139" y="1523"/>
                    <a:pt x="355" y="1698"/>
                  </a:cubicBezTo>
                  <a:cubicBezTo>
                    <a:pt x="418" y="1744"/>
                    <a:pt x="549" y="1766"/>
                    <a:pt x="678" y="1724"/>
                  </a:cubicBezTo>
                  <a:cubicBezTo>
                    <a:pt x="898" y="1652"/>
                    <a:pt x="932" y="1511"/>
                    <a:pt x="1121" y="1439"/>
                  </a:cubicBezTo>
                  <a:cubicBezTo>
                    <a:pt x="1069" y="1456"/>
                    <a:pt x="1015" y="1466"/>
                    <a:pt x="957" y="1466"/>
                  </a:cubicBezTo>
                  <a:cubicBezTo>
                    <a:pt x="676" y="1466"/>
                    <a:pt x="448" y="1238"/>
                    <a:pt x="448" y="957"/>
                  </a:cubicBezTo>
                  <a:cubicBezTo>
                    <a:pt x="448" y="740"/>
                    <a:pt x="584" y="555"/>
                    <a:pt x="775" y="482"/>
                  </a:cubicBezTo>
                  <a:lnTo>
                    <a:pt x="775" y="482"/>
                  </a:lnTo>
                  <a:cubicBezTo>
                    <a:pt x="981" y="412"/>
                    <a:pt x="1009" y="264"/>
                    <a:pt x="1236" y="189"/>
                  </a:cubicBezTo>
                  <a:cubicBezTo>
                    <a:pt x="1370" y="146"/>
                    <a:pt x="1505" y="171"/>
                    <a:pt x="1566" y="219"/>
                  </a:cubicBezTo>
                  <a:cubicBezTo>
                    <a:pt x="1401" y="82"/>
                    <a:pt x="1189" y="0"/>
                    <a:pt x="957"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45" name="Freeform 41"/>
            <p:cNvSpPr>
              <a:spLocks/>
            </p:cNvSpPr>
            <p:nvPr/>
          </p:nvSpPr>
          <p:spPr bwMode="auto">
            <a:xfrm>
              <a:off x="5703" y="2510"/>
              <a:ext cx="747" cy="849"/>
            </a:xfrm>
            <a:custGeom>
              <a:avLst/>
              <a:gdLst/>
              <a:ahLst/>
              <a:cxnLst>
                <a:cxn ang="0">
                  <a:pos x="1207" y="73"/>
                </a:cxn>
                <a:cxn ang="0">
                  <a:pos x="877" y="43"/>
                </a:cxn>
                <a:cxn ang="0">
                  <a:pos x="416" y="336"/>
                </a:cxn>
                <a:cxn ang="0">
                  <a:pos x="416" y="336"/>
                </a:cxn>
                <a:cxn ang="0">
                  <a:pos x="598" y="301"/>
                </a:cxn>
                <a:cxn ang="0">
                  <a:pos x="1108" y="811"/>
                </a:cxn>
                <a:cxn ang="0">
                  <a:pos x="756" y="1295"/>
                </a:cxn>
                <a:cxn ang="0">
                  <a:pos x="319" y="1578"/>
                </a:cxn>
                <a:cxn ang="0">
                  <a:pos x="0" y="1555"/>
                </a:cxn>
                <a:cxn ang="0">
                  <a:pos x="598" y="1768"/>
                </a:cxn>
                <a:cxn ang="0">
                  <a:pos x="1555" y="811"/>
                </a:cxn>
                <a:cxn ang="0">
                  <a:pos x="1207" y="73"/>
                </a:cxn>
              </a:cxnLst>
              <a:rect l="0" t="0" r="r" b="b"/>
              <a:pathLst>
                <a:path w="1555" h="1768">
                  <a:moveTo>
                    <a:pt x="1207" y="73"/>
                  </a:moveTo>
                  <a:cubicBezTo>
                    <a:pt x="1146" y="25"/>
                    <a:pt x="1011" y="0"/>
                    <a:pt x="877" y="43"/>
                  </a:cubicBezTo>
                  <a:cubicBezTo>
                    <a:pt x="650" y="118"/>
                    <a:pt x="622" y="266"/>
                    <a:pt x="416" y="336"/>
                  </a:cubicBezTo>
                  <a:lnTo>
                    <a:pt x="416" y="336"/>
                  </a:lnTo>
                  <a:cubicBezTo>
                    <a:pt x="473" y="314"/>
                    <a:pt x="534" y="301"/>
                    <a:pt x="598" y="301"/>
                  </a:cubicBezTo>
                  <a:cubicBezTo>
                    <a:pt x="880" y="301"/>
                    <a:pt x="1108" y="530"/>
                    <a:pt x="1108" y="811"/>
                  </a:cubicBezTo>
                  <a:cubicBezTo>
                    <a:pt x="1108" y="1037"/>
                    <a:pt x="960" y="1229"/>
                    <a:pt x="756" y="1295"/>
                  </a:cubicBezTo>
                  <a:cubicBezTo>
                    <a:pt x="573" y="1368"/>
                    <a:pt x="537" y="1506"/>
                    <a:pt x="319" y="1578"/>
                  </a:cubicBezTo>
                  <a:cubicBezTo>
                    <a:pt x="192" y="1619"/>
                    <a:pt x="65" y="1598"/>
                    <a:pt x="0" y="1555"/>
                  </a:cubicBezTo>
                  <a:cubicBezTo>
                    <a:pt x="164" y="1687"/>
                    <a:pt x="371" y="1768"/>
                    <a:pt x="598" y="1768"/>
                  </a:cubicBezTo>
                  <a:cubicBezTo>
                    <a:pt x="1127" y="1768"/>
                    <a:pt x="1555" y="1339"/>
                    <a:pt x="1555" y="811"/>
                  </a:cubicBezTo>
                  <a:cubicBezTo>
                    <a:pt x="1555" y="514"/>
                    <a:pt x="1420" y="248"/>
                    <a:pt x="1207" y="73"/>
                  </a:cubicBezTo>
                </a:path>
              </a:pathLst>
            </a:custGeom>
            <a:solidFill>
              <a:srgbClr val="ED1F23"/>
            </a:solidFill>
            <a:ln w="9525">
              <a:solidFill>
                <a:srgbClr val="F51A00"/>
              </a:solidFill>
              <a:round/>
              <a:headEnd/>
              <a:tailEnd/>
            </a:ln>
          </p:spPr>
          <p:txBody>
            <a:bodyPr vert="horz" wrap="square" lIns="91440" tIns="45720" rIns="91440" bIns="45720" numCol="1" anchor="t" anchorCtr="0" compatLnSpc="1">
              <a:prstTxWarp prst="textNoShape">
                <a:avLst/>
              </a:prstTxWarp>
            </a:bodyPr>
            <a:lstStyle/>
            <a:p>
              <a:endParaRPr lang="en-CA"/>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681038" y="1825625"/>
            <a:ext cx="421005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5014913" y="1825625"/>
            <a:ext cx="421005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4"/>
          <p:cNvSpPr>
            <a:spLocks noGrp="1"/>
          </p:cNvSpPr>
          <p:nvPr>
            <p:ph type="dt" sz="half" idx="10"/>
          </p:nvPr>
        </p:nvSpPr>
        <p:spPr/>
        <p:txBody>
          <a:bodyPr/>
          <a:lstStyle/>
          <a:p>
            <a:fld id="{6B95FBA0-6A67-4A20-A3A1-D5F6BB3DBA4C}" type="datetimeFigureOut">
              <a:rPr lang="fr-CA" smtClean="0"/>
              <a:t>2017-11-12</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86701656-FFD5-41EC-8710-E4C9A87303A9}" type="slidenum">
              <a:rPr lang="fr-CA" smtClean="0"/>
              <a:t>‹N°›</a:t>
            </a:fld>
            <a:endParaRPr lang="fr-CA"/>
          </a:p>
        </p:txBody>
      </p:sp>
    </p:spTree>
    <p:extLst>
      <p:ext uri="{BB962C8B-B14F-4D97-AF65-F5344CB8AC3E}">
        <p14:creationId xmlns:p14="http://schemas.microsoft.com/office/powerpoint/2010/main" val="269815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grpSp>
        <p:nvGrpSpPr>
          <p:cNvPr id="7" name="Group 4"/>
          <p:cNvGrpSpPr>
            <a:grpSpLocks noChangeAspect="1"/>
          </p:cNvGrpSpPr>
          <p:nvPr userDrawn="1"/>
        </p:nvGrpSpPr>
        <p:grpSpPr bwMode="auto">
          <a:xfrm>
            <a:off x="380107" y="391121"/>
            <a:ext cx="9145786" cy="364331"/>
            <a:chOff x="393" y="365"/>
            <a:chExt cx="9456" cy="340"/>
          </a:xfrm>
        </p:grpSpPr>
        <p:sp>
          <p:nvSpPr>
            <p:cNvPr id="8"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9"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9"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1" name="Group 18"/>
          <p:cNvGrpSpPr>
            <a:grpSpLocks noChangeAspect="1"/>
          </p:cNvGrpSpPr>
          <p:nvPr userDrawn="1"/>
        </p:nvGrpSpPr>
        <p:grpSpPr bwMode="auto">
          <a:xfrm>
            <a:off x="380107" y="6442234"/>
            <a:ext cx="9145786" cy="73938"/>
            <a:chOff x="393" y="6012"/>
            <a:chExt cx="9456" cy="69"/>
          </a:xfrm>
        </p:grpSpPr>
        <p:sp>
          <p:nvSpPr>
            <p:cNvPr id="22"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3"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24" name="Slide Number Placeholder 5"/>
          <p:cNvSpPr txBox="1">
            <a:spLocks/>
          </p:cNvSpPr>
          <p:nvPr userDrawn="1"/>
        </p:nvSpPr>
        <p:spPr>
          <a:xfrm>
            <a:off x="8989272" y="6073051"/>
            <a:ext cx="618214" cy="365125"/>
          </a:xfrm>
          <a:prstGeom prst="rect">
            <a:avLst/>
          </a:prstGeom>
        </p:spPr>
        <p:txBody>
          <a:bodyPr vert="horz" lIns="95783" tIns="47891" rIns="95783" bIns="47891" rtlCol="0" anchor="ctr"/>
          <a:lstStyle>
            <a:defPPr>
              <a:defRPr lang="en-US"/>
            </a:defPPr>
            <a:lvl1pPr marL="0" algn="r" defTabSz="1509583" rtl="0" eaLnBrk="1" latinLnBrk="0" hangingPunct="1">
              <a:defRPr sz="2000" kern="1200">
                <a:solidFill>
                  <a:schemeClr val="tx1">
                    <a:tint val="75000"/>
                  </a:schemeClr>
                </a:solidFill>
                <a:latin typeface="+mn-lt"/>
                <a:ea typeface="+mn-ea"/>
                <a:cs typeface="+mn-cs"/>
              </a:defRPr>
            </a:lvl1pPr>
            <a:lvl2pPr marL="754791" algn="l" defTabSz="1509583" rtl="0" eaLnBrk="1" latinLnBrk="0" hangingPunct="1">
              <a:defRPr sz="3000" kern="1200">
                <a:solidFill>
                  <a:schemeClr val="tx1"/>
                </a:solidFill>
                <a:latin typeface="+mn-lt"/>
                <a:ea typeface="+mn-ea"/>
                <a:cs typeface="+mn-cs"/>
              </a:defRPr>
            </a:lvl2pPr>
            <a:lvl3pPr marL="1509583" algn="l" defTabSz="1509583" rtl="0" eaLnBrk="1" latinLnBrk="0" hangingPunct="1">
              <a:defRPr sz="3000" kern="1200">
                <a:solidFill>
                  <a:schemeClr val="tx1"/>
                </a:solidFill>
                <a:latin typeface="+mn-lt"/>
                <a:ea typeface="+mn-ea"/>
                <a:cs typeface="+mn-cs"/>
              </a:defRPr>
            </a:lvl3pPr>
            <a:lvl4pPr marL="2264374" algn="l" defTabSz="1509583" rtl="0" eaLnBrk="1" latinLnBrk="0" hangingPunct="1">
              <a:defRPr sz="3000" kern="1200">
                <a:solidFill>
                  <a:schemeClr val="tx1"/>
                </a:solidFill>
                <a:latin typeface="+mn-lt"/>
                <a:ea typeface="+mn-ea"/>
                <a:cs typeface="+mn-cs"/>
              </a:defRPr>
            </a:lvl4pPr>
            <a:lvl5pPr marL="3019166" algn="l" defTabSz="1509583" rtl="0" eaLnBrk="1" latinLnBrk="0" hangingPunct="1">
              <a:defRPr sz="3000" kern="1200">
                <a:solidFill>
                  <a:schemeClr val="tx1"/>
                </a:solidFill>
                <a:latin typeface="+mn-lt"/>
                <a:ea typeface="+mn-ea"/>
                <a:cs typeface="+mn-cs"/>
              </a:defRPr>
            </a:lvl5pPr>
            <a:lvl6pPr marL="3773957" algn="l" defTabSz="1509583" rtl="0" eaLnBrk="1" latinLnBrk="0" hangingPunct="1">
              <a:defRPr sz="3000" kern="1200">
                <a:solidFill>
                  <a:schemeClr val="tx1"/>
                </a:solidFill>
                <a:latin typeface="+mn-lt"/>
                <a:ea typeface="+mn-ea"/>
                <a:cs typeface="+mn-cs"/>
              </a:defRPr>
            </a:lvl6pPr>
            <a:lvl7pPr marL="4528749" algn="l" defTabSz="1509583" rtl="0" eaLnBrk="1" latinLnBrk="0" hangingPunct="1">
              <a:defRPr sz="3000" kern="1200">
                <a:solidFill>
                  <a:schemeClr val="tx1"/>
                </a:solidFill>
                <a:latin typeface="+mn-lt"/>
                <a:ea typeface="+mn-ea"/>
                <a:cs typeface="+mn-cs"/>
              </a:defRPr>
            </a:lvl7pPr>
            <a:lvl8pPr marL="5283540" algn="l" defTabSz="1509583" rtl="0" eaLnBrk="1" latinLnBrk="0" hangingPunct="1">
              <a:defRPr sz="3000" kern="1200">
                <a:solidFill>
                  <a:schemeClr val="tx1"/>
                </a:solidFill>
                <a:latin typeface="+mn-lt"/>
                <a:ea typeface="+mn-ea"/>
                <a:cs typeface="+mn-cs"/>
              </a:defRPr>
            </a:lvl8pPr>
            <a:lvl9pPr marL="6038332" algn="l" defTabSz="1509583" rtl="0" eaLnBrk="1" latinLnBrk="0" hangingPunct="1">
              <a:defRPr sz="3000" kern="1200">
                <a:solidFill>
                  <a:schemeClr val="tx1"/>
                </a:solidFill>
                <a:latin typeface="+mn-lt"/>
                <a:ea typeface="+mn-ea"/>
                <a:cs typeface="+mn-cs"/>
              </a:defRPr>
            </a:lvl9pPr>
          </a:lstStyle>
          <a:p>
            <a:fld id="{1585CD0E-9BFA-4E7D-81D2-E01C2D5CA6E3}" type="slidenum">
              <a:rPr lang="en-CA" sz="1500" smtClean="0">
                <a:solidFill>
                  <a:srgbClr val="0A2191"/>
                </a:solidFill>
                <a:latin typeface="Effra" pitchFamily="34" charset="0"/>
              </a:rPr>
              <a:t>‹N°›</a:t>
            </a:fld>
            <a:endParaRPr lang="en-CA" sz="1500" dirty="0">
              <a:solidFill>
                <a:srgbClr val="0A2191"/>
              </a:solidFill>
              <a:latin typeface="Effra" pitchFamily="34" charset="0"/>
            </a:endParaRPr>
          </a:p>
        </p:txBody>
      </p:sp>
      <p:sp>
        <p:nvSpPr>
          <p:cNvPr id="5" name="Espace réservé du texte 4"/>
          <p:cNvSpPr>
            <a:spLocks noGrp="1"/>
          </p:cNvSpPr>
          <p:nvPr>
            <p:ph type="body" sz="quarter" idx="10" hasCustomPrompt="1"/>
          </p:nvPr>
        </p:nvSpPr>
        <p:spPr>
          <a:xfrm>
            <a:off x="1842007" y="512595"/>
            <a:ext cx="7664682" cy="291641"/>
          </a:xfrm>
        </p:spPr>
        <p:txBody>
          <a:bodyPr>
            <a:normAutofit/>
          </a:bodyPr>
          <a:lstStyle>
            <a:lvl1pPr marL="0" indent="0">
              <a:buNone/>
              <a:defRPr sz="1400" b="1" baseline="0">
                <a:solidFill>
                  <a:srgbClr val="0A2191"/>
                </a:solidFill>
                <a:latin typeface="Effra" panose="020B0603020203020204" pitchFamily="34" charset="0"/>
                <a:cs typeface="Effra" panose="020B0603020203020204" pitchFamily="34" charset="0"/>
              </a:defRPr>
            </a:lvl1pPr>
          </a:lstStyle>
          <a:p>
            <a:pPr lvl="0"/>
            <a:r>
              <a:rPr lang="fr-CA" dirty="0" smtClean="0"/>
              <a:t>Titre de la présentation</a:t>
            </a:r>
            <a:endParaRPr lang="fr-CA" dirty="0"/>
          </a:p>
        </p:txBody>
      </p:sp>
      <p:sp>
        <p:nvSpPr>
          <p:cNvPr id="26" name="Espace réservé du texte 25"/>
          <p:cNvSpPr>
            <a:spLocks noGrp="1"/>
          </p:cNvSpPr>
          <p:nvPr>
            <p:ph type="body" sz="quarter" idx="11" hasCustomPrompt="1"/>
          </p:nvPr>
        </p:nvSpPr>
        <p:spPr>
          <a:xfrm>
            <a:off x="470056" y="1922383"/>
            <a:ext cx="9055837" cy="1117763"/>
          </a:xfrm>
        </p:spPr>
        <p:txBody>
          <a:bodyPr/>
          <a:lstStyle>
            <a:lvl1pPr marL="0" marR="0" indent="0" algn="l" defTabSz="957830" rtl="0" eaLnBrk="1" fontAlgn="auto" latinLnBrk="0" hangingPunct="1">
              <a:lnSpc>
                <a:spcPct val="100000"/>
              </a:lnSpc>
              <a:spcBef>
                <a:spcPct val="20000"/>
              </a:spcBef>
              <a:spcAft>
                <a:spcPts val="0"/>
              </a:spcAft>
              <a:buClrTx/>
              <a:buSzTx/>
              <a:buFont typeface="Arial" pitchFamily="34" charset="0"/>
              <a:buNone/>
              <a:tabLst/>
              <a:defRPr sz="6100">
                <a:solidFill>
                  <a:srgbClr val="0A2191"/>
                </a:solidFill>
              </a:defRPr>
            </a:lvl1pPr>
          </a:lstStyle>
          <a:p>
            <a:pPr marL="0" marR="0" lvl="0" indent="0" algn="l" defTabSz="957830" rtl="0" eaLnBrk="1" fontAlgn="auto" latinLnBrk="0" hangingPunct="1">
              <a:lnSpc>
                <a:spcPct val="100000"/>
              </a:lnSpc>
              <a:spcBef>
                <a:spcPct val="20000"/>
              </a:spcBef>
              <a:spcAft>
                <a:spcPts val="0"/>
              </a:spcAft>
              <a:buClrTx/>
              <a:buSzTx/>
              <a:buFont typeface="Arial" pitchFamily="34" charset="0"/>
              <a:buNone/>
              <a:tabLst/>
              <a:defRPr/>
            </a:pPr>
            <a:r>
              <a:rPr lang="fr-FR" sz="6300" dirty="0" smtClean="0">
                <a:solidFill>
                  <a:srgbClr val="0A2191"/>
                </a:solidFill>
                <a:latin typeface="Effra Heavy" pitchFamily="34" charset="0"/>
              </a:rPr>
              <a:t>Kick off :</a:t>
            </a:r>
          </a:p>
          <a:p>
            <a:pPr lvl="0"/>
            <a:endParaRPr lang="fr-CA" dirty="0"/>
          </a:p>
        </p:txBody>
      </p:sp>
      <p:sp>
        <p:nvSpPr>
          <p:cNvPr id="28" name="Espace réservé du texte 27"/>
          <p:cNvSpPr>
            <a:spLocks noGrp="1"/>
          </p:cNvSpPr>
          <p:nvPr>
            <p:ph type="body" sz="quarter" idx="12" hasCustomPrompt="1"/>
          </p:nvPr>
        </p:nvSpPr>
        <p:spPr>
          <a:xfrm>
            <a:off x="470056" y="3088559"/>
            <a:ext cx="9055837" cy="1458396"/>
          </a:xfrm>
        </p:spPr>
        <p:txBody>
          <a:bodyPr/>
          <a:lstStyle>
            <a:lvl1pPr marL="0" indent="0">
              <a:lnSpc>
                <a:spcPts val="5711"/>
              </a:lnSpc>
              <a:buNone/>
              <a:defRPr sz="6100" b="0">
                <a:solidFill>
                  <a:srgbClr val="FF0000"/>
                </a:solidFill>
              </a:defRPr>
            </a:lvl1pPr>
          </a:lstStyle>
          <a:p>
            <a:pPr>
              <a:lnSpc>
                <a:spcPts val="9000"/>
              </a:lnSpc>
            </a:pPr>
            <a:r>
              <a:rPr lang="fr-FR" sz="6300" dirty="0" smtClean="0">
                <a:solidFill>
                  <a:srgbClr val="FF0000"/>
                </a:solidFill>
                <a:latin typeface="Effra Heavy" pitchFamily="34" charset="0"/>
              </a:rPr>
              <a:t>Vision 2014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grpSp>
        <p:nvGrpSpPr>
          <p:cNvPr id="7" name="Group 4"/>
          <p:cNvGrpSpPr>
            <a:grpSpLocks noChangeAspect="1"/>
          </p:cNvGrpSpPr>
          <p:nvPr userDrawn="1"/>
        </p:nvGrpSpPr>
        <p:grpSpPr bwMode="auto">
          <a:xfrm>
            <a:off x="380107" y="391121"/>
            <a:ext cx="9145786" cy="364331"/>
            <a:chOff x="393" y="365"/>
            <a:chExt cx="9456" cy="340"/>
          </a:xfrm>
        </p:grpSpPr>
        <p:sp>
          <p:nvSpPr>
            <p:cNvPr id="8"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9"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9"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2" name="Group 18"/>
          <p:cNvGrpSpPr>
            <a:grpSpLocks noChangeAspect="1"/>
          </p:cNvGrpSpPr>
          <p:nvPr userDrawn="1"/>
        </p:nvGrpSpPr>
        <p:grpSpPr bwMode="auto">
          <a:xfrm>
            <a:off x="380107" y="6442234"/>
            <a:ext cx="9145786" cy="73938"/>
            <a:chOff x="393" y="6012"/>
            <a:chExt cx="9456" cy="69"/>
          </a:xfrm>
        </p:grpSpPr>
        <p:sp>
          <p:nvSpPr>
            <p:cNvPr id="23"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4"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5" name="Espace réservé du texte 4"/>
          <p:cNvSpPr>
            <a:spLocks noGrp="1"/>
          </p:cNvSpPr>
          <p:nvPr>
            <p:ph type="body" sz="quarter" idx="14" hasCustomPrompt="1"/>
          </p:nvPr>
        </p:nvSpPr>
        <p:spPr>
          <a:xfrm>
            <a:off x="1852177" y="512086"/>
            <a:ext cx="7673716" cy="340757"/>
          </a:xfrm>
        </p:spPr>
        <p:txBody>
          <a:bodyPr>
            <a:normAutofit/>
          </a:bodyPr>
          <a:lstStyle>
            <a:lvl1pPr marL="0" indent="0">
              <a:buNone/>
              <a:defRPr lang="fr-CA" sz="1400" b="1" kern="1200" dirty="0">
                <a:solidFill>
                  <a:srgbClr val="0A2191"/>
                </a:solidFill>
                <a:latin typeface="Effra" panose="020B0603020203020204" pitchFamily="34" charset="0"/>
                <a:ea typeface="+mn-ea"/>
                <a:cs typeface="Effra" panose="020B0603020203020204" pitchFamily="34" charset="0"/>
              </a:defRPr>
            </a:lvl1pPr>
          </a:lstStyle>
          <a:p>
            <a:pPr marL="0" lvl="0" indent="0" algn="l" defTabSz="957830" rtl="0" eaLnBrk="1" latinLnBrk="0" hangingPunct="1">
              <a:spcBef>
                <a:spcPct val="20000"/>
              </a:spcBef>
              <a:buFont typeface="Arial" pitchFamily="34" charset="0"/>
              <a:buNone/>
            </a:pPr>
            <a:r>
              <a:rPr lang="fr-FR" dirty="0" smtClean="0"/>
              <a:t>Titre de section</a:t>
            </a:r>
            <a:endParaRPr lang="fr-CA" dirty="0"/>
          </a:p>
        </p:txBody>
      </p:sp>
      <p:sp>
        <p:nvSpPr>
          <p:cNvPr id="26" name="Espace réservé du texte 25"/>
          <p:cNvSpPr>
            <a:spLocks noGrp="1"/>
          </p:cNvSpPr>
          <p:nvPr>
            <p:ph type="body" sz="quarter" idx="15" hasCustomPrompt="1"/>
          </p:nvPr>
        </p:nvSpPr>
        <p:spPr>
          <a:xfrm>
            <a:off x="302512" y="3283180"/>
            <a:ext cx="9145786" cy="1264444"/>
          </a:xfrm>
        </p:spPr>
        <p:txBody>
          <a:bodyPr>
            <a:normAutofit/>
          </a:bodyPr>
          <a:lstStyle>
            <a:lvl1pPr marL="0" indent="0" algn="l" defTabSz="957830" rtl="0" eaLnBrk="1" latinLnBrk="0" hangingPunct="1">
              <a:lnSpc>
                <a:spcPts val="5711"/>
              </a:lnSpc>
              <a:buNone/>
              <a:defRPr lang="fr-CA" sz="6300" kern="1200" dirty="0">
                <a:solidFill>
                  <a:srgbClr val="0A2191"/>
                </a:solidFill>
                <a:latin typeface="Effra Heavy" pitchFamily="34" charset="0"/>
                <a:ea typeface="+mn-ea"/>
                <a:cs typeface="+mn-cs"/>
              </a:defRPr>
            </a:lvl1pPr>
          </a:lstStyle>
          <a:p>
            <a:pPr lvl="0"/>
            <a:r>
              <a:rPr lang="fr-CA" dirty="0" smtClean="0"/>
              <a:t>Les attentes</a:t>
            </a:r>
            <a:endParaRPr lang="fr-CA" dirty="0"/>
          </a:p>
        </p:txBody>
      </p:sp>
      <p:sp>
        <p:nvSpPr>
          <p:cNvPr id="27" name="Slide Number Placeholder 5"/>
          <p:cNvSpPr txBox="1">
            <a:spLocks/>
          </p:cNvSpPr>
          <p:nvPr userDrawn="1"/>
        </p:nvSpPr>
        <p:spPr>
          <a:xfrm>
            <a:off x="8989272" y="6053765"/>
            <a:ext cx="618214" cy="365125"/>
          </a:xfrm>
          <a:prstGeom prst="rect">
            <a:avLst/>
          </a:prstGeom>
        </p:spPr>
        <p:txBody>
          <a:bodyPr vert="horz" lIns="95783" tIns="47891" rIns="95783" bIns="47891" rtlCol="0" anchor="ctr"/>
          <a:lstStyle>
            <a:defPPr>
              <a:defRPr lang="en-US"/>
            </a:defPPr>
            <a:lvl1pPr marL="0" algn="r" defTabSz="1509583" rtl="0" eaLnBrk="1" latinLnBrk="0" hangingPunct="1">
              <a:defRPr sz="2000" kern="1200">
                <a:solidFill>
                  <a:schemeClr val="tx1">
                    <a:tint val="75000"/>
                  </a:schemeClr>
                </a:solidFill>
                <a:latin typeface="+mn-lt"/>
                <a:ea typeface="+mn-ea"/>
                <a:cs typeface="+mn-cs"/>
              </a:defRPr>
            </a:lvl1pPr>
            <a:lvl2pPr marL="754791" algn="l" defTabSz="1509583" rtl="0" eaLnBrk="1" latinLnBrk="0" hangingPunct="1">
              <a:defRPr sz="3000" kern="1200">
                <a:solidFill>
                  <a:schemeClr val="tx1"/>
                </a:solidFill>
                <a:latin typeface="+mn-lt"/>
                <a:ea typeface="+mn-ea"/>
                <a:cs typeface="+mn-cs"/>
              </a:defRPr>
            </a:lvl2pPr>
            <a:lvl3pPr marL="1509583" algn="l" defTabSz="1509583" rtl="0" eaLnBrk="1" latinLnBrk="0" hangingPunct="1">
              <a:defRPr sz="3000" kern="1200">
                <a:solidFill>
                  <a:schemeClr val="tx1"/>
                </a:solidFill>
                <a:latin typeface="+mn-lt"/>
                <a:ea typeface="+mn-ea"/>
                <a:cs typeface="+mn-cs"/>
              </a:defRPr>
            </a:lvl3pPr>
            <a:lvl4pPr marL="2264374" algn="l" defTabSz="1509583" rtl="0" eaLnBrk="1" latinLnBrk="0" hangingPunct="1">
              <a:defRPr sz="3000" kern="1200">
                <a:solidFill>
                  <a:schemeClr val="tx1"/>
                </a:solidFill>
                <a:latin typeface="+mn-lt"/>
                <a:ea typeface="+mn-ea"/>
                <a:cs typeface="+mn-cs"/>
              </a:defRPr>
            </a:lvl4pPr>
            <a:lvl5pPr marL="3019166" algn="l" defTabSz="1509583" rtl="0" eaLnBrk="1" latinLnBrk="0" hangingPunct="1">
              <a:defRPr sz="3000" kern="1200">
                <a:solidFill>
                  <a:schemeClr val="tx1"/>
                </a:solidFill>
                <a:latin typeface="+mn-lt"/>
                <a:ea typeface="+mn-ea"/>
                <a:cs typeface="+mn-cs"/>
              </a:defRPr>
            </a:lvl5pPr>
            <a:lvl6pPr marL="3773957" algn="l" defTabSz="1509583" rtl="0" eaLnBrk="1" latinLnBrk="0" hangingPunct="1">
              <a:defRPr sz="3000" kern="1200">
                <a:solidFill>
                  <a:schemeClr val="tx1"/>
                </a:solidFill>
                <a:latin typeface="+mn-lt"/>
                <a:ea typeface="+mn-ea"/>
                <a:cs typeface="+mn-cs"/>
              </a:defRPr>
            </a:lvl6pPr>
            <a:lvl7pPr marL="4528749" algn="l" defTabSz="1509583" rtl="0" eaLnBrk="1" latinLnBrk="0" hangingPunct="1">
              <a:defRPr sz="3000" kern="1200">
                <a:solidFill>
                  <a:schemeClr val="tx1"/>
                </a:solidFill>
                <a:latin typeface="+mn-lt"/>
                <a:ea typeface="+mn-ea"/>
                <a:cs typeface="+mn-cs"/>
              </a:defRPr>
            </a:lvl7pPr>
            <a:lvl8pPr marL="5283540" algn="l" defTabSz="1509583" rtl="0" eaLnBrk="1" latinLnBrk="0" hangingPunct="1">
              <a:defRPr sz="3000" kern="1200">
                <a:solidFill>
                  <a:schemeClr val="tx1"/>
                </a:solidFill>
                <a:latin typeface="+mn-lt"/>
                <a:ea typeface="+mn-ea"/>
                <a:cs typeface="+mn-cs"/>
              </a:defRPr>
            </a:lvl8pPr>
            <a:lvl9pPr marL="6038332" algn="l" defTabSz="1509583" rtl="0" eaLnBrk="1" latinLnBrk="0" hangingPunct="1">
              <a:defRPr sz="3000" kern="1200">
                <a:solidFill>
                  <a:schemeClr val="tx1"/>
                </a:solidFill>
                <a:latin typeface="+mn-lt"/>
                <a:ea typeface="+mn-ea"/>
                <a:cs typeface="+mn-cs"/>
              </a:defRPr>
            </a:lvl9pPr>
          </a:lstStyle>
          <a:p>
            <a:fld id="{1585CD0E-9BFA-4E7D-81D2-E01C2D5CA6E3}" type="slidenum">
              <a:rPr lang="en-CA" sz="1500" smtClean="0">
                <a:solidFill>
                  <a:srgbClr val="0A2191"/>
                </a:solidFill>
                <a:latin typeface="Effra" pitchFamily="34" charset="0"/>
              </a:rPr>
              <a:t>‹N°›</a:t>
            </a:fld>
            <a:endParaRPr lang="en-CA" sz="1500" dirty="0">
              <a:solidFill>
                <a:srgbClr val="0A2191"/>
              </a:solidFill>
              <a:latin typeface="Effra"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avec fond bleu pâle">
    <p:bg>
      <p:bgPr>
        <a:solidFill>
          <a:srgbClr val="1ADBFF"/>
        </a:solidFill>
        <a:effectLst/>
      </p:bgPr>
    </p:bg>
    <p:spTree>
      <p:nvGrpSpPr>
        <p:cNvPr id="1" name=""/>
        <p:cNvGrpSpPr/>
        <p:nvPr/>
      </p:nvGrpSpPr>
      <p:grpSpPr>
        <a:xfrm>
          <a:off x="0" y="0"/>
          <a:ext cx="0" cy="0"/>
          <a:chOff x="0" y="0"/>
          <a:chExt cx="0" cy="0"/>
        </a:xfrm>
      </p:grpSpPr>
      <p:grpSp>
        <p:nvGrpSpPr>
          <p:cNvPr id="8" name="Group 4"/>
          <p:cNvGrpSpPr>
            <a:grpSpLocks noChangeAspect="1"/>
          </p:cNvGrpSpPr>
          <p:nvPr userDrawn="1"/>
        </p:nvGrpSpPr>
        <p:grpSpPr bwMode="auto">
          <a:xfrm>
            <a:off x="380107" y="391121"/>
            <a:ext cx="9145786" cy="364331"/>
            <a:chOff x="393" y="365"/>
            <a:chExt cx="9456" cy="340"/>
          </a:xfrm>
        </p:grpSpPr>
        <p:sp>
          <p:nvSpPr>
            <p:cNvPr id="9"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9"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0"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4" name="Group 18"/>
          <p:cNvGrpSpPr>
            <a:grpSpLocks noChangeAspect="1"/>
          </p:cNvGrpSpPr>
          <p:nvPr userDrawn="1"/>
        </p:nvGrpSpPr>
        <p:grpSpPr bwMode="auto">
          <a:xfrm>
            <a:off x="380107" y="6442234"/>
            <a:ext cx="9145786" cy="73938"/>
            <a:chOff x="393" y="6012"/>
            <a:chExt cx="9456" cy="69"/>
          </a:xfrm>
        </p:grpSpPr>
        <p:sp>
          <p:nvSpPr>
            <p:cNvPr id="25"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6"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27" name="Slide Number Placeholder 5"/>
          <p:cNvSpPr txBox="1">
            <a:spLocks/>
          </p:cNvSpPr>
          <p:nvPr userDrawn="1"/>
        </p:nvSpPr>
        <p:spPr>
          <a:xfrm>
            <a:off x="9077017" y="6073051"/>
            <a:ext cx="530469" cy="365125"/>
          </a:xfrm>
          <a:prstGeom prst="rect">
            <a:avLst/>
          </a:prstGeom>
        </p:spPr>
        <p:txBody>
          <a:bodyPr vert="horz" lIns="95783" tIns="47891" rIns="95783" bIns="47891" rtlCol="0" anchor="ctr"/>
          <a:lstStyle>
            <a:defPPr>
              <a:defRPr lang="en-US"/>
            </a:defPPr>
            <a:lvl1pPr marL="0" algn="r" defTabSz="1509583" rtl="0" eaLnBrk="1" latinLnBrk="0" hangingPunct="1">
              <a:defRPr sz="2000" kern="1200">
                <a:solidFill>
                  <a:schemeClr val="tx1">
                    <a:tint val="75000"/>
                  </a:schemeClr>
                </a:solidFill>
                <a:latin typeface="+mn-lt"/>
                <a:ea typeface="+mn-ea"/>
                <a:cs typeface="+mn-cs"/>
              </a:defRPr>
            </a:lvl1pPr>
            <a:lvl2pPr marL="754791" algn="l" defTabSz="1509583" rtl="0" eaLnBrk="1" latinLnBrk="0" hangingPunct="1">
              <a:defRPr sz="3000" kern="1200">
                <a:solidFill>
                  <a:schemeClr val="tx1"/>
                </a:solidFill>
                <a:latin typeface="+mn-lt"/>
                <a:ea typeface="+mn-ea"/>
                <a:cs typeface="+mn-cs"/>
              </a:defRPr>
            </a:lvl2pPr>
            <a:lvl3pPr marL="1509583" algn="l" defTabSz="1509583" rtl="0" eaLnBrk="1" latinLnBrk="0" hangingPunct="1">
              <a:defRPr sz="3000" kern="1200">
                <a:solidFill>
                  <a:schemeClr val="tx1"/>
                </a:solidFill>
                <a:latin typeface="+mn-lt"/>
                <a:ea typeface="+mn-ea"/>
                <a:cs typeface="+mn-cs"/>
              </a:defRPr>
            </a:lvl3pPr>
            <a:lvl4pPr marL="2264374" algn="l" defTabSz="1509583" rtl="0" eaLnBrk="1" latinLnBrk="0" hangingPunct="1">
              <a:defRPr sz="3000" kern="1200">
                <a:solidFill>
                  <a:schemeClr val="tx1"/>
                </a:solidFill>
                <a:latin typeface="+mn-lt"/>
                <a:ea typeface="+mn-ea"/>
                <a:cs typeface="+mn-cs"/>
              </a:defRPr>
            </a:lvl4pPr>
            <a:lvl5pPr marL="3019166" algn="l" defTabSz="1509583" rtl="0" eaLnBrk="1" latinLnBrk="0" hangingPunct="1">
              <a:defRPr sz="3000" kern="1200">
                <a:solidFill>
                  <a:schemeClr val="tx1"/>
                </a:solidFill>
                <a:latin typeface="+mn-lt"/>
                <a:ea typeface="+mn-ea"/>
                <a:cs typeface="+mn-cs"/>
              </a:defRPr>
            </a:lvl5pPr>
            <a:lvl6pPr marL="3773957" algn="l" defTabSz="1509583" rtl="0" eaLnBrk="1" latinLnBrk="0" hangingPunct="1">
              <a:defRPr sz="3000" kern="1200">
                <a:solidFill>
                  <a:schemeClr val="tx1"/>
                </a:solidFill>
                <a:latin typeface="+mn-lt"/>
                <a:ea typeface="+mn-ea"/>
                <a:cs typeface="+mn-cs"/>
              </a:defRPr>
            </a:lvl6pPr>
            <a:lvl7pPr marL="4528749" algn="l" defTabSz="1509583" rtl="0" eaLnBrk="1" latinLnBrk="0" hangingPunct="1">
              <a:defRPr sz="3000" kern="1200">
                <a:solidFill>
                  <a:schemeClr val="tx1"/>
                </a:solidFill>
                <a:latin typeface="+mn-lt"/>
                <a:ea typeface="+mn-ea"/>
                <a:cs typeface="+mn-cs"/>
              </a:defRPr>
            </a:lvl7pPr>
            <a:lvl8pPr marL="5283540" algn="l" defTabSz="1509583" rtl="0" eaLnBrk="1" latinLnBrk="0" hangingPunct="1">
              <a:defRPr sz="3000" kern="1200">
                <a:solidFill>
                  <a:schemeClr val="tx1"/>
                </a:solidFill>
                <a:latin typeface="+mn-lt"/>
                <a:ea typeface="+mn-ea"/>
                <a:cs typeface="+mn-cs"/>
              </a:defRPr>
            </a:lvl8pPr>
            <a:lvl9pPr marL="6038332" algn="l" defTabSz="1509583" rtl="0" eaLnBrk="1" latinLnBrk="0" hangingPunct="1">
              <a:defRPr sz="3000" kern="1200">
                <a:solidFill>
                  <a:schemeClr val="tx1"/>
                </a:solidFill>
                <a:latin typeface="+mn-lt"/>
                <a:ea typeface="+mn-ea"/>
                <a:cs typeface="+mn-cs"/>
              </a:defRPr>
            </a:lvl9pPr>
          </a:lstStyle>
          <a:p>
            <a:fld id="{20AF2735-B99D-4350-BC1E-6E64B33DA655}" type="slidenum">
              <a:rPr lang="en-CA" sz="1500" smtClean="0">
                <a:solidFill>
                  <a:srgbClr val="0A2191"/>
                </a:solidFill>
                <a:latin typeface="Effra" pitchFamily="34" charset="0"/>
              </a:rPr>
              <a:pPr/>
              <a:t>‹N°›</a:t>
            </a:fld>
            <a:endParaRPr lang="en-CA" sz="1500" dirty="0">
              <a:solidFill>
                <a:srgbClr val="0A2191"/>
              </a:solidFill>
              <a:latin typeface="Effra" pitchFamily="34" charset="0"/>
            </a:endParaRPr>
          </a:p>
        </p:txBody>
      </p:sp>
      <p:sp>
        <p:nvSpPr>
          <p:cNvPr id="23" name="Espace réservé du texte 4"/>
          <p:cNvSpPr>
            <a:spLocks noGrp="1"/>
          </p:cNvSpPr>
          <p:nvPr>
            <p:ph type="body" sz="quarter" idx="14" hasCustomPrompt="1"/>
          </p:nvPr>
        </p:nvSpPr>
        <p:spPr>
          <a:xfrm>
            <a:off x="1852177" y="512086"/>
            <a:ext cx="7673716" cy="340757"/>
          </a:xfrm>
        </p:spPr>
        <p:txBody>
          <a:bodyPr>
            <a:normAutofit/>
          </a:bodyPr>
          <a:lstStyle>
            <a:lvl1pPr marL="0" indent="0">
              <a:buNone/>
              <a:defRPr lang="fr-CA" sz="1400" b="1" kern="1200" baseline="0" dirty="0">
                <a:solidFill>
                  <a:srgbClr val="0A2191"/>
                </a:solidFill>
                <a:latin typeface="Effra" panose="020B0603020203020204" pitchFamily="34" charset="0"/>
                <a:ea typeface="+mn-ea"/>
                <a:cs typeface="Effra" panose="020B0603020203020204" pitchFamily="34" charset="0"/>
              </a:defRPr>
            </a:lvl1pPr>
          </a:lstStyle>
          <a:p>
            <a:pPr marL="0" lvl="0" indent="0" algn="l" defTabSz="957830" rtl="0" eaLnBrk="1" latinLnBrk="0" hangingPunct="1">
              <a:spcBef>
                <a:spcPct val="20000"/>
              </a:spcBef>
              <a:buFont typeface="Arial" pitchFamily="34" charset="0"/>
              <a:buNone/>
            </a:pPr>
            <a:r>
              <a:rPr lang="fr-FR" dirty="0" smtClean="0"/>
              <a:t>Titre de section avec fond bleu pâle</a:t>
            </a:r>
            <a:endParaRPr lang="fr-CA" dirty="0"/>
          </a:p>
        </p:txBody>
      </p:sp>
      <p:sp>
        <p:nvSpPr>
          <p:cNvPr id="28" name="Espace réservé du texte 25"/>
          <p:cNvSpPr>
            <a:spLocks noGrp="1"/>
          </p:cNvSpPr>
          <p:nvPr>
            <p:ph type="body" sz="quarter" idx="15" hasCustomPrompt="1"/>
          </p:nvPr>
        </p:nvSpPr>
        <p:spPr>
          <a:xfrm>
            <a:off x="302512" y="3283180"/>
            <a:ext cx="9145786" cy="1264444"/>
          </a:xfrm>
        </p:spPr>
        <p:txBody>
          <a:bodyPr>
            <a:normAutofit/>
          </a:bodyPr>
          <a:lstStyle>
            <a:lvl1pPr marL="0" indent="0" algn="l" defTabSz="957830" rtl="0" eaLnBrk="1" latinLnBrk="0" hangingPunct="1">
              <a:lnSpc>
                <a:spcPts val="5711"/>
              </a:lnSpc>
              <a:buNone/>
              <a:defRPr lang="fr-CA" sz="6300" kern="1200" dirty="0">
                <a:solidFill>
                  <a:srgbClr val="0A2191"/>
                </a:solidFill>
                <a:latin typeface="Effra Heavy" pitchFamily="34" charset="0"/>
                <a:ea typeface="+mn-ea"/>
                <a:cs typeface="+mn-cs"/>
              </a:defRPr>
            </a:lvl1pPr>
          </a:lstStyle>
          <a:p>
            <a:pPr lvl="0"/>
            <a:r>
              <a:rPr lang="fr-CA" dirty="0" smtClean="0"/>
              <a:t>Les attentes</a:t>
            </a:r>
            <a:endParaRPr lang="fr-CA"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grpSp>
        <p:nvGrpSpPr>
          <p:cNvPr id="10" name="Group 4"/>
          <p:cNvGrpSpPr>
            <a:grpSpLocks noChangeAspect="1"/>
          </p:cNvGrpSpPr>
          <p:nvPr userDrawn="1"/>
        </p:nvGrpSpPr>
        <p:grpSpPr bwMode="auto">
          <a:xfrm>
            <a:off x="380107" y="391121"/>
            <a:ext cx="9145786" cy="364331"/>
            <a:chOff x="393" y="365"/>
            <a:chExt cx="9456" cy="340"/>
          </a:xfrm>
        </p:grpSpPr>
        <p:sp>
          <p:nvSpPr>
            <p:cNvPr id="11"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9"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0"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21"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2"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5" name="Group 18"/>
          <p:cNvGrpSpPr>
            <a:grpSpLocks noChangeAspect="1"/>
          </p:cNvGrpSpPr>
          <p:nvPr userDrawn="1"/>
        </p:nvGrpSpPr>
        <p:grpSpPr bwMode="auto">
          <a:xfrm>
            <a:off x="380107" y="6442234"/>
            <a:ext cx="9145786" cy="73938"/>
            <a:chOff x="393" y="6012"/>
            <a:chExt cx="9456" cy="69"/>
          </a:xfrm>
        </p:grpSpPr>
        <p:sp>
          <p:nvSpPr>
            <p:cNvPr id="26"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7"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28" name="Slide Number Placeholder 5"/>
          <p:cNvSpPr>
            <a:spLocks noGrp="1"/>
          </p:cNvSpPr>
          <p:nvPr>
            <p:ph type="sldNum" sz="quarter" idx="12"/>
          </p:nvPr>
        </p:nvSpPr>
        <p:spPr>
          <a:xfrm>
            <a:off x="9033145" y="6073051"/>
            <a:ext cx="574341" cy="365125"/>
          </a:xfrm>
        </p:spPr>
        <p:txBody>
          <a:bodyPr/>
          <a:lstStyle/>
          <a:p>
            <a:fld id="{20AF2735-B99D-4350-BC1E-6E64B33DA655}" type="slidenum">
              <a:rPr lang="en-CA" sz="1500" smtClean="0">
                <a:solidFill>
                  <a:srgbClr val="0A2191"/>
                </a:solidFill>
                <a:latin typeface="Effra" pitchFamily="34" charset="0"/>
              </a:rPr>
              <a:pPr/>
              <a:t>‹N°›</a:t>
            </a:fld>
            <a:endParaRPr lang="en-CA" sz="1500" dirty="0">
              <a:solidFill>
                <a:srgbClr val="0A2191"/>
              </a:solidFill>
              <a:latin typeface="Effra" pitchFamily="34" charset="0"/>
            </a:endParaRPr>
          </a:p>
        </p:txBody>
      </p:sp>
      <p:sp>
        <p:nvSpPr>
          <p:cNvPr id="29" name="Espace réservé du texte 4"/>
          <p:cNvSpPr>
            <a:spLocks noGrp="1"/>
          </p:cNvSpPr>
          <p:nvPr>
            <p:ph type="body" sz="quarter" idx="14" hasCustomPrompt="1"/>
          </p:nvPr>
        </p:nvSpPr>
        <p:spPr>
          <a:xfrm>
            <a:off x="1852177" y="512086"/>
            <a:ext cx="7673716" cy="340757"/>
          </a:xfrm>
        </p:spPr>
        <p:txBody>
          <a:bodyPr>
            <a:normAutofit/>
          </a:bodyPr>
          <a:lstStyle>
            <a:lvl1pPr marL="0" indent="0">
              <a:buNone/>
              <a:defRPr lang="fr-CA" sz="1400" b="1" kern="1200" baseline="0" dirty="0">
                <a:solidFill>
                  <a:srgbClr val="0A2191"/>
                </a:solidFill>
                <a:latin typeface="Effra" panose="020B0603020203020204" pitchFamily="34" charset="0"/>
                <a:ea typeface="+mn-ea"/>
                <a:cs typeface="Effra" panose="020B0603020203020204" pitchFamily="34" charset="0"/>
              </a:defRPr>
            </a:lvl1pPr>
          </a:lstStyle>
          <a:p>
            <a:pPr marL="0" lvl="0" indent="0" algn="l" defTabSz="957830" rtl="0" eaLnBrk="1" latinLnBrk="0" hangingPunct="1">
              <a:spcBef>
                <a:spcPct val="20000"/>
              </a:spcBef>
              <a:buFont typeface="Arial" pitchFamily="34" charset="0"/>
              <a:buNone/>
            </a:pPr>
            <a:r>
              <a:rPr lang="fr-FR" dirty="0" smtClean="0"/>
              <a:t>Texte sommaire</a:t>
            </a:r>
            <a:endParaRPr lang="fr-CA" dirty="0"/>
          </a:p>
        </p:txBody>
      </p:sp>
      <p:sp>
        <p:nvSpPr>
          <p:cNvPr id="3" name="Espace réservé du texte 2"/>
          <p:cNvSpPr>
            <a:spLocks noGrp="1"/>
          </p:cNvSpPr>
          <p:nvPr>
            <p:ph type="body" sz="quarter" idx="15" hasCustomPrompt="1"/>
          </p:nvPr>
        </p:nvSpPr>
        <p:spPr>
          <a:xfrm>
            <a:off x="458076" y="1581696"/>
            <a:ext cx="9169218" cy="3742967"/>
          </a:xfrm>
        </p:spPr>
        <p:txBody>
          <a:bodyPr/>
          <a:lstStyle>
            <a:lvl1pPr marL="0" indent="0">
              <a:lnSpc>
                <a:spcPts val="4442"/>
              </a:lnSpc>
              <a:buNone/>
              <a:defRPr sz="3400">
                <a:solidFill>
                  <a:srgbClr val="0A2191"/>
                </a:solidFill>
              </a:defRPr>
            </a:lvl1pPr>
          </a:lstStyle>
          <a:p>
            <a:pPr>
              <a:lnSpc>
                <a:spcPts val="7000"/>
              </a:lnSpc>
            </a:pPr>
            <a:r>
              <a:rPr lang="fr-FR" sz="4100" b="1" dirty="0" err="1" smtClean="0">
                <a:solidFill>
                  <a:srgbClr val="0A2191"/>
                </a:solidFill>
                <a:latin typeface="Effra" pitchFamily="34" charset="0"/>
              </a:rPr>
              <a:t>Cofomo</a:t>
            </a:r>
            <a:r>
              <a:rPr lang="fr-FR" sz="4100" b="1" dirty="0" smtClean="0">
                <a:solidFill>
                  <a:srgbClr val="0A2191"/>
                </a:solidFill>
                <a:latin typeface="Effra" pitchFamily="34" charset="0"/>
              </a:rPr>
              <a:t> vous propose l’externalisation de l’entretien de vos applications informatiques selon vos besoins.</a:t>
            </a:r>
          </a:p>
          <a:p>
            <a:pPr>
              <a:lnSpc>
                <a:spcPts val="7000"/>
              </a:lnSpc>
            </a:pPr>
            <a:r>
              <a:rPr lang="fr-FR" sz="4100" b="1" dirty="0" err="1" smtClean="0">
                <a:solidFill>
                  <a:srgbClr val="0A2191"/>
                </a:solidFill>
                <a:latin typeface="Effra" pitchFamily="34" charset="0"/>
              </a:rPr>
              <a:t>Cofomo</a:t>
            </a:r>
            <a:r>
              <a:rPr lang="fr-FR" sz="4100" b="1" dirty="0" smtClean="0">
                <a:solidFill>
                  <a:srgbClr val="0A2191"/>
                </a:solidFill>
                <a:latin typeface="Effra" pitchFamily="34" charset="0"/>
              </a:rPr>
              <a:t> est votre partenaire en matière</a:t>
            </a:r>
          </a:p>
          <a:p>
            <a:pPr>
              <a:lnSpc>
                <a:spcPts val="7000"/>
              </a:lnSpc>
            </a:pPr>
            <a:r>
              <a:rPr lang="fr-FR" sz="4100" b="1" dirty="0" smtClean="0">
                <a:solidFill>
                  <a:srgbClr val="0A2191"/>
                </a:solidFill>
                <a:latin typeface="Effra" pitchFamily="34" charset="0"/>
              </a:rPr>
              <a:t>de gestion de vos services reliés à vos applications.</a:t>
            </a:r>
          </a:p>
          <a:p>
            <a:pPr lvl="0"/>
            <a:endParaRPr lang="fr-CA"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bleu pâle">
    <p:spTree>
      <p:nvGrpSpPr>
        <p:cNvPr id="1" name=""/>
        <p:cNvGrpSpPr/>
        <p:nvPr/>
      </p:nvGrpSpPr>
      <p:grpSpPr>
        <a:xfrm>
          <a:off x="0" y="0"/>
          <a:ext cx="0" cy="0"/>
          <a:chOff x="0" y="0"/>
          <a:chExt cx="0" cy="0"/>
        </a:xfrm>
      </p:grpSpPr>
      <p:grpSp>
        <p:nvGrpSpPr>
          <p:cNvPr id="6" name="Group 4"/>
          <p:cNvGrpSpPr>
            <a:grpSpLocks noChangeAspect="1"/>
          </p:cNvGrpSpPr>
          <p:nvPr userDrawn="1"/>
        </p:nvGrpSpPr>
        <p:grpSpPr bwMode="auto">
          <a:xfrm>
            <a:off x="380107" y="391121"/>
            <a:ext cx="9145786" cy="364331"/>
            <a:chOff x="393" y="365"/>
            <a:chExt cx="9456" cy="340"/>
          </a:xfrm>
        </p:grpSpPr>
        <p:sp>
          <p:nvSpPr>
            <p:cNvPr id="7"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8"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8"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1" name="Group 18"/>
          <p:cNvGrpSpPr>
            <a:grpSpLocks noChangeAspect="1"/>
          </p:cNvGrpSpPr>
          <p:nvPr userDrawn="1"/>
        </p:nvGrpSpPr>
        <p:grpSpPr bwMode="auto">
          <a:xfrm>
            <a:off x="380107" y="6442234"/>
            <a:ext cx="9145786" cy="73938"/>
            <a:chOff x="393" y="6012"/>
            <a:chExt cx="9456" cy="69"/>
          </a:xfrm>
        </p:grpSpPr>
        <p:sp>
          <p:nvSpPr>
            <p:cNvPr id="22"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3"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24" name="Slide Number Placeholder 5"/>
          <p:cNvSpPr>
            <a:spLocks noGrp="1"/>
          </p:cNvSpPr>
          <p:nvPr>
            <p:ph type="sldNum" sz="quarter" idx="12"/>
          </p:nvPr>
        </p:nvSpPr>
        <p:spPr>
          <a:xfrm>
            <a:off x="9033145" y="6073051"/>
            <a:ext cx="574341" cy="365125"/>
          </a:xfrm>
        </p:spPr>
        <p:txBody>
          <a:bodyPr/>
          <a:lstStyle/>
          <a:p>
            <a:fld id="{20AF2735-B99D-4350-BC1E-6E64B33DA655}" type="slidenum">
              <a:rPr lang="en-CA" sz="1500" smtClean="0">
                <a:solidFill>
                  <a:srgbClr val="0A2191"/>
                </a:solidFill>
                <a:latin typeface="Effra" pitchFamily="34" charset="0"/>
              </a:rPr>
              <a:pPr/>
              <a:t>‹N°›</a:t>
            </a:fld>
            <a:endParaRPr lang="en-CA" sz="1500" dirty="0">
              <a:solidFill>
                <a:srgbClr val="0A2191"/>
              </a:solidFill>
              <a:latin typeface="Effra" pitchFamily="34" charset="0"/>
            </a:endParaRPr>
          </a:p>
        </p:txBody>
      </p:sp>
      <p:sp>
        <p:nvSpPr>
          <p:cNvPr id="25" name="Espace réservé du texte 4"/>
          <p:cNvSpPr>
            <a:spLocks noGrp="1"/>
          </p:cNvSpPr>
          <p:nvPr>
            <p:ph type="body" sz="quarter" idx="14" hasCustomPrompt="1"/>
          </p:nvPr>
        </p:nvSpPr>
        <p:spPr>
          <a:xfrm>
            <a:off x="1852177" y="512086"/>
            <a:ext cx="7673716" cy="340757"/>
          </a:xfrm>
        </p:spPr>
        <p:txBody>
          <a:bodyPr>
            <a:normAutofit/>
          </a:bodyPr>
          <a:lstStyle>
            <a:lvl1pPr marL="0" indent="0">
              <a:buNone/>
              <a:defRPr lang="fr-CA" sz="1400" b="1" kern="1200" baseline="0" dirty="0">
                <a:solidFill>
                  <a:srgbClr val="0A2191"/>
                </a:solidFill>
                <a:latin typeface="Effra" panose="020B0603020203020204" pitchFamily="34" charset="0"/>
                <a:ea typeface="+mn-ea"/>
                <a:cs typeface="Effra" panose="020B0603020203020204" pitchFamily="34" charset="0"/>
              </a:defRPr>
            </a:lvl1pPr>
          </a:lstStyle>
          <a:p>
            <a:pPr marL="0" lvl="0" indent="0" algn="l" defTabSz="957830" rtl="0" eaLnBrk="1" latinLnBrk="0" hangingPunct="1">
              <a:spcBef>
                <a:spcPct val="20000"/>
              </a:spcBef>
              <a:buFont typeface="Arial" pitchFamily="34" charset="0"/>
              <a:buNone/>
            </a:pPr>
            <a:r>
              <a:rPr lang="fr-FR" dirty="0" smtClean="0"/>
              <a:t>Texte sommaire bleu pâle</a:t>
            </a:r>
            <a:endParaRPr lang="fr-CA" dirty="0"/>
          </a:p>
        </p:txBody>
      </p:sp>
      <p:sp>
        <p:nvSpPr>
          <p:cNvPr id="26" name="Espace réservé du texte 2"/>
          <p:cNvSpPr>
            <a:spLocks noGrp="1"/>
          </p:cNvSpPr>
          <p:nvPr>
            <p:ph type="body" sz="quarter" idx="15" hasCustomPrompt="1"/>
          </p:nvPr>
        </p:nvSpPr>
        <p:spPr>
          <a:xfrm>
            <a:off x="458076" y="1581696"/>
            <a:ext cx="9169218" cy="3742967"/>
          </a:xfrm>
        </p:spPr>
        <p:txBody>
          <a:bodyPr/>
          <a:lstStyle>
            <a:lvl1pPr marL="0" indent="0">
              <a:lnSpc>
                <a:spcPts val="4442"/>
              </a:lnSpc>
              <a:buNone/>
              <a:defRPr sz="3400">
                <a:solidFill>
                  <a:srgbClr val="1ADBFF"/>
                </a:solidFill>
              </a:defRPr>
            </a:lvl1pPr>
          </a:lstStyle>
          <a:p>
            <a:pPr>
              <a:lnSpc>
                <a:spcPts val="7000"/>
              </a:lnSpc>
            </a:pPr>
            <a:r>
              <a:rPr lang="fr-FR" sz="4100" b="1" dirty="0" err="1" smtClean="0">
                <a:solidFill>
                  <a:srgbClr val="0A2191"/>
                </a:solidFill>
                <a:latin typeface="Effra" pitchFamily="34" charset="0"/>
              </a:rPr>
              <a:t>Cofomo</a:t>
            </a:r>
            <a:r>
              <a:rPr lang="fr-FR" sz="4100" b="1" dirty="0" smtClean="0">
                <a:solidFill>
                  <a:srgbClr val="0A2191"/>
                </a:solidFill>
                <a:latin typeface="Effra" pitchFamily="34" charset="0"/>
              </a:rPr>
              <a:t> vous propose l’externalisation de l’entretien de vos applications informatiques selon vos besoins.</a:t>
            </a:r>
          </a:p>
          <a:p>
            <a:pPr>
              <a:lnSpc>
                <a:spcPts val="7000"/>
              </a:lnSpc>
            </a:pPr>
            <a:r>
              <a:rPr lang="fr-FR" sz="4100" b="1" dirty="0" err="1" smtClean="0">
                <a:solidFill>
                  <a:srgbClr val="0A2191"/>
                </a:solidFill>
                <a:latin typeface="Effra" pitchFamily="34" charset="0"/>
              </a:rPr>
              <a:t>Cofomo</a:t>
            </a:r>
            <a:r>
              <a:rPr lang="fr-FR" sz="4100" b="1" dirty="0" smtClean="0">
                <a:solidFill>
                  <a:srgbClr val="0A2191"/>
                </a:solidFill>
                <a:latin typeface="Effra" pitchFamily="34" charset="0"/>
              </a:rPr>
              <a:t> est votre partenaire en matière</a:t>
            </a:r>
          </a:p>
          <a:p>
            <a:pPr>
              <a:lnSpc>
                <a:spcPts val="7000"/>
              </a:lnSpc>
            </a:pPr>
            <a:r>
              <a:rPr lang="fr-FR" sz="4100" b="1" dirty="0" smtClean="0">
                <a:solidFill>
                  <a:srgbClr val="0A2191"/>
                </a:solidFill>
                <a:latin typeface="Effra" pitchFamily="34" charset="0"/>
              </a:rPr>
              <a:t>de gestion de vos services reliés à vos applications.</a:t>
            </a:r>
          </a:p>
          <a:p>
            <a:pPr lvl="0"/>
            <a:endParaRPr lang="fr-C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avec puces">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auto">
          <a:xfrm>
            <a:off x="380107" y="391121"/>
            <a:ext cx="9145786" cy="364331"/>
            <a:chOff x="393" y="365"/>
            <a:chExt cx="9456" cy="340"/>
          </a:xfrm>
        </p:grpSpPr>
        <p:sp>
          <p:nvSpPr>
            <p:cNvPr id="6"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7"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8"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9"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7"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0" name="Group 18"/>
          <p:cNvGrpSpPr>
            <a:grpSpLocks noChangeAspect="1"/>
          </p:cNvGrpSpPr>
          <p:nvPr userDrawn="1"/>
        </p:nvGrpSpPr>
        <p:grpSpPr bwMode="auto">
          <a:xfrm>
            <a:off x="380107" y="6442234"/>
            <a:ext cx="9145786" cy="73938"/>
            <a:chOff x="393" y="6012"/>
            <a:chExt cx="9456" cy="69"/>
          </a:xfrm>
        </p:grpSpPr>
        <p:sp>
          <p:nvSpPr>
            <p:cNvPr id="21"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2"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23" name="Slide Number Placeholder 5"/>
          <p:cNvSpPr>
            <a:spLocks noGrp="1"/>
          </p:cNvSpPr>
          <p:nvPr>
            <p:ph type="sldNum" sz="quarter" idx="12"/>
          </p:nvPr>
        </p:nvSpPr>
        <p:spPr>
          <a:xfrm>
            <a:off x="9077017" y="6073051"/>
            <a:ext cx="530469" cy="365125"/>
          </a:xfrm>
        </p:spPr>
        <p:txBody>
          <a:bodyPr/>
          <a:lstStyle/>
          <a:p>
            <a:fld id="{20AF2735-B99D-4350-BC1E-6E64B33DA655}" type="slidenum">
              <a:rPr lang="en-CA" sz="1500" smtClean="0">
                <a:solidFill>
                  <a:srgbClr val="0A2191"/>
                </a:solidFill>
                <a:latin typeface="Effra" pitchFamily="34" charset="0"/>
              </a:rPr>
              <a:pPr/>
              <a:t>‹N°›</a:t>
            </a:fld>
            <a:endParaRPr lang="en-CA" sz="1500" dirty="0">
              <a:solidFill>
                <a:srgbClr val="0A2191"/>
              </a:solidFill>
              <a:latin typeface="Effra" pitchFamily="34" charset="0"/>
            </a:endParaRPr>
          </a:p>
        </p:txBody>
      </p:sp>
      <p:sp>
        <p:nvSpPr>
          <p:cNvPr id="24" name="Espace réservé du texte 4"/>
          <p:cNvSpPr>
            <a:spLocks noGrp="1"/>
          </p:cNvSpPr>
          <p:nvPr>
            <p:ph type="body" sz="quarter" idx="14" hasCustomPrompt="1"/>
          </p:nvPr>
        </p:nvSpPr>
        <p:spPr>
          <a:xfrm>
            <a:off x="1852177" y="512086"/>
            <a:ext cx="7673716" cy="340757"/>
          </a:xfrm>
        </p:spPr>
        <p:txBody>
          <a:bodyPr>
            <a:normAutofit/>
          </a:bodyPr>
          <a:lstStyle>
            <a:lvl1pPr marL="0" indent="0">
              <a:buNone/>
              <a:defRPr lang="fr-CA" sz="1400" b="1" kern="1200" baseline="0" dirty="0">
                <a:solidFill>
                  <a:srgbClr val="0A2191"/>
                </a:solidFill>
                <a:latin typeface="Effra" panose="020B0603020203020204" pitchFamily="34" charset="0"/>
                <a:ea typeface="+mn-ea"/>
                <a:cs typeface="Effra" panose="020B0603020203020204" pitchFamily="34" charset="0"/>
              </a:defRPr>
            </a:lvl1pPr>
          </a:lstStyle>
          <a:p>
            <a:r>
              <a:rPr lang="fr-FR" sz="1400" b="1" dirty="0" smtClean="0">
                <a:solidFill>
                  <a:srgbClr val="0A2191"/>
                </a:solidFill>
                <a:latin typeface="Effra" pitchFamily="34" charset="0"/>
              </a:rPr>
              <a:t>Texte sommaire avec puces 1</a:t>
            </a:r>
          </a:p>
        </p:txBody>
      </p:sp>
      <p:sp>
        <p:nvSpPr>
          <p:cNvPr id="3" name="Espace réservé du texte 2"/>
          <p:cNvSpPr>
            <a:spLocks noGrp="1"/>
          </p:cNvSpPr>
          <p:nvPr>
            <p:ph type="body" sz="quarter" idx="16" hasCustomPrompt="1"/>
          </p:nvPr>
        </p:nvSpPr>
        <p:spPr>
          <a:xfrm>
            <a:off x="593857" y="1533406"/>
            <a:ext cx="8658320" cy="4519851"/>
          </a:xfrm>
        </p:spPr>
        <p:txBody>
          <a:bodyPr>
            <a:normAutofit/>
          </a:bodyPr>
          <a:lstStyle>
            <a:lvl1pPr marL="543925" indent="-543925">
              <a:buSzPct val="70000"/>
              <a:buFontTx/>
              <a:buBlip>
                <a:blip r:embed="rId2"/>
              </a:buBlip>
              <a:defRPr sz="4100" b="1" baseline="0">
                <a:solidFill>
                  <a:srgbClr val="0A2191"/>
                </a:solidFill>
                <a:latin typeface="Effra" panose="020B0603020203020204" pitchFamily="34" charset="0"/>
                <a:cs typeface="Effra" panose="020B0603020203020204" pitchFamily="34" charset="0"/>
              </a:defRPr>
            </a:lvl1pPr>
          </a:lstStyle>
          <a:p>
            <a:pPr lvl="0"/>
            <a:r>
              <a:rPr lang="fr-CA" dirty="0" smtClean="0"/>
              <a:t>Être inspiré</a:t>
            </a:r>
          </a:p>
          <a:p>
            <a:pPr lvl="0"/>
            <a:r>
              <a:rPr lang="fr-CA" dirty="0" smtClean="0"/>
              <a:t>Se différencier</a:t>
            </a:r>
          </a:p>
          <a:p>
            <a:pPr lvl="0"/>
            <a:r>
              <a:rPr lang="fr-CA" dirty="0" smtClean="0"/>
              <a:t>Collaborer</a:t>
            </a:r>
          </a:p>
          <a:p>
            <a:pPr lvl="0"/>
            <a:r>
              <a:rPr lang="fr-CA" dirty="0" smtClean="0"/>
              <a:t>Performance</a:t>
            </a:r>
          </a:p>
          <a:p>
            <a:pPr lvl="0"/>
            <a:r>
              <a:rPr lang="fr-CA" dirty="0" smtClean="0"/>
              <a:t>Partenariats</a:t>
            </a:r>
            <a:endParaRPr lang="fr-CA"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e avec puces 2">
    <p:spTree>
      <p:nvGrpSpPr>
        <p:cNvPr id="1" name=""/>
        <p:cNvGrpSpPr/>
        <p:nvPr/>
      </p:nvGrpSpPr>
      <p:grpSpPr>
        <a:xfrm>
          <a:off x="0" y="0"/>
          <a:ext cx="0" cy="0"/>
          <a:chOff x="0" y="0"/>
          <a:chExt cx="0" cy="0"/>
        </a:xfrm>
      </p:grpSpPr>
      <p:grpSp>
        <p:nvGrpSpPr>
          <p:cNvPr id="8" name="Group 4"/>
          <p:cNvGrpSpPr>
            <a:grpSpLocks noChangeAspect="1"/>
          </p:cNvGrpSpPr>
          <p:nvPr userDrawn="1"/>
        </p:nvGrpSpPr>
        <p:grpSpPr bwMode="auto">
          <a:xfrm>
            <a:off x="380107" y="391121"/>
            <a:ext cx="9145786" cy="364331"/>
            <a:chOff x="393" y="365"/>
            <a:chExt cx="9456" cy="340"/>
          </a:xfrm>
        </p:grpSpPr>
        <p:sp>
          <p:nvSpPr>
            <p:cNvPr id="9"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9"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0"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3" name="Group 18"/>
          <p:cNvGrpSpPr>
            <a:grpSpLocks noChangeAspect="1"/>
          </p:cNvGrpSpPr>
          <p:nvPr userDrawn="1"/>
        </p:nvGrpSpPr>
        <p:grpSpPr bwMode="auto">
          <a:xfrm>
            <a:off x="380107" y="6442234"/>
            <a:ext cx="9145786" cy="73938"/>
            <a:chOff x="393" y="6012"/>
            <a:chExt cx="9456" cy="69"/>
          </a:xfrm>
        </p:grpSpPr>
        <p:sp>
          <p:nvSpPr>
            <p:cNvPr id="24"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5"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26" name="Slide Number Placeholder 5"/>
          <p:cNvSpPr>
            <a:spLocks noGrp="1"/>
          </p:cNvSpPr>
          <p:nvPr>
            <p:ph type="sldNum" sz="quarter" idx="12"/>
          </p:nvPr>
        </p:nvSpPr>
        <p:spPr>
          <a:xfrm>
            <a:off x="9077017" y="6073051"/>
            <a:ext cx="530469" cy="365125"/>
          </a:xfrm>
        </p:spPr>
        <p:txBody>
          <a:bodyPr/>
          <a:lstStyle/>
          <a:p>
            <a:fld id="{20AF2735-B99D-4350-BC1E-6E64B33DA655}" type="slidenum">
              <a:rPr lang="en-CA" sz="1500" smtClean="0">
                <a:solidFill>
                  <a:srgbClr val="0A2191"/>
                </a:solidFill>
                <a:latin typeface="Effra" pitchFamily="34" charset="0"/>
              </a:rPr>
              <a:pPr/>
              <a:t>‹N°›</a:t>
            </a:fld>
            <a:endParaRPr lang="en-CA" sz="1500" dirty="0">
              <a:solidFill>
                <a:srgbClr val="0A2191"/>
              </a:solidFill>
              <a:latin typeface="Effra" pitchFamily="34" charset="0"/>
            </a:endParaRPr>
          </a:p>
        </p:txBody>
      </p:sp>
      <p:sp>
        <p:nvSpPr>
          <p:cNvPr id="3" name="Espace réservé du texte 2"/>
          <p:cNvSpPr>
            <a:spLocks noGrp="1"/>
          </p:cNvSpPr>
          <p:nvPr>
            <p:ph type="body" sz="quarter" idx="13" hasCustomPrompt="1"/>
          </p:nvPr>
        </p:nvSpPr>
        <p:spPr>
          <a:xfrm>
            <a:off x="380108" y="1533406"/>
            <a:ext cx="9145786" cy="3936921"/>
          </a:xfrm>
        </p:spPr>
        <p:txBody>
          <a:bodyPr>
            <a:normAutofit/>
          </a:bodyPr>
          <a:lstStyle>
            <a:lvl1pPr marL="359187" indent="-359187">
              <a:buFontTx/>
              <a:buBlip>
                <a:blip r:embed="rId2"/>
              </a:buBlip>
              <a:defRPr sz="2100" baseline="0">
                <a:solidFill>
                  <a:srgbClr val="0A2191"/>
                </a:solidFill>
                <a:latin typeface="Effra Medium"/>
              </a:defRPr>
            </a:lvl1pPr>
          </a:lstStyle>
          <a:p>
            <a:pPr lvl="0"/>
            <a:r>
              <a:rPr lang="fr-CA" dirty="0" smtClean="0"/>
              <a:t>Revue 2013-2014</a:t>
            </a:r>
          </a:p>
          <a:p>
            <a:pPr lvl="0"/>
            <a:r>
              <a:rPr lang="fr-CA" dirty="0" smtClean="0"/>
              <a:t>Notre vision</a:t>
            </a:r>
          </a:p>
          <a:p>
            <a:pPr lvl="0"/>
            <a:r>
              <a:rPr lang="fr-CA" dirty="0" smtClean="0"/>
              <a:t>Projet Cristal</a:t>
            </a:r>
          </a:p>
          <a:p>
            <a:pPr lvl="0"/>
            <a:r>
              <a:rPr lang="fr-CA" dirty="0" smtClean="0"/>
              <a:t>Les attentes</a:t>
            </a:r>
            <a:endParaRPr lang="fr-CA" dirty="0"/>
          </a:p>
        </p:txBody>
      </p:sp>
      <p:sp>
        <p:nvSpPr>
          <p:cNvPr id="27" name="Espace réservé du texte 4"/>
          <p:cNvSpPr>
            <a:spLocks noGrp="1"/>
          </p:cNvSpPr>
          <p:nvPr>
            <p:ph type="body" sz="quarter" idx="14" hasCustomPrompt="1"/>
          </p:nvPr>
        </p:nvSpPr>
        <p:spPr>
          <a:xfrm>
            <a:off x="1852177" y="512086"/>
            <a:ext cx="7673716" cy="340757"/>
          </a:xfrm>
        </p:spPr>
        <p:txBody>
          <a:bodyPr>
            <a:normAutofit/>
          </a:bodyPr>
          <a:lstStyle>
            <a:lvl1pPr marL="0" indent="0">
              <a:buNone/>
              <a:defRPr lang="fr-CA" sz="1400" b="1" kern="1200" baseline="0" dirty="0">
                <a:solidFill>
                  <a:srgbClr val="0A2191"/>
                </a:solidFill>
                <a:latin typeface="Effra" panose="020B0603020203020204" pitchFamily="34" charset="0"/>
                <a:ea typeface="+mn-ea"/>
                <a:cs typeface="Effra" panose="020B0603020203020204" pitchFamily="34" charset="0"/>
              </a:defRPr>
            </a:lvl1pPr>
          </a:lstStyle>
          <a:p>
            <a:r>
              <a:rPr lang="fr-FR" sz="1400" b="1" dirty="0" smtClean="0">
                <a:solidFill>
                  <a:srgbClr val="0A2191"/>
                </a:solidFill>
                <a:latin typeface="Effra" pitchFamily="34" charset="0"/>
              </a:rPr>
              <a:t>Texte sommaire avec puces 2</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e avec puces 3">
    <p:spTree>
      <p:nvGrpSpPr>
        <p:cNvPr id="1" name=""/>
        <p:cNvGrpSpPr/>
        <p:nvPr/>
      </p:nvGrpSpPr>
      <p:grpSpPr>
        <a:xfrm>
          <a:off x="0" y="0"/>
          <a:ext cx="0" cy="0"/>
          <a:chOff x="0" y="0"/>
          <a:chExt cx="0" cy="0"/>
        </a:xfrm>
      </p:grpSpPr>
      <p:grpSp>
        <p:nvGrpSpPr>
          <p:cNvPr id="8" name="Group 4"/>
          <p:cNvGrpSpPr>
            <a:grpSpLocks noChangeAspect="1"/>
          </p:cNvGrpSpPr>
          <p:nvPr userDrawn="1"/>
        </p:nvGrpSpPr>
        <p:grpSpPr bwMode="auto">
          <a:xfrm>
            <a:off x="380107" y="391121"/>
            <a:ext cx="9145786" cy="364331"/>
            <a:chOff x="393" y="365"/>
            <a:chExt cx="9456" cy="340"/>
          </a:xfrm>
        </p:grpSpPr>
        <p:sp>
          <p:nvSpPr>
            <p:cNvPr id="9" name="AutoShape 3"/>
            <p:cNvSpPr>
              <a:spLocks noChangeAspect="1" noChangeArrowheads="1" noTextEdit="1"/>
            </p:cNvSpPr>
            <p:nvPr/>
          </p:nvSpPr>
          <p:spPr bwMode="auto">
            <a:xfrm>
              <a:off x="393" y="365"/>
              <a:ext cx="9456"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10" name="Freeform 5"/>
            <p:cNvSpPr>
              <a:spLocks/>
            </p:cNvSpPr>
            <p:nvPr/>
          </p:nvSpPr>
          <p:spPr bwMode="auto">
            <a:xfrm>
              <a:off x="864" y="506"/>
              <a:ext cx="145" cy="193"/>
            </a:xfrm>
            <a:custGeom>
              <a:avLst/>
              <a:gdLst/>
              <a:ahLst/>
              <a:cxnLst>
                <a:cxn ang="0">
                  <a:pos x="0" y="0"/>
                </a:cxn>
                <a:cxn ang="0">
                  <a:pos x="145" y="0"/>
                </a:cxn>
                <a:cxn ang="0">
                  <a:pos x="145" y="46"/>
                </a:cxn>
                <a:cxn ang="0">
                  <a:pos x="47" y="46"/>
                </a:cxn>
                <a:cxn ang="0">
                  <a:pos x="47" y="77"/>
                </a:cxn>
                <a:cxn ang="0">
                  <a:pos x="107" y="77"/>
                </a:cxn>
                <a:cxn ang="0">
                  <a:pos x="107" y="124"/>
                </a:cxn>
                <a:cxn ang="0">
                  <a:pos x="47" y="124"/>
                </a:cxn>
                <a:cxn ang="0">
                  <a:pos x="47" y="193"/>
                </a:cxn>
                <a:cxn ang="0">
                  <a:pos x="0" y="193"/>
                </a:cxn>
                <a:cxn ang="0">
                  <a:pos x="0" y="0"/>
                </a:cxn>
              </a:cxnLst>
              <a:rect l="0" t="0" r="r" b="b"/>
              <a:pathLst>
                <a:path w="145" h="193">
                  <a:moveTo>
                    <a:pt x="0" y="0"/>
                  </a:moveTo>
                  <a:lnTo>
                    <a:pt x="145" y="0"/>
                  </a:lnTo>
                  <a:lnTo>
                    <a:pt x="145" y="46"/>
                  </a:lnTo>
                  <a:lnTo>
                    <a:pt x="47" y="46"/>
                  </a:lnTo>
                  <a:lnTo>
                    <a:pt x="47" y="77"/>
                  </a:lnTo>
                  <a:lnTo>
                    <a:pt x="107" y="77"/>
                  </a:lnTo>
                  <a:lnTo>
                    <a:pt x="107" y="124"/>
                  </a:lnTo>
                  <a:lnTo>
                    <a:pt x="47" y="124"/>
                  </a:lnTo>
                  <a:lnTo>
                    <a:pt x="47" y="193"/>
                  </a:lnTo>
                  <a:lnTo>
                    <a:pt x="0" y="193"/>
                  </a:lnTo>
                  <a:lnTo>
                    <a:pt x="0" y="0"/>
                  </a:lnTo>
                  <a:close/>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1" name="Freeform 6"/>
            <p:cNvSpPr>
              <a:spLocks/>
            </p:cNvSpPr>
            <p:nvPr/>
          </p:nvSpPr>
          <p:spPr bwMode="auto">
            <a:xfrm>
              <a:off x="1289" y="506"/>
              <a:ext cx="174" cy="193"/>
            </a:xfrm>
            <a:custGeom>
              <a:avLst/>
              <a:gdLst/>
              <a:ahLst/>
              <a:cxnLst>
                <a:cxn ang="0">
                  <a:pos x="266" y="403"/>
                </a:cxn>
                <a:cxn ang="0">
                  <a:pos x="266" y="180"/>
                </a:cxn>
                <a:cxn ang="0">
                  <a:pos x="182" y="295"/>
                </a:cxn>
                <a:cxn ang="0">
                  <a:pos x="98" y="180"/>
                </a:cxn>
                <a:cxn ang="0">
                  <a:pos x="98" y="403"/>
                </a:cxn>
                <a:cxn ang="0">
                  <a:pos x="0" y="403"/>
                </a:cxn>
                <a:cxn ang="0">
                  <a:pos x="0" y="0"/>
                </a:cxn>
                <a:cxn ang="0">
                  <a:pos x="87" y="0"/>
                </a:cxn>
                <a:cxn ang="0">
                  <a:pos x="182" y="130"/>
                </a:cxn>
                <a:cxn ang="0">
                  <a:pos x="276" y="0"/>
                </a:cxn>
                <a:cxn ang="0">
                  <a:pos x="363" y="0"/>
                </a:cxn>
                <a:cxn ang="0">
                  <a:pos x="363" y="403"/>
                </a:cxn>
                <a:cxn ang="0">
                  <a:pos x="266" y="403"/>
                </a:cxn>
              </a:cxnLst>
              <a:rect l="0" t="0" r="r" b="b"/>
              <a:pathLst>
                <a:path w="363" h="403">
                  <a:moveTo>
                    <a:pt x="266" y="403"/>
                  </a:moveTo>
                  <a:lnTo>
                    <a:pt x="266" y="180"/>
                  </a:lnTo>
                  <a:cubicBezTo>
                    <a:pt x="236" y="221"/>
                    <a:pt x="205" y="263"/>
                    <a:pt x="182" y="295"/>
                  </a:cubicBezTo>
                  <a:lnTo>
                    <a:pt x="98" y="180"/>
                  </a:lnTo>
                  <a:lnTo>
                    <a:pt x="98" y="403"/>
                  </a:lnTo>
                  <a:lnTo>
                    <a:pt x="0" y="403"/>
                  </a:lnTo>
                  <a:lnTo>
                    <a:pt x="0" y="0"/>
                  </a:lnTo>
                  <a:lnTo>
                    <a:pt x="87" y="0"/>
                  </a:lnTo>
                  <a:lnTo>
                    <a:pt x="182" y="130"/>
                  </a:lnTo>
                  <a:lnTo>
                    <a:pt x="276" y="0"/>
                  </a:lnTo>
                  <a:lnTo>
                    <a:pt x="363" y="0"/>
                  </a:lnTo>
                  <a:lnTo>
                    <a:pt x="363" y="403"/>
                  </a:lnTo>
                  <a:lnTo>
                    <a:pt x="266" y="403"/>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2" name="Freeform 7"/>
            <p:cNvSpPr>
              <a:spLocks/>
            </p:cNvSpPr>
            <p:nvPr/>
          </p:nvSpPr>
          <p:spPr bwMode="auto">
            <a:xfrm>
              <a:off x="393" y="501"/>
              <a:ext cx="186" cy="202"/>
            </a:xfrm>
            <a:custGeom>
              <a:avLst/>
              <a:gdLst/>
              <a:ahLst/>
              <a:cxnLst>
                <a:cxn ang="0">
                  <a:pos x="309" y="265"/>
                </a:cxn>
                <a:cxn ang="0">
                  <a:pos x="210" y="323"/>
                </a:cxn>
                <a:cxn ang="0">
                  <a:pos x="98" y="211"/>
                </a:cxn>
                <a:cxn ang="0">
                  <a:pos x="210" y="98"/>
                </a:cxn>
                <a:cxn ang="0">
                  <a:pos x="308" y="156"/>
                </a:cxn>
                <a:cxn ang="0">
                  <a:pos x="388" y="98"/>
                </a:cxn>
                <a:cxn ang="0">
                  <a:pos x="210" y="0"/>
                </a:cxn>
                <a:cxn ang="0">
                  <a:pos x="0" y="211"/>
                </a:cxn>
                <a:cxn ang="0">
                  <a:pos x="210" y="421"/>
                </a:cxn>
                <a:cxn ang="0">
                  <a:pos x="388" y="323"/>
                </a:cxn>
                <a:cxn ang="0">
                  <a:pos x="309" y="265"/>
                </a:cxn>
              </a:cxnLst>
              <a:rect l="0" t="0" r="r" b="b"/>
              <a:pathLst>
                <a:path w="388" h="421">
                  <a:moveTo>
                    <a:pt x="309" y="265"/>
                  </a:moveTo>
                  <a:cubicBezTo>
                    <a:pt x="289" y="299"/>
                    <a:pt x="253" y="323"/>
                    <a:pt x="210" y="323"/>
                  </a:cubicBezTo>
                  <a:cubicBezTo>
                    <a:pt x="149" y="323"/>
                    <a:pt x="98" y="272"/>
                    <a:pt x="98" y="211"/>
                  </a:cubicBezTo>
                  <a:cubicBezTo>
                    <a:pt x="98" y="149"/>
                    <a:pt x="149" y="98"/>
                    <a:pt x="210" y="98"/>
                  </a:cubicBezTo>
                  <a:cubicBezTo>
                    <a:pt x="253" y="98"/>
                    <a:pt x="289" y="122"/>
                    <a:pt x="308" y="156"/>
                  </a:cubicBezTo>
                  <a:lnTo>
                    <a:pt x="388" y="98"/>
                  </a:lnTo>
                  <a:cubicBezTo>
                    <a:pt x="351" y="39"/>
                    <a:pt x="285" y="0"/>
                    <a:pt x="210" y="0"/>
                  </a:cubicBezTo>
                  <a:cubicBezTo>
                    <a:pt x="94" y="0"/>
                    <a:pt x="0" y="94"/>
                    <a:pt x="0" y="211"/>
                  </a:cubicBezTo>
                  <a:cubicBezTo>
                    <a:pt x="0" y="327"/>
                    <a:pt x="94" y="421"/>
                    <a:pt x="210" y="421"/>
                  </a:cubicBezTo>
                  <a:cubicBezTo>
                    <a:pt x="285" y="421"/>
                    <a:pt x="351" y="382"/>
                    <a:pt x="388" y="323"/>
                  </a:cubicBezTo>
                  <a:lnTo>
                    <a:pt x="309" y="265"/>
                  </a:ln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3" name="Freeform 8"/>
            <p:cNvSpPr>
              <a:spLocks/>
            </p:cNvSpPr>
            <p:nvPr/>
          </p:nvSpPr>
          <p:spPr bwMode="auto">
            <a:xfrm>
              <a:off x="614" y="501"/>
              <a:ext cx="166" cy="187"/>
            </a:xfrm>
            <a:custGeom>
              <a:avLst/>
              <a:gdLst/>
              <a:ahLst/>
              <a:cxnLst>
                <a:cxn ang="0">
                  <a:pos x="211" y="0"/>
                </a:cxn>
                <a:cxn ang="0">
                  <a:pos x="0" y="210"/>
                </a:cxn>
                <a:cxn ang="0">
                  <a:pos x="78" y="374"/>
                </a:cxn>
                <a:cxn ang="0">
                  <a:pos x="149" y="379"/>
                </a:cxn>
                <a:cxn ang="0">
                  <a:pos x="247" y="316"/>
                </a:cxn>
                <a:cxn ang="0">
                  <a:pos x="211" y="323"/>
                </a:cxn>
                <a:cxn ang="0">
                  <a:pos x="99" y="210"/>
                </a:cxn>
                <a:cxn ang="0">
                  <a:pos x="171" y="106"/>
                </a:cxn>
                <a:cxn ang="0">
                  <a:pos x="171" y="106"/>
                </a:cxn>
                <a:cxn ang="0">
                  <a:pos x="272" y="42"/>
                </a:cxn>
                <a:cxn ang="0">
                  <a:pos x="345" y="48"/>
                </a:cxn>
                <a:cxn ang="0">
                  <a:pos x="211" y="0"/>
                </a:cxn>
              </a:cxnLst>
              <a:rect l="0" t="0" r="r" b="b"/>
              <a:pathLst>
                <a:path w="345" h="388">
                  <a:moveTo>
                    <a:pt x="211" y="0"/>
                  </a:moveTo>
                  <a:cubicBezTo>
                    <a:pt x="95" y="0"/>
                    <a:pt x="0" y="94"/>
                    <a:pt x="0" y="210"/>
                  </a:cubicBezTo>
                  <a:cubicBezTo>
                    <a:pt x="0" y="276"/>
                    <a:pt x="31" y="335"/>
                    <a:pt x="78" y="374"/>
                  </a:cubicBezTo>
                  <a:cubicBezTo>
                    <a:pt x="92" y="384"/>
                    <a:pt x="121" y="388"/>
                    <a:pt x="149" y="379"/>
                  </a:cubicBezTo>
                  <a:cubicBezTo>
                    <a:pt x="198" y="363"/>
                    <a:pt x="205" y="332"/>
                    <a:pt x="247" y="316"/>
                  </a:cubicBezTo>
                  <a:cubicBezTo>
                    <a:pt x="236" y="320"/>
                    <a:pt x="223" y="323"/>
                    <a:pt x="211" y="323"/>
                  </a:cubicBezTo>
                  <a:cubicBezTo>
                    <a:pt x="149" y="323"/>
                    <a:pt x="99" y="272"/>
                    <a:pt x="99" y="210"/>
                  </a:cubicBezTo>
                  <a:cubicBezTo>
                    <a:pt x="99" y="163"/>
                    <a:pt x="129" y="122"/>
                    <a:pt x="171" y="106"/>
                  </a:cubicBezTo>
                  <a:lnTo>
                    <a:pt x="171" y="106"/>
                  </a:lnTo>
                  <a:cubicBezTo>
                    <a:pt x="216" y="91"/>
                    <a:pt x="222" y="58"/>
                    <a:pt x="272" y="42"/>
                  </a:cubicBezTo>
                  <a:cubicBezTo>
                    <a:pt x="302" y="32"/>
                    <a:pt x="331" y="38"/>
                    <a:pt x="345" y="48"/>
                  </a:cubicBezTo>
                  <a:cubicBezTo>
                    <a:pt x="308" y="18"/>
                    <a:pt x="262"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4" name="Freeform 9"/>
            <p:cNvSpPr>
              <a:spLocks/>
            </p:cNvSpPr>
            <p:nvPr/>
          </p:nvSpPr>
          <p:spPr bwMode="auto">
            <a:xfrm>
              <a:off x="652" y="517"/>
              <a:ext cx="164" cy="186"/>
            </a:xfrm>
            <a:custGeom>
              <a:avLst/>
              <a:gdLst/>
              <a:ahLst/>
              <a:cxnLst>
                <a:cxn ang="0">
                  <a:pos x="266" y="16"/>
                </a:cxn>
                <a:cxn ang="0">
                  <a:pos x="193" y="10"/>
                </a:cxn>
                <a:cxn ang="0">
                  <a:pos x="92" y="74"/>
                </a:cxn>
                <a:cxn ang="0">
                  <a:pos x="92" y="74"/>
                </a:cxn>
                <a:cxn ang="0">
                  <a:pos x="132" y="66"/>
                </a:cxn>
                <a:cxn ang="0">
                  <a:pos x="244" y="178"/>
                </a:cxn>
                <a:cxn ang="0">
                  <a:pos x="167" y="285"/>
                </a:cxn>
                <a:cxn ang="0">
                  <a:pos x="70" y="347"/>
                </a:cxn>
                <a:cxn ang="0">
                  <a:pos x="0" y="342"/>
                </a:cxn>
                <a:cxn ang="0">
                  <a:pos x="132" y="389"/>
                </a:cxn>
                <a:cxn ang="0">
                  <a:pos x="342" y="178"/>
                </a:cxn>
                <a:cxn ang="0">
                  <a:pos x="266" y="16"/>
                </a:cxn>
              </a:cxnLst>
              <a:rect l="0" t="0" r="r" b="b"/>
              <a:pathLst>
                <a:path w="342" h="389">
                  <a:moveTo>
                    <a:pt x="266" y="16"/>
                  </a:moveTo>
                  <a:cubicBezTo>
                    <a:pt x="252" y="6"/>
                    <a:pt x="223" y="0"/>
                    <a:pt x="193" y="10"/>
                  </a:cubicBezTo>
                  <a:cubicBezTo>
                    <a:pt x="143" y="26"/>
                    <a:pt x="137" y="59"/>
                    <a:pt x="92" y="74"/>
                  </a:cubicBezTo>
                  <a:lnTo>
                    <a:pt x="92" y="74"/>
                  </a:lnTo>
                  <a:cubicBezTo>
                    <a:pt x="104" y="69"/>
                    <a:pt x="118" y="66"/>
                    <a:pt x="132" y="66"/>
                  </a:cubicBezTo>
                  <a:cubicBezTo>
                    <a:pt x="194" y="66"/>
                    <a:pt x="244" y="117"/>
                    <a:pt x="244" y="178"/>
                  </a:cubicBezTo>
                  <a:cubicBezTo>
                    <a:pt x="244" y="228"/>
                    <a:pt x="211" y="270"/>
                    <a:pt x="167" y="285"/>
                  </a:cubicBezTo>
                  <a:cubicBezTo>
                    <a:pt x="126" y="301"/>
                    <a:pt x="118" y="331"/>
                    <a:pt x="70" y="347"/>
                  </a:cubicBezTo>
                  <a:cubicBezTo>
                    <a:pt x="43" y="356"/>
                    <a:pt x="15" y="352"/>
                    <a:pt x="0" y="342"/>
                  </a:cubicBezTo>
                  <a:cubicBezTo>
                    <a:pt x="36" y="371"/>
                    <a:pt x="82" y="389"/>
                    <a:pt x="132" y="389"/>
                  </a:cubicBezTo>
                  <a:cubicBezTo>
                    <a:pt x="248" y="389"/>
                    <a:pt x="342" y="295"/>
                    <a:pt x="342" y="178"/>
                  </a:cubicBezTo>
                  <a:cubicBezTo>
                    <a:pt x="342" y="113"/>
                    <a:pt x="313" y="55"/>
                    <a:pt x="266"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5" name="Freeform 10"/>
            <p:cNvSpPr>
              <a:spLocks/>
            </p:cNvSpPr>
            <p:nvPr/>
          </p:nvSpPr>
          <p:spPr bwMode="auto">
            <a:xfrm>
              <a:off x="1040" y="501"/>
              <a:ext cx="165" cy="187"/>
            </a:xfrm>
            <a:custGeom>
              <a:avLst/>
              <a:gdLst/>
              <a:ahLst/>
              <a:cxnLst>
                <a:cxn ang="0">
                  <a:pos x="210" y="0"/>
                </a:cxn>
                <a:cxn ang="0">
                  <a:pos x="0" y="211"/>
                </a:cxn>
                <a:cxn ang="0">
                  <a:pos x="78" y="374"/>
                </a:cxn>
                <a:cxn ang="0">
                  <a:pos x="149" y="379"/>
                </a:cxn>
                <a:cxn ang="0">
                  <a:pos x="246" y="316"/>
                </a:cxn>
                <a:cxn ang="0">
                  <a:pos x="210" y="323"/>
                </a:cxn>
                <a:cxn ang="0">
                  <a:pos x="98" y="211"/>
                </a:cxn>
                <a:cxn ang="0">
                  <a:pos x="170" y="106"/>
                </a:cxn>
                <a:cxn ang="0">
                  <a:pos x="170" y="106"/>
                </a:cxn>
                <a:cxn ang="0">
                  <a:pos x="271" y="42"/>
                </a:cxn>
                <a:cxn ang="0">
                  <a:pos x="344" y="48"/>
                </a:cxn>
                <a:cxn ang="0">
                  <a:pos x="210" y="0"/>
                </a:cxn>
              </a:cxnLst>
              <a:rect l="0" t="0" r="r" b="b"/>
              <a:pathLst>
                <a:path w="344" h="389">
                  <a:moveTo>
                    <a:pt x="210" y="0"/>
                  </a:moveTo>
                  <a:cubicBezTo>
                    <a:pt x="94" y="0"/>
                    <a:pt x="0" y="94"/>
                    <a:pt x="0" y="211"/>
                  </a:cubicBezTo>
                  <a:cubicBezTo>
                    <a:pt x="0" y="276"/>
                    <a:pt x="30" y="335"/>
                    <a:pt x="78" y="374"/>
                  </a:cubicBezTo>
                  <a:cubicBezTo>
                    <a:pt x="91" y="384"/>
                    <a:pt x="120" y="389"/>
                    <a:pt x="149" y="379"/>
                  </a:cubicBezTo>
                  <a:cubicBezTo>
                    <a:pt x="197" y="363"/>
                    <a:pt x="205" y="332"/>
                    <a:pt x="246" y="316"/>
                  </a:cubicBezTo>
                  <a:cubicBezTo>
                    <a:pt x="235" y="320"/>
                    <a:pt x="223" y="323"/>
                    <a:pt x="210" y="323"/>
                  </a:cubicBezTo>
                  <a:cubicBezTo>
                    <a:pt x="148" y="323"/>
                    <a:pt x="98" y="272"/>
                    <a:pt x="98" y="211"/>
                  </a:cubicBezTo>
                  <a:cubicBezTo>
                    <a:pt x="98" y="163"/>
                    <a:pt x="128" y="122"/>
                    <a:pt x="170" y="106"/>
                  </a:cubicBezTo>
                  <a:lnTo>
                    <a:pt x="170" y="106"/>
                  </a:lnTo>
                  <a:cubicBezTo>
                    <a:pt x="215" y="91"/>
                    <a:pt x="221" y="58"/>
                    <a:pt x="271" y="42"/>
                  </a:cubicBezTo>
                  <a:cubicBezTo>
                    <a:pt x="301" y="32"/>
                    <a:pt x="331" y="38"/>
                    <a:pt x="344" y="48"/>
                  </a:cubicBezTo>
                  <a:cubicBezTo>
                    <a:pt x="308" y="18"/>
                    <a:pt x="261" y="0"/>
                    <a:pt x="210"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6" name="Freeform 11"/>
            <p:cNvSpPr>
              <a:spLocks/>
            </p:cNvSpPr>
            <p:nvPr/>
          </p:nvSpPr>
          <p:spPr bwMode="auto">
            <a:xfrm>
              <a:off x="1078" y="517"/>
              <a:ext cx="164" cy="186"/>
            </a:xfrm>
            <a:custGeom>
              <a:avLst/>
              <a:gdLst/>
              <a:ahLst/>
              <a:cxnLst>
                <a:cxn ang="0">
                  <a:pos x="265" y="16"/>
                </a:cxn>
                <a:cxn ang="0">
                  <a:pos x="192" y="10"/>
                </a:cxn>
                <a:cxn ang="0">
                  <a:pos x="91" y="74"/>
                </a:cxn>
                <a:cxn ang="0">
                  <a:pos x="91" y="74"/>
                </a:cxn>
                <a:cxn ang="0">
                  <a:pos x="131" y="66"/>
                </a:cxn>
                <a:cxn ang="0">
                  <a:pos x="243" y="179"/>
                </a:cxn>
                <a:cxn ang="0">
                  <a:pos x="166" y="285"/>
                </a:cxn>
                <a:cxn ang="0">
                  <a:pos x="70" y="347"/>
                </a:cxn>
                <a:cxn ang="0">
                  <a:pos x="0" y="342"/>
                </a:cxn>
                <a:cxn ang="0">
                  <a:pos x="131" y="389"/>
                </a:cxn>
                <a:cxn ang="0">
                  <a:pos x="342" y="179"/>
                </a:cxn>
                <a:cxn ang="0">
                  <a:pos x="265" y="16"/>
                </a:cxn>
              </a:cxnLst>
              <a:rect l="0" t="0" r="r" b="b"/>
              <a:pathLst>
                <a:path w="342" h="389">
                  <a:moveTo>
                    <a:pt x="265" y="16"/>
                  </a:moveTo>
                  <a:cubicBezTo>
                    <a:pt x="252" y="6"/>
                    <a:pt x="222" y="0"/>
                    <a:pt x="192" y="10"/>
                  </a:cubicBezTo>
                  <a:cubicBezTo>
                    <a:pt x="142" y="26"/>
                    <a:pt x="136" y="59"/>
                    <a:pt x="91" y="74"/>
                  </a:cubicBezTo>
                  <a:lnTo>
                    <a:pt x="91" y="74"/>
                  </a:lnTo>
                  <a:cubicBezTo>
                    <a:pt x="103" y="69"/>
                    <a:pt x="117" y="66"/>
                    <a:pt x="131" y="66"/>
                  </a:cubicBezTo>
                  <a:cubicBezTo>
                    <a:pt x="193" y="66"/>
                    <a:pt x="243" y="117"/>
                    <a:pt x="243" y="179"/>
                  </a:cubicBezTo>
                  <a:cubicBezTo>
                    <a:pt x="243" y="228"/>
                    <a:pt x="211" y="270"/>
                    <a:pt x="166" y="285"/>
                  </a:cubicBezTo>
                  <a:cubicBezTo>
                    <a:pt x="125" y="301"/>
                    <a:pt x="118" y="332"/>
                    <a:pt x="70" y="347"/>
                  </a:cubicBezTo>
                  <a:cubicBezTo>
                    <a:pt x="42" y="356"/>
                    <a:pt x="14" y="352"/>
                    <a:pt x="0" y="342"/>
                  </a:cubicBezTo>
                  <a:cubicBezTo>
                    <a:pt x="36" y="371"/>
                    <a:pt x="81" y="389"/>
                    <a:pt x="131" y="389"/>
                  </a:cubicBezTo>
                  <a:cubicBezTo>
                    <a:pt x="247"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7" name="Freeform 12"/>
            <p:cNvSpPr>
              <a:spLocks/>
            </p:cNvSpPr>
            <p:nvPr/>
          </p:nvSpPr>
          <p:spPr bwMode="auto">
            <a:xfrm>
              <a:off x="1511" y="501"/>
              <a:ext cx="165" cy="187"/>
            </a:xfrm>
            <a:custGeom>
              <a:avLst/>
              <a:gdLst/>
              <a:ahLst/>
              <a:cxnLst>
                <a:cxn ang="0">
                  <a:pos x="211" y="0"/>
                </a:cxn>
                <a:cxn ang="0">
                  <a:pos x="0" y="211"/>
                </a:cxn>
                <a:cxn ang="0">
                  <a:pos x="78" y="374"/>
                </a:cxn>
                <a:cxn ang="0">
                  <a:pos x="149" y="379"/>
                </a:cxn>
                <a:cxn ang="0">
                  <a:pos x="247" y="316"/>
                </a:cxn>
                <a:cxn ang="0">
                  <a:pos x="211" y="323"/>
                </a:cxn>
                <a:cxn ang="0">
                  <a:pos x="98" y="211"/>
                </a:cxn>
                <a:cxn ang="0">
                  <a:pos x="170" y="106"/>
                </a:cxn>
                <a:cxn ang="0">
                  <a:pos x="170" y="106"/>
                </a:cxn>
                <a:cxn ang="0">
                  <a:pos x="272" y="42"/>
                </a:cxn>
                <a:cxn ang="0">
                  <a:pos x="344" y="48"/>
                </a:cxn>
                <a:cxn ang="0">
                  <a:pos x="211" y="0"/>
                </a:cxn>
              </a:cxnLst>
              <a:rect l="0" t="0" r="r" b="b"/>
              <a:pathLst>
                <a:path w="344" h="389">
                  <a:moveTo>
                    <a:pt x="211" y="0"/>
                  </a:moveTo>
                  <a:cubicBezTo>
                    <a:pt x="94" y="0"/>
                    <a:pt x="0" y="94"/>
                    <a:pt x="0" y="211"/>
                  </a:cubicBezTo>
                  <a:cubicBezTo>
                    <a:pt x="0" y="276"/>
                    <a:pt x="30" y="335"/>
                    <a:pt x="78" y="374"/>
                  </a:cubicBezTo>
                  <a:cubicBezTo>
                    <a:pt x="92" y="384"/>
                    <a:pt x="121" y="389"/>
                    <a:pt x="149" y="379"/>
                  </a:cubicBezTo>
                  <a:cubicBezTo>
                    <a:pt x="198" y="363"/>
                    <a:pt x="205" y="332"/>
                    <a:pt x="247" y="316"/>
                  </a:cubicBezTo>
                  <a:cubicBezTo>
                    <a:pt x="235" y="320"/>
                    <a:pt x="223" y="323"/>
                    <a:pt x="211" y="323"/>
                  </a:cubicBezTo>
                  <a:cubicBezTo>
                    <a:pt x="149" y="323"/>
                    <a:pt x="98" y="272"/>
                    <a:pt x="98" y="211"/>
                  </a:cubicBezTo>
                  <a:cubicBezTo>
                    <a:pt x="98" y="163"/>
                    <a:pt x="128" y="122"/>
                    <a:pt x="170" y="106"/>
                  </a:cubicBezTo>
                  <a:lnTo>
                    <a:pt x="170" y="106"/>
                  </a:lnTo>
                  <a:cubicBezTo>
                    <a:pt x="216" y="91"/>
                    <a:pt x="222" y="58"/>
                    <a:pt x="272" y="42"/>
                  </a:cubicBezTo>
                  <a:cubicBezTo>
                    <a:pt x="301" y="32"/>
                    <a:pt x="331" y="38"/>
                    <a:pt x="344" y="48"/>
                  </a:cubicBezTo>
                  <a:cubicBezTo>
                    <a:pt x="308" y="18"/>
                    <a:pt x="261" y="0"/>
                    <a:pt x="211" y="0"/>
                  </a:cubicBezTo>
                </a:path>
              </a:pathLst>
            </a:custGeom>
            <a:solidFill>
              <a:srgbClr val="0A2191"/>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8" name="Freeform 13"/>
            <p:cNvSpPr>
              <a:spLocks/>
            </p:cNvSpPr>
            <p:nvPr/>
          </p:nvSpPr>
          <p:spPr bwMode="auto">
            <a:xfrm>
              <a:off x="1549" y="517"/>
              <a:ext cx="164" cy="186"/>
            </a:xfrm>
            <a:custGeom>
              <a:avLst/>
              <a:gdLst/>
              <a:ahLst/>
              <a:cxnLst>
                <a:cxn ang="0">
                  <a:pos x="265" y="16"/>
                </a:cxn>
                <a:cxn ang="0">
                  <a:pos x="193" y="10"/>
                </a:cxn>
                <a:cxn ang="0">
                  <a:pos x="91" y="74"/>
                </a:cxn>
                <a:cxn ang="0">
                  <a:pos x="91" y="74"/>
                </a:cxn>
                <a:cxn ang="0">
                  <a:pos x="132" y="66"/>
                </a:cxn>
                <a:cxn ang="0">
                  <a:pos x="244" y="179"/>
                </a:cxn>
                <a:cxn ang="0">
                  <a:pos x="166" y="285"/>
                </a:cxn>
                <a:cxn ang="0">
                  <a:pos x="70" y="347"/>
                </a:cxn>
                <a:cxn ang="0">
                  <a:pos x="0" y="342"/>
                </a:cxn>
                <a:cxn ang="0">
                  <a:pos x="132" y="389"/>
                </a:cxn>
                <a:cxn ang="0">
                  <a:pos x="342" y="179"/>
                </a:cxn>
                <a:cxn ang="0">
                  <a:pos x="265" y="16"/>
                </a:cxn>
              </a:cxnLst>
              <a:rect l="0" t="0" r="r" b="b"/>
              <a:pathLst>
                <a:path w="342" h="389">
                  <a:moveTo>
                    <a:pt x="265" y="16"/>
                  </a:moveTo>
                  <a:cubicBezTo>
                    <a:pt x="252" y="6"/>
                    <a:pt x="222" y="0"/>
                    <a:pt x="193" y="10"/>
                  </a:cubicBezTo>
                  <a:cubicBezTo>
                    <a:pt x="143" y="26"/>
                    <a:pt x="137" y="59"/>
                    <a:pt x="91" y="74"/>
                  </a:cubicBezTo>
                  <a:lnTo>
                    <a:pt x="91" y="74"/>
                  </a:lnTo>
                  <a:cubicBezTo>
                    <a:pt x="104" y="69"/>
                    <a:pt x="117" y="66"/>
                    <a:pt x="132" y="66"/>
                  </a:cubicBezTo>
                  <a:cubicBezTo>
                    <a:pt x="193" y="66"/>
                    <a:pt x="244" y="117"/>
                    <a:pt x="244" y="179"/>
                  </a:cubicBezTo>
                  <a:cubicBezTo>
                    <a:pt x="244" y="228"/>
                    <a:pt x="211" y="270"/>
                    <a:pt x="166" y="285"/>
                  </a:cubicBezTo>
                  <a:cubicBezTo>
                    <a:pt x="126" y="301"/>
                    <a:pt x="118" y="332"/>
                    <a:pt x="70" y="347"/>
                  </a:cubicBezTo>
                  <a:cubicBezTo>
                    <a:pt x="42" y="356"/>
                    <a:pt x="14" y="352"/>
                    <a:pt x="0" y="342"/>
                  </a:cubicBezTo>
                  <a:cubicBezTo>
                    <a:pt x="36" y="371"/>
                    <a:pt x="82" y="389"/>
                    <a:pt x="132" y="389"/>
                  </a:cubicBezTo>
                  <a:cubicBezTo>
                    <a:pt x="248" y="389"/>
                    <a:pt x="342" y="295"/>
                    <a:pt x="342" y="179"/>
                  </a:cubicBezTo>
                  <a:cubicBezTo>
                    <a:pt x="342" y="113"/>
                    <a:pt x="312" y="55"/>
                    <a:pt x="265" y="16"/>
                  </a:cubicBezTo>
                </a:path>
              </a:pathLst>
            </a:custGeom>
            <a:solidFill>
              <a:srgbClr val="ED1F23"/>
            </a:solidFill>
            <a:ln w="9525">
              <a:no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9" name="Rectangle 14"/>
            <p:cNvSpPr>
              <a:spLocks noChangeArrowheads="1"/>
            </p:cNvSpPr>
            <p:nvPr/>
          </p:nvSpPr>
          <p:spPr bwMode="auto">
            <a:xfrm>
              <a:off x="393" y="365"/>
              <a:ext cx="1320"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0" name="Rectangle 15"/>
            <p:cNvSpPr>
              <a:spLocks noChangeArrowheads="1"/>
            </p:cNvSpPr>
            <p:nvPr/>
          </p:nvSpPr>
          <p:spPr bwMode="auto">
            <a:xfrm>
              <a:off x="1915" y="365"/>
              <a:ext cx="7918" cy="48"/>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grpSp>
        <p:nvGrpSpPr>
          <p:cNvPr id="23" name="Group 18"/>
          <p:cNvGrpSpPr>
            <a:grpSpLocks noChangeAspect="1"/>
          </p:cNvGrpSpPr>
          <p:nvPr userDrawn="1"/>
        </p:nvGrpSpPr>
        <p:grpSpPr bwMode="auto">
          <a:xfrm>
            <a:off x="380107" y="6442234"/>
            <a:ext cx="9145786" cy="73938"/>
            <a:chOff x="393" y="6012"/>
            <a:chExt cx="9456" cy="69"/>
          </a:xfrm>
        </p:grpSpPr>
        <p:sp>
          <p:nvSpPr>
            <p:cNvPr id="24" name="AutoShape 17"/>
            <p:cNvSpPr>
              <a:spLocks noChangeAspect="1" noChangeArrowheads="1" noTextEdit="1"/>
            </p:cNvSpPr>
            <p:nvPr/>
          </p:nvSpPr>
          <p:spPr bwMode="auto">
            <a:xfrm>
              <a:off x="393" y="6012"/>
              <a:ext cx="9456" cy="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sp>
          <p:nvSpPr>
            <p:cNvPr id="25" name="Rectangle 19"/>
            <p:cNvSpPr>
              <a:spLocks noChangeArrowheads="1"/>
            </p:cNvSpPr>
            <p:nvPr/>
          </p:nvSpPr>
          <p:spPr bwMode="auto">
            <a:xfrm>
              <a:off x="393" y="6012"/>
              <a:ext cx="9440" cy="49"/>
            </a:xfrm>
            <a:prstGeom prst="rect">
              <a:avLst/>
            </a:prstGeom>
            <a:solidFill>
              <a:srgbClr val="0A2191"/>
            </a:solidFill>
            <a:ln w="9525">
              <a:noFill/>
              <a:miter lim="800000"/>
              <a:headEnd/>
              <a:tailEnd/>
            </a:ln>
          </p:spPr>
          <p:txBody>
            <a:bodyPr vert="horz" wrap="square" lIns="91440" tIns="45720" rIns="91440" bIns="45720" numCol="1" anchor="t" anchorCtr="0" compatLnSpc="1">
              <a:prstTxWarp prst="textNoShape">
                <a:avLst/>
              </a:prstTxWarp>
            </a:bodyPr>
            <a:lstStyle/>
            <a:p>
              <a:endParaRPr lang="en-CA"/>
            </a:p>
          </p:txBody>
        </p:sp>
      </p:grpSp>
      <p:sp>
        <p:nvSpPr>
          <p:cNvPr id="26" name="Slide Number Placeholder 5"/>
          <p:cNvSpPr>
            <a:spLocks noGrp="1"/>
          </p:cNvSpPr>
          <p:nvPr>
            <p:ph type="sldNum" sz="quarter" idx="12"/>
          </p:nvPr>
        </p:nvSpPr>
        <p:spPr>
          <a:xfrm>
            <a:off x="9077017" y="6073051"/>
            <a:ext cx="530469" cy="365125"/>
          </a:xfrm>
        </p:spPr>
        <p:txBody>
          <a:bodyPr/>
          <a:lstStyle/>
          <a:p>
            <a:fld id="{20AF2735-B99D-4350-BC1E-6E64B33DA655}" type="slidenum">
              <a:rPr lang="en-CA" sz="1500" smtClean="0">
                <a:solidFill>
                  <a:srgbClr val="0A2191"/>
                </a:solidFill>
                <a:latin typeface="Effra" pitchFamily="34" charset="0"/>
              </a:rPr>
              <a:pPr/>
              <a:t>‹N°›</a:t>
            </a:fld>
            <a:endParaRPr lang="en-CA" sz="1500" dirty="0">
              <a:solidFill>
                <a:srgbClr val="0A2191"/>
              </a:solidFill>
              <a:latin typeface="Effra" pitchFamily="34" charset="0"/>
            </a:endParaRPr>
          </a:p>
        </p:txBody>
      </p:sp>
      <p:sp>
        <p:nvSpPr>
          <p:cNvPr id="3" name="Espace réservé du texte 2"/>
          <p:cNvSpPr>
            <a:spLocks noGrp="1"/>
          </p:cNvSpPr>
          <p:nvPr>
            <p:ph type="body" sz="quarter" idx="13" hasCustomPrompt="1"/>
          </p:nvPr>
        </p:nvSpPr>
        <p:spPr>
          <a:xfrm>
            <a:off x="380108" y="1485186"/>
            <a:ext cx="9130310" cy="3791188"/>
          </a:xfrm>
        </p:spPr>
        <p:txBody>
          <a:bodyPr/>
          <a:lstStyle>
            <a:lvl1pPr marL="435140" indent="-435140">
              <a:buFontTx/>
              <a:buBlip>
                <a:blip r:embed="rId2"/>
              </a:buBlip>
              <a:defRPr sz="2100" baseline="0">
                <a:solidFill>
                  <a:srgbClr val="0A2191"/>
                </a:solidFill>
                <a:latin typeface="Effra Medium"/>
              </a:defRPr>
            </a:lvl1pPr>
            <a:lvl2pPr marL="778237" indent="-299322">
              <a:buFontTx/>
              <a:buBlip>
                <a:blip r:embed="rId2"/>
              </a:buBlip>
              <a:defRPr sz="1400">
                <a:solidFill>
                  <a:srgbClr val="0A2191"/>
                </a:solidFill>
                <a:latin typeface="Effra Medium"/>
              </a:defRPr>
            </a:lvl2pPr>
            <a:lvl3pPr marL="1197288" indent="-239458">
              <a:buFontTx/>
              <a:buBlip>
                <a:blip r:embed="rId2"/>
              </a:buBlip>
              <a:defRPr sz="1400">
                <a:solidFill>
                  <a:srgbClr val="0A2191"/>
                </a:solidFill>
                <a:latin typeface="Effra Medium"/>
              </a:defRPr>
            </a:lvl3pPr>
          </a:lstStyle>
          <a:p>
            <a:pPr lvl="0"/>
            <a:r>
              <a:rPr lang="fr-CA" dirty="0" smtClean="0"/>
              <a:t>Comité 1: État de santé, optimisation des ventes </a:t>
            </a:r>
          </a:p>
          <a:p>
            <a:pPr lvl="1"/>
            <a:r>
              <a:rPr lang="fr-CA" dirty="0" smtClean="0"/>
              <a:t>Équipe</a:t>
            </a:r>
          </a:p>
          <a:p>
            <a:pPr lvl="1"/>
            <a:r>
              <a:rPr lang="fr-CA" dirty="0" smtClean="0"/>
              <a:t>Renouvellement</a:t>
            </a:r>
          </a:p>
          <a:p>
            <a:pPr lvl="2"/>
            <a:r>
              <a:rPr lang="fr-CA" dirty="0" smtClean="0"/>
              <a:t>Équipe</a:t>
            </a:r>
            <a:endParaRPr lang="fr-CA" dirty="0"/>
          </a:p>
        </p:txBody>
      </p:sp>
      <p:sp>
        <p:nvSpPr>
          <p:cNvPr id="27" name="Espace réservé du texte 4"/>
          <p:cNvSpPr>
            <a:spLocks noGrp="1"/>
          </p:cNvSpPr>
          <p:nvPr>
            <p:ph type="body" sz="quarter" idx="14" hasCustomPrompt="1"/>
          </p:nvPr>
        </p:nvSpPr>
        <p:spPr>
          <a:xfrm>
            <a:off x="1852177" y="512086"/>
            <a:ext cx="7673716" cy="340757"/>
          </a:xfrm>
        </p:spPr>
        <p:txBody>
          <a:bodyPr>
            <a:normAutofit/>
          </a:bodyPr>
          <a:lstStyle>
            <a:lvl1pPr marL="0" indent="0">
              <a:buNone/>
              <a:defRPr lang="fr-CA" sz="1400" b="1" kern="1200" baseline="0" dirty="0">
                <a:solidFill>
                  <a:srgbClr val="0A2191"/>
                </a:solidFill>
                <a:latin typeface="Effra" panose="020B0603020203020204" pitchFamily="34" charset="0"/>
                <a:ea typeface="+mn-ea"/>
                <a:cs typeface="Effra" panose="020B0603020203020204" pitchFamily="34" charset="0"/>
              </a:defRPr>
            </a:lvl1pPr>
          </a:lstStyle>
          <a:p>
            <a:r>
              <a:rPr lang="fr-FR" sz="1400" b="1" dirty="0" smtClean="0">
                <a:solidFill>
                  <a:srgbClr val="0A2191"/>
                </a:solidFill>
                <a:latin typeface="Effra" pitchFamily="34" charset="0"/>
              </a:rPr>
              <a:t>Texte sommaire avec puces 3</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5783" tIns="47891" rIns="95783" bIns="47891"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95300" y="1600201"/>
            <a:ext cx="8915400" cy="4525963"/>
          </a:xfrm>
          <a:prstGeom prst="rect">
            <a:avLst/>
          </a:prstGeom>
        </p:spPr>
        <p:txBody>
          <a:bodyPr vert="horz" lIns="95783" tIns="47891" rIns="95783" bIns="4789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2"/>
          </p:nvPr>
        </p:nvSpPr>
        <p:spPr>
          <a:xfrm>
            <a:off x="495300" y="6356351"/>
            <a:ext cx="2311400" cy="365125"/>
          </a:xfrm>
          <a:prstGeom prst="rect">
            <a:avLst/>
          </a:prstGeom>
        </p:spPr>
        <p:txBody>
          <a:bodyPr vert="horz" lIns="95783" tIns="47891" rIns="95783" bIns="47891" rtlCol="0" anchor="ctr"/>
          <a:lstStyle>
            <a:lvl1pPr algn="l">
              <a:defRPr sz="1300">
                <a:solidFill>
                  <a:schemeClr val="tx1">
                    <a:tint val="75000"/>
                  </a:schemeClr>
                </a:solidFill>
              </a:defRPr>
            </a:lvl1pPr>
          </a:lstStyle>
          <a:p>
            <a:fld id="{DCF74751-7CE9-440F-B441-FC85BF0200A9}" type="datetime1">
              <a:rPr lang="en-CA" smtClean="0"/>
              <a:pPr/>
              <a:t>2017-11-12</a:t>
            </a:fld>
            <a:endParaRPr lang="en-CA"/>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5783" tIns="47891" rIns="95783" bIns="47891" rtlCol="0" anchor="ctr"/>
          <a:lstStyle>
            <a:lvl1pPr algn="ctr">
              <a:defRPr sz="13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5783" tIns="47891" rIns="95783" bIns="47891" rtlCol="0" anchor="ctr"/>
          <a:lstStyle>
            <a:lvl1pPr algn="r">
              <a:defRPr sz="1300">
                <a:solidFill>
                  <a:schemeClr val="tx1">
                    <a:tint val="75000"/>
                  </a:schemeClr>
                </a:solidFill>
              </a:defRPr>
            </a:lvl1pPr>
          </a:lstStyle>
          <a:p>
            <a:fld id="{08DFB5F8-E1FF-4ECA-961B-9B90438C00C3}" type="slidenum">
              <a:rPr lang="en-CA" smtClean="0"/>
              <a:pPr/>
              <a:t>‹N°›</a:t>
            </a:fld>
            <a:endParaRPr lang="en-CA"/>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ctr" defTabSz="957830" rtl="0" eaLnBrk="1" latinLnBrk="0" hangingPunct="1">
        <a:spcBef>
          <a:spcPct val="0"/>
        </a:spcBef>
        <a:buNone/>
        <a:defRPr sz="4600" kern="1200">
          <a:solidFill>
            <a:schemeClr val="tx1"/>
          </a:solidFill>
          <a:latin typeface="+mj-lt"/>
          <a:ea typeface="+mj-ea"/>
          <a:cs typeface="+mj-cs"/>
        </a:defRPr>
      </a:lvl1pPr>
    </p:titleStyle>
    <p:bodyStyle>
      <a:lvl1pPr marL="359187" indent="-359187" algn="l" defTabSz="957830"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778237" indent="-299322" algn="l" defTabSz="957830"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7288" indent="-239458" algn="l" defTabSz="957830"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76203"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5119"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34033"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2949"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864"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779"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30" rtl="0" eaLnBrk="1" latinLnBrk="0" hangingPunct="1">
        <a:defRPr sz="1900" kern="1200">
          <a:solidFill>
            <a:schemeClr val="tx1"/>
          </a:solidFill>
          <a:latin typeface="+mn-lt"/>
          <a:ea typeface="+mn-ea"/>
          <a:cs typeface="+mn-cs"/>
        </a:defRPr>
      </a:lvl1pPr>
      <a:lvl2pPr marL="478915" algn="l" defTabSz="957830" rtl="0" eaLnBrk="1" latinLnBrk="0" hangingPunct="1">
        <a:defRPr sz="1900" kern="1200">
          <a:solidFill>
            <a:schemeClr val="tx1"/>
          </a:solidFill>
          <a:latin typeface="+mn-lt"/>
          <a:ea typeface="+mn-ea"/>
          <a:cs typeface="+mn-cs"/>
        </a:defRPr>
      </a:lvl2pPr>
      <a:lvl3pPr marL="957830" algn="l" defTabSz="957830" rtl="0" eaLnBrk="1" latinLnBrk="0" hangingPunct="1">
        <a:defRPr sz="1900" kern="1200">
          <a:solidFill>
            <a:schemeClr val="tx1"/>
          </a:solidFill>
          <a:latin typeface="+mn-lt"/>
          <a:ea typeface="+mn-ea"/>
          <a:cs typeface="+mn-cs"/>
        </a:defRPr>
      </a:lvl3pPr>
      <a:lvl4pPr marL="1436745" algn="l" defTabSz="957830" rtl="0" eaLnBrk="1" latinLnBrk="0" hangingPunct="1">
        <a:defRPr sz="1900" kern="1200">
          <a:solidFill>
            <a:schemeClr val="tx1"/>
          </a:solidFill>
          <a:latin typeface="+mn-lt"/>
          <a:ea typeface="+mn-ea"/>
          <a:cs typeface="+mn-cs"/>
        </a:defRPr>
      </a:lvl4pPr>
      <a:lvl5pPr marL="1915661" algn="l" defTabSz="957830" rtl="0" eaLnBrk="1" latinLnBrk="0" hangingPunct="1">
        <a:defRPr sz="1900" kern="1200">
          <a:solidFill>
            <a:schemeClr val="tx1"/>
          </a:solidFill>
          <a:latin typeface="+mn-lt"/>
          <a:ea typeface="+mn-ea"/>
          <a:cs typeface="+mn-cs"/>
        </a:defRPr>
      </a:lvl5pPr>
      <a:lvl6pPr marL="2394576" algn="l" defTabSz="957830" rtl="0" eaLnBrk="1" latinLnBrk="0" hangingPunct="1">
        <a:defRPr sz="1900" kern="1200">
          <a:solidFill>
            <a:schemeClr val="tx1"/>
          </a:solidFill>
          <a:latin typeface="+mn-lt"/>
          <a:ea typeface="+mn-ea"/>
          <a:cs typeface="+mn-cs"/>
        </a:defRPr>
      </a:lvl6pPr>
      <a:lvl7pPr marL="2873491" algn="l" defTabSz="957830" rtl="0" eaLnBrk="1" latinLnBrk="0" hangingPunct="1">
        <a:defRPr sz="1900" kern="1200">
          <a:solidFill>
            <a:schemeClr val="tx1"/>
          </a:solidFill>
          <a:latin typeface="+mn-lt"/>
          <a:ea typeface="+mn-ea"/>
          <a:cs typeface="+mn-cs"/>
        </a:defRPr>
      </a:lvl7pPr>
      <a:lvl8pPr marL="3352406" algn="l" defTabSz="957830" rtl="0" eaLnBrk="1" latinLnBrk="0" hangingPunct="1">
        <a:defRPr sz="1900" kern="1200">
          <a:solidFill>
            <a:schemeClr val="tx1"/>
          </a:solidFill>
          <a:latin typeface="+mn-lt"/>
          <a:ea typeface="+mn-ea"/>
          <a:cs typeface="+mn-cs"/>
        </a:defRPr>
      </a:lvl8pPr>
      <a:lvl9pPr marL="3831322" algn="l" defTabSz="95783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39" Type="http://schemas.openxmlformats.org/officeDocument/2006/relationships/tags" Target="../tags/tag44.xml"/><Relationship Id="rId21" Type="http://schemas.openxmlformats.org/officeDocument/2006/relationships/tags" Target="../tags/tag26.xml"/><Relationship Id="rId34" Type="http://schemas.openxmlformats.org/officeDocument/2006/relationships/tags" Target="../tags/tag39.xml"/><Relationship Id="rId42" Type="http://schemas.openxmlformats.org/officeDocument/2006/relationships/tags" Target="../tags/tag47.xml"/><Relationship Id="rId47" Type="http://schemas.openxmlformats.org/officeDocument/2006/relationships/tags" Target="../tags/tag52.xml"/><Relationship Id="rId50" Type="http://schemas.openxmlformats.org/officeDocument/2006/relationships/tags" Target="../tags/tag55.xml"/><Relationship Id="rId55" Type="http://schemas.openxmlformats.org/officeDocument/2006/relationships/slideLayout" Target="../slideLayouts/slideLayout5.xml"/><Relationship Id="rId7" Type="http://schemas.openxmlformats.org/officeDocument/2006/relationships/tags" Target="../tags/tag12.xml"/><Relationship Id="rId2" Type="http://schemas.openxmlformats.org/officeDocument/2006/relationships/tags" Target="../tags/tag7.xml"/><Relationship Id="rId16" Type="http://schemas.openxmlformats.org/officeDocument/2006/relationships/tags" Target="../tags/tag21.xml"/><Relationship Id="rId29" Type="http://schemas.openxmlformats.org/officeDocument/2006/relationships/tags" Target="../tags/tag34.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tags" Target="../tags/tag37.xml"/><Relationship Id="rId37" Type="http://schemas.openxmlformats.org/officeDocument/2006/relationships/tags" Target="../tags/tag42.xml"/><Relationship Id="rId40" Type="http://schemas.openxmlformats.org/officeDocument/2006/relationships/tags" Target="../tags/tag45.xml"/><Relationship Id="rId45" Type="http://schemas.openxmlformats.org/officeDocument/2006/relationships/tags" Target="../tags/tag50.xml"/><Relationship Id="rId53" Type="http://schemas.openxmlformats.org/officeDocument/2006/relationships/tags" Target="../tags/tag58.xml"/><Relationship Id="rId5" Type="http://schemas.openxmlformats.org/officeDocument/2006/relationships/tags" Target="../tags/tag10.xml"/><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4" Type="http://schemas.openxmlformats.org/officeDocument/2006/relationships/tags" Target="../tags/tag49.xml"/><Relationship Id="rId52" Type="http://schemas.openxmlformats.org/officeDocument/2006/relationships/tags" Target="../tags/tag57.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tags" Target="../tags/tag40.xml"/><Relationship Id="rId43" Type="http://schemas.openxmlformats.org/officeDocument/2006/relationships/tags" Target="../tags/tag48.xml"/><Relationship Id="rId48" Type="http://schemas.openxmlformats.org/officeDocument/2006/relationships/tags" Target="../tags/tag53.xml"/><Relationship Id="rId56" Type="http://schemas.openxmlformats.org/officeDocument/2006/relationships/notesSlide" Target="../notesSlides/notesSlide9.xml"/><Relationship Id="rId8" Type="http://schemas.openxmlformats.org/officeDocument/2006/relationships/tags" Target="../tags/tag13.xml"/><Relationship Id="rId51" Type="http://schemas.openxmlformats.org/officeDocument/2006/relationships/tags" Target="../tags/tag56.xml"/><Relationship Id="rId3" Type="http://schemas.openxmlformats.org/officeDocument/2006/relationships/tags" Target="../tags/tag8.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tags" Target="../tags/tag38.xml"/><Relationship Id="rId38" Type="http://schemas.openxmlformats.org/officeDocument/2006/relationships/tags" Target="../tags/tag43.xml"/><Relationship Id="rId46" Type="http://schemas.openxmlformats.org/officeDocument/2006/relationships/tags" Target="../tags/tag51.xml"/><Relationship Id="rId20" Type="http://schemas.openxmlformats.org/officeDocument/2006/relationships/tags" Target="../tags/tag25.xml"/><Relationship Id="rId41" Type="http://schemas.openxmlformats.org/officeDocument/2006/relationships/tags" Target="../tags/tag46.xml"/><Relationship Id="rId54" Type="http://schemas.openxmlformats.org/officeDocument/2006/relationships/tags" Target="../tags/tag59.xml"/><Relationship Id="rId1" Type="http://schemas.openxmlformats.org/officeDocument/2006/relationships/tags" Target="../tags/tag6.xml"/><Relationship Id="rId6" Type="http://schemas.openxmlformats.org/officeDocument/2006/relationships/tags" Target="../tags/tag11.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tags" Target="../tags/tag41.xml"/><Relationship Id="rId49" Type="http://schemas.openxmlformats.org/officeDocument/2006/relationships/tags" Target="../tags/tag5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6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69.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70.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7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7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7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7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7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8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8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83.xml"/><Relationship Id="rId4" Type="http://schemas.openxmlformats.org/officeDocument/2006/relationships/image" Target="../media/image18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84.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85.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86.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8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8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8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90.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91.xml"/><Relationship Id="rId4"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9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94.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95.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9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97.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98.xml"/><Relationship Id="rId4" Type="http://schemas.openxmlformats.org/officeDocument/2006/relationships/image" Target="../media/image3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9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hyperlink" Target="https://www.amazon.ca/Lean-Product-Process-Development-2nd-ebook/dp/B00IPNN1Z0/ref=sr_1_5?ie=UTF8&amp;qid=1509924575&amp;sr=8-5&amp;keywords=lean+product+development" TargetMode="External"/><Relationship Id="rId2" Type="http://schemas.openxmlformats.org/officeDocument/2006/relationships/hyperlink" Target="http://www.leanessays.com/2015/06/lean-software-development-history.html" TargetMode="Externa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41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2177" y="512086"/>
            <a:ext cx="7673716" cy="583791"/>
          </a:xfrm>
        </p:spPr>
        <p:txBody>
          <a:bodyPr>
            <a:noAutofit/>
          </a:bodyPr>
          <a:lstStyle/>
          <a:p>
            <a:r>
              <a:rPr lang="fr-CA" sz="3000" dirty="0" smtClean="0"/>
              <a:t>Lean appliqué aux TI</a:t>
            </a:r>
            <a:endParaRPr lang="fr-CA" sz="3000" dirty="0"/>
          </a:p>
        </p:txBody>
      </p:sp>
      <p:sp>
        <p:nvSpPr>
          <p:cNvPr id="3" name="Espace réservé du texte 2"/>
          <p:cNvSpPr>
            <a:spLocks noGrp="1"/>
          </p:cNvSpPr>
          <p:nvPr>
            <p:ph type="body" sz="quarter" idx="15"/>
          </p:nvPr>
        </p:nvSpPr>
        <p:spPr/>
        <p:txBody>
          <a:bodyPr>
            <a:normAutofit/>
          </a:bodyPr>
          <a:lstStyle/>
          <a:p>
            <a:r>
              <a:rPr lang="fr-CA" sz="5300" dirty="0" smtClean="0"/>
              <a:t>Le contexte</a:t>
            </a:r>
            <a:endParaRPr lang="fr-CA" sz="5300" dirty="0"/>
          </a:p>
        </p:txBody>
      </p:sp>
    </p:spTree>
    <p:extLst>
      <p:ext uri="{BB962C8B-B14F-4D97-AF65-F5344CB8AC3E}">
        <p14:creationId xmlns:p14="http://schemas.microsoft.com/office/powerpoint/2010/main" val="3446400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6570" y="404580"/>
            <a:ext cx="7673716" cy="340757"/>
          </a:xfrm>
        </p:spPr>
        <p:txBody>
          <a:bodyPr>
            <a:noAutofit/>
          </a:bodyPr>
          <a:lstStyle/>
          <a:p>
            <a:r>
              <a:rPr lang="fr-CA" sz="3000" b="0" dirty="0" smtClean="0"/>
              <a:t>Les défis de notre époque</a:t>
            </a:r>
            <a:endParaRPr lang="fr-CA" sz="3000" b="0" dirty="0"/>
          </a:p>
        </p:txBody>
      </p:sp>
      <p:sp>
        <p:nvSpPr>
          <p:cNvPr id="3" name="Espace réservé du texte 2"/>
          <p:cNvSpPr>
            <a:spLocks noGrp="1"/>
          </p:cNvSpPr>
          <p:nvPr>
            <p:ph type="body" sz="quarter" idx="15"/>
          </p:nvPr>
        </p:nvSpPr>
        <p:spPr>
          <a:xfrm>
            <a:off x="458076" y="1581696"/>
            <a:ext cx="9169218" cy="3935594"/>
          </a:xfrm>
        </p:spPr>
        <p:txBody>
          <a:bodyPr>
            <a:normAutofit fontScale="92500" lnSpcReduction="10000"/>
          </a:bodyPr>
          <a:lstStyle/>
          <a:p>
            <a:pPr marL="685800" indent="-685800">
              <a:lnSpc>
                <a:spcPct val="100000"/>
              </a:lnSpc>
              <a:buFont typeface="Wingdings" panose="05000000000000000000" pitchFamily="2" charset="2"/>
              <a:buChar char="§"/>
            </a:pPr>
            <a:r>
              <a:rPr lang="fr-FR" sz="3000" dirty="0" smtClean="0"/>
              <a:t>La </a:t>
            </a:r>
            <a:r>
              <a:rPr lang="fr-FR" sz="3000" b="1" dirty="0">
                <a:solidFill>
                  <a:srgbClr val="00B0F0"/>
                </a:solidFill>
                <a:latin typeface="Effra"/>
              </a:rPr>
              <a:t>concurrence</a:t>
            </a:r>
            <a:r>
              <a:rPr lang="fr-FR" sz="3000" dirty="0"/>
              <a:t> est </a:t>
            </a:r>
            <a:r>
              <a:rPr lang="fr-FR" sz="3000" dirty="0" smtClean="0"/>
              <a:t>de plus en plus rude</a:t>
            </a:r>
            <a:endParaRPr lang="fr-FR" sz="3000" dirty="0"/>
          </a:p>
          <a:p>
            <a:pPr marL="685800" indent="-685800">
              <a:lnSpc>
                <a:spcPct val="100000"/>
              </a:lnSpc>
              <a:buFont typeface="Wingdings" panose="05000000000000000000" pitchFamily="2" charset="2"/>
              <a:buChar char="§"/>
            </a:pPr>
            <a:r>
              <a:rPr lang="fr-FR" sz="3000" dirty="0" smtClean="0"/>
              <a:t>Les </a:t>
            </a:r>
            <a:r>
              <a:rPr lang="fr-FR" sz="3000" dirty="0" smtClean="0"/>
              <a:t>entreprises en croissance se confrontent aux </a:t>
            </a:r>
            <a:r>
              <a:rPr lang="fr-FR" sz="3000" b="1" dirty="0">
                <a:solidFill>
                  <a:srgbClr val="00B0F0"/>
                </a:solidFill>
                <a:latin typeface="Effra"/>
              </a:rPr>
              <a:t>lourdeurs b</a:t>
            </a:r>
            <a:r>
              <a:rPr lang="fr-FR" sz="3000" b="1" dirty="0" smtClean="0">
                <a:solidFill>
                  <a:srgbClr val="00B0F0"/>
                </a:solidFill>
                <a:latin typeface="Effra"/>
              </a:rPr>
              <a:t>ureaucratiques</a:t>
            </a:r>
          </a:p>
          <a:p>
            <a:pPr marL="685800" indent="-685800">
              <a:lnSpc>
                <a:spcPct val="100000"/>
              </a:lnSpc>
              <a:buFont typeface="Wingdings" panose="05000000000000000000" pitchFamily="2" charset="2"/>
              <a:buChar char="§"/>
            </a:pPr>
            <a:r>
              <a:rPr lang="fr-FR" sz="3000" dirty="0"/>
              <a:t>Les lourdeurs </a:t>
            </a:r>
            <a:r>
              <a:rPr lang="fr-FR" sz="3000" dirty="0"/>
              <a:t>bureaucratiques </a:t>
            </a:r>
            <a:r>
              <a:rPr lang="fr-FR" sz="3000" dirty="0" smtClean="0"/>
              <a:t>réduisent la capacité des entreprises à </a:t>
            </a:r>
            <a:r>
              <a:rPr lang="fr-FR" sz="3000" b="1" dirty="0">
                <a:solidFill>
                  <a:srgbClr val="00B0F0"/>
                </a:solidFill>
                <a:latin typeface="Effra"/>
              </a:rPr>
              <a:t>s’a</a:t>
            </a:r>
            <a:r>
              <a:rPr lang="fr-FR" sz="3000" b="1" dirty="0" smtClean="0">
                <a:solidFill>
                  <a:srgbClr val="00B0F0"/>
                </a:solidFill>
                <a:latin typeface="Effra"/>
              </a:rPr>
              <a:t>dapter en continue </a:t>
            </a:r>
            <a:r>
              <a:rPr lang="fr-FR" sz="3000" dirty="0" smtClean="0"/>
              <a:t>aux nouvelles manière de faire et aux nouveaux besoins de leurs clients</a:t>
            </a:r>
            <a:endParaRPr lang="fr-FR" sz="3000" dirty="0"/>
          </a:p>
          <a:p>
            <a:pPr marL="685800" indent="-685800">
              <a:lnSpc>
                <a:spcPct val="100000"/>
              </a:lnSpc>
              <a:buFont typeface="Wingdings" panose="05000000000000000000" pitchFamily="2" charset="2"/>
              <a:buChar char="§"/>
            </a:pPr>
            <a:r>
              <a:rPr lang="fr-FR" sz="3000" dirty="0" smtClean="0"/>
              <a:t>La </a:t>
            </a:r>
            <a:r>
              <a:rPr lang="fr-FR" sz="3000" b="1" dirty="0">
                <a:solidFill>
                  <a:srgbClr val="00B0F0"/>
                </a:solidFill>
                <a:latin typeface="Effra"/>
              </a:rPr>
              <a:t>réalité d</a:t>
            </a:r>
            <a:r>
              <a:rPr lang="fr-FR" sz="3000" b="1" dirty="0">
                <a:solidFill>
                  <a:srgbClr val="00B0F0"/>
                </a:solidFill>
                <a:latin typeface="Effra"/>
              </a:rPr>
              <a:t>émographique </a:t>
            </a:r>
            <a:r>
              <a:rPr lang="fr-FR" sz="3000" dirty="0"/>
              <a:t>met une </a:t>
            </a:r>
            <a:r>
              <a:rPr lang="fr-FR" sz="3000" dirty="0" smtClean="0"/>
              <a:t>pression sur </a:t>
            </a:r>
            <a:r>
              <a:rPr lang="fr-FR" sz="3000" dirty="0"/>
              <a:t>les </a:t>
            </a:r>
            <a:r>
              <a:rPr lang="fr-FR" sz="3000" dirty="0" smtClean="0"/>
              <a:t>entreprises avec une pénurie et un coût toujours croissant des ressources</a:t>
            </a:r>
            <a:endParaRPr lang="fr-FR" sz="3000" b="1" dirty="0">
              <a:solidFill>
                <a:srgbClr val="00B0F0"/>
              </a:solidFill>
              <a:latin typeface="Effra"/>
            </a:endParaRPr>
          </a:p>
        </p:txBody>
      </p:sp>
    </p:spTree>
    <p:extLst>
      <p:ext uri="{BB962C8B-B14F-4D97-AF65-F5344CB8AC3E}">
        <p14:creationId xmlns:p14="http://schemas.microsoft.com/office/powerpoint/2010/main" val="1811912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6570" y="404580"/>
            <a:ext cx="7673716" cy="340757"/>
          </a:xfrm>
        </p:spPr>
        <p:txBody>
          <a:bodyPr>
            <a:noAutofit/>
          </a:bodyPr>
          <a:lstStyle/>
          <a:p>
            <a:r>
              <a:rPr lang="fr-CA" sz="3000" b="0" dirty="0" smtClean="0"/>
              <a:t>Perception des TI par les gens d’affaire</a:t>
            </a:r>
            <a:endParaRPr lang="fr-CA" sz="3000" b="0" dirty="0"/>
          </a:p>
        </p:txBody>
      </p:sp>
      <p:sp>
        <p:nvSpPr>
          <p:cNvPr id="4" name="Rectangle 3"/>
          <p:cNvSpPr/>
          <p:nvPr/>
        </p:nvSpPr>
        <p:spPr>
          <a:xfrm>
            <a:off x="733551" y="1772770"/>
            <a:ext cx="1627369" cy="523220"/>
          </a:xfrm>
          <a:prstGeom prst="rect">
            <a:avLst/>
          </a:prstGeom>
        </p:spPr>
        <p:txBody>
          <a:bodyPr wrap="none">
            <a:spAutoFit/>
          </a:bodyPr>
          <a:lstStyle/>
          <a:p>
            <a:r>
              <a:rPr lang="en-US" sz="2800" dirty="0" err="1">
                <a:solidFill>
                  <a:srgbClr val="0070C0"/>
                </a:solidFill>
                <a:latin typeface="MinionPro-Regular"/>
              </a:rPr>
              <a:t>Lourdeur</a:t>
            </a:r>
            <a:endParaRPr lang="fr-CA" sz="2800" dirty="0">
              <a:solidFill>
                <a:srgbClr val="0070C0"/>
              </a:solidFill>
              <a:latin typeface="MinionPro-Regular"/>
            </a:endParaRPr>
          </a:p>
        </p:txBody>
      </p:sp>
      <p:sp>
        <p:nvSpPr>
          <p:cNvPr id="5" name="Rectangle 4"/>
          <p:cNvSpPr/>
          <p:nvPr/>
        </p:nvSpPr>
        <p:spPr>
          <a:xfrm>
            <a:off x="3622283" y="1330514"/>
            <a:ext cx="1406154" cy="523220"/>
          </a:xfrm>
          <a:prstGeom prst="rect">
            <a:avLst/>
          </a:prstGeom>
        </p:spPr>
        <p:txBody>
          <a:bodyPr wrap="none">
            <a:spAutoFit/>
          </a:bodyPr>
          <a:lstStyle/>
          <a:p>
            <a:r>
              <a:rPr lang="en-US" sz="2800" dirty="0" err="1">
                <a:solidFill>
                  <a:srgbClr val="0070C0"/>
                </a:solidFill>
                <a:latin typeface="MinionPro-Regular"/>
              </a:rPr>
              <a:t>Lenteur</a:t>
            </a:r>
            <a:endParaRPr lang="fr-CA" sz="2800" dirty="0">
              <a:solidFill>
                <a:srgbClr val="0070C0"/>
              </a:solidFill>
              <a:latin typeface="MinionPro-Regular"/>
            </a:endParaRPr>
          </a:p>
        </p:txBody>
      </p:sp>
      <p:sp>
        <p:nvSpPr>
          <p:cNvPr id="6" name="Rectangle 5"/>
          <p:cNvSpPr/>
          <p:nvPr/>
        </p:nvSpPr>
        <p:spPr>
          <a:xfrm>
            <a:off x="2155572" y="3305939"/>
            <a:ext cx="2185214" cy="523220"/>
          </a:xfrm>
          <a:prstGeom prst="rect">
            <a:avLst/>
          </a:prstGeom>
        </p:spPr>
        <p:txBody>
          <a:bodyPr wrap="none">
            <a:spAutoFit/>
          </a:bodyPr>
          <a:lstStyle/>
          <a:p>
            <a:r>
              <a:rPr lang="en-US" sz="2800" dirty="0" err="1">
                <a:solidFill>
                  <a:srgbClr val="0070C0"/>
                </a:solidFill>
                <a:latin typeface="MinionPro-Regular"/>
              </a:rPr>
              <a:t>En</a:t>
            </a:r>
            <a:r>
              <a:rPr lang="en-US" sz="2800" dirty="0">
                <a:solidFill>
                  <a:srgbClr val="0070C0"/>
                </a:solidFill>
                <a:latin typeface="MinionPro-Regular"/>
              </a:rPr>
              <a:t> </a:t>
            </a:r>
            <a:r>
              <a:rPr lang="en-US" sz="2800" dirty="0" err="1">
                <a:solidFill>
                  <a:srgbClr val="0070C0"/>
                </a:solidFill>
                <a:latin typeface="MinionPro-Regular"/>
              </a:rPr>
              <a:t>décalage</a:t>
            </a:r>
            <a:endParaRPr lang="fr-CA" sz="2800" dirty="0">
              <a:solidFill>
                <a:srgbClr val="0070C0"/>
              </a:solidFill>
              <a:latin typeface="MinionPro-Regular"/>
            </a:endParaRPr>
          </a:p>
        </p:txBody>
      </p:sp>
      <p:sp>
        <p:nvSpPr>
          <p:cNvPr id="7" name="Rectangle 6"/>
          <p:cNvSpPr/>
          <p:nvPr/>
        </p:nvSpPr>
        <p:spPr>
          <a:xfrm>
            <a:off x="5786597" y="2367095"/>
            <a:ext cx="3667992" cy="523220"/>
          </a:xfrm>
          <a:prstGeom prst="rect">
            <a:avLst/>
          </a:prstGeom>
        </p:spPr>
        <p:txBody>
          <a:bodyPr wrap="none">
            <a:spAutoFit/>
          </a:bodyPr>
          <a:lstStyle/>
          <a:p>
            <a:r>
              <a:rPr lang="en-US" sz="2800" dirty="0" err="1">
                <a:solidFill>
                  <a:srgbClr val="0070C0"/>
                </a:solidFill>
                <a:latin typeface="MinionPro-Regular"/>
              </a:rPr>
              <a:t>Une</a:t>
            </a:r>
            <a:r>
              <a:rPr lang="en-US" sz="2800" dirty="0">
                <a:solidFill>
                  <a:srgbClr val="0070C0"/>
                </a:solidFill>
                <a:latin typeface="MinionPro-Regular"/>
              </a:rPr>
              <a:t> langue </a:t>
            </a:r>
            <a:r>
              <a:rPr lang="en-US" sz="2800" dirty="0" err="1">
                <a:solidFill>
                  <a:srgbClr val="0070C0"/>
                </a:solidFill>
                <a:latin typeface="MinionPro-Regular"/>
              </a:rPr>
              <a:t>étrangère</a:t>
            </a:r>
            <a:endParaRPr lang="fr-CA" sz="2800" dirty="0">
              <a:solidFill>
                <a:srgbClr val="0070C0"/>
              </a:solidFill>
              <a:latin typeface="MinionPro-Regular"/>
            </a:endParaRPr>
          </a:p>
        </p:txBody>
      </p:sp>
      <p:sp>
        <p:nvSpPr>
          <p:cNvPr id="9" name="Rectangle 8"/>
          <p:cNvSpPr/>
          <p:nvPr/>
        </p:nvSpPr>
        <p:spPr>
          <a:xfrm>
            <a:off x="5145040" y="4087971"/>
            <a:ext cx="2863284" cy="523220"/>
          </a:xfrm>
          <a:prstGeom prst="rect">
            <a:avLst/>
          </a:prstGeom>
        </p:spPr>
        <p:txBody>
          <a:bodyPr wrap="none">
            <a:spAutoFit/>
          </a:bodyPr>
          <a:lstStyle/>
          <a:p>
            <a:r>
              <a:rPr lang="en-US" sz="2800" dirty="0" err="1">
                <a:solidFill>
                  <a:srgbClr val="0070C0"/>
                </a:solidFill>
                <a:latin typeface="MinionPro-Regular"/>
              </a:rPr>
              <a:t>Projets</a:t>
            </a:r>
            <a:r>
              <a:rPr lang="en-US" sz="2800" dirty="0">
                <a:solidFill>
                  <a:srgbClr val="0070C0"/>
                </a:solidFill>
                <a:latin typeface="MinionPro-Regular"/>
              </a:rPr>
              <a:t> </a:t>
            </a:r>
            <a:r>
              <a:rPr lang="en-US" sz="2800" dirty="0" err="1">
                <a:solidFill>
                  <a:srgbClr val="0070C0"/>
                </a:solidFill>
                <a:latin typeface="MinionPro-Regular"/>
              </a:rPr>
              <a:t>en</a:t>
            </a:r>
            <a:r>
              <a:rPr lang="en-US" sz="2800" dirty="0">
                <a:solidFill>
                  <a:srgbClr val="0070C0"/>
                </a:solidFill>
                <a:latin typeface="MinionPro-Regular"/>
              </a:rPr>
              <a:t> </a:t>
            </a:r>
            <a:r>
              <a:rPr lang="en-US" sz="2800" dirty="0" err="1">
                <a:solidFill>
                  <a:srgbClr val="0070C0"/>
                </a:solidFill>
                <a:latin typeface="MinionPro-Regular"/>
              </a:rPr>
              <a:t>échec</a:t>
            </a:r>
            <a:endParaRPr lang="fr-CA" sz="2800" dirty="0">
              <a:solidFill>
                <a:srgbClr val="0070C0"/>
              </a:solidFill>
              <a:latin typeface="MinionPro-Regular"/>
            </a:endParaRPr>
          </a:p>
        </p:txBody>
      </p:sp>
      <p:sp>
        <p:nvSpPr>
          <p:cNvPr id="14" name="Rectangle 13"/>
          <p:cNvSpPr/>
          <p:nvPr/>
        </p:nvSpPr>
        <p:spPr>
          <a:xfrm>
            <a:off x="1338845" y="4797190"/>
            <a:ext cx="2282997" cy="523220"/>
          </a:xfrm>
          <a:prstGeom prst="rect">
            <a:avLst/>
          </a:prstGeom>
        </p:spPr>
        <p:txBody>
          <a:bodyPr wrap="none">
            <a:spAutoFit/>
          </a:bodyPr>
          <a:lstStyle/>
          <a:p>
            <a:r>
              <a:rPr lang="fr-CA" sz="2800" dirty="0">
                <a:solidFill>
                  <a:srgbClr val="0070C0"/>
                </a:solidFill>
                <a:latin typeface="MinionPro-Regular"/>
              </a:rPr>
              <a:t>ROI peu clair</a:t>
            </a:r>
          </a:p>
        </p:txBody>
      </p:sp>
      <p:sp>
        <p:nvSpPr>
          <p:cNvPr id="15" name="ZoneTexte 14"/>
          <p:cNvSpPr txBox="1"/>
          <p:nvPr/>
        </p:nvSpPr>
        <p:spPr>
          <a:xfrm>
            <a:off x="5693428" y="5907176"/>
            <a:ext cx="3860352" cy="400110"/>
          </a:xfrm>
          <a:prstGeom prst="rect">
            <a:avLst/>
          </a:prstGeom>
        </p:spPr>
        <p:txBody>
          <a:bodyPr wrap="none">
            <a:spAutoFit/>
          </a:bodyPr>
          <a:lstStyle>
            <a:defPPr>
              <a:defRPr lang="en-US"/>
            </a:defPPr>
            <a:lvl1pPr>
              <a:defRPr sz="2000">
                <a:solidFill>
                  <a:srgbClr val="0070C0"/>
                </a:solidFill>
                <a:latin typeface="MinionPro-Regular"/>
              </a:defRPr>
            </a:lvl1pPr>
          </a:lstStyle>
          <a:p>
            <a:r>
              <a:rPr lang="fr-CA" dirty="0"/>
              <a:t>(davantage de détail en annexe)</a:t>
            </a:r>
          </a:p>
        </p:txBody>
      </p:sp>
    </p:spTree>
    <p:extLst>
      <p:ext uri="{BB962C8B-B14F-4D97-AF65-F5344CB8AC3E}">
        <p14:creationId xmlns:p14="http://schemas.microsoft.com/office/powerpoint/2010/main" val="3773581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6570" y="404580"/>
            <a:ext cx="7673716" cy="340757"/>
          </a:xfrm>
        </p:spPr>
        <p:txBody>
          <a:bodyPr>
            <a:noAutofit/>
          </a:bodyPr>
          <a:lstStyle/>
          <a:p>
            <a:r>
              <a:rPr lang="fr-CA" sz="3000" b="0" dirty="0" smtClean="0"/>
              <a:t>Difficultés et défis des TI</a:t>
            </a:r>
            <a:endParaRPr lang="fr-CA" sz="3000" b="0" dirty="0"/>
          </a:p>
        </p:txBody>
      </p:sp>
      <p:sp>
        <p:nvSpPr>
          <p:cNvPr id="3" name="Rectangle 2"/>
          <p:cNvSpPr/>
          <p:nvPr/>
        </p:nvSpPr>
        <p:spPr>
          <a:xfrm>
            <a:off x="632399" y="1682033"/>
            <a:ext cx="2996457" cy="523220"/>
          </a:xfrm>
          <a:prstGeom prst="rect">
            <a:avLst/>
          </a:prstGeom>
        </p:spPr>
        <p:txBody>
          <a:bodyPr wrap="square">
            <a:spAutoFit/>
          </a:bodyPr>
          <a:lstStyle/>
          <a:p>
            <a:r>
              <a:rPr lang="fr-CA" sz="2800" dirty="0">
                <a:solidFill>
                  <a:srgbClr val="0070C0"/>
                </a:solidFill>
                <a:latin typeface="MinionPro-It"/>
              </a:rPr>
              <a:t>Mode pompier</a:t>
            </a:r>
            <a:endParaRPr lang="fr-CA" sz="2800" dirty="0"/>
          </a:p>
        </p:txBody>
      </p:sp>
      <p:sp>
        <p:nvSpPr>
          <p:cNvPr id="6" name="Rectangle 5"/>
          <p:cNvSpPr/>
          <p:nvPr/>
        </p:nvSpPr>
        <p:spPr>
          <a:xfrm>
            <a:off x="4833661" y="1204449"/>
            <a:ext cx="4439440" cy="523220"/>
          </a:xfrm>
          <a:prstGeom prst="rect">
            <a:avLst/>
          </a:prstGeom>
        </p:spPr>
        <p:txBody>
          <a:bodyPr wrap="square">
            <a:spAutoFit/>
          </a:bodyPr>
          <a:lstStyle/>
          <a:p>
            <a:r>
              <a:rPr lang="fr-CA" sz="2800" dirty="0">
                <a:solidFill>
                  <a:srgbClr val="0070C0"/>
                </a:solidFill>
                <a:latin typeface="MinionPro-It"/>
              </a:rPr>
              <a:t>Exigences peu claires</a:t>
            </a:r>
            <a:endParaRPr lang="fr-CA" sz="2800" dirty="0"/>
          </a:p>
        </p:txBody>
      </p:sp>
      <p:sp>
        <p:nvSpPr>
          <p:cNvPr id="7" name="Rectangle 6"/>
          <p:cNvSpPr/>
          <p:nvPr/>
        </p:nvSpPr>
        <p:spPr>
          <a:xfrm>
            <a:off x="916792" y="3255375"/>
            <a:ext cx="4414326" cy="523220"/>
          </a:xfrm>
          <a:prstGeom prst="rect">
            <a:avLst/>
          </a:prstGeom>
        </p:spPr>
        <p:txBody>
          <a:bodyPr wrap="square">
            <a:spAutoFit/>
          </a:bodyPr>
          <a:lstStyle/>
          <a:p>
            <a:r>
              <a:rPr lang="fr-CA" sz="2800" dirty="0">
                <a:solidFill>
                  <a:srgbClr val="0070C0"/>
                </a:solidFill>
                <a:latin typeface="MinionPro-It"/>
              </a:rPr>
              <a:t>Priorités conflictuelles</a:t>
            </a:r>
            <a:endParaRPr lang="fr-CA" sz="2800" dirty="0"/>
          </a:p>
        </p:txBody>
      </p:sp>
      <p:sp>
        <p:nvSpPr>
          <p:cNvPr id="8" name="Rectangle 7"/>
          <p:cNvSpPr/>
          <p:nvPr/>
        </p:nvSpPr>
        <p:spPr>
          <a:xfrm>
            <a:off x="3800839" y="2535275"/>
            <a:ext cx="4648063" cy="523220"/>
          </a:xfrm>
          <a:prstGeom prst="rect">
            <a:avLst/>
          </a:prstGeom>
        </p:spPr>
        <p:txBody>
          <a:bodyPr wrap="square">
            <a:spAutoFit/>
          </a:bodyPr>
          <a:lstStyle/>
          <a:p>
            <a:r>
              <a:rPr lang="fr-CA" sz="2800" dirty="0">
                <a:solidFill>
                  <a:srgbClr val="0070C0"/>
                </a:solidFill>
                <a:latin typeface="MinionPro-It"/>
              </a:rPr>
              <a:t>Manque d'engagement</a:t>
            </a:r>
            <a:endParaRPr lang="fr-CA" sz="2800" dirty="0"/>
          </a:p>
        </p:txBody>
      </p:sp>
      <p:sp>
        <p:nvSpPr>
          <p:cNvPr id="12" name="Rectangle 11"/>
          <p:cNvSpPr/>
          <p:nvPr/>
        </p:nvSpPr>
        <p:spPr>
          <a:xfrm>
            <a:off x="360278" y="4565255"/>
            <a:ext cx="4520712" cy="523220"/>
          </a:xfrm>
          <a:prstGeom prst="rect">
            <a:avLst/>
          </a:prstGeom>
        </p:spPr>
        <p:txBody>
          <a:bodyPr wrap="square">
            <a:spAutoFit/>
          </a:bodyPr>
          <a:lstStyle/>
          <a:p>
            <a:r>
              <a:rPr lang="fr-CA" sz="2800" dirty="0" smtClean="0">
                <a:solidFill>
                  <a:srgbClr val="0070C0"/>
                </a:solidFill>
                <a:latin typeface="MinionPro-It"/>
              </a:rPr>
              <a:t>Ressources spécialisées</a:t>
            </a:r>
            <a:endParaRPr lang="fr-CA" sz="2800" dirty="0"/>
          </a:p>
        </p:txBody>
      </p:sp>
      <p:sp>
        <p:nvSpPr>
          <p:cNvPr id="13" name="Rectangle 12"/>
          <p:cNvSpPr/>
          <p:nvPr/>
        </p:nvSpPr>
        <p:spPr>
          <a:xfrm>
            <a:off x="4880989" y="3777764"/>
            <a:ext cx="4344785" cy="523220"/>
          </a:xfrm>
          <a:prstGeom prst="rect">
            <a:avLst/>
          </a:prstGeom>
        </p:spPr>
        <p:txBody>
          <a:bodyPr wrap="square">
            <a:spAutoFit/>
          </a:bodyPr>
          <a:lstStyle/>
          <a:p>
            <a:r>
              <a:rPr lang="fr-CA" sz="2800" dirty="0">
                <a:solidFill>
                  <a:srgbClr val="0070C0"/>
                </a:solidFill>
                <a:latin typeface="MinionPro-It"/>
              </a:rPr>
              <a:t>Contrôle qualité tardif</a:t>
            </a:r>
            <a:endParaRPr lang="fr-CA" sz="2800" dirty="0"/>
          </a:p>
        </p:txBody>
      </p:sp>
      <p:sp>
        <p:nvSpPr>
          <p:cNvPr id="15" name="Rectangle 14"/>
          <p:cNvSpPr/>
          <p:nvPr/>
        </p:nvSpPr>
        <p:spPr>
          <a:xfrm>
            <a:off x="5308256" y="5108590"/>
            <a:ext cx="4827711" cy="523220"/>
          </a:xfrm>
          <a:prstGeom prst="rect">
            <a:avLst/>
          </a:prstGeom>
        </p:spPr>
        <p:txBody>
          <a:bodyPr wrap="square">
            <a:spAutoFit/>
          </a:bodyPr>
          <a:lstStyle/>
          <a:p>
            <a:r>
              <a:rPr lang="fr-CA" sz="2800" dirty="0">
                <a:solidFill>
                  <a:srgbClr val="0070C0"/>
                </a:solidFill>
                <a:latin typeface="MinionPro-It"/>
              </a:rPr>
              <a:t>Contraintes budgétaires</a:t>
            </a:r>
            <a:endParaRPr lang="fr-CA" sz="2800" dirty="0"/>
          </a:p>
        </p:txBody>
      </p:sp>
      <p:sp>
        <p:nvSpPr>
          <p:cNvPr id="16" name="ZoneTexte 15"/>
          <p:cNvSpPr txBox="1"/>
          <p:nvPr/>
        </p:nvSpPr>
        <p:spPr>
          <a:xfrm>
            <a:off x="5693428" y="5907176"/>
            <a:ext cx="3860352" cy="400110"/>
          </a:xfrm>
          <a:prstGeom prst="rect">
            <a:avLst/>
          </a:prstGeom>
        </p:spPr>
        <p:txBody>
          <a:bodyPr wrap="none">
            <a:spAutoFit/>
          </a:bodyPr>
          <a:lstStyle>
            <a:defPPr>
              <a:defRPr lang="en-US"/>
            </a:defPPr>
            <a:lvl1pPr>
              <a:defRPr sz="2000">
                <a:solidFill>
                  <a:srgbClr val="0070C0"/>
                </a:solidFill>
                <a:latin typeface="MinionPro-Regular"/>
              </a:defRPr>
            </a:lvl1pPr>
          </a:lstStyle>
          <a:p>
            <a:r>
              <a:rPr lang="fr-CA" dirty="0"/>
              <a:t>(davantage de détail en annexe)</a:t>
            </a:r>
          </a:p>
        </p:txBody>
      </p:sp>
    </p:spTree>
    <p:extLst>
      <p:ext uri="{BB962C8B-B14F-4D97-AF65-F5344CB8AC3E}">
        <p14:creationId xmlns:p14="http://schemas.microsoft.com/office/powerpoint/2010/main" val="249744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1852177" y="379705"/>
            <a:ext cx="7673716" cy="961005"/>
          </a:xfrm>
        </p:spPr>
        <p:txBody>
          <a:bodyPr>
            <a:noAutofit/>
          </a:bodyPr>
          <a:lstStyle/>
          <a:p>
            <a:r>
              <a:rPr lang="fr-CA" sz="3000" dirty="0" smtClean="0"/>
              <a:t>Besoin de créer des cercles vertueux coût, qualité, délai, motivation</a:t>
            </a:r>
            <a:endParaRPr lang="fr-CA" sz="3000" dirty="0"/>
          </a:p>
        </p:txBody>
      </p:sp>
      <p:graphicFrame>
        <p:nvGraphicFramePr>
          <p:cNvPr id="4" name="Diagramme 3"/>
          <p:cNvGraphicFramePr/>
          <p:nvPr>
            <p:extLst>
              <p:ext uri="{D42A27DB-BD31-4B8C-83A1-F6EECF244321}">
                <p14:modId xmlns:p14="http://schemas.microsoft.com/office/powerpoint/2010/main" val="177526295"/>
              </p:ext>
            </p:extLst>
          </p:nvPr>
        </p:nvGraphicFramePr>
        <p:xfrm>
          <a:off x="370867" y="1252741"/>
          <a:ext cx="9164762" cy="4882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ZoneTexte 1"/>
          <p:cNvSpPr txBox="1"/>
          <p:nvPr/>
        </p:nvSpPr>
        <p:spPr>
          <a:xfrm>
            <a:off x="4233168" y="3416855"/>
            <a:ext cx="1440160" cy="553990"/>
          </a:xfrm>
          <a:prstGeom prst="rect">
            <a:avLst/>
          </a:prstGeom>
          <a:noFill/>
        </p:spPr>
        <p:txBody>
          <a:bodyPr wrap="square" lIns="91431" tIns="45716" rIns="91431" bIns="45716" rtlCol="0">
            <a:spAutoFit/>
          </a:bodyPr>
          <a:lstStyle/>
          <a:p>
            <a:pPr algn="ctr"/>
            <a:r>
              <a:rPr lang="fr-CA" sz="3000" b="1" dirty="0">
                <a:latin typeface="Effra"/>
              </a:rPr>
              <a:t>Client</a:t>
            </a:r>
          </a:p>
        </p:txBody>
      </p:sp>
    </p:spTree>
    <p:extLst>
      <p:ext uri="{BB962C8B-B14F-4D97-AF65-F5344CB8AC3E}">
        <p14:creationId xmlns:p14="http://schemas.microsoft.com/office/powerpoint/2010/main" val="368439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2177" y="512086"/>
            <a:ext cx="7673716" cy="583791"/>
          </a:xfrm>
        </p:spPr>
        <p:txBody>
          <a:bodyPr>
            <a:noAutofit/>
          </a:bodyPr>
          <a:lstStyle/>
          <a:p>
            <a:r>
              <a:rPr lang="fr-CA" sz="3000" dirty="0" smtClean="0"/>
              <a:t>Lean appliqué aux TI</a:t>
            </a:r>
            <a:endParaRPr lang="fr-CA" sz="3000" dirty="0"/>
          </a:p>
        </p:txBody>
      </p:sp>
      <p:sp>
        <p:nvSpPr>
          <p:cNvPr id="3" name="Espace réservé du texte 2"/>
          <p:cNvSpPr>
            <a:spLocks noGrp="1"/>
          </p:cNvSpPr>
          <p:nvPr>
            <p:ph type="body" sz="quarter" idx="15"/>
          </p:nvPr>
        </p:nvSpPr>
        <p:spPr/>
        <p:txBody>
          <a:bodyPr>
            <a:normAutofit/>
          </a:bodyPr>
          <a:lstStyle/>
          <a:p>
            <a:r>
              <a:rPr lang="fr-CA" sz="5300" dirty="0" smtClean="0"/>
              <a:t>Le </a:t>
            </a:r>
            <a:r>
              <a:rPr lang="fr-CA" sz="5300" dirty="0" err="1" smtClean="0"/>
              <a:t>lean</a:t>
            </a:r>
            <a:endParaRPr lang="fr-CA" sz="5300" dirty="0"/>
          </a:p>
        </p:txBody>
      </p:sp>
    </p:spTree>
    <p:extLst>
      <p:ext uri="{BB962C8B-B14F-4D97-AF65-F5344CB8AC3E}">
        <p14:creationId xmlns:p14="http://schemas.microsoft.com/office/powerpoint/2010/main" val="3502977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441156"/>
            <a:ext cx="7781473" cy="486577"/>
          </a:xfrm>
        </p:spPr>
        <p:txBody>
          <a:bodyPr>
            <a:normAutofit fontScale="25000" lnSpcReduction="20000"/>
          </a:bodyPr>
          <a:lstStyle/>
          <a:p>
            <a:r>
              <a:rPr lang="fr-CA" sz="12000" dirty="0" smtClean="0"/>
              <a:t>Le Lean </a:t>
            </a:r>
            <a:r>
              <a:rPr lang="fr-CA" sz="12000" dirty="0"/>
              <a:t>est avant </a:t>
            </a:r>
            <a:r>
              <a:rPr lang="fr-CA" sz="12000" dirty="0" smtClean="0"/>
              <a:t>tout un </a:t>
            </a:r>
            <a:r>
              <a:rPr lang="fr-CA" sz="12000" dirty="0"/>
              <a:t>état </a:t>
            </a:r>
            <a:r>
              <a:rPr lang="fr-CA" sz="12000" dirty="0" smtClean="0"/>
              <a:t>d’esprit</a:t>
            </a:r>
            <a:r>
              <a:rPr lang="fr-CA" sz="8000" dirty="0" smtClean="0"/>
              <a:t> </a:t>
            </a:r>
            <a:endParaRPr lang="fr-CA" altLang="fr-FR" sz="8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360049" y="1340710"/>
            <a:ext cx="9057571" cy="4722673"/>
          </a:xfrm>
        </p:spPr>
        <p:txBody>
          <a:bodyPr>
            <a:noAutofit/>
          </a:bodyPr>
          <a:lstStyle/>
          <a:p>
            <a:pPr marL="685800" indent="-685800">
              <a:lnSpc>
                <a:spcPct val="100000"/>
              </a:lnSpc>
              <a:buFont typeface="Arial" panose="020B0604020202020204" pitchFamily="34" charset="0"/>
              <a:buChar char="•"/>
            </a:pPr>
            <a:r>
              <a:rPr lang="fr-CA" sz="2800" dirty="0" smtClean="0">
                <a:latin typeface="Effra"/>
              </a:rPr>
              <a:t>Être </a:t>
            </a:r>
            <a:r>
              <a:rPr lang="fr-CA" sz="2800" dirty="0">
                <a:latin typeface="Effra"/>
              </a:rPr>
              <a:t>en contact avec la réalité, rendre l’invisible visible, aller sur le </a:t>
            </a:r>
            <a:r>
              <a:rPr lang="fr-CA" sz="2800" dirty="0" smtClean="0">
                <a:latin typeface="Effra"/>
              </a:rPr>
              <a:t>terrain</a:t>
            </a:r>
          </a:p>
          <a:p>
            <a:pPr marL="685800" indent="-685800">
              <a:lnSpc>
                <a:spcPct val="100000"/>
              </a:lnSpc>
              <a:buFont typeface="Arial" panose="020B0604020202020204" pitchFamily="34" charset="0"/>
              <a:buChar char="•"/>
            </a:pPr>
            <a:r>
              <a:rPr lang="fr-CA" sz="2800" dirty="0" smtClean="0">
                <a:latin typeface="Effra"/>
              </a:rPr>
              <a:t>Se </a:t>
            </a:r>
            <a:r>
              <a:rPr lang="fr-CA" sz="2800" dirty="0">
                <a:latin typeface="Effra"/>
              </a:rPr>
              <a:t>fixer des défis ambitieux mais </a:t>
            </a:r>
            <a:r>
              <a:rPr lang="fr-CA" sz="2800" dirty="0" smtClean="0">
                <a:latin typeface="Effra"/>
              </a:rPr>
              <a:t>réalistes</a:t>
            </a:r>
            <a:endParaRPr lang="fr-FR" sz="2800" dirty="0" smtClean="0">
              <a:latin typeface="Effra" panose="020B0603020203020204"/>
            </a:endParaRPr>
          </a:p>
          <a:p>
            <a:pPr marL="685800" indent="-685800">
              <a:lnSpc>
                <a:spcPct val="100000"/>
              </a:lnSpc>
              <a:buFont typeface="Arial" panose="020B0604020202020204" pitchFamily="34" charset="0"/>
              <a:buChar char="•"/>
            </a:pPr>
            <a:r>
              <a:rPr lang="fr-CA" sz="2800" dirty="0" smtClean="0">
                <a:latin typeface="Effra"/>
              </a:rPr>
              <a:t>S’améliorer continuellement </a:t>
            </a:r>
            <a:r>
              <a:rPr lang="fr-CA" sz="2800" dirty="0">
                <a:latin typeface="Effra"/>
              </a:rPr>
              <a:t>de manière </a:t>
            </a:r>
            <a:r>
              <a:rPr lang="fr-CA" sz="2800" dirty="0" smtClean="0">
                <a:latin typeface="Effra"/>
              </a:rPr>
              <a:t>rationnelle et structurée</a:t>
            </a:r>
            <a:endParaRPr lang="fr-FR" sz="2800" dirty="0">
              <a:latin typeface="Effra" panose="020B0603020203020204"/>
            </a:endParaRPr>
          </a:p>
          <a:p>
            <a:pPr marL="685800" indent="-685800">
              <a:lnSpc>
                <a:spcPct val="100000"/>
              </a:lnSpc>
              <a:buFont typeface="Arial" panose="020B0604020202020204" pitchFamily="34" charset="0"/>
              <a:buChar char="•"/>
            </a:pPr>
            <a:r>
              <a:rPr lang="fr-CA" sz="2800" dirty="0" smtClean="0">
                <a:latin typeface="Effra"/>
              </a:rPr>
              <a:t>Être </a:t>
            </a:r>
            <a:r>
              <a:rPr lang="fr-CA" sz="2800" dirty="0">
                <a:latin typeface="Effra"/>
              </a:rPr>
              <a:t>ouvert d’esprit, humble, </a:t>
            </a:r>
            <a:r>
              <a:rPr lang="fr-CA" sz="2800" dirty="0" smtClean="0">
                <a:latin typeface="Effra"/>
              </a:rPr>
              <a:t>respectueux, rechercher la vérité</a:t>
            </a:r>
            <a:endParaRPr lang="fr-FR" sz="2800" dirty="0">
              <a:latin typeface="Effra" panose="020B0603020203020204"/>
            </a:endParaRPr>
          </a:p>
          <a:p>
            <a:pPr marL="685800" indent="-685800">
              <a:lnSpc>
                <a:spcPct val="100000"/>
              </a:lnSpc>
              <a:buFont typeface="Arial" panose="020B0604020202020204" pitchFamily="34" charset="0"/>
              <a:buChar char="•"/>
            </a:pPr>
            <a:r>
              <a:rPr lang="fr-CA" sz="2800" dirty="0" smtClean="0">
                <a:latin typeface="Effra"/>
              </a:rPr>
              <a:t>Comprendre et mettre en place les dynamiques favorisant un alignement, un travail d’équipe efficace</a:t>
            </a:r>
            <a:r>
              <a:rPr lang="fr-CA" altLang="fr-FR" sz="2800" dirty="0" smtClean="0">
                <a:latin typeface="Arial Narrow" panose="020B0606020202030204" pitchFamily="34" charset="0"/>
              </a:rPr>
              <a:t>    </a:t>
            </a:r>
            <a:endParaRPr lang="fr-CA" sz="28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214517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7" y="512086"/>
            <a:ext cx="7673716" cy="486577"/>
          </a:xfrm>
        </p:spPr>
        <p:txBody>
          <a:bodyPr>
            <a:normAutofit fontScale="25000" lnSpcReduction="20000"/>
          </a:bodyPr>
          <a:lstStyle/>
          <a:p>
            <a:r>
              <a:rPr lang="fr-CA" sz="12000" dirty="0" smtClean="0"/>
              <a:t>Le Lean – des principes et des outils</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151227" y="1124679"/>
            <a:ext cx="9194383" cy="5259689"/>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a:lnSpc>
                <a:spcPct val="120000"/>
              </a:lnSpc>
            </a:pPr>
            <a:r>
              <a:rPr lang="fr-CA" sz="7200" dirty="0" smtClean="0">
                <a:latin typeface="Effra"/>
              </a:rPr>
              <a:t>Cet état d’esprit permet d’identifier des principes et des outils efficaces dans certains contextes.</a:t>
            </a:r>
          </a:p>
          <a:p>
            <a:pPr marL="685800" indent="-685800">
              <a:lnSpc>
                <a:spcPct val="120000"/>
              </a:lnSpc>
              <a:buFont typeface="Arial" panose="020B0604020202020204" pitchFamily="34" charset="0"/>
              <a:buChar char="•"/>
            </a:pPr>
            <a:r>
              <a:rPr lang="fr-CA" sz="7700" dirty="0">
                <a:solidFill>
                  <a:srgbClr val="0A2191"/>
                </a:solidFill>
                <a:latin typeface="Effra"/>
              </a:rPr>
              <a:t>Les principes permettent</a:t>
            </a:r>
            <a:r>
              <a:rPr lang="fr-CA" sz="7200" dirty="0" smtClean="0">
                <a:latin typeface="Effra"/>
              </a:rPr>
              <a:t> </a:t>
            </a:r>
          </a:p>
          <a:p>
            <a:pPr marL="1464037" lvl="1" indent="-685800">
              <a:lnSpc>
                <a:spcPct val="120000"/>
              </a:lnSpc>
            </a:pPr>
            <a:r>
              <a:rPr lang="fr-CA" sz="6700" dirty="0" smtClean="0">
                <a:latin typeface="Effra"/>
              </a:rPr>
              <a:t>de mieux comprendre les problèmes, les gaspillages et les relations de causes à effets</a:t>
            </a:r>
          </a:p>
          <a:p>
            <a:pPr marL="1464037" lvl="1" indent="-685800">
              <a:lnSpc>
                <a:spcPct val="120000"/>
              </a:lnSpc>
            </a:pPr>
            <a:r>
              <a:rPr lang="fr-CA" sz="7100" dirty="0">
                <a:latin typeface="Effra"/>
              </a:rPr>
              <a:t>d</a:t>
            </a:r>
            <a:r>
              <a:rPr lang="fr-CA" sz="6800" dirty="0" smtClean="0">
                <a:latin typeface="Effra"/>
              </a:rPr>
              <a:t>e </a:t>
            </a:r>
            <a:r>
              <a:rPr lang="fr-CA" sz="6800" dirty="0">
                <a:latin typeface="Effra"/>
              </a:rPr>
              <a:t>mieux maîtriser les enjeux </a:t>
            </a:r>
            <a:r>
              <a:rPr lang="fr-CA" sz="6800" dirty="0" smtClean="0">
                <a:latin typeface="Effra"/>
              </a:rPr>
              <a:t>lors </a:t>
            </a:r>
            <a:r>
              <a:rPr lang="fr-CA" sz="6800" dirty="0">
                <a:latin typeface="Effra"/>
              </a:rPr>
              <a:t>de la conception d’un plan d’amélioration </a:t>
            </a:r>
          </a:p>
          <a:p>
            <a:pPr marL="685800" indent="-685800">
              <a:lnSpc>
                <a:spcPct val="120000"/>
              </a:lnSpc>
              <a:buFont typeface="Arial" panose="020B0604020202020204" pitchFamily="34" charset="0"/>
              <a:buChar char="•"/>
            </a:pPr>
            <a:r>
              <a:rPr lang="fr-CA" sz="7600" dirty="0" smtClean="0">
                <a:latin typeface="Effra"/>
              </a:rPr>
              <a:t>Les outils permettent </a:t>
            </a:r>
            <a:endParaRPr lang="fr-FR" sz="7600" dirty="0" smtClean="0"/>
          </a:p>
          <a:p>
            <a:pPr marL="1464037" lvl="1" indent="-685800">
              <a:lnSpc>
                <a:spcPct val="120000"/>
              </a:lnSpc>
            </a:pPr>
            <a:r>
              <a:rPr lang="fr-CA" sz="6800" dirty="0">
                <a:latin typeface="Effra"/>
              </a:rPr>
              <a:t>d</a:t>
            </a:r>
            <a:r>
              <a:rPr lang="fr-CA" sz="6800" dirty="0" smtClean="0">
                <a:latin typeface="Effra"/>
              </a:rPr>
              <a:t>e rendre </a:t>
            </a:r>
            <a:r>
              <a:rPr lang="fr-CA" sz="6800" dirty="0">
                <a:latin typeface="Effra"/>
              </a:rPr>
              <a:t>les problèmes invisibles davantage </a:t>
            </a:r>
            <a:r>
              <a:rPr lang="fr-CA" sz="6800" dirty="0" smtClean="0">
                <a:latin typeface="Effra"/>
              </a:rPr>
              <a:t>visibles voire de les éviter</a:t>
            </a:r>
            <a:endParaRPr lang="fr-CA" sz="6800" dirty="0">
              <a:latin typeface="Effra"/>
            </a:endParaRPr>
          </a:p>
          <a:p>
            <a:pPr marL="1464037" lvl="1" indent="-685800">
              <a:lnSpc>
                <a:spcPct val="120000"/>
              </a:lnSpc>
            </a:pPr>
            <a:r>
              <a:rPr lang="fr-CA" sz="6800" dirty="0">
                <a:latin typeface="Effra"/>
              </a:rPr>
              <a:t>d</a:t>
            </a:r>
            <a:r>
              <a:rPr lang="fr-CA" sz="6800" dirty="0" smtClean="0">
                <a:latin typeface="Effra"/>
              </a:rPr>
              <a:t>e prioriser et de donner des pistes pour les défis d’ingénierie que l’on se fixe</a:t>
            </a:r>
          </a:p>
          <a:p>
            <a:pPr>
              <a:lnSpc>
                <a:spcPct val="120000"/>
              </a:lnSpc>
            </a:pPr>
            <a:endParaRPr lang="fr-CA" sz="7300" dirty="0">
              <a:latin typeface="Effra"/>
            </a:endParaRPr>
          </a:p>
          <a:p>
            <a:pPr>
              <a:lnSpc>
                <a:spcPct val="120000"/>
              </a:lnSpc>
            </a:pPr>
            <a:r>
              <a:rPr lang="fr-CA" sz="7300" dirty="0" smtClean="0">
                <a:latin typeface="Effra"/>
              </a:rPr>
              <a:t>Les entreprises Lean puisent en interne et à l’externe les pratiques les plus adaptées à leur contexte et leur culture.</a:t>
            </a:r>
            <a:endParaRPr lang="fr-CA" sz="7300" dirty="0">
              <a:latin typeface="Effra"/>
            </a:endParaRPr>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1038174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OTLSHAPE_M_52743de8bb6d4044896f473898fe9da7_Connector1"/>
          <p:cNvCxnSpPr/>
          <p:nvPr>
            <p:custDataLst>
              <p:tags r:id="rId1"/>
            </p:custDataLst>
          </p:nvPr>
        </p:nvCxnSpPr>
        <p:spPr>
          <a:xfrm flipH="1">
            <a:off x="7522131" y="3562443"/>
            <a:ext cx="12488" cy="954277"/>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Historique</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2"/>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cxnSp>
        <p:nvCxnSpPr>
          <p:cNvPr id="12" name="OTLSHAPE_M_52743de8bb6d4044896f473898fe9da7_Connector1"/>
          <p:cNvCxnSpPr/>
          <p:nvPr>
            <p:custDataLst>
              <p:tags r:id="rId3"/>
            </p:custDataLst>
          </p:nvPr>
        </p:nvCxnSpPr>
        <p:spPr>
          <a:xfrm>
            <a:off x="3734603" y="2772668"/>
            <a:ext cx="224" cy="421231"/>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M_a58f29487c0343c08abcf41913e40cae_Connector1"/>
          <p:cNvCxnSpPr>
            <a:stCxn id="36" idx="0"/>
          </p:cNvCxnSpPr>
          <p:nvPr>
            <p:custDataLst>
              <p:tags r:id="rId4"/>
            </p:custDataLst>
          </p:nvPr>
        </p:nvCxnSpPr>
        <p:spPr>
          <a:xfrm flipH="1">
            <a:off x="847458" y="1567281"/>
            <a:ext cx="7112" cy="1626618"/>
          </a:xfrm>
          <a:prstGeom prst="line">
            <a:avLst/>
          </a:prstGeom>
          <a:ln w="9525" cap="flat" cmpd="sng" algn="ctr">
            <a:solidFill>
              <a:srgbClr val="0072B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OTLSHAPE_TB_00000000000000000000000000000000_ScaleContainer"/>
          <p:cNvSpPr/>
          <p:nvPr>
            <p:custDataLst>
              <p:tags r:id="rId5"/>
            </p:custDataLst>
          </p:nvPr>
        </p:nvSpPr>
        <p:spPr>
          <a:xfrm>
            <a:off x="415993" y="3193899"/>
            <a:ext cx="8395055"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TLSHAPE_TB_00000000000000000000000000000000_TimescaleInterval1"/>
          <p:cNvSpPr txBox="1"/>
          <p:nvPr>
            <p:custDataLst>
              <p:tags r:id="rId6"/>
            </p:custDataLst>
          </p:nvPr>
        </p:nvSpPr>
        <p:spPr>
          <a:xfrm>
            <a:off x="579308" y="3291372"/>
            <a:ext cx="268150" cy="186055"/>
          </a:xfrm>
          <a:prstGeom prst="rect">
            <a:avLst/>
          </a:prstGeom>
          <a:noFill/>
        </p:spPr>
        <p:txBody>
          <a:bodyPr vert="horz" wrap="none" lIns="0" tIns="0" rIns="0" bIns="0" rtlCol="0" anchor="ctr" anchorCtr="0">
            <a:noAutofit/>
          </a:bodyPr>
          <a:lstStyle/>
          <a:p>
            <a:r>
              <a:rPr lang="en-US" sz="1200" spc="-18" dirty="0" smtClean="0">
                <a:solidFill>
                  <a:schemeClr val="lt2"/>
                </a:solidFill>
                <a:latin typeface="Calibri" panose="020F0502020204030204" pitchFamily="34" charset="0"/>
              </a:rPr>
              <a:t>1975- 1980</a:t>
            </a:r>
            <a:endParaRPr lang="en-US" sz="1200" spc="-18" dirty="0">
              <a:solidFill>
                <a:schemeClr val="lt2"/>
              </a:solidFill>
              <a:latin typeface="Calibri" panose="020F0502020204030204" pitchFamily="34" charset="0"/>
            </a:endParaRPr>
          </a:p>
        </p:txBody>
      </p:sp>
      <p:cxnSp>
        <p:nvCxnSpPr>
          <p:cNvPr id="18" name="OTLSHAPE_TB_00000000000000000000000000000000_Separator1"/>
          <p:cNvCxnSpPr/>
          <p:nvPr>
            <p:custDataLst>
              <p:tags r:id="rId7"/>
            </p:custDataLst>
          </p:nvPr>
        </p:nvCxnSpPr>
        <p:spPr>
          <a:xfrm>
            <a:off x="1456233" y="3237905"/>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TLSHAPE_TB_00000000000000000000000000000000_TimescaleInterval2"/>
          <p:cNvSpPr txBox="1"/>
          <p:nvPr>
            <p:custDataLst>
              <p:tags r:id="rId8"/>
            </p:custDataLst>
          </p:nvPr>
        </p:nvSpPr>
        <p:spPr>
          <a:xfrm>
            <a:off x="1694464" y="3283688"/>
            <a:ext cx="206916" cy="186055"/>
          </a:xfrm>
          <a:prstGeom prst="rect">
            <a:avLst/>
          </a:prstGeom>
          <a:noFill/>
        </p:spPr>
        <p:txBody>
          <a:bodyPr vert="horz" wrap="none" lIns="0" tIns="0" rIns="0" bIns="0" rtlCol="0" anchor="ctr" anchorCtr="0">
            <a:noAutofit/>
          </a:bodyPr>
          <a:lstStyle/>
          <a:p>
            <a:r>
              <a:rPr lang="en-US" sz="1200" spc="-18" dirty="0" smtClean="0">
                <a:solidFill>
                  <a:schemeClr val="lt2"/>
                </a:solidFill>
                <a:latin typeface="Calibri" panose="020F0502020204030204" pitchFamily="34" charset="0"/>
              </a:rPr>
              <a:t>1980 - 1985</a:t>
            </a:r>
            <a:endParaRPr lang="en-US" sz="1200" spc="-18" dirty="0">
              <a:solidFill>
                <a:schemeClr val="lt2"/>
              </a:solidFill>
              <a:latin typeface="Calibri" panose="020F0502020204030204" pitchFamily="34" charset="0"/>
            </a:endParaRPr>
          </a:p>
        </p:txBody>
      </p:sp>
      <p:cxnSp>
        <p:nvCxnSpPr>
          <p:cNvPr id="20" name="OTLSHAPE_TB_00000000000000000000000000000000_Separator2"/>
          <p:cNvCxnSpPr/>
          <p:nvPr>
            <p:custDataLst>
              <p:tags r:id="rId9"/>
            </p:custDataLst>
          </p:nvPr>
        </p:nvCxnSpPr>
        <p:spPr>
          <a:xfrm>
            <a:off x="2558591" y="3244445"/>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TLSHAPE_TB_00000000000000000000000000000000_TimescaleInterval3"/>
          <p:cNvSpPr txBox="1"/>
          <p:nvPr>
            <p:custDataLst>
              <p:tags r:id="rId10"/>
            </p:custDataLst>
          </p:nvPr>
        </p:nvSpPr>
        <p:spPr>
          <a:xfrm>
            <a:off x="2798252" y="3263854"/>
            <a:ext cx="158185" cy="186055"/>
          </a:xfrm>
          <a:prstGeom prst="rect">
            <a:avLst/>
          </a:prstGeom>
          <a:noFill/>
        </p:spPr>
        <p:txBody>
          <a:bodyPr vert="horz" wrap="none" lIns="0" tIns="0" rIns="0" bIns="0" rtlCol="0" anchor="ctr" anchorCtr="0">
            <a:noAutofit/>
          </a:bodyPr>
          <a:lstStyle/>
          <a:p>
            <a:r>
              <a:rPr lang="en-US" sz="1200" spc="-20" dirty="0" smtClean="0">
                <a:solidFill>
                  <a:schemeClr val="lt2"/>
                </a:solidFill>
                <a:latin typeface="Calibri" panose="020F0502020204030204" pitchFamily="34" charset="0"/>
              </a:rPr>
              <a:t>1985- 1990</a:t>
            </a:r>
            <a:endParaRPr lang="en-US" sz="1200" spc="-20" dirty="0">
              <a:solidFill>
                <a:schemeClr val="lt2"/>
              </a:solidFill>
              <a:latin typeface="Calibri" panose="020F0502020204030204" pitchFamily="34" charset="0"/>
            </a:endParaRPr>
          </a:p>
        </p:txBody>
      </p:sp>
      <p:cxnSp>
        <p:nvCxnSpPr>
          <p:cNvPr id="22" name="OTLSHAPE_TB_00000000000000000000000000000000_Separator3"/>
          <p:cNvCxnSpPr/>
          <p:nvPr>
            <p:custDataLst>
              <p:tags r:id="rId11"/>
            </p:custDataLst>
          </p:nvPr>
        </p:nvCxnSpPr>
        <p:spPr>
          <a:xfrm>
            <a:off x="3654743" y="3240631"/>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OTLSHAPE_TB_00000000000000000000000000000000_TimescaleInterval4"/>
          <p:cNvSpPr txBox="1"/>
          <p:nvPr>
            <p:custDataLst>
              <p:tags r:id="rId12"/>
            </p:custDataLst>
          </p:nvPr>
        </p:nvSpPr>
        <p:spPr>
          <a:xfrm>
            <a:off x="3870487" y="3272294"/>
            <a:ext cx="241300" cy="186055"/>
          </a:xfrm>
          <a:prstGeom prst="rect">
            <a:avLst/>
          </a:prstGeom>
          <a:noFill/>
        </p:spPr>
        <p:txBody>
          <a:bodyPr vert="horz" wrap="none" lIns="0" tIns="0" rIns="0" bIns="0" rtlCol="0" anchor="ctr" anchorCtr="0">
            <a:noAutofit/>
          </a:bodyPr>
          <a:lstStyle/>
          <a:p>
            <a:r>
              <a:rPr lang="en-US" sz="1200" spc="-20" dirty="0" smtClean="0">
                <a:solidFill>
                  <a:schemeClr val="lt2"/>
                </a:solidFill>
                <a:latin typeface="Calibri" panose="020F0502020204030204" pitchFamily="34" charset="0"/>
              </a:rPr>
              <a:t>1990 - 1995</a:t>
            </a:r>
            <a:endParaRPr lang="en-US" sz="1200" spc="-20" dirty="0">
              <a:solidFill>
                <a:schemeClr val="lt2"/>
              </a:solidFill>
              <a:latin typeface="Calibri" panose="020F0502020204030204" pitchFamily="34" charset="0"/>
            </a:endParaRPr>
          </a:p>
        </p:txBody>
      </p:sp>
      <p:cxnSp>
        <p:nvCxnSpPr>
          <p:cNvPr id="24" name="OTLSHAPE_TB_00000000000000000000000000000000_Separator4"/>
          <p:cNvCxnSpPr/>
          <p:nvPr>
            <p:custDataLst>
              <p:tags r:id="rId13"/>
            </p:custDataLst>
          </p:nvPr>
        </p:nvCxnSpPr>
        <p:spPr>
          <a:xfrm>
            <a:off x="4748677" y="3244441"/>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OTLSHAPE_TB_00000000000000000000000000000000_TimescaleInterval5"/>
          <p:cNvSpPr txBox="1"/>
          <p:nvPr>
            <p:custDataLst>
              <p:tags r:id="rId14"/>
            </p:custDataLst>
          </p:nvPr>
        </p:nvSpPr>
        <p:spPr>
          <a:xfrm>
            <a:off x="4928062" y="3278414"/>
            <a:ext cx="228600" cy="186055"/>
          </a:xfrm>
          <a:prstGeom prst="rect">
            <a:avLst/>
          </a:prstGeom>
          <a:noFill/>
        </p:spPr>
        <p:txBody>
          <a:bodyPr vert="horz" wrap="none" lIns="0" tIns="0" rIns="0" bIns="0" rtlCol="0" anchor="ctr" anchorCtr="0">
            <a:noAutofit/>
          </a:bodyPr>
          <a:lstStyle/>
          <a:p>
            <a:r>
              <a:rPr lang="en-US" sz="1200" spc="-18" dirty="0" smtClean="0">
                <a:solidFill>
                  <a:schemeClr val="lt2"/>
                </a:solidFill>
                <a:latin typeface="Calibri" panose="020F0502020204030204" pitchFamily="34" charset="0"/>
              </a:rPr>
              <a:t>1995 - 2000</a:t>
            </a:r>
            <a:endParaRPr lang="en-US" sz="1200" spc="-18" dirty="0">
              <a:solidFill>
                <a:schemeClr val="lt2"/>
              </a:solidFill>
              <a:latin typeface="Calibri" panose="020F0502020204030204" pitchFamily="34" charset="0"/>
            </a:endParaRPr>
          </a:p>
        </p:txBody>
      </p:sp>
      <p:cxnSp>
        <p:nvCxnSpPr>
          <p:cNvPr id="26" name="OTLSHAPE_TB_00000000000000000000000000000000_Separator5"/>
          <p:cNvCxnSpPr/>
          <p:nvPr>
            <p:custDataLst>
              <p:tags r:id="rId15"/>
            </p:custDataLst>
          </p:nvPr>
        </p:nvCxnSpPr>
        <p:spPr>
          <a:xfrm>
            <a:off x="5820913" y="3234412"/>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OTLSHAPE_TB_00000000000000000000000000000000_TimescaleInterval6"/>
          <p:cNvSpPr txBox="1"/>
          <p:nvPr>
            <p:custDataLst>
              <p:tags r:id="rId16"/>
            </p:custDataLst>
          </p:nvPr>
        </p:nvSpPr>
        <p:spPr>
          <a:xfrm>
            <a:off x="6015320" y="3279941"/>
            <a:ext cx="211148" cy="186055"/>
          </a:xfrm>
          <a:prstGeom prst="rect">
            <a:avLst/>
          </a:prstGeom>
          <a:noFill/>
        </p:spPr>
        <p:txBody>
          <a:bodyPr vert="horz" wrap="none" lIns="0" tIns="0" rIns="0" bIns="0" rtlCol="0" anchor="ctr" anchorCtr="0">
            <a:noAutofit/>
          </a:bodyPr>
          <a:lstStyle/>
          <a:p>
            <a:r>
              <a:rPr lang="en-US" sz="1200" spc="-22" dirty="0" smtClean="0">
                <a:solidFill>
                  <a:schemeClr val="lt2"/>
                </a:solidFill>
                <a:latin typeface="Calibri" panose="020F0502020204030204" pitchFamily="34" charset="0"/>
              </a:rPr>
              <a:t>2000 - 2005</a:t>
            </a:r>
            <a:endParaRPr lang="en-US" sz="1200" spc="-22" dirty="0">
              <a:solidFill>
                <a:schemeClr val="lt2"/>
              </a:solidFill>
              <a:latin typeface="Calibri" panose="020F0502020204030204" pitchFamily="34" charset="0"/>
            </a:endParaRPr>
          </a:p>
        </p:txBody>
      </p:sp>
      <p:cxnSp>
        <p:nvCxnSpPr>
          <p:cNvPr id="28" name="OTLSHAPE_TB_00000000000000000000000000000000_Separator6"/>
          <p:cNvCxnSpPr/>
          <p:nvPr>
            <p:custDataLst>
              <p:tags r:id="rId17"/>
            </p:custDataLst>
          </p:nvPr>
        </p:nvCxnSpPr>
        <p:spPr>
          <a:xfrm>
            <a:off x="6866779" y="3237905"/>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OTLSHAPE_TB_00000000000000000000000000000000_TimescaleInterval7"/>
          <p:cNvSpPr txBox="1"/>
          <p:nvPr>
            <p:custDataLst>
              <p:tags r:id="rId18"/>
            </p:custDataLst>
          </p:nvPr>
        </p:nvSpPr>
        <p:spPr>
          <a:xfrm>
            <a:off x="6985666" y="3278415"/>
            <a:ext cx="243978" cy="186055"/>
          </a:xfrm>
          <a:prstGeom prst="rect">
            <a:avLst/>
          </a:prstGeom>
          <a:noFill/>
        </p:spPr>
        <p:txBody>
          <a:bodyPr vert="horz" wrap="none" lIns="0" tIns="0" rIns="0" bIns="0" rtlCol="0" anchor="ctr" anchorCtr="0">
            <a:noAutofit/>
          </a:bodyPr>
          <a:lstStyle/>
          <a:p>
            <a:r>
              <a:rPr lang="en-US" sz="1200" spc="-20" dirty="0" smtClean="0">
                <a:solidFill>
                  <a:schemeClr val="lt2"/>
                </a:solidFill>
                <a:latin typeface="Calibri" panose="020F0502020204030204" pitchFamily="34" charset="0"/>
              </a:rPr>
              <a:t>2005- 2010</a:t>
            </a:r>
            <a:endParaRPr lang="en-US" sz="1200" spc="-20" dirty="0">
              <a:solidFill>
                <a:schemeClr val="lt2"/>
              </a:solidFill>
              <a:latin typeface="Calibri" panose="020F0502020204030204" pitchFamily="34" charset="0"/>
            </a:endParaRPr>
          </a:p>
        </p:txBody>
      </p:sp>
      <p:cxnSp>
        <p:nvCxnSpPr>
          <p:cNvPr id="30" name="OTLSHAPE_TB_00000000000000000000000000000000_Separator7"/>
          <p:cNvCxnSpPr/>
          <p:nvPr>
            <p:custDataLst>
              <p:tags r:id="rId19"/>
            </p:custDataLst>
          </p:nvPr>
        </p:nvCxnSpPr>
        <p:spPr>
          <a:xfrm>
            <a:off x="7790021" y="3211996"/>
            <a:ext cx="0" cy="254000"/>
          </a:xfrm>
          <a:prstGeom prst="line">
            <a:avLst/>
          </a:prstGeom>
          <a:ln w="6350" cap="flat" cmpd="sng" algn="ctr">
            <a:solidFill>
              <a:schemeClr val="lt2">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OTLSHAPE_TB_00000000000000000000000000000000_TimescaleInterval8"/>
          <p:cNvSpPr txBox="1"/>
          <p:nvPr>
            <p:custDataLst>
              <p:tags r:id="rId20"/>
            </p:custDataLst>
          </p:nvPr>
        </p:nvSpPr>
        <p:spPr>
          <a:xfrm>
            <a:off x="7924355" y="3278416"/>
            <a:ext cx="231858" cy="186055"/>
          </a:xfrm>
          <a:prstGeom prst="rect">
            <a:avLst/>
          </a:prstGeom>
          <a:noFill/>
        </p:spPr>
        <p:txBody>
          <a:bodyPr vert="horz" wrap="none" lIns="0" tIns="0" rIns="0" bIns="0" rtlCol="0" anchor="ctr" anchorCtr="0">
            <a:noAutofit/>
          </a:bodyPr>
          <a:lstStyle/>
          <a:p>
            <a:r>
              <a:rPr lang="en-US" sz="1200" spc="-22" dirty="0" smtClean="0">
                <a:solidFill>
                  <a:schemeClr val="lt2"/>
                </a:solidFill>
                <a:latin typeface="Calibri" panose="020F0502020204030204" pitchFamily="34" charset="0"/>
              </a:rPr>
              <a:t>2010- 2015</a:t>
            </a:r>
            <a:endParaRPr lang="en-US" sz="1200" spc="-22" dirty="0">
              <a:solidFill>
                <a:schemeClr val="lt2"/>
              </a:solidFill>
              <a:latin typeface="Calibri" panose="020F0502020204030204" pitchFamily="34" charset="0"/>
            </a:endParaRPr>
          </a:p>
        </p:txBody>
      </p:sp>
      <p:sp>
        <p:nvSpPr>
          <p:cNvPr id="34" name="OTLSHAPE_M_a58f29487c0343c08abcf41913e40cae_Title"/>
          <p:cNvSpPr txBox="1"/>
          <p:nvPr>
            <p:custDataLst>
              <p:tags r:id="rId21"/>
            </p:custDataLst>
          </p:nvPr>
        </p:nvSpPr>
        <p:spPr>
          <a:xfrm>
            <a:off x="1031608" y="1484730"/>
            <a:ext cx="2514926" cy="153888"/>
          </a:xfrm>
          <a:prstGeom prst="rect">
            <a:avLst/>
          </a:prstGeom>
          <a:noFill/>
        </p:spPr>
        <p:txBody>
          <a:bodyPr vert="horz" wrap="square" lIns="0" tIns="0" rIns="0" bIns="0" rtlCol="0" anchor="ctr" anchorCtr="0">
            <a:spAutoFit/>
          </a:bodyPr>
          <a:lstStyle/>
          <a:p>
            <a:r>
              <a:rPr lang="en-US" sz="1000" b="1" spc="-6" dirty="0" err="1" smtClean="0">
                <a:solidFill>
                  <a:srgbClr val="3B5998"/>
                </a:solidFill>
                <a:latin typeface="Calibri" panose="020F0502020204030204" pitchFamily="34" charset="0"/>
              </a:rPr>
              <a:t>Système</a:t>
            </a:r>
            <a:r>
              <a:rPr lang="en-US" sz="1000" b="1" spc="-6" dirty="0" smtClean="0">
                <a:solidFill>
                  <a:srgbClr val="3B5998"/>
                </a:solidFill>
                <a:latin typeface="Calibri" panose="020F0502020204030204" pitchFamily="34" charset="0"/>
              </a:rPr>
              <a:t> de production Toyota (TPS)</a:t>
            </a:r>
            <a:endParaRPr lang="en-US" sz="1000" b="1" spc="-6" dirty="0">
              <a:solidFill>
                <a:srgbClr val="3B5998"/>
              </a:solidFill>
              <a:latin typeface="Calibri" panose="020F0502020204030204" pitchFamily="34" charset="0"/>
            </a:endParaRPr>
          </a:p>
        </p:txBody>
      </p:sp>
      <p:sp>
        <p:nvSpPr>
          <p:cNvPr id="35" name="OTLSHAPE_M_a58f29487c0343c08abcf41913e40cae_Date"/>
          <p:cNvSpPr txBox="1"/>
          <p:nvPr>
            <p:custDataLst>
              <p:tags r:id="rId22"/>
            </p:custDataLst>
          </p:nvPr>
        </p:nvSpPr>
        <p:spPr>
          <a:xfrm>
            <a:off x="1031607" y="1648434"/>
            <a:ext cx="1603961" cy="153888"/>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1959 – 1975 *, </a:t>
            </a:r>
            <a:r>
              <a:rPr lang="en-US" sz="1000" spc="-8" dirty="0" err="1" smtClean="0">
                <a:solidFill>
                  <a:srgbClr val="7F7F7F"/>
                </a:solidFill>
                <a:latin typeface="Calibri" panose="020F0502020204030204" pitchFamily="34" charset="0"/>
              </a:rPr>
              <a:t>Ohno</a:t>
            </a:r>
            <a:r>
              <a:rPr lang="en-US" sz="1000" spc="-8" dirty="0">
                <a:solidFill>
                  <a:srgbClr val="7F7F7F"/>
                </a:solidFill>
                <a:latin typeface="Calibri" panose="020F0502020204030204" pitchFamily="34" charset="0"/>
              </a:rPr>
              <a:t> </a:t>
            </a:r>
            <a:r>
              <a:rPr lang="en-US" sz="1000" spc="-8" dirty="0" smtClean="0">
                <a:solidFill>
                  <a:srgbClr val="7F7F7F"/>
                </a:solidFill>
                <a:latin typeface="Calibri" panose="020F0502020204030204" pitchFamily="34" charset="0"/>
              </a:rPr>
              <a:t>&amp; Shingo</a:t>
            </a:r>
            <a:endParaRPr lang="en-US" sz="1000" spc="-8" dirty="0">
              <a:solidFill>
                <a:srgbClr val="7F7F7F"/>
              </a:solidFill>
              <a:latin typeface="Calibri" panose="020F0502020204030204" pitchFamily="34" charset="0"/>
            </a:endParaRPr>
          </a:p>
        </p:txBody>
      </p:sp>
      <p:sp>
        <p:nvSpPr>
          <p:cNvPr id="36" name="OTLSHAPE_M_a58f29487c0343c08abcf41913e40cae_Shape"/>
          <p:cNvSpPr/>
          <p:nvPr>
            <p:custDataLst>
              <p:tags r:id="rId23"/>
            </p:custDataLst>
          </p:nvPr>
        </p:nvSpPr>
        <p:spPr>
          <a:xfrm rot="16200000">
            <a:off x="854570" y="1484731"/>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TLSHAPE_M_52743de8bb6d4044896f473898fe9da7_Title"/>
          <p:cNvSpPr txBox="1"/>
          <p:nvPr>
            <p:custDataLst>
              <p:tags r:id="rId24"/>
            </p:custDataLst>
          </p:nvPr>
        </p:nvSpPr>
        <p:spPr>
          <a:xfrm>
            <a:off x="3920161" y="2626725"/>
            <a:ext cx="304955" cy="153888"/>
          </a:xfrm>
          <a:prstGeom prst="rect">
            <a:avLst/>
          </a:prstGeom>
          <a:noFill/>
        </p:spPr>
        <p:txBody>
          <a:bodyPr vert="horz" wrap="square" lIns="0" tIns="0" rIns="0" bIns="0" rtlCol="0" anchor="ctr" anchorCtr="0">
            <a:spAutoFit/>
          </a:bodyPr>
          <a:lstStyle/>
          <a:p>
            <a:r>
              <a:rPr lang="en-US" sz="1000" b="1" spc="-6" dirty="0" smtClean="0">
                <a:solidFill>
                  <a:srgbClr val="3B5998"/>
                </a:solidFill>
                <a:latin typeface="Calibri" panose="020F0502020204030204" pitchFamily="34" charset="0"/>
              </a:rPr>
              <a:t>Lean</a:t>
            </a:r>
            <a:endParaRPr lang="en-US" sz="1000" b="1" spc="-6" dirty="0">
              <a:solidFill>
                <a:srgbClr val="3B5998"/>
              </a:solidFill>
              <a:latin typeface="Calibri" panose="020F0502020204030204" pitchFamily="34" charset="0"/>
            </a:endParaRPr>
          </a:p>
        </p:txBody>
      </p:sp>
      <p:sp>
        <p:nvSpPr>
          <p:cNvPr id="38" name="OTLSHAPE_M_52743de8bb6d4044896f473898fe9da7_Date"/>
          <p:cNvSpPr txBox="1"/>
          <p:nvPr>
            <p:custDataLst>
              <p:tags r:id="rId25"/>
            </p:custDataLst>
          </p:nvPr>
        </p:nvSpPr>
        <p:spPr>
          <a:xfrm>
            <a:off x="3920161" y="2775666"/>
            <a:ext cx="1236502" cy="153888"/>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1990, Womack &amp; Jones</a:t>
            </a:r>
            <a:endParaRPr lang="en-US" sz="1000" spc="-8" dirty="0">
              <a:solidFill>
                <a:srgbClr val="7F7F7F"/>
              </a:solidFill>
              <a:latin typeface="Calibri" panose="020F0502020204030204" pitchFamily="34" charset="0"/>
            </a:endParaRPr>
          </a:p>
        </p:txBody>
      </p:sp>
      <p:sp>
        <p:nvSpPr>
          <p:cNvPr id="39" name="OTLSHAPE_M_52743de8bb6d4044896f473898fe9da7_Shape"/>
          <p:cNvSpPr/>
          <p:nvPr>
            <p:custDataLst>
              <p:tags r:id="rId26"/>
            </p:custDataLst>
          </p:nvPr>
        </p:nvSpPr>
        <p:spPr>
          <a:xfrm rot="16200000">
            <a:off x="3734827" y="2699860"/>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TLSHAPE_M_7f583de0854a4cacb89837f3a379bb4a_Shape"/>
          <p:cNvSpPr/>
          <p:nvPr>
            <p:custDataLst>
              <p:tags r:id="rId27"/>
            </p:custDataLst>
          </p:nvPr>
        </p:nvSpPr>
        <p:spPr>
          <a:xfrm>
            <a:off x="7374522" y="3429298"/>
            <a:ext cx="304800" cy="330200"/>
          </a:xfrm>
          <a:prstGeom prst="star5">
            <a:avLst>
              <a:gd name="adj" fmla="val 25000"/>
              <a:gd name="hf" fmla="val 105146"/>
              <a:gd name="vf" fmla="val 110557"/>
            </a:avLst>
          </a:prstGeom>
          <a:solidFill>
            <a:srgbClr val="FFC000"/>
          </a:solidFill>
          <a:ln w="12700" cap="flat" cmpd="sng" algn="ctr">
            <a:noFill/>
            <a:prstDash val="solid"/>
            <a:miter lim="800000"/>
          </a:ln>
          <a:effectLst/>
          <a:scene3d>
            <a:camera prst="orthographicFront"/>
            <a:lightRig rig="threePt" dir="t"/>
          </a:scene3d>
          <a:sp3d>
            <a:bevelT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OTLSHAPE_M_52743de8bb6d4044896f473898fe9da7_Connector1"/>
          <p:cNvCxnSpPr/>
          <p:nvPr>
            <p:custDataLst>
              <p:tags r:id="rId28"/>
            </p:custDataLst>
          </p:nvPr>
        </p:nvCxnSpPr>
        <p:spPr>
          <a:xfrm flipH="1">
            <a:off x="5889656" y="1840923"/>
            <a:ext cx="5802" cy="1352976"/>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OTLSHAPE_M_52743de8bb6d4044896f473898fe9da7_Title"/>
          <p:cNvSpPr txBox="1"/>
          <p:nvPr>
            <p:custDataLst>
              <p:tags r:id="rId29"/>
            </p:custDataLst>
          </p:nvPr>
        </p:nvSpPr>
        <p:spPr>
          <a:xfrm>
            <a:off x="6072192" y="1751955"/>
            <a:ext cx="964097" cy="153888"/>
          </a:xfrm>
          <a:prstGeom prst="rect">
            <a:avLst/>
          </a:prstGeom>
          <a:noFill/>
        </p:spPr>
        <p:txBody>
          <a:bodyPr vert="horz" wrap="square" lIns="0" tIns="0" rIns="0" bIns="0" rtlCol="0" anchor="ctr" anchorCtr="0">
            <a:spAutoFit/>
          </a:bodyPr>
          <a:lstStyle/>
          <a:p>
            <a:r>
              <a:rPr lang="en-US" sz="1000" b="1" spc="-6" dirty="0" err="1" smtClean="0">
                <a:solidFill>
                  <a:srgbClr val="3B5998"/>
                </a:solidFill>
                <a:latin typeface="Calibri" panose="020F0502020204030204" pitchFamily="34" charset="0"/>
              </a:rPr>
              <a:t>Manifeste</a:t>
            </a:r>
            <a:r>
              <a:rPr lang="en-US" sz="1000" b="1" spc="-6" dirty="0" smtClean="0">
                <a:solidFill>
                  <a:srgbClr val="3B5998"/>
                </a:solidFill>
                <a:latin typeface="Calibri" panose="020F0502020204030204" pitchFamily="34" charset="0"/>
              </a:rPr>
              <a:t> agile</a:t>
            </a:r>
            <a:endParaRPr lang="en-US" sz="1000" b="1" spc="-6" dirty="0">
              <a:solidFill>
                <a:srgbClr val="3B5998"/>
              </a:solidFill>
              <a:latin typeface="Calibri" panose="020F0502020204030204" pitchFamily="34" charset="0"/>
            </a:endParaRPr>
          </a:p>
        </p:txBody>
      </p:sp>
      <p:sp>
        <p:nvSpPr>
          <p:cNvPr id="90" name="OTLSHAPE_M_52743de8bb6d4044896f473898fe9da7_Date"/>
          <p:cNvSpPr txBox="1"/>
          <p:nvPr>
            <p:custDataLst>
              <p:tags r:id="rId30"/>
            </p:custDataLst>
          </p:nvPr>
        </p:nvSpPr>
        <p:spPr>
          <a:xfrm>
            <a:off x="6046777" y="1893530"/>
            <a:ext cx="1421833" cy="307777"/>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2001, Sutherland &amp; Fowler &amp; Martin &amp; Beck </a:t>
            </a:r>
            <a:r>
              <a:rPr lang="fr-CA" sz="1000" spc="-8" dirty="0" smtClean="0">
                <a:solidFill>
                  <a:srgbClr val="7F7F7F"/>
                </a:solidFill>
                <a:latin typeface="Calibri" panose="020F0502020204030204" pitchFamily="34" charset="0"/>
              </a:rPr>
              <a:t>…</a:t>
            </a:r>
            <a:endParaRPr lang="en-US" sz="1000" spc="-8" dirty="0">
              <a:solidFill>
                <a:srgbClr val="7F7F7F"/>
              </a:solidFill>
              <a:latin typeface="Calibri" panose="020F0502020204030204" pitchFamily="34" charset="0"/>
            </a:endParaRPr>
          </a:p>
        </p:txBody>
      </p:sp>
      <p:sp>
        <p:nvSpPr>
          <p:cNvPr id="91" name="OTLSHAPE_M_52743de8bb6d4044896f473898fe9da7_Shape"/>
          <p:cNvSpPr/>
          <p:nvPr>
            <p:custDataLst>
              <p:tags r:id="rId31"/>
            </p:custDataLst>
          </p:nvPr>
        </p:nvSpPr>
        <p:spPr>
          <a:xfrm rot="16200000">
            <a:off x="5907652" y="1763979"/>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OTLSHAPE_M_52743de8bb6d4044896f473898fe9da7_Connector1"/>
          <p:cNvCxnSpPr/>
          <p:nvPr>
            <p:custDataLst>
              <p:tags r:id="rId32"/>
            </p:custDataLst>
          </p:nvPr>
        </p:nvCxnSpPr>
        <p:spPr>
          <a:xfrm flipH="1">
            <a:off x="6015320" y="2390137"/>
            <a:ext cx="3984" cy="791697"/>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OTLSHAPE_M_52743de8bb6d4044896f473898fe9da7_Title"/>
          <p:cNvSpPr txBox="1"/>
          <p:nvPr>
            <p:custDataLst>
              <p:tags r:id="rId33"/>
            </p:custDataLst>
          </p:nvPr>
        </p:nvSpPr>
        <p:spPr>
          <a:xfrm>
            <a:off x="6203453" y="2306129"/>
            <a:ext cx="1515461" cy="153888"/>
          </a:xfrm>
          <a:prstGeom prst="rect">
            <a:avLst/>
          </a:prstGeom>
          <a:noFill/>
        </p:spPr>
        <p:txBody>
          <a:bodyPr vert="horz" wrap="square" lIns="0" tIns="0" rIns="0" bIns="0" rtlCol="0" anchor="ctr" anchorCtr="0">
            <a:spAutoFit/>
          </a:bodyPr>
          <a:lstStyle/>
          <a:p>
            <a:r>
              <a:rPr lang="en-US" sz="1000" b="1" spc="-6" dirty="0" smtClean="0">
                <a:solidFill>
                  <a:srgbClr val="3B5998"/>
                </a:solidFill>
                <a:latin typeface="Calibri" panose="020F0502020204030204" pitchFamily="34" charset="0"/>
              </a:rPr>
              <a:t>Lean Software Development</a:t>
            </a:r>
            <a:endParaRPr lang="en-US" sz="1000" b="1" spc="-6" dirty="0">
              <a:solidFill>
                <a:srgbClr val="3B5998"/>
              </a:solidFill>
              <a:latin typeface="Calibri" panose="020F0502020204030204" pitchFamily="34" charset="0"/>
            </a:endParaRPr>
          </a:p>
        </p:txBody>
      </p:sp>
      <p:sp>
        <p:nvSpPr>
          <p:cNvPr id="94" name="OTLSHAPE_M_52743de8bb6d4044896f473898fe9da7_Date"/>
          <p:cNvSpPr txBox="1"/>
          <p:nvPr>
            <p:custDataLst>
              <p:tags r:id="rId34"/>
            </p:custDataLst>
          </p:nvPr>
        </p:nvSpPr>
        <p:spPr>
          <a:xfrm>
            <a:off x="6203453" y="2444739"/>
            <a:ext cx="1665673" cy="153888"/>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2002 – 2006 *, </a:t>
            </a:r>
            <a:r>
              <a:rPr lang="en-US" sz="1000" spc="-8" dirty="0" err="1" smtClean="0">
                <a:solidFill>
                  <a:srgbClr val="7F7F7F"/>
                </a:solidFill>
                <a:latin typeface="Calibri" panose="020F0502020204030204" pitchFamily="34" charset="0"/>
              </a:rPr>
              <a:t>Popendieck</a:t>
            </a:r>
            <a:endParaRPr lang="en-US" sz="1000" spc="-8" dirty="0">
              <a:solidFill>
                <a:srgbClr val="7F7F7F"/>
              </a:solidFill>
              <a:latin typeface="Calibri" panose="020F0502020204030204" pitchFamily="34" charset="0"/>
            </a:endParaRPr>
          </a:p>
        </p:txBody>
      </p:sp>
      <p:sp>
        <p:nvSpPr>
          <p:cNvPr id="95" name="OTLSHAPE_M_52743de8bb6d4044896f473898fe9da7_Shape"/>
          <p:cNvSpPr/>
          <p:nvPr>
            <p:custDataLst>
              <p:tags r:id="rId35"/>
            </p:custDataLst>
          </p:nvPr>
        </p:nvSpPr>
        <p:spPr>
          <a:xfrm rot="16200000">
            <a:off x="6037941" y="2354827"/>
            <a:ext cx="156180" cy="17923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OTLSHAPE_M_52743de8bb6d4044896f473898fe9da7_Connector1"/>
          <p:cNvCxnSpPr/>
          <p:nvPr>
            <p:custDataLst>
              <p:tags r:id="rId36"/>
            </p:custDataLst>
          </p:nvPr>
        </p:nvCxnSpPr>
        <p:spPr>
          <a:xfrm flipH="1">
            <a:off x="7790021" y="1709481"/>
            <a:ext cx="3311" cy="1484418"/>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OTLSHAPE_M_52743de8bb6d4044896f473898fe9da7_Title"/>
          <p:cNvSpPr txBox="1"/>
          <p:nvPr>
            <p:custDataLst>
              <p:tags r:id="rId37"/>
            </p:custDataLst>
          </p:nvPr>
        </p:nvSpPr>
        <p:spPr>
          <a:xfrm>
            <a:off x="7959194" y="1634586"/>
            <a:ext cx="450900" cy="153888"/>
          </a:xfrm>
          <a:prstGeom prst="rect">
            <a:avLst/>
          </a:prstGeom>
          <a:noFill/>
        </p:spPr>
        <p:txBody>
          <a:bodyPr vert="horz" wrap="square" lIns="0" tIns="0" rIns="0" bIns="0" rtlCol="0" anchor="ctr" anchorCtr="0">
            <a:spAutoFit/>
          </a:bodyPr>
          <a:lstStyle/>
          <a:p>
            <a:r>
              <a:rPr lang="en-US" sz="1000" b="1" spc="-6" dirty="0" smtClean="0">
                <a:solidFill>
                  <a:srgbClr val="3B5998"/>
                </a:solidFill>
                <a:latin typeface="Calibri" panose="020F0502020204030204" pitchFamily="34" charset="0"/>
              </a:rPr>
              <a:t>Lean IT</a:t>
            </a:r>
            <a:endParaRPr lang="en-US" sz="1000" b="1" spc="-6" dirty="0">
              <a:solidFill>
                <a:srgbClr val="3B5998"/>
              </a:solidFill>
              <a:latin typeface="Calibri" panose="020F0502020204030204" pitchFamily="34" charset="0"/>
            </a:endParaRPr>
          </a:p>
        </p:txBody>
      </p:sp>
      <p:sp>
        <p:nvSpPr>
          <p:cNvPr id="99" name="OTLSHAPE_M_52743de8bb6d4044896f473898fe9da7_Date"/>
          <p:cNvSpPr txBox="1"/>
          <p:nvPr>
            <p:custDataLst>
              <p:tags r:id="rId38"/>
            </p:custDataLst>
          </p:nvPr>
        </p:nvSpPr>
        <p:spPr>
          <a:xfrm>
            <a:off x="7959193" y="1792599"/>
            <a:ext cx="1139895" cy="153888"/>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2010, Bell &amp; </a:t>
            </a:r>
            <a:r>
              <a:rPr lang="en-US" sz="1000" spc="-8" dirty="0" err="1" smtClean="0">
                <a:solidFill>
                  <a:srgbClr val="7F7F7F"/>
                </a:solidFill>
                <a:latin typeface="Calibri" panose="020F0502020204030204" pitchFamily="34" charset="0"/>
              </a:rPr>
              <a:t>Orzen</a:t>
            </a:r>
            <a:endParaRPr lang="en-US" sz="1000" spc="-8" dirty="0">
              <a:solidFill>
                <a:srgbClr val="7F7F7F"/>
              </a:solidFill>
              <a:latin typeface="Calibri" panose="020F0502020204030204" pitchFamily="34" charset="0"/>
            </a:endParaRPr>
          </a:p>
        </p:txBody>
      </p:sp>
      <p:sp>
        <p:nvSpPr>
          <p:cNvPr id="100" name="OTLSHAPE_M_52743de8bb6d4044896f473898fe9da7_Shape"/>
          <p:cNvSpPr/>
          <p:nvPr>
            <p:custDataLst>
              <p:tags r:id="rId39"/>
            </p:custDataLst>
          </p:nvPr>
        </p:nvSpPr>
        <p:spPr>
          <a:xfrm rot="16200000">
            <a:off x="7800444" y="1709481"/>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OTLSHAPE_M_52743de8bb6d4044896f473898fe9da7_Connector1"/>
          <p:cNvCxnSpPr/>
          <p:nvPr>
            <p:custDataLst>
              <p:tags r:id="rId40"/>
            </p:custDataLst>
          </p:nvPr>
        </p:nvCxnSpPr>
        <p:spPr>
          <a:xfrm flipH="1">
            <a:off x="8306666" y="2157344"/>
            <a:ext cx="7671" cy="1036555"/>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OTLSHAPE_M_52743de8bb6d4044896f473898fe9da7_Title"/>
          <p:cNvSpPr txBox="1"/>
          <p:nvPr>
            <p:custDataLst>
              <p:tags r:id="rId41"/>
            </p:custDataLst>
          </p:nvPr>
        </p:nvSpPr>
        <p:spPr>
          <a:xfrm>
            <a:off x="8480198" y="2066161"/>
            <a:ext cx="487790" cy="153888"/>
          </a:xfrm>
          <a:prstGeom prst="rect">
            <a:avLst/>
          </a:prstGeom>
          <a:noFill/>
        </p:spPr>
        <p:txBody>
          <a:bodyPr vert="horz" wrap="square" lIns="0" tIns="0" rIns="0" bIns="0" rtlCol="0" anchor="ctr" anchorCtr="0">
            <a:spAutoFit/>
          </a:bodyPr>
          <a:lstStyle/>
          <a:p>
            <a:r>
              <a:rPr lang="en-US" sz="1000" b="1" spc="-6" dirty="0" smtClean="0">
                <a:solidFill>
                  <a:srgbClr val="3B5998"/>
                </a:solidFill>
                <a:latin typeface="Calibri" panose="020F0502020204030204" pitchFamily="34" charset="0"/>
              </a:rPr>
              <a:t>DevOps</a:t>
            </a:r>
            <a:endParaRPr lang="en-US" sz="1000" b="1" spc="-6" dirty="0">
              <a:solidFill>
                <a:srgbClr val="3B5998"/>
              </a:solidFill>
              <a:latin typeface="Calibri" panose="020F0502020204030204" pitchFamily="34" charset="0"/>
            </a:endParaRPr>
          </a:p>
        </p:txBody>
      </p:sp>
      <p:sp>
        <p:nvSpPr>
          <p:cNvPr id="103" name="OTLSHAPE_M_52743de8bb6d4044896f473898fe9da7_Date"/>
          <p:cNvSpPr txBox="1"/>
          <p:nvPr>
            <p:custDataLst>
              <p:tags r:id="rId42"/>
            </p:custDataLst>
          </p:nvPr>
        </p:nvSpPr>
        <p:spPr>
          <a:xfrm>
            <a:off x="8499909" y="2226463"/>
            <a:ext cx="989721" cy="307777"/>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2008 -2015, Kim &amp; Humble &amp; </a:t>
            </a:r>
            <a:r>
              <a:rPr lang="en-US" sz="1000" spc="-8" dirty="0" err="1" smtClean="0">
                <a:solidFill>
                  <a:srgbClr val="7F7F7F"/>
                </a:solidFill>
                <a:latin typeface="Calibri" panose="020F0502020204030204" pitchFamily="34" charset="0"/>
              </a:rPr>
              <a:t>Debois</a:t>
            </a:r>
            <a:endParaRPr lang="en-US" sz="1000" spc="-8" dirty="0">
              <a:solidFill>
                <a:srgbClr val="7F7F7F"/>
              </a:solidFill>
              <a:latin typeface="Calibri" panose="020F0502020204030204" pitchFamily="34" charset="0"/>
            </a:endParaRPr>
          </a:p>
        </p:txBody>
      </p:sp>
      <p:sp>
        <p:nvSpPr>
          <p:cNvPr id="104" name="OTLSHAPE_M_52743de8bb6d4044896f473898fe9da7_Shape"/>
          <p:cNvSpPr/>
          <p:nvPr>
            <p:custDataLst>
              <p:tags r:id="rId43"/>
            </p:custDataLst>
          </p:nvPr>
        </p:nvSpPr>
        <p:spPr>
          <a:xfrm rot="16200000">
            <a:off x="8321449" y="2157344"/>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OTLSHAPE_M_52743de8bb6d4044896f473898fe9da7_Connector1"/>
          <p:cNvCxnSpPr/>
          <p:nvPr>
            <p:custDataLst>
              <p:tags r:id="rId44"/>
            </p:custDataLst>
          </p:nvPr>
        </p:nvCxnSpPr>
        <p:spPr>
          <a:xfrm>
            <a:off x="7036289" y="3562443"/>
            <a:ext cx="0" cy="1378871"/>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OTLSHAPE_M_52743de8bb6d4044896f473898fe9da7_Title"/>
          <p:cNvSpPr txBox="1"/>
          <p:nvPr>
            <p:custDataLst>
              <p:tags r:id="rId45"/>
            </p:custDataLst>
          </p:nvPr>
        </p:nvSpPr>
        <p:spPr>
          <a:xfrm>
            <a:off x="7229644" y="4701319"/>
            <a:ext cx="1573747" cy="153888"/>
          </a:xfrm>
          <a:prstGeom prst="rect">
            <a:avLst/>
          </a:prstGeom>
          <a:noFill/>
        </p:spPr>
        <p:txBody>
          <a:bodyPr vert="horz" wrap="square" lIns="0" tIns="0" rIns="0" bIns="0" rtlCol="0" anchor="ctr" anchorCtr="0">
            <a:spAutoFit/>
          </a:bodyPr>
          <a:lstStyle/>
          <a:p>
            <a:r>
              <a:rPr lang="en-US" sz="1000" b="1" spc="-6" dirty="0" smtClean="0">
                <a:solidFill>
                  <a:srgbClr val="3B5998"/>
                </a:solidFill>
                <a:latin typeface="Calibri" panose="020F0502020204030204" pitchFamily="34" charset="0"/>
              </a:rPr>
              <a:t>Lean Product Development</a:t>
            </a:r>
            <a:endParaRPr lang="en-US" sz="1000" b="1" spc="-6" dirty="0">
              <a:solidFill>
                <a:srgbClr val="3B5998"/>
              </a:solidFill>
              <a:latin typeface="Calibri" panose="020F0502020204030204" pitchFamily="34" charset="0"/>
            </a:endParaRPr>
          </a:p>
        </p:txBody>
      </p:sp>
      <p:sp>
        <p:nvSpPr>
          <p:cNvPr id="107" name="OTLSHAPE_M_52743de8bb6d4044896f473898fe9da7_Date"/>
          <p:cNvSpPr txBox="1"/>
          <p:nvPr>
            <p:custDataLst>
              <p:tags r:id="rId46"/>
            </p:custDataLst>
          </p:nvPr>
        </p:nvSpPr>
        <p:spPr>
          <a:xfrm>
            <a:off x="7229645" y="4859332"/>
            <a:ext cx="789294" cy="153888"/>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2007, Ward</a:t>
            </a:r>
            <a:endParaRPr lang="en-US" sz="1000" spc="-8" dirty="0">
              <a:solidFill>
                <a:srgbClr val="7F7F7F"/>
              </a:solidFill>
              <a:latin typeface="Calibri" panose="020F0502020204030204" pitchFamily="34" charset="0"/>
            </a:endParaRPr>
          </a:p>
        </p:txBody>
      </p:sp>
      <p:sp>
        <p:nvSpPr>
          <p:cNvPr id="108" name="OTLSHAPE_M_52743de8bb6d4044896f473898fe9da7_Shape"/>
          <p:cNvSpPr/>
          <p:nvPr>
            <p:custDataLst>
              <p:tags r:id="rId47"/>
            </p:custDataLst>
          </p:nvPr>
        </p:nvSpPr>
        <p:spPr>
          <a:xfrm rot="16200000">
            <a:off x="7043463" y="4776214"/>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TLSHAPE_M_52743de8bb6d4044896f473898fe9da7_Title"/>
          <p:cNvSpPr txBox="1"/>
          <p:nvPr>
            <p:custDataLst>
              <p:tags r:id="rId48"/>
            </p:custDataLst>
          </p:nvPr>
        </p:nvSpPr>
        <p:spPr>
          <a:xfrm>
            <a:off x="7693368" y="4276725"/>
            <a:ext cx="1573747" cy="153888"/>
          </a:xfrm>
          <a:prstGeom prst="rect">
            <a:avLst/>
          </a:prstGeom>
          <a:noFill/>
        </p:spPr>
        <p:txBody>
          <a:bodyPr vert="horz" wrap="square" lIns="0" tIns="0" rIns="0" bIns="0" rtlCol="0" anchor="ctr" anchorCtr="0">
            <a:spAutoFit/>
          </a:bodyPr>
          <a:lstStyle/>
          <a:p>
            <a:r>
              <a:rPr lang="en-US" sz="1000" b="1" spc="-6" dirty="0" smtClean="0">
                <a:solidFill>
                  <a:srgbClr val="3B5998"/>
                </a:solidFill>
                <a:latin typeface="Calibri" panose="020F0502020204030204" pitchFamily="34" charset="0"/>
              </a:rPr>
              <a:t>Lean Product Development 2</a:t>
            </a:r>
            <a:endParaRPr lang="en-US" sz="1000" b="1" spc="-6" dirty="0">
              <a:solidFill>
                <a:srgbClr val="3B5998"/>
              </a:solidFill>
              <a:latin typeface="Calibri" panose="020F0502020204030204" pitchFamily="34" charset="0"/>
            </a:endParaRPr>
          </a:p>
        </p:txBody>
      </p:sp>
      <p:sp>
        <p:nvSpPr>
          <p:cNvPr id="111" name="OTLSHAPE_M_52743de8bb6d4044896f473898fe9da7_Date"/>
          <p:cNvSpPr txBox="1"/>
          <p:nvPr>
            <p:custDataLst>
              <p:tags r:id="rId49"/>
            </p:custDataLst>
          </p:nvPr>
        </p:nvSpPr>
        <p:spPr>
          <a:xfrm>
            <a:off x="7693369" y="4434738"/>
            <a:ext cx="973660" cy="153888"/>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2009, </a:t>
            </a:r>
            <a:r>
              <a:rPr lang="en-US" sz="1000" spc="-8" dirty="0" err="1" smtClean="0">
                <a:solidFill>
                  <a:srgbClr val="7F7F7F"/>
                </a:solidFill>
                <a:latin typeface="Calibri" panose="020F0502020204030204" pitchFamily="34" charset="0"/>
              </a:rPr>
              <a:t>Reinertsen</a:t>
            </a:r>
            <a:endParaRPr lang="en-US" sz="1000" spc="-8" dirty="0">
              <a:solidFill>
                <a:srgbClr val="7F7F7F"/>
              </a:solidFill>
              <a:latin typeface="Calibri" panose="020F0502020204030204" pitchFamily="34" charset="0"/>
            </a:endParaRPr>
          </a:p>
        </p:txBody>
      </p:sp>
      <p:sp>
        <p:nvSpPr>
          <p:cNvPr id="112" name="OTLSHAPE_M_52743de8bb6d4044896f473898fe9da7_Shape"/>
          <p:cNvSpPr/>
          <p:nvPr>
            <p:custDataLst>
              <p:tags r:id="rId50"/>
            </p:custDataLst>
          </p:nvPr>
        </p:nvSpPr>
        <p:spPr>
          <a:xfrm rot="16200000">
            <a:off x="7534619" y="4351620"/>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OTLSHAPE_M_52743de8bb6d4044896f473898fe9da7_Connector1"/>
          <p:cNvCxnSpPr/>
          <p:nvPr>
            <p:custDataLst>
              <p:tags r:id="rId51"/>
            </p:custDataLst>
          </p:nvPr>
        </p:nvCxnSpPr>
        <p:spPr>
          <a:xfrm>
            <a:off x="8552499" y="2694364"/>
            <a:ext cx="2950" cy="495410"/>
          </a:xfrm>
          <a:prstGeom prst="line">
            <a:avLst/>
          </a:prstGeom>
          <a:ln w="9525" cap="flat" cmpd="sng" algn="ctr">
            <a:solidFill>
              <a:srgbClr val="087FC3"/>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OTLSHAPE_M_52743de8bb6d4044896f473898fe9da7_Title"/>
          <p:cNvSpPr txBox="1"/>
          <p:nvPr>
            <p:custDataLst>
              <p:tags r:id="rId52"/>
            </p:custDataLst>
          </p:nvPr>
        </p:nvSpPr>
        <p:spPr>
          <a:xfrm>
            <a:off x="8718358" y="2603181"/>
            <a:ext cx="784632" cy="153888"/>
          </a:xfrm>
          <a:prstGeom prst="rect">
            <a:avLst/>
          </a:prstGeom>
          <a:noFill/>
        </p:spPr>
        <p:txBody>
          <a:bodyPr vert="horz" wrap="square" lIns="0" tIns="0" rIns="0" bIns="0" rtlCol="0" anchor="ctr" anchorCtr="0">
            <a:spAutoFit/>
          </a:bodyPr>
          <a:lstStyle/>
          <a:p>
            <a:r>
              <a:rPr lang="en-US" sz="1000" b="1" spc="-6" dirty="0" smtClean="0">
                <a:solidFill>
                  <a:srgbClr val="3B5998"/>
                </a:solidFill>
                <a:latin typeface="Calibri" panose="020F0502020204030204" pitchFamily="34" charset="0"/>
              </a:rPr>
              <a:t>Lean startup</a:t>
            </a:r>
            <a:endParaRPr lang="en-US" sz="1000" b="1" spc="-6" dirty="0">
              <a:solidFill>
                <a:srgbClr val="3B5998"/>
              </a:solidFill>
              <a:latin typeface="Calibri" panose="020F0502020204030204" pitchFamily="34" charset="0"/>
            </a:endParaRPr>
          </a:p>
        </p:txBody>
      </p:sp>
      <p:sp>
        <p:nvSpPr>
          <p:cNvPr id="64" name="OTLSHAPE_M_52743de8bb6d4044896f473898fe9da7_Date"/>
          <p:cNvSpPr txBox="1"/>
          <p:nvPr>
            <p:custDataLst>
              <p:tags r:id="rId53"/>
            </p:custDataLst>
          </p:nvPr>
        </p:nvSpPr>
        <p:spPr>
          <a:xfrm>
            <a:off x="8715938" y="2768311"/>
            <a:ext cx="989721" cy="153888"/>
          </a:xfrm>
          <a:prstGeom prst="rect">
            <a:avLst/>
          </a:prstGeom>
          <a:noFill/>
        </p:spPr>
        <p:txBody>
          <a:bodyPr vert="horz" wrap="square" lIns="0" tIns="0" rIns="0" bIns="0" rtlCol="0" anchor="ctr" anchorCtr="0">
            <a:spAutoFit/>
          </a:bodyPr>
          <a:lstStyle/>
          <a:p>
            <a:r>
              <a:rPr lang="en-US" sz="1000" spc="-8" dirty="0" smtClean="0">
                <a:solidFill>
                  <a:srgbClr val="7F7F7F"/>
                </a:solidFill>
                <a:latin typeface="Calibri" panose="020F0502020204030204" pitchFamily="34" charset="0"/>
              </a:rPr>
              <a:t>2011 -2017, </a:t>
            </a:r>
            <a:r>
              <a:rPr lang="en-US" sz="1000" spc="-8" dirty="0" err="1" smtClean="0">
                <a:solidFill>
                  <a:srgbClr val="7F7F7F"/>
                </a:solidFill>
                <a:latin typeface="Calibri" panose="020F0502020204030204" pitchFamily="34" charset="0"/>
              </a:rPr>
              <a:t>Ries</a:t>
            </a:r>
            <a:endParaRPr lang="en-US" sz="1000" spc="-8" dirty="0">
              <a:solidFill>
                <a:srgbClr val="7F7F7F"/>
              </a:solidFill>
              <a:latin typeface="Calibri" panose="020F0502020204030204" pitchFamily="34" charset="0"/>
            </a:endParaRPr>
          </a:p>
        </p:txBody>
      </p:sp>
      <p:sp>
        <p:nvSpPr>
          <p:cNvPr id="65" name="OTLSHAPE_M_52743de8bb6d4044896f473898fe9da7_Shape"/>
          <p:cNvSpPr/>
          <p:nvPr>
            <p:custDataLst>
              <p:tags r:id="rId54"/>
            </p:custDataLst>
          </p:nvPr>
        </p:nvSpPr>
        <p:spPr>
          <a:xfrm rot="16200000">
            <a:off x="8559609" y="2694364"/>
            <a:ext cx="165100" cy="165100"/>
          </a:xfrm>
          <a:prstGeom prst="flowChartMerge">
            <a:avLst/>
          </a:prstGeom>
          <a:solidFill>
            <a:srgbClr val="087FC3"/>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13169" y="4799031"/>
            <a:ext cx="7743044" cy="1467896"/>
          </a:xfrm>
          <a:prstGeom prst="rect">
            <a:avLst/>
          </a:prstGeom>
        </p:spPr>
        <p:txBody>
          <a:bodyPr vert="horz" lIns="95783" tIns="47891" rIns="95783" bIns="47891" rtlCol="0">
            <a:normAutofit fontScale="85000" lnSpcReduction="10000"/>
          </a:bodyPr>
          <a:lstStyle/>
          <a:p>
            <a:pPr marL="285750" indent="-285750">
              <a:lnSpc>
                <a:spcPct val="120000"/>
              </a:lnSpc>
              <a:spcBef>
                <a:spcPct val="20000"/>
              </a:spcBef>
              <a:buFont typeface="Wingdings" panose="05000000000000000000" pitchFamily="2" charset="2"/>
              <a:buChar char="§"/>
            </a:pPr>
            <a:r>
              <a:rPr lang="fr-CA" sz="1800" dirty="0" smtClean="0">
                <a:solidFill>
                  <a:srgbClr val="0A2191"/>
                </a:solidFill>
                <a:latin typeface="Effra"/>
              </a:rPr>
              <a:t>Le </a:t>
            </a:r>
            <a:r>
              <a:rPr lang="fr-CA" sz="1800" dirty="0">
                <a:solidFill>
                  <a:srgbClr val="0A2191"/>
                </a:solidFill>
                <a:latin typeface="Effra"/>
              </a:rPr>
              <a:t>Lean d'écoule du </a:t>
            </a:r>
            <a:r>
              <a:rPr lang="fr-CA" sz="1800" dirty="0" smtClean="0">
                <a:solidFill>
                  <a:srgbClr val="0A2191"/>
                </a:solidFill>
                <a:latin typeface="Effra"/>
              </a:rPr>
              <a:t>TPS</a:t>
            </a:r>
          </a:p>
          <a:p>
            <a:pPr marL="285750" indent="-285750">
              <a:lnSpc>
                <a:spcPct val="120000"/>
              </a:lnSpc>
              <a:spcBef>
                <a:spcPct val="20000"/>
              </a:spcBef>
              <a:buFont typeface="Wingdings" panose="05000000000000000000" pitchFamily="2" charset="2"/>
              <a:buChar char="§"/>
            </a:pPr>
            <a:r>
              <a:rPr lang="fr-CA" sz="1800" dirty="0" smtClean="0">
                <a:solidFill>
                  <a:srgbClr val="0A2191"/>
                </a:solidFill>
                <a:latin typeface="Effra"/>
              </a:rPr>
              <a:t>Depuis 1990 le Lean a beaucoup évolué</a:t>
            </a:r>
          </a:p>
          <a:p>
            <a:pPr marL="285750" indent="-285750">
              <a:lnSpc>
                <a:spcPct val="120000"/>
              </a:lnSpc>
              <a:spcBef>
                <a:spcPct val="20000"/>
              </a:spcBef>
              <a:buFont typeface="Wingdings" panose="05000000000000000000" pitchFamily="2" charset="2"/>
              <a:buChar char="§"/>
            </a:pPr>
            <a:r>
              <a:rPr lang="fr-CA" sz="1800" dirty="0" smtClean="0">
                <a:solidFill>
                  <a:srgbClr val="0A2191"/>
                </a:solidFill>
                <a:latin typeface="Effra"/>
              </a:rPr>
              <a:t>Récents enrichissements grâces aux adaptations pour le contexte TI</a:t>
            </a:r>
          </a:p>
          <a:p>
            <a:pPr marL="285750" indent="-285750">
              <a:lnSpc>
                <a:spcPct val="120000"/>
              </a:lnSpc>
              <a:spcBef>
                <a:spcPct val="20000"/>
              </a:spcBef>
              <a:buFont typeface="Wingdings" panose="05000000000000000000" pitchFamily="2" charset="2"/>
              <a:buChar char="§"/>
            </a:pPr>
            <a:r>
              <a:rPr lang="fr-CA" sz="1800" dirty="0" smtClean="0">
                <a:solidFill>
                  <a:srgbClr val="0A2191"/>
                </a:solidFill>
                <a:latin typeface="Effra"/>
              </a:rPr>
              <a:t>Les récents enrichissements pour le contexte TI ont été récemment intégrés au TPS</a:t>
            </a:r>
            <a:endParaRPr lang="fr-CA" sz="1800" dirty="0">
              <a:solidFill>
                <a:srgbClr val="0A2191"/>
              </a:solidFill>
              <a:latin typeface="Effra"/>
            </a:endParaRPr>
          </a:p>
        </p:txBody>
      </p:sp>
    </p:spTree>
    <p:extLst>
      <p:ext uri="{BB962C8B-B14F-4D97-AF65-F5344CB8AC3E}">
        <p14:creationId xmlns:p14="http://schemas.microsoft.com/office/powerpoint/2010/main" val="4204504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2177" y="512086"/>
            <a:ext cx="7673716" cy="583791"/>
          </a:xfrm>
        </p:spPr>
        <p:txBody>
          <a:bodyPr>
            <a:noAutofit/>
          </a:bodyPr>
          <a:lstStyle/>
          <a:p>
            <a:r>
              <a:rPr lang="fr-CA" sz="3000" dirty="0" smtClean="0"/>
              <a:t>Lean appliqué aux TI</a:t>
            </a:r>
            <a:endParaRPr lang="fr-CA" sz="3000" dirty="0"/>
          </a:p>
        </p:txBody>
      </p:sp>
      <p:sp>
        <p:nvSpPr>
          <p:cNvPr id="3" name="Espace réservé du texte 2"/>
          <p:cNvSpPr>
            <a:spLocks noGrp="1"/>
          </p:cNvSpPr>
          <p:nvPr>
            <p:ph type="body" sz="quarter" idx="15"/>
          </p:nvPr>
        </p:nvSpPr>
        <p:spPr/>
        <p:txBody>
          <a:bodyPr>
            <a:normAutofit/>
          </a:bodyPr>
          <a:lstStyle/>
          <a:p>
            <a:r>
              <a:rPr lang="fr-CA" sz="5300" dirty="0" smtClean="0"/>
              <a:t>Le </a:t>
            </a:r>
            <a:r>
              <a:rPr lang="fr-CA" sz="5300" dirty="0" err="1" smtClean="0"/>
              <a:t>lean</a:t>
            </a:r>
            <a:r>
              <a:rPr lang="fr-CA" sz="5300" dirty="0" smtClean="0"/>
              <a:t> appliqué aux TI</a:t>
            </a:r>
            <a:endParaRPr lang="fr-CA" sz="5300" dirty="0"/>
          </a:p>
        </p:txBody>
      </p:sp>
    </p:spTree>
    <p:extLst>
      <p:ext uri="{BB962C8B-B14F-4D97-AF65-F5344CB8AC3E}">
        <p14:creationId xmlns:p14="http://schemas.microsoft.com/office/powerpoint/2010/main" val="763984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normAutofit/>
          </a:bodyPr>
          <a:lstStyle/>
          <a:p>
            <a:r>
              <a:rPr lang="fr-CA" sz="5100" dirty="0" smtClean="0"/>
              <a:t>Le Lean appliqué aux TI</a:t>
            </a:r>
            <a:endParaRPr lang="fr-CA" sz="5100" dirty="0"/>
          </a:p>
        </p:txBody>
      </p:sp>
      <p:sp>
        <p:nvSpPr>
          <p:cNvPr id="4" name="Espace réservé du texte 3"/>
          <p:cNvSpPr>
            <a:spLocks noGrp="1"/>
          </p:cNvSpPr>
          <p:nvPr>
            <p:ph type="body" sz="quarter" idx="12"/>
          </p:nvPr>
        </p:nvSpPr>
        <p:spPr/>
        <p:txBody>
          <a:bodyPr>
            <a:normAutofit/>
          </a:bodyPr>
          <a:lstStyle/>
          <a:p>
            <a:pPr algn="r"/>
            <a:r>
              <a:rPr lang="fr-CA" sz="3800" dirty="0" smtClean="0"/>
              <a:t>par Olivier Puech</a:t>
            </a:r>
            <a:endParaRPr lang="fr-CA" sz="3800" dirty="0"/>
          </a:p>
        </p:txBody>
      </p:sp>
    </p:spTree>
    <p:extLst>
      <p:ext uri="{BB962C8B-B14F-4D97-AF65-F5344CB8AC3E}">
        <p14:creationId xmlns:p14="http://schemas.microsoft.com/office/powerpoint/2010/main" val="2460875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a:t>Lean </a:t>
            </a:r>
            <a:r>
              <a:rPr lang="fr-CA" sz="11200" dirty="0" smtClean="0"/>
              <a:t>IT - Relations de causes à effets</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pic>
        <p:nvPicPr>
          <p:cNvPr id="4" name="Image 3"/>
          <p:cNvPicPr>
            <a:picLocks noChangeAspect="1"/>
          </p:cNvPicPr>
          <p:nvPr/>
        </p:nvPicPr>
        <p:blipFill>
          <a:blip r:embed="rId4"/>
          <a:stretch>
            <a:fillRect/>
          </a:stretch>
        </p:blipFill>
        <p:spPr>
          <a:xfrm>
            <a:off x="992450" y="908650"/>
            <a:ext cx="7611920" cy="3831434"/>
          </a:xfrm>
          <a:prstGeom prst="rect">
            <a:avLst/>
          </a:prstGeom>
        </p:spPr>
      </p:pic>
      <p:sp>
        <p:nvSpPr>
          <p:cNvPr id="5" name="ZoneTexte 4"/>
          <p:cNvSpPr txBox="1"/>
          <p:nvPr/>
        </p:nvSpPr>
        <p:spPr>
          <a:xfrm>
            <a:off x="260206" y="4830097"/>
            <a:ext cx="9433309" cy="1846659"/>
          </a:xfrm>
          <a:prstGeom prst="rect">
            <a:avLst/>
          </a:prstGeom>
          <a:noFill/>
        </p:spPr>
        <p:txBody>
          <a:bodyPr wrap="square" rtlCol="0">
            <a:spAutoFit/>
          </a:bodyPr>
          <a:lstStyle/>
          <a:p>
            <a:pPr marL="342900" indent="-342900">
              <a:buFont typeface="Wingdings" panose="05000000000000000000" pitchFamily="2" charset="2"/>
              <a:buChar char="§"/>
            </a:pPr>
            <a:r>
              <a:rPr lang="fr-CA" dirty="0" smtClean="0"/>
              <a:t>Faire compliqué est naturel et son </a:t>
            </a:r>
            <a:r>
              <a:rPr lang="fr-CA" dirty="0"/>
              <a:t>coût </a:t>
            </a:r>
            <a:r>
              <a:rPr lang="fr-CA" dirty="0" smtClean="0"/>
              <a:t>en est exponentiel (Mike </a:t>
            </a:r>
            <a:r>
              <a:rPr lang="fr-CA" dirty="0" err="1" smtClean="0"/>
              <a:t>Orzen</a:t>
            </a:r>
            <a:r>
              <a:rPr lang="fr-CA" dirty="0" smtClean="0"/>
              <a:t>)</a:t>
            </a:r>
          </a:p>
          <a:p>
            <a:pPr marL="342900" indent="-342900">
              <a:buFont typeface="Wingdings" panose="05000000000000000000" pitchFamily="2" charset="2"/>
              <a:buChar char="§"/>
            </a:pPr>
            <a:r>
              <a:rPr lang="fr-CA" dirty="0" smtClean="0"/>
              <a:t>La simplicité est l’ultime sophistication (Léonard de Vinci)</a:t>
            </a:r>
          </a:p>
          <a:p>
            <a:pPr marL="342900" indent="-342900">
              <a:buFont typeface="Wingdings" panose="05000000000000000000" pitchFamily="2" charset="2"/>
              <a:buChar char="§"/>
            </a:pPr>
            <a:r>
              <a:rPr lang="fr-CA" dirty="0" smtClean="0"/>
              <a:t>L’essence du Lean IT (</a:t>
            </a:r>
            <a:r>
              <a:rPr lang="fr-CA" dirty="0" err="1" smtClean="0"/>
              <a:t>DevOps</a:t>
            </a:r>
            <a:r>
              <a:rPr lang="fr-CA" dirty="0" smtClean="0"/>
              <a:t>) est de concevoir </a:t>
            </a:r>
            <a:r>
              <a:rPr lang="fr-CA" dirty="0"/>
              <a:t>un système dans lequel </a:t>
            </a:r>
            <a:endParaRPr lang="fr-CA" dirty="0" smtClean="0"/>
          </a:p>
          <a:p>
            <a:pPr marL="821815" lvl="1" indent="-342900">
              <a:buFont typeface="Wingdings" panose="05000000000000000000" pitchFamily="2" charset="2"/>
              <a:buChar char="§"/>
            </a:pPr>
            <a:r>
              <a:rPr lang="fr-CA" dirty="0" smtClean="0"/>
              <a:t>les </a:t>
            </a:r>
            <a:r>
              <a:rPr lang="fr-CA" dirty="0"/>
              <a:t>gens sont </a:t>
            </a:r>
            <a:r>
              <a:rPr lang="fr-CA" dirty="0" smtClean="0"/>
              <a:t>rapidement exposés aux conséquences </a:t>
            </a:r>
            <a:r>
              <a:rPr lang="fr-CA" dirty="0"/>
              <a:t>de leurs actions </a:t>
            </a:r>
            <a:endParaRPr lang="fr-CA" dirty="0" smtClean="0"/>
          </a:p>
          <a:p>
            <a:pPr marL="821815" lvl="1" indent="-342900">
              <a:buFont typeface="Wingdings" panose="05000000000000000000" pitchFamily="2" charset="2"/>
              <a:buChar char="§"/>
            </a:pPr>
            <a:r>
              <a:rPr lang="fr-CA" dirty="0" smtClean="0"/>
              <a:t>la </a:t>
            </a:r>
            <a:r>
              <a:rPr lang="fr-CA" dirty="0"/>
              <a:t>bonne chose à faire est aussi la chose la plus facile à </a:t>
            </a:r>
            <a:r>
              <a:rPr lang="fr-CA" dirty="0" smtClean="0"/>
              <a:t>faire (</a:t>
            </a:r>
            <a:r>
              <a:rPr lang="fr-CA" dirty="0" err="1" smtClean="0"/>
              <a:t>Jez</a:t>
            </a:r>
            <a:r>
              <a:rPr lang="fr-CA" dirty="0" smtClean="0"/>
              <a:t> Humble)</a:t>
            </a:r>
          </a:p>
          <a:p>
            <a:pPr marL="342900" indent="-342900">
              <a:buFont typeface="Wingdings" panose="05000000000000000000" pitchFamily="2" charset="2"/>
              <a:buChar char="§"/>
            </a:pPr>
            <a:endParaRPr lang="fr-CA" dirty="0" smtClean="0"/>
          </a:p>
        </p:txBody>
      </p:sp>
    </p:spTree>
    <p:extLst>
      <p:ext uri="{BB962C8B-B14F-4D97-AF65-F5344CB8AC3E}">
        <p14:creationId xmlns:p14="http://schemas.microsoft.com/office/powerpoint/2010/main" val="3106749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3" name="ZoneTexte 2"/>
          <p:cNvSpPr txBox="1"/>
          <p:nvPr/>
        </p:nvSpPr>
        <p:spPr>
          <a:xfrm>
            <a:off x="416370" y="5190983"/>
            <a:ext cx="8713210" cy="969496"/>
          </a:xfrm>
          <a:prstGeom prst="rect">
            <a:avLst/>
          </a:prstGeom>
          <a:noFill/>
        </p:spPr>
        <p:txBody>
          <a:bodyPr wrap="square" rtlCol="0">
            <a:spAutoFit/>
          </a:bodyPr>
          <a:lstStyle/>
          <a:p>
            <a:r>
              <a:rPr lang="fr-CA" dirty="0">
                <a:solidFill>
                  <a:srgbClr val="0A2191"/>
                </a:solidFill>
                <a:latin typeface="Effra"/>
              </a:rPr>
              <a:t>Extrait de « </a:t>
            </a:r>
            <a:r>
              <a:rPr lang="en-US" dirty="0">
                <a:solidFill>
                  <a:srgbClr val="0A2191"/>
                </a:solidFill>
                <a:latin typeface="Effra"/>
              </a:rPr>
              <a:t>The Principles of Product Development Flow: Second Generation Lean Product Development </a:t>
            </a:r>
            <a:r>
              <a:rPr lang="fr-CA" dirty="0">
                <a:solidFill>
                  <a:srgbClr val="0A2191"/>
                </a:solidFill>
                <a:latin typeface="Effra"/>
              </a:rPr>
              <a:t>»,</a:t>
            </a:r>
            <a:r>
              <a:rPr lang="en-US" dirty="0">
                <a:solidFill>
                  <a:srgbClr val="0A2191"/>
                </a:solidFill>
                <a:latin typeface="Effra"/>
              </a:rPr>
              <a:t> May 29 2009 par Donald G. </a:t>
            </a:r>
            <a:r>
              <a:rPr lang="en-US" dirty="0" err="1">
                <a:solidFill>
                  <a:srgbClr val="0A2191"/>
                </a:solidFill>
                <a:latin typeface="Effra"/>
              </a:rPr>
              <a:t>Reinertsen</a:t>
            </a:r>
            <a:endParaRPr lang="en-US" dirty="0">
              <a:solidFill>
                <a:srgbClr val="0A2191"/>
              </a:solidFill>
              <a:latin typeface="Effra"/>
            </a:endParaRPr>
          </a:p>
          <a:p>
            <a:endParaRPr lang="fr-CA" dirty="0"/>
          </a:p>
        </p:txBody>
      </p:sp>
      <p:sp>
        <p:nvSpPr>
          <p:cNvPr id="8" name="Espace réservé du texte 1"/>
          <p:cNvSpPr>
            <a:spLocks noGrp="1"/>
          </p:cNvSpPr>
          <p:nvPr>
            <p:ph type="body" sz="quarter" idx="15"/>
          </p:nvPr>
        </p:nvSpPr>
        <p:spPr>
          <a:xfrm>
            <a:off x="416370" y="1446443"/>
            <a:ext cx="9024146" cy="3566777"/>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a:latin typeface="Effra"/>
              </a:rPr>
              <a:t>Comprendre les enjeux économiques</a:t>
            </a:r>
          </a:p>
          <a:p>
            <a:pPr marL="1143000" indent="-1143000">
              <a:lnSpc>
                <a:spcPct val="120000"/>
              </a:lnSpc>
              <a:buFont typeface="+mj-lt"/>
              <a:buAutoNum type="arabicPeriod"/>
            </a:pPr>
            <a:r>
              <a:rPr lang="fr-CA" sz="9600" dirty="0" smtClean="0">
                <a:latin typeface="Effra"/>
              </a:rPr>
              <a:t>Gérer les 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Tree>
    <p:extLst>
      <p:ext uri="{BB962C8B-B14F-4D97-AF65-F5344CB8AC3E}">
        <p14:creationId xmlns:p14="http://schemas.microsoft.com/office/powerpoint/2010/main" val="2994128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11200" b="1" dirty="0">
                <a:solidFill>
                  <a:srgbClr val="00B0F0"/>
                </a:solidFill>
                <a:latin typeface="Effra"/>
              </a:rPr>
              <a:t>Comprendre les enjeux économiques</a:t>
            </a:r>
          </a:p>
          <a:p>
            <a:pPr marL="1143000" indent="-1143000">
              <a:lnSpc>
                <a:spcPct val="120000"/>
              </a:lnSpc>
              <a:buFont typeface="+mj-lt"/>
              <a:buAutoNum type="arabicPeriod"/>
            </a:pPr>
            <a:r>
              <a:rPr lang="fr-CA" sz="9600" dirty="0" smtClean="0">
                <a:latin typeface="Effra"/>
              </a:rPr>
              <a:t>Gérer les 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359851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Comprendre les enjeux économiques </a:t>
            </a:r>
            <a:r>
              <a:rPr lang="fr-CA" sz="8000" dirty="0" smtClean="0"/>
              <a:t>(1/5)</a:t>
            </a:r>
            <a:endParaRPr lang="fr-CA" altLang="fr-FR" sz="8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268700"/>
            <a:ext cx="9024146" cy="4490145"/>
          </a:xfrm>
        </p:spPr>
        <p:txBody>
          <a:bodyPr>
            <a:normAutofit fontScale="25000" lnSpcReduction="20000"/>
          </a:bodyPr>
          <a:lstStyle/>
          <a:p>
            <a:pPr lvl="1" indent="0" fontAlgn="base">
              <a:buNone/>
            </a:pPr>
            <a:endParaRPr lang="fr-CA" sz="6800" dirty="0" smtClean="0">
              <a:latin typeface="Effra"/>
            </a:endParaRPr>
          </a:p>
          <a:p>
            <a:pPr marL="1143000" indent="-1143000">
              <a:lnSpc>
                <a:spcPct val="120000"/>
              </a:lnSpc>
              <a:buFont typeface="Wingdings" panose="05000000000000000000" pitchFamily="2" charset="2"/>
              <a:buChar char="§"/>
            </a:pPr>
            <a:r>
              <a:rPr lang="fr-CA" sz="9600" dirty="0" smtClean="0">
                <a:latin typeface="Effra"/>
              </a:rPr>
              <a:t>Qu’est-ce qui rend les décisions difficiles en TI ?</a:t>
            </a:r>
          </a:p>
          <a:p>
            <a:pPr marL="1143000" indent="-1143000">
              <a:lnSpc>
                <a:spcPct val="120000"/>
              </a:lnSpc>
              <a:buFont typeface="Wingdings" panose="05000000000000000000" pitchFamily="2" charset="2"/>
              <a:buChar char="§"/>
            </a:pPr>
            <a:endParaRPr lang="fr-CA" sz="9600" dirty="0" smtClean="0">
              <a:latin typeface="Effra"/>
            </a:endParaRPr>
          </a:p>
          <a:p>
            <a:pPr marL="1143000" indent="-1143000">
              <a:lnSpc>
                <a:spcPct val="120000"/>
              </a:lnSpc>
              <a:buFont typeface="Wingdings" panose="05000000000000000000" pitchFamily="2" charset="2"/>
              <a:buChar char="§"/>
            </a:pPr>
            <a:r>
              <a:rPr lang="fr-CA" sz="9600" dirty="0" smtClean="0">
                <a:latin typeface="Effra"/>
              </a:rPr>
              <a:t>Est-ce que des calculs extrêmement précis sont utiles pour prendre des décisions économiques ?</a:t>
            </a:r>
          </a:p>
          <a:p>
            <a:pPr marL="1143000" indent="-1143000">
              <a:lnSpc>
                <a:spcPct val="120000"/>
              </a:lnSpc>
              <a:buFont typeface="Wingdings" panose="05000000000000000000" pitchFamily="2" charset="2"/>
              <a:buChar char="§"/>
            </a:pPr>
            <a:endParaRPr lang="fr-CA" sz="9600" dirty="0">
              <a:latin typeface="Effra"/>
            </a:endParaRPr>
          </a:p>
          <a:p>
            <a:pPr marL="1143000" indent="-1143000" fontAlgn="base">
              <a:lnSpc>
                <a:spcPct val="120000"/>
              </a:lnSpc>
              <a:buFont typeface="Wingdings" panose="05000000000000000000" pitchFamily="2" charset="2"/>
              <a:buChar char="§"/>
            </a:pPr>
            <a:r>
              <a:rPr lang="fr-CA" sz="9600" dirty="0">
                <a:latin typeface="Effra"/>
              </a:rPr>
              <a:t>D’un point de vue économique, </a:t>
            </a:r>
            <a:r>
              <a:rPr lang="fr-CA" sz="9600" dirty="0" smtClean="0">
                <a:latin typeface="Effra"/>
              </a:rPr>
              <a:t>choisiriez-vous d’occuper </a:t>
            </a:r>
            <a:r>
              <a:rPr lang="fr-CA" sz="9600" dirty="0">
                <a:latin typeface="Effra"/>
              </a:rPr>
              <a:t>à 80 % </a:t>
            </a:r>
            <a:r>
              <a:rPr lang="fr-CA" sz="9600" dirty="0" smtClean="0">
                <a:latin typeface="Effra"/>
              </a:rPr>
              <a:t>vos </a:t>
            </a:r>
            <a:r>
              <a:rPr lang="fr-CA" sz="9600" dirty="0">
                <a:latin typeface="Effra"/>
              </a:rPr>
              <a:t>équipes de tests et avoir un temps d’attente de 2 semaines OU les </a:t>
            </a:r>
            <a:r>
              <a:rPr lang="fr-CA" sz="9600" dirty="0" smtClean="0">
                <a:latin typeface="Effra"/>
              </a:rPr>
              <a:t>occuper </a:t>
            </a:r>
            <a:r>
              <a:rPr lang="fr-CA" sz="9600" dirty="0">
                <a:latin typeface="Effra"/>
              </a:rPr>
              <a:t>à 90 % et avoir 4 semaines d’attente ?</a:t>
            </a:r>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2467679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Comprendre les enjeux économiques </a:t>
            </a:r>
            <a:r>
              <a:rPr lang="fr-CA" sz="9600" dirty="0" smtClean="0"/>
              <a:t>(2/5</a:t>
            </a:r>
            <a:r>
              <a:rPr lang="fr-CA" sz="9600" dirty="0"/>
              <a:t>)</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4" name="Rectangle 3"/>
          <p:cNvSpPr/>
          <p:nvPr/>
        </p:nvSpPr>
        <p:spPr>
          <a:xfrm>
            <a:off x="992450" y="1411530"/>
            <a:ext cx="2520350" cy="45389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CA" dirty="0"/>
          </a:p>
        </p:txBody>
      </p:sp>
      <p:sp>
        <p:nvSpPr>
          <p:cNvPr id="7" name="Rectangle 6"/>
          <p:cNvSpPr/>
          <p:nvPr/>
        </p:nvSpPr>
        <p:spPr>
          <a:xfrm>
            <a:off x="6759279" y="1411530"/>
            <a:ext cx="2520350" cy="45389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CA"/>
          </a:p>
        </p:txBody>
      </p:sp>
      <p:sp>
        <p:nvSpPr>
          <p:cNvPr id="5" name="ZoneTexte 4"/>
          <p:cNvSpPr txBox="1"/>
          <p:nvPr/>
        </p:nvSpPr>
        <p:spPr>
          <a:xfrm>
            <a:off x="5087236" y="3314335"/>
            <a:ext cx="1785169" cy="384721"/>
          </a:xfrm>
          <a:prstGeom prst="rect">
            <a:avLst/>
          </a:prstGeom>
          <a:noFill/>
        </p:spPr>
        <p:txBody>
          <a:bodyPr wrap="none" rtlCol="0">
            <a:spAutoFit/>
          </a:bodyPr>
          <a:lstStyle/>
          <a:p>
            <a:r>
              <a:rPr lang="fr-CA" dirty="0" smtClean="0"/>
              <a:t>Transformations</a:t>
            </a:r>
            <a:endParaRPr lang="fr-CA" dirty="0"/>
          </a:p>
        </p:txBody>
      </p:sp>
      <p:sp>
        <p:nvSpPr>
          <p:cNvPr id="8" name="Rectangle à coins arrondis 7"/>
          <p:cNvSpPr/>
          <p:nvPr/>
        </p:nvSpPr>
        <p:spPr>
          <a:xfrm>
            <a:off x="1311860" y="1542286"/>
            <a:ext cx="187226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Gaspillages</a:t>
            </a:r>
            <a:endParaRPr lang="fr-CA" dirty="0"/>
          </a:p>
        </p:txBody>
      </p:sp>
      <p:sp>
        <p:nvSpPr>
          <p:cNvPr id="11" name="Rectangle à coins arrondis 10"/>
          <p:cNvSpPr/>
          <p:nvPr/>
        </p:nvSpPr>
        <p:spPr>
          <a:xfrm>
            <a:off x="1311860" y="2179093"/>
            <a:ext cx="187226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Temps de cycle</a:t>
            </a:r>
            <a:endParaRPr lang="fr-CA" dirty="0"/>
          </a:p>
        </p:txBody>
      </p:sp>
      <p:sp>
        <p:nvSpPr>
          <p:cNvPr id="12" name="Rectangle à coins arrondis 11"/>
          <p:cNvSpPr/>
          <p:nvPr/>
        </p:nvSpPr>
        <p:spPr>
          <a:xfrm>
            <a:off x="1311860" y="2825904"/>
            <a:ext cx="187226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Variabilité</a:t>
            </a:r>
            <a:endParaRPr lang="fr-CA" dirty="0"/>
          </a:p>
        </p:txBody>
      </p:sp>
      <p:sp>
        <p:nvSpPr>
          <p:cNvPr id="13" name="Rectangle à coins arrondis 12"/>
          <p:cNvSpPr/>
          <p:nvPr/>
        </p:nvSpPr>
        <p:spPr>
          <a:xfrm>
            <a:off x="1311860" y="3430142"/>
            <a:ext cx="187226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Productivité</a:t>
            </a:r>
            <a:endParaRPr lang="fr-CA" dirty="0"/>
          </a:p>
        </p:txBody>
      </p:sp>
      <p:sp>
        <p:nvSpPr>
          <p:cNvPr id="14" name="Rectangle à coins arrondis 13"/>
          <p:cNvSpPr/>
          <p:nvPr/>
        </p:nvSpPr>
        <p:spPr>
          <a:xfrm>
            <a:off x="1311860" y="4057912"/>
            <a:ext cx="187226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Revenu</a:t>
            </a:r>
            <a:endParaRPr lang="fr-CA" dirty="0"/>
          </a:p>
        </p:txBody>
      </p:sp>
      <p:sp>
        <p:nvSpPr>
          <p:cNvPr id="15" name="Rectangle à coins arrondis 14"/>
          <p:cNvSpPr/>
          <p:nvPr/>
        </p:nvSpPr>
        <p:spPr>
          <a:xfrm>
            <a:off x="1311860" y="4654312"/>
            <a:ext cx="187226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Coûts unitaires</a:t>
            </a:r>
            <a:endParaRPr lang="fr-CA" dirty="0"/>
          </a:p>
        </p:txBody>
      </p:sp>
      <p:sp>
        <p:nvSpPr>
          <p:cNvPr id="16" name="Rectangle à coins arrondis 15"/>
          <p:cNvSpPr/>
          <p:nvPr/>
        </p:nvSpPr>
        <p:spPr>
          <a:xfrm>
            <a:off x="1308965" y="5302402"/>
            <a:ext cx="187226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Valeur ajoutée</a:t>
            </a:r>
            <a:endParaRPr lang="fr-CA" dirty="0"/>
          </a:p>
        </p:txBody>
      </p:sp>
      <p:sp>
        <p:nvSpPr>
          <p:cNvPr id="17" name="Rectangle à coins arrondis 16"/>
          <p:cNvSpPr/>
          <p:nvPr/>
        </p:nvSpPr>
        <p:spPr>
          <a:xfrm>
            <a:off x="7083324" y="2825904"/>
            <a:ext cx="1872260" cy="1076563"/>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Profits sur la totalité du cycle de vie</a:t>
            </a:r>
            <a:endParaRPr lang="fr-CA" dirty="0"/>
          </a:p>
        </p:txBody>
      </p:sp>
      <p:sp>
        <p:nvSpPr>
          <p:cNvPr id="10" name="Flèche courbée vers la droite 9"/>
          <p:cNvSpPr/>
          <p:nvPr/>
        </p:nvSpPr>
        <p:spPr>
          <a:xfrm>
            <a:off x="488380" y="2184705"/>
            <a:ext cx="820585" cy="1533478"/>
          </a:xfrm>
          <a:prstGeom prst="curvedRightArrow">
            <a:avLst>
              <a:gd name="adj1" fmla="val 12954"/>
              <a:gd name="adj2" fmla="val 50000"/>
              <a:gd name="adj3" fmla="val 2500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
        <p:nvSpPr>
          <p:cNvPr id="19" name="Flèche courbée vers la droite 18"/>
          <p:cNvSpPr/>
          <p:nvPr/>
        </p:nvSpPr>
        <p:spPr>
          <a:xfrm flipV="1">
            <a:off x="488380" y="2251103"/>
            <a:ext cx="820585" cy="1518768"/>
          </a:xfrm>
          <a:prstGeom prst="curvedRightArrow">
            <a:avLst>
              <a:gd name="adj1" fmla="val 12954"/>
              <a:gd name="adj2" fmla="val 50000"/>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cxnSp>
        <p:nvCxnSpPr>
          <p:cNvPr id="20" name="Connecteur en angle 19"/>
          <p:cNvCxnSpPr>
            <a:stCxn id="8" idx="3"/>
          </p:cNvCxnSpPr>
          <p:nvPr/>
        </p:nvCxnSpPr>
        <p:spPr>
          <a:xfrm>
            <a:off x="3184120" y="1722311"/>
            <a:ext cx="3899204" cy="1635821"/>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Connecteur en angle 21"/>
          <p:cNvCxnSpPr>
            <a:stCxn id="11" idx="3"/>
          </p:cNvCxnSpPr>
          <p:nvPr/>
        </p:nvCxnSpPr>
        <p:spPr>
          <a:xfrm>
            <a:off x="3184120" y="2359118"/>
            <a:ext cx="3899204" cy="999014"/>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Connecteur en angle 24"/>
          <p:cNvCxnSpPr>
            <a:stCxn id="12" idx="3"/>
          </p:cNvCxnSpPr>
          <p:nvPr/>
        </p:nvCxnSpPr>
        <p:spPr>
          <a:xfrm>
            <a:off x="3184120" y="3005929"/>
            <a:ext cx="1970248" cy="258250"/>
          </a:xfrm>
          <a:prstGeom prst="bentConnector3">
            <a:avLst>
              <a:gd name="adj1" fmla="val 98908"/>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30" name="Connecteur en angle 29"/>
          <p:cNvCxnSpPr>
            <a:stCxn id="13" idx="3"/>
          </p:cNvCxnSpPr>
          <p:nvPr/>
        </p:nvCxnSpPr>
        <p:spPr>
          <a:xfrm flipV="1">
            <a:off x="3184120" y="3360420"/>
            <a:ext cx="1949602" cy="249747"/>
          </a:xfrm>
          <a:prstGeom prst="bentConnector3">
            <a:avLst>
              <a:gd name="adj1" fmla="val 99997"/>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34" name="Connecteur en angle 33"/>
          <p:cNvCxnSpPr>
            <a:stCxn id="14" idx="3"/>
          </p:cNvCxnSpPr>
          <p:nvPr/>
        </p:nvCxnSpPr>
        <p:spPr>
          <a:xfrm flipV="1">
            <a:off x="3184120" y="3910735"/>
            <a:ext cx="1970248" cy="327202"/>
          </a:xfrm>
          <a:prstGeom prst="bentConnector3">
            <a:avLst>
              <a:gd name="adj1" fmla="val 98989"/>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37" name="Connecteur en angle 36"/>
          <p:cNvCxnSpPr>
            <a:stCxn id="15" idx="3"/>
          </p:cNvCxnSpPr>
          <p:nvPr/>
        </p:nvCxnSpPr>
        <p:spPr>
          <a:xfrm flipV="1">
            <a:off x="3184120" y="3610167"/>
            <a:ext cx="1949602" cy="1224170"/>
          </a:xfrm>
          <a:prstGeom prst="bentConnector3">
            <a:avLst>
              <a:gd name="adj1" fmla="val 99996"/>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55" name="Connecteur en angle 54"/>
          <p:cNvCxnSpPr/>
          <p:nvPr/>
        </p:nvCxnSpPr>
        <p:spPr>
          <a:xfrm flipV="1">
            <a:off x="3181225" y="4834337"/>
            <a:ext cx="1952497" cy="647993"/>
          </a:xfrm>
          <a:prstGeom prst="bentConnector3">
            <a:avLst>
              <a:gd name="adj1" fmla="val 99922"/>
            </a:avLst>
          </a:prstGeom>
          <a:ln w="50800">
            <a:tailEnd type="none"/>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898672" y="5962596"/>
            <a:ext cx="2566921" cy="384721"/>
          </a:xfrm>
          <a:prstGeom prst="rect">
            <a:avLst/>
          </a:prstGeom>
          <a:noFill/>
        </p:spPr>
        <p:txBody>
          <a:bodyPr wrap="none" rtlCol="0">
            <a:spAutoFit/>
          </a:bodyPr>
          <a:lstStyle/>
          <a:p>
            <a:r>
              <a:rPr lang="fr-CA" dirty="0" smtClean="0"/>
              <a:t>Leviers interdépendants</a:t>
            </a:r>
            <a:endParaRPr lang="fr-CA" dirty="0"/>
          </a:p>
        </p:txBody>
      </p:sp>
      <p:sp>
        <p:nvSpPr>
          <p:cNvPr id="26" name="ZoneTexte 25"/>
          <p:cNvSpPr txBox="1"/>
          <p:nvPr/>
        </p:nvSpPr>
        <p:spPr>
          <a:xfrm>
            <a:off x="6731779" y="5951260"/>
            <a:ext cx="2155398" cy="384721"/>
          </a:xfrm>
          <a:prstGeom prst="rect">
            <a:avLst/>
          </a:prstGeom>
          <a:noFill/>
        </p:spPr>
        <p:txBody>
          <a:bodyPr wrap="none" rtlCol="0">
            <a:spAutoFit/>
          </a:bodyPr>
          <a:lstStyle/>
          <a:p>
            <a:r>
              <a:rPr lang="fr-CA" dirty="0" smtClean="0"/>
              <a:t>Réalité économique</a:t>
            </a:r>
            <a:endParaRPr lang="fr-CA" dirty="0"/>
          </a:p>
        </p:txBody>
      </p:sp>
      <p:sp>
        <p:nvSpPr>
          <p:cNvPr id="27" name="Espace réservé du texte 1"/>
          <p:cNvSpPr>
            <a:spLocks noGrp="1"/>
          </p:cNvSpPr>
          <p:nvPr>
            <p:ph type="body" sz="quarter" idx="15"/>
          </p:nvPr>
        </p:nvSpPr>
        <p:spPr>
          <a:xfrm>
            <a:off x="294395" y="764978"/>
            <a:ext cx="9511433" cy="536056"/>
          </a:xfrm>
        </p:spPr>
        <p:txBody>
          <a:bodyPr>
            <a:noAutofit/>
          </a:bodyPr>
          <a:lstStyle/>
          <a:p>
            <a:pPr>
              <a:lnSpc>
                <a:spcPct val="120000"/>
              </a:lnSpc>
            </a:pPr>
            <a:r>
              <a:rPr lang="fr-CA" sz="2400" dirty="0" smtClean="0">
                <a:latin typeface="Effra"/>
              </a:rPr>
              <a:t>Avec l’intuition, difficile de prendre en compte toutes ces variables</a:t>
            </a:r>
          </a:p>
          <a:p>
            <a:pPr lvl="1" indent="0" fontAlgn="base">
              <a:buNone/>
            </a:pPr>
            <a:endParaRPr lang="fr-CA" sz="2400" dirty="0">
              <a:latin typeface="Effra"/>
            </a:endParaRPr>
          </a:p>
          <a:p>
            <a:pPr marL="685800" indent="-685800" fontAlgn="base">
              <a:buFont typeface="Arial" pitchFamily="34" charset="0"/>
              <a:buChar char="•"/>
            </a:pPr>
            <a:endParaRPr lang="fr-CA" sz="2400" dirty="0"/>
          </a:p>
          <a:p>
            <a:pPr marL="1464037" lvl="1" indent="-685800">
              <a:buFont typeface="Arial" panose="020B0604020202020204" pitchFamily="34" charset="0"/>
              <a:buChar char="•"/>
            </a:pPr>
            <a:endParaRPr lang="fr-CA" sz="2400" dirty="0"/>
          </a:p>
          <a:p>
            <a:pPr>
              <a:lnSpc>
                <a:spcPct val="120000"/>
              </a:lnSpc>
            </a:pPr>
            <a:endParaRPr lang="fr-CA" sz="2400" dirty="0"/>
          </a:p>
          <a:p>
            <a:pPr marL="1464037" lvl="1" indent="-685800">
              <a:buFont typeface="Arial" panose="020B0604020202020204" pitchFamily="34" charset="0"/>
              <a:buChar char="•"/>
            </a:pPr>
            <a:endParaRPr lang="fr-CA" sz="2400" dirty="0"/>
          </a:p>
          <a:p>
            <a:pPr marL="1464037" lvl="1" indent="-685800">
              <a:buFont typeface="Arial" panose="020B0604020202020204" pitchFamily="34" charset="0"/>
              <a:buChar char="•"/>
            </a:pPr>
            <a:endParaRPr lang="fr-CA" sz="2400" dirty="0" smtClean="0"/>
          </a:p>
          <a:p>
            <a:pPr marL="1464037" lvl="1" indent="-685800">
              <a:buFont typeface="Arial" panose="020B0604020202020204" pitchFamily="34" charset="0"/>
              <a:buChar char="•"/>
            </a:pPr>
            <a:endParaRPr lang="fr-FR" sz="2400" b="1" u="sng" dirty="0"/>
          </a:p>
          <a:p>
            <a:pPr marL="0" lvl="8" indent="0" algn="ctr">
              <a:buNone/>
            </a:pPr>
            <a:endParaRPr lang="fr-CA" altLang="fr-FR" sz="2400" b="1" dirty="0" smtClean="0">
              <a:solidFill>
                <a:srgbClr val="00B0F0"/>
              </a:solidFill>
              <a:latin typeface="Effra"/>
            </a:endParaRPr>
          </a:p>
          <a:p>
            <a:pPr marL="3657266" lvl="8" indent="0">
              <a:buNone/>
            </a:pPr>
            <a:r>
              <a:rPr lang="fr-CA" altLang="fr-FR" sz="2400" dirty="0" smtClean="0">
                <a:latin typeface="Arial Narrow" panose="020B0606020202030204" pitchFamily="34" charset="0"/>
              </a:rPr>
              <a:t>    </a:t>
            </a:r>
            <a:endParaRPr lang="fr-CA" sz="2400" dirty="0"/>
          </a:p>
        </p:txBody>
      </p:sp>
    </p:spTree>
    <p:extLst>
      <p:ext uri="{BB962C8B-B14F-4D97-AF65-F5344CB8AC3E}">
        <p14:creationId xmlns:p14="http://schemas.microsoft.com/office/powerpoint/2010/main" val="527049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Comprendre les enjeux économiques </a:t>
            </a:r>
            <a:r>
              <a:rPr lang="fr-CA" sz="9600" dirty="0" smtClean="0"/>
              <a:t>(3/4)</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8" name="Rectangle à coins arrondis 7"/>
          <p:cNvSpPr/>
          <p:nvPr/>
        </p:nvSpPr>
        <p:spPr>
          <a:xfrm>
            <a:off x="663770" y="2295041"/>
            <a:ext cx="284903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Coût des ressources</a:t>
            </a:r>
            <a:endParaRPr lang="fr-CA" dirty="0"/>
          </a:p>
        </p:txBody>
      </p:sp>
      <p:sp>
        <p:nvSpPr>
          <p:cNvPr id="11" name="Rectangle à coins arrondis 10"/>
          <p:cNvSpPr/>
          <p:nvPr/>
        </p:nvSpPr>
        <p:spPr>
          <a:xfrm>
            <a:off x="663770" y="2931848"/>
            <a:ext cx="284903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Frais divers</a:t>
            </a:r>
            <a:endParaRPr lang="fr-CA" dirty="0"/>
          </a:p>
        </p:txBody>
      </p:sp>
      <p:sp>
        <p:nvSpPr>
          <p:cNvPr id="12" name="Rectangle à coins arrondis 11"/>
          <p:cNvSpPr/>
          <p:nvPr/>
        </p:nvSpPr>
        <p:spPr>
          <a:xfrm>
            <a:off x="663770" y="3578659"/>
            <a:ext cx="284903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Impacts sur autres projets</a:t>
            </a:r>
            <a:endParaRPr lang="fr-CA" dirty="0"/>
          </a:p>
        </p:txBody>
      </p:sp>
      <p:sp>
        <p:nvSpPr>
          <p:cNvPr id="13" name="Rectangle à coins arrondis 12"/>
          <p:cNvSpPr/>
          <p:nvPr/>
        </p:nvSpPr>
        <p:spPr>
          <a:xfrm>
            <a:off x="663770" y="4182897"/>
            <a:ext cx="284903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Pertes de vente</a:t>
            </a:r>
            <a:endParaRPr lang="fr-CA" dirty="0"/>
          </a:p>
        </p:txBody>
      </p:sp>
      <p:sp>
        <p:nvSpPr>
          <p:cNvPr id="17" name="Rectangle à coins arrondis 16"/>
          <p:cNvSpPr/>
          <p:nvPr/>
        </p:nvSpPr>
        <p:spPr>
          <a:xfrm>
            <a:off x="6414292" y="3210398"/>
            <a:ext cx="2067198" cy="1076563"/>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 </a:t>
            </a:r>
            <a:r>
              <a:rPr lang="fr-CA" dirty="0" err="1" smtClean="0"/>
              <a:t>Cost</a:t>
            </a:r>
            <a:r>
              <a:rPr lang="fr-CA" dirty="0" smtClean="0"/>
              <a:t> of </a:t>
            </a:r>
            <a:r>
              <a:rPr lang="fr-CA" dirty="0" err="1" smtClean="0"/>
              <a:t>delay</a:t>
            </a:r>
            <a:r>
              <a:rPr lang="fr-CA" dirty="0" smtClean="0"/>
              <a:t> (</a:t>
            </a:r>
            <a:r>
              <a:rPr lang="fr-CA" dirty="0" err="1" smtClean="0"/>
              <a:t>CoD</a:t>
            </a:r>
            <a:r>
              <a:rPr lang="fr-CA" dirty="0" smtClean="0"/>
              <a:t>) »</a:t>
            </a:r>
          </a:p>
          <a:p>
            <a:pPr algn="ctr"/>
            <a:r>
              <a:rPr lang="fr-CA" dirty="0" smtClean="0"/>
              <a:t>sur 1 mois</a:t>
            </a:r>
            <a:endParaRPr lang="fr-CA" dirty="0"/>
          </a:p>
        </p:txBody>
      </p:sp>
      <p:cxnSp>
        <p:nvCxnSpPr>
          <p:cNvPr id="20" name="Connecteur en angle 19"/>
          <p:cNvCxnSpPr>
            <a:stCxn id="8" idx="3"/>
            <a:endCxn id="17" idx="1"/>
          </p:cNvCxnSpPr>
          <p:nvPr/>
        </p:nvCxnSpPr>
        <p:spPr>
          <a:xfrm>
            <a:off x="3512800" y="2475066"/>
            <a:ext cx="2901492" cy="1273614"/>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Connecteur en angle 21"/>
          <p:cNvCxnSpPr>
            <a:stCxn id="11" idx="3"/>
            <a:endCxn id="17" idx="1"/>
          </p:cNvCxnSpPr>
          <p:nvPr/>
        </p:nvCxnSpPr>
        <p:spPr>
          <a:xfrm>
            <a:off x="3512800" y="3111873"/>
            <a:ext cx="2901492" cy="636807"/>
          </a:xfrm>
          <a:prstGeom prst="bentConnector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Connecteur en angle 24"/>
          <p:cNvCxnSpPr>
            <a:stCxn id="12" idx="3"/>
            <a:endCxn id="17" idx="1"/>
          </p:cNvCxnSpPr>
          <p:nvPr/>
        </p:nvCxnSpPr>
        <p:spPr>
          <a:xfrm flipV="1">
            <a:off x="3512800" y="3748680"/>
            <a:ext cx="2901492" cy="10004"/>
          </a:xfrm>
          <a:prstGeom prst="bentConnector3">
            <a:avLst>
              <a:gd name="adj1" fmla="val 50000"/>
            </a:avLst>
          </a:prstGeom>
          <a:ln w="50800">
            <a:tailEnd type="none"/>
          </a:ln>
        </p:spPr>
        <p:style>
          <a:lnRef idx="1">
            <a:schemeClr val="accent1"/>
          </a:lnRef>
          <a:fillRef idx="0">
            <a:schemeClr val="accent1"/>
          </a:fillRef>
          <a:effectRef idx="0">
            <a:schemeClr val="accent1"/>
          </a:effectRef>
          <a:fontRef idx="minor">
            <a:schemeClr val="tx1"/>
          </a:fontRef>
        </p:style>
      </p:cxnSp>
      <p:cxnSp>
        <p:nvCxnSpPr>
          <p:cNvPr id="30" name="Connecteur en angle 29"/>
          <p:cNvCxnSpPr>
            <a:stCxn id="13" idx="3"/>
            <a:endCxn id="17" idx="1"/>
          </p:cNvCxnSpPr>
          <p:nvPr/>
        </p:nvCxnSpPr>
        <p:spPr>
          <a:xfrm flipV="1">
            <a:off x="3512800" y="3748680"/>
            <a:ext cx="2901492" cy="614242"/>
          </a:xfrm>
          <a:prstGeom prst="bentConnector3">
            <a:avLst>
              <a:gd name="adj1" fmla="val 50000"/>
            </a:avLst>
          </a:prstGeom>
          <a:ln w="50800">
            <a:tailEnd type="none"/>
          </a:ln>
        </p:spPr>
        <p:style>
          <a:lnRef idx="1">
            <a:schemeClr val="accent1"/>
          </a:lnRef>
          <a:fillRef idx="0">
            <a:schemeClr val="accent1"/>
          </a:fillRef>
          <a:effectRef idx="0">
            <a:schemeClr val="accent1"/>
          </a:effectRef>
          <a:fontRef idx="minor">
            <a:schemeClr val="tx1"/>
          </a:fontRef>
        </p:style>
      </p:cxnSp>
      <p:sp>
        <p:nvSpPr>
          <p:cNvPr id="27" name="Espace réservé du texte 1"/>
          <p:cNvSpPr>
            <a:spLocks noGrp="1"/>
          </p:cNvSpPr>
          <p:nvPr>
            <p:ph type="body" sz="quarter" idx="15"/>
          </p:nvPr>
        </p:nvSpPr>
        <p:spPr>
          <a:xfrm>
            <a:off x="294396" y="773933"/>
            <a:ext cx="9511433" cy="536056"/>
          </a:xfrm>
        </p:spPr>
        <p:txBody>
          <a:bodyPr>
            <a:noAutofit/>
          </a:bodyPr>
          <a:lstStyle/>
          <a:p>
            <a:pPr>
              <a:lnSpc>
                <a:spcPct val="120000"/>
              </a:lnSpc>
            </a:pPr>
            <a:r>
              <a:rPr lang="fr-CA" sz="2400" dirty="0" smtClean="0">
                <a:latin typeface="Effra"/>
              </a:rPr>
              <a:t>Si le projet avait 1 mois de retard, combien cela couterait ?</a:t>
            </a:r>
            <a:endParaRPr lang="fr-FR" sz="2400" b="1" u="sng" dirty="0"/>
          </a:p>
          <a:p>
            <a:pPr marL="0" lvl="8" indent="0" algn="ctr">
              <a:buNone/>
            </a:pPr>
            <a:endParaRPr lang="fr-CA" altLang="fr-FR" sz="2400" b="1" dirty="0" smtClean="0">
              <a:solidFill>
                <a:srgbClr val="00B0F0"/>
              </a:solidFill>
              <a:latin typeface="Effra"/>
            </a:endParaRPr>
          </a:p>
          <a:p>
            <a:pPr marL="3657266" lvl="8" indent="0">
              <a:buNone/>
            </a:pPr>
            <a:r>
              <a:rPr lang="fr-CA" altLang="fr-FR" sz="2400" dirty="0" smtClean="0">
                <a:latin typeface="Arial Narrow" panose="020B0606020202030204" pitchFamily="34" charset="0"/>
              </a:rPr>
              <a:t>    </a:t>
            </a:r>
            <a:endParaRPr lang="fr-CA" sz="2400" dirty="0"/>
          </a:p>
        </p:txBody>
      </p:sp>
      <p:sp>
        <p:nvSpPr>
          <p:cNvPr id="18" name="Rectangle à coins arrondis 17"/>
          <p:cNvSpPr/>
          <p:nvPr/>
        </p:nvSpPr>
        <p:spPr>
          <a:xfrm>
            <a:off x="663770" y="4797499"/>
            <a:ext cx="284903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Autres facteurs …</a:t>
            </a:r>
            <a:endParaRPr lang="fr-CA" dirty="0"/>
          </a:p>
        </p:txBody>
      </p:sp>
      <p:cxnSp>
        <p:nvCxnSpPr>
          <p:cNvPr id="19" name="Connecteur en angle 18"/>
          <p:cNvCxnSpPr>
            <a:stCxn id="18" idx="3"/>
          </p:cNvCxnSpPr>
          <p:nvPr/>
        </p:nvCxnSpPr>
        <p:spPr>
          <a:xfrm flipV="1">
            <a:off x="3512800" y="3748680"/>
            <a:ext cx="2901492" cy="1228844"/>
          </a:xfrm>
          <a:prstGeom prst="bentConnector3">
            <a:avLst>
              <a:gd name="adj1" fmla="val 50000"/>
            </a:avLst>
          </a:prstGeom>
          <a:ln w="508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370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Comprendre les enjeux économiques </a:t>
            </a:r>
            <a:r>
              <a:rPr lang="fr-CA" sz="9600" dirty="0" smtClean="0"/>
              <a:t>(4/4)</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ZoneTexte 1"/>
          <p:cNvSpPr txBox="1"/>
          <p:nvPr/>
        </p:nvSpPr>
        <p:spPr>
          <a:xfrm>
            <a:off x="560390" y="1204332"/>
            <a:ext cx="8497180" cy="2973122"/>
          </a:xfrm>
          <a:prstGeom prst="rect">
            <a:avLst/>
          </a:prstGeom>
          <a:noFill/>
        </p:spPr>
        <p:txBody>
          <a:bodyPr wrap="square" rtlCol="0">
            <a:spAutoFit/>
          </a:bodyPr>
          <a:lstStyle/>
          <a:p>
            <a:pPr marL="1143000" indent="-1143000">
              <a:spcBef>
                <a:spcPct val="20000"/>
              </a:spcBef>
              <a:buFont typeface="Arial" panose="020B0604020202020204" pitchFamily="34" charset="0"/>
              <a:buChar char="•"/>
            </a:pPr>
            <a:r>
              <a:rPr lang="fr-CA" sz="2400" dirty="0" smtClean="0">
                <a:solidFill>
                  <a:srgbClr val="0A2191"/>
                </a:solidFill>
                <a:latin typeface="Effra"/>
              </a:rPr>
              <a:t>Une mesure essentielle : «</a:t>
            </a:r>
            <a:r>
              <a:rPr lang="fr-CA" sz="2400" dirty="0">
                <a:solidFill>
                  <a:srgbClr val="0A2191"/>
                </a:solidFill>
                <a:latin typeface="Effra"/>
              </a:rPr>
              <a:t> </a:t>
            </a:r>
            <a:r>
              <a:rPr lang="fr-CA" sz="2400" dirty="0" err="1">
                <a:solidFill>
                  <a:srgbClr val="0A2191"/>
                </a:solidFill>
                <a:latin typeface="Effra"/>
              </a:rPr>
              <a:t>Cost</a:t>
            </a:r>
            <a:r>
              <a:rPr lang="fr-CA" sz="2400" dirty="0">
                <a:solidFill>
                  <a:srgbClr val="0A2191"/>
                </a:solidFill>
                <a:latin typeface="Effra"/>
              </a:rPr>
              <a:t> of Delay </a:t>
            </a:r>
            <a:r>
              <a:rPr lang="fr-CA" sz="2400" dirty="0" smtClean="0">
                <a:solidFill>
                  <a:srgbClr val="0A2191"/>
                </a:solidFill>
                <a:latin typeface="Effra"/>
              </a:rPr>
              <a:t>» (</a:t>
            </a:r>
            <a:r>
              <a:rPr lang="fr-CA" sz="2400" dirty="0" err="1" smtClean="0">
                <a:solidFill>
                  <a:srgbClr val="0A2191"/>
                </a:solidFill>
                <a:latin typeface="Effra"/>
              </a:rPr>
              <a:t>CoD</a:t>
            </a:r>
            <a:r>
              <a:rPr lang="fr-CA" sz="2400" dirty="0" smtClean="0">
                <a:solidFill>
                  <a:srgbClr val="0A2191"/>
                </a:solidFill>
                <a:latin typeface="Effra"/>
              </a:rPr>
              <a:t>)</a:t>
            </a:r>
            <a:endParaRPr lang="fr-CA" sz="2400" dirty="0">
              <a:solidFill>
                <a:srgbClr val="0A2191"/>
              </a:solidFill>
              <a:latin typeface="Effra"/>
            </a:endParaRPr>
          </a:p>
          <a:p>
            <a:pPr marL="1143000" indent="-1143000">
              <a:spcBef>
                <a:spcPct val="20000"/>
              </a:spcBef>
              <a:buFont typeface="Arial" panose="020B0604020202020204" pitchFamily="34" charset="0"/>
              <a:buChar char="•"/>
            </a:pPr>
            <a:r>
              <a:rPr lang="fr-CA" sz="2400" dirty="0" smtClean="0">
                <a:solidFill>
                  <a:srgbClr val="0A2191"/>
                </a:solidFill>
                <a:latin typeface="Effra"/>
              </a:rPr>
              <a:t>Un estimé imprécis du </a:t>
            </a:r>
            <a:r>
              <a:rPr lang="fr-CA" sz="2400" dirty="0" err="1" smtClean="0">
                <a:solidFill>
                  <a:srgbClr val="0A2191"/>
                </a:solidFill>
                <a:latin typeface="Effra"/>
              </a:rPr>
              <a:t>CoD</a:t>
            </a:r>
            <a:r>
              <a:rPr lang="fr-CA" sz="2400" dirty="0" smtClean="0">
                <a:solidFill>
                  <a:srgbClr val="0A2191"/>
                </a:solidFill>
                <a:latin typeface="Effra"/>
              </a:rPr>
              <a:t> </a:t>
            </a:r>
            <a:r>
              <a:rPr lang="fr-CA" sz="2400" dirty="0">
                <a:solidFill>
                  <a:srgbClr val="0A2191"/>
                </a:solidFill>
                <a:latin typeface="Effra"/>
              </a:rPr>
              <a:t>permet d’obtenir presque toute la valeur de la mesure pour seulement une fraction de </a:t>
            </a:r>
            <a:r>
              <a:rPr lang="fr-CA" sz="2400" dirty="0" smtClean="0">
                <a:solidFill>
                  <a:srgbClr val="0A2191"/>
                </a:solidFill>
                <a:latin typeface="Effra"/>
              </a:rPr>
              <a:t>l'effort</a:t>
            </a:r>
          </a:p>
          <a:p>
            <a:pPr marL="1143000" indent="-1143000">
              <a:spcBef>
                <a:spcPct val="20000"/>
              </a:spcBef>
              <a:buFont typeface="Arial" panose="020B0604020202020204" pitchFamily="34" charset="0"/>
              <a:buChar char="•"/>
            </a:pPr>
            <a:r>
              <a:rPr lang="fr-CA" sz="2400" dirty="0" smtClean="0">
                <a:solidFill>
                  <a:srgbClr val="0A2191"/>
                </a:solidFill>
                <a:latin typeface="Effra"/>
              </a:rPr>
              <a:t>L’important est d’être consistant et systématique</a:t>
            </a:r>
          </a:p>
          <a:p>
            <a:pPr marL="1143000" indent="-1143000">
              <a:spcBef>
                <a:spcPct val="20000"/>
              </a:spcBef>
              <a:buFont typeface="Arial" panose="020B0604020202020204" pitchFamily="34" charset="0"/>
              <a:buChar char="•"/>
            </a:pPr>
            <a:r>
              <a:rPr lang="fr-CA" sz="2400" dirty="0">
                <a:solidFill>
                  <a:srgbClr val="0A2191"/>
                </a:solidFill>
                <a:latin typeface="Effra"/>
              </a:rPr>
              <a:t>Mesurez le travail, pas le </a:t>
            </a:r>
            <a:r>
              <a:rPr lang="fr-CA" sz="2400" dirty="0" smtClean="0">
                <a:solidFill>
                  <a:srgbClr val="0A2191"/>
                </a:solidFill>
                <a:latin typeface="Effra"/>
              </a:rPr>
              <a:t>travailleur</a:t>
            </a:r>
          </a:p>
          <a:p>
            <a:pPr marL="1143000" indent="-1143000">
              <a:spcBef>
                <a:spcPct val="20000"/>
              </a:spcBef>
              <a:buFont typeface="Arial" panose="020B0604020202020204" pitchFamily="34" charset="0"/>
              <a:buChar char="•"/>
            </a:pPr>
            <a:r>
              <a:rPr lang="fr-CA" sz="2400" dirty="0" smtClean="0">
                <a:solidFill>
                  <a:srgbClr val="0A2191"/>
                </a:solidFill>
                <a:latin typeface="Effra"/>
              </a:rPr>
              <a:t>L’analyse bat l’intuition</a:t>
            </a:r>
            <a:endParaRPr lang="fr-CA" sz="2400" dirty="0">
              <a:solidFill>
                <a:srgbClr val="0A2191"/>
              </a:solidFill>
              <a:latin typeface="Effra"/>
            </a:endParaRPr>
          </a:p>
        </p:txBody>
      </p:sp>
      <p:pic>
        <p:nvPicPr>
          <p:cNvPr id="7" name="Image 6"/>
          <p:cNvPicPr>
            <a:picLocks noChangeAspect="1"/>
          </p:cNvPicPr>
          <p:nvPr/>
        </p:nvPicPr>
        <p:blipFill>
          <a:blip r:embed="rId4"/>
          <a:stretch>
            <a:fillRect/>
          </a:stretch>
        </p:blipFill>
        <p:spPr>
          <a:xfrm>
            <a:off x="5385060" y="3812703"/>
            <a:ext cx="4096895" cy="2571666"/>
          </a:xfrm>
          <a:prstGeom prst="rect">
            <a:avLst/>
          </a:prstGeom>
        </p:spPr>
      </p:pic>
    </p:spTree>
    <p:extLst>
      <p:ext uri="{BB962C8B-B14F-4D97-AF65-F5344CB8AC3E}">
        <p14:creationId xmlns:p14="http://schemas.microsoft.com/office/powerpoint/2010/main" val="301380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a:latin typeface="Effra"/>
              </a:rPr>
              <a:t>Comprendre les enjeux économiques</a:t>
            </a:r>
          </a:p>
          <a:p>
            <a:pPr marL="1143000" indent="-1143000">
              <a:lnSpc>
                <a:spcPct val="120000"/>
              </a:lnSpc>
              <a:buFont typeface="+mj-lt"/>
              <a:buAutoNum type="arabicPeriod"/>
            </a:pPr>
            <a:r>
              <a:rPr lang="fr-CA" sz="11200" b="1" dirty="0">
                <a:solidFill>
                  <a:srgbClr val="00B0F0"/>
                </a:solidFill>
                <a:latin typeface="Effra"/>
              </a:rPr>
              <a:t>Gérer les 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3869636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Gérer les files d’attentes </a:t>
            </a:r>
            <a:r>
              <a:rPr lang="fr-CA" sz="8000" dirty="0" smtClean="0"/>
              <a:t>(1/4)</a:t>
            </a:r>
            <a:endParaRPr lang="fr-CA" altLang="fr-FR" sz="8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344360" y="1844780"/>
            <a:ext cx="9024146" cy="2304320"/>
          </a:xfrm>
        </p:spPr>
        <p:txBody>
          <a:bodyPr>
            <a:noAutofit/>
          </a:bodyPr>
          <a:lstStyle/>
          <a:p>
            <a:pPr marL="1143000" indent="-1143000">
              <a:lnSpc>
                <a:spcPct val="100000"/>
              </a:lnSpc>
              <a:buFont typeface="Arial" panose="020B0604020202020204" pitchFamily="34" charset="0"/>
              <a:buChar char="•"/>
            </a:pPr>
            <a:r>
              <a:rPr lang="fr-CA" sz="2400" dirty="0" smtClean="0">
                <a:latin typeface="Effra"/>
              </a:rPr>
              <a:t>Est-ce qu’un taux d’occupation des ressources plus élevé conduit à des développements plus rapides ?</a:t>
            </a:r>
          </a:p>
          <a:p>
            <a:pPr marL="1143000" indent="-1143000">
              <a:lnSpc>
                <a:spcPct val="100000"/>
              </a:lnSpc>
              <a:buFont typeface="Arial" panose="020B0604020202020204" pitchFamily="34" charset="0"/>
              <a:buChar char="•"/>
            </a:pPr>
            <a:endParaRPr lang="fr-CA" sz="2400" dirty="0" smtClean="0">
              <a:latin typeface="Effra"/>
            </a:endParaRPr>
          </a:p>
          <a:p>
            <a:pPr marL="1143000" indent="-1143000">
              <a:lnSpc>
                <a:spcPct val="100000"/>
              </a:lnSpc>
              <a:buFont typeface="Arial" panose="020B0604020202020204" pitchFamily="34" charset="0"/>
              <a:buChar char="•"/>
            </a:pPr>
            <a:r>
              <a:rPr lang="fr-CA" sz="2400" dirty="0" smtClean="0">
                <a:latin typeface="Effra"/>
              </a:rPr>
              <a:t>Êtes-vous capable de mesurer et gérer vos files d’attentes ?</a:t>
            </a:r>
          </a:p>
          <a:p>
            <a:pPr marL="1143000" indent="-1143000">
              <a:lnSpc>
                <a:spcPct val="100000"/>
              </a:lnSpc>
              <a:buFont typeface="Arial" panose="020B0604020202020204" pitchFamily="34" charset="0"/>
              <a:buChar char="•"/>
            </a:pPr>
            <a:endParaRPr lang="fr-CA" sz="2400" dirty="0" smtClean="0">
              <a:latin typeface="Effra"/>
            </a:endParaRPr>
          </a:p>
          <a:p>
            <a:pPr marL="1143000" indent="-1143000">
              <a:lnSpc>
                <a:spcPct val="100000"/>
              </a:lnSpc>
              <a:buFont typeface="Arial" panose="020B0604020202020204" pitchFamily="34" charset="0"/>
              <a:buChar char="•"/>
            </a:pPr>
            <a:r>
              <a:rPr lang="fr-CA" sz="2400" dirty="0" smtClean="0">
                <a:latin typeface="Effra"/>
              </a:rPr>
              <a:t>Combien vous coûte la saturation de vos processus ?</a:t>
            </a:r>
            <a:endParaRPr lang="fr-CA" sz="2400" dirty="0"/>
          </a:p>
          <a:p>
            <a:pPr marL="1464037" lvl="1" indent="-685800">
              <a:buFont typeface="Arial" panose="020B0604020202020204" pitchFamily="34" charset="0"/>
              <a:buChar char="•"/>
            </a:pPr>
            <a:endParaRPr lang="fr-CA" sz="2400" dirty="0"/>
          </a:p>
          <a:p>
            <a:pPr>
              <a:lnSpc>
                <a:spcPct val="100000"/>
              </a:lnSpc>
            </a:pPr>
            <a:endParaRPr lang="fr-CA" sz="2400" dirty="0"/>
          </a:p>
          <a:p>
            <a:pPr marL="1464037" lvl="1" indent="-685800">
              <a:buFont typeface="Arial" panose="020B0604020202020204" pitchFamily="34" charset="0"/>
              <a:buChar char="•"/>
            </a:pPr>
            <a:endParaRPr lang="fr-CA" sz="2400" dirty="0"/>
          </a:p>
          <a:p>
            <a:pPr marL="1464037" lvl="1" indent="-685800">
              <a:buFont typeface="Arial" panose="020B0604020202020204" pitchFamily="34" charset="0"/>
              <a:buChar char="•"/>
            </a:pPr>
            <a:endParaRPr lang="fr-CA" sz="2400" dirty="0" smtClean="0"/>
          </a:p>
          <a:p>
            <a:pPr marL="1464037" lvl="1" indent="-685800">
              <a:buFont typeface="Arial" panose="020B0604020202020204" pitchFamily="34" charset="0"/>
              <a:buChar char="•"/>
            </a:pPr>
            <a:endParaRPr lang="fr-FR" sz="2400" b="1" u="sng" dirty="0"/>
          </a:p>
          <a:p>
            <a:pPr marL="0" lvl="8" indent="0" algn="ctr">
              <a:buNone/>
            </a:pPr>
            <a:endParaRPr lang="fr-CA" altLang="fr-FR" sz="2400" b="1" dirty="0" smtClean="0">
              <a:solidFill>
                <a:srgbClr val="00B0F0"/>
              </a:solidFill>
              <a:latin typeface="Effra"/>
            </a:endParaRPr>
          </a:p>
          <a:p>
            <a:pPr marL="3657266" lvl="8" indent="0">
              <a:buNone/>
            </a:pPr>
            <a:r>
              <a:rPr lang="fr-CA" altLang="fr-FR" sz="2400" dirty="0" smtClean="0">
                <a:latin typeface="Arial Narrow" panose="020B0606020202030204" pitchFamily="34" charset="0"/>
              </a:rPr>
              <a:t>    </a:t>
            </a:r>
            <a:endParaRPr lang="fr-CA" sz="24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3329271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Gérer les files d’attentes </a:t>
            </a:r>
            <a:r>
              <a:rPr lang="fr-CA" sz="9600" dirty="0" smtClean="0"/>
              <a:t>(2/4</a:t>
            </a:r>
            <a:r>
              <a:rPr lang="fr-CA" sz="9600" dirty="0"/>
              <a:t>)</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283071" y="764630"/>
            <a:ext cx="9145270" cy="4490145"/>
          </a:xfrm>
        </p:spPr>
        <p:txBody>
          <a:bodyPr>
            <a:noAutofit/>
          </a:bodyPr>
          <a:lstStyle/>
          <a:p>
            <a:pPr>
              <a:lnSpc>
                <a:spcPct val="120000"/>
              </a:lnSpc>
            </a:pPr>
            <a:r>
              <a:rPr lang="fr-CA" sz="2400" dirty="0" smtClean="0">
                <a:latin typeface="Effra"/>
              </a:rPr>
              <a:t>Le trafic aux heures de pointe illustre parfaitement les caractéristiques d’un système de file d’attente</a:t>
            </a:r>
            <a:endParaRPr lang="fr-CA" sz="2400" dirty="0">
              <a:latin typeface="Effra"/>
            </a:endParaRPr>
          </a:p>
          <a:p>
            <a:pPr marL="685800" indent="-685800" fontAlgn="base">
              <a:buFont typeface="Arial" pitchFamily="34" charset="0"/>
              <a:buChar char="•"/>
            </a:pPr>
            <a:endParaRPr lang="fr-CA" sz="2400" dirty="0"/>
          </a:p>
          <a:p>
            <a:pPr marL="1464037" lvl="1" indent="-685800">
              <a:buFont typeface="Arial" panose="020B0604020202020204" pitchFamily="34" charset="0"/>
              <a:buChar char="•"/>
            </a:pPr>
            <a:endParaRPr lang="fr-CA" sz="2400" dirty="0"/>
          </a:p>
          <a:p>
            <a:pPr>
              <a:lnSpc>
                <a:spcPct val="120000"/>
              </a:lnSpc>
            </a:pPr>
            <a:endParaRPr lang="fr-CA" sz="2400" dirty="0"/>
          </a:p>
          <a:p>
            <a:pPr marL="1464037" lvl="1" indent="-685800">
              <a:buFont typeface="Arial" panose="020B0604020202020204" pitchFamily="34" charset="0"/>
              <a:buChar char="•"/>
            </a:pPr>
            <a:endParaRPr lang="fr-CA" sz="2400" dirty="0"/>
          </a:p>
          <a:p>
            <a:pPr marL="1464037" lvl="1" indent="-685800">
              <a:buFont typeface="Arial" panose="020B0604020202020204" pitchFamily="34" charset="0"/>
              <a:buChar char="•"/>
            </a:pPr>
            <a:endParaRPr lang="fr-CA" sz="2400" dirty="0" smtClean="0"/>
          </a:p>
          <a:p>
            <a:pPr marL="1464037" lvl="1" indent="-685800">
              <a:buFont typeface="Arial" panose="020B0604020202020204" pitchFamily="34" charset="0"/>
              <a:buChar char="•"/>
            </a:pPr>
            <a:endParaRPr lang="fr-FR" sz="2400" b="1" u="sng" dirty="0"/>
          </a:p>
          <a:p>
            <a:pPr marL="0" lvl="8" indent="0" algn="ctr">
              <a:buNone/>
            </a:pPr>
            <a:endParaRPr lang="fr-CA" altLang="fr-FR" sz="2400" b="1" dirty="0" smtClean="0">
              <a:solidFill>
                <a:srgbClr val="00B0F0"/>
              </a:solidFill>
              <a:latin typeface="Effra"/>
            </a:endParaRPr>
          </a:p>
          <a:p>
            <a:pPr marL="3657266" lvl="8" indent="0">
              <a:buNone/>
            </a:pPr>
            <a:r>
              <a:rPr lang="fr-CA" altLang="fr-FR" sz="2400" dirty="0" smtClean="0">
                <a:latin typeface="Arial Narrow" panose="020B0606020202030204" pitchFamily="34" charset="0"/>
              </a:rPr>
              <a:t>    </a:t>
            </a:r>
            <a:endParaRPr lang="fr-CA" sz="24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pic>
        <p:nvPicPr>
          <p:cNvPr id="1026" name="Picture 2" descr="Image associé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70" y="2060810"/>
            <a:ext cx="7438472" cy="418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5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sz="quarter" idx="10"/>
          </p:nvPr>
        </p:nvSpPr>
        <p:spPr>
          <a:xfrm>
            <a:off x="4088880" y="2420860"/>
            <a:ext cx="5760800" cy="1152160"/>
          </a:xfrm>
        </p:spPr>
        <p:txBody>
          <a:bodyPr>
            <a:noAutofit/>
          </a:bodyPr>
          <a:lstStyle/>
          <a:p>
            <a:pPr marL="685800" indent="-685800">
              <a:buFont typeface="Wingdings" panose="05000000000000000000" pitchFamily="2" charset="2"/>
              <a:buChar char="§"/>
            </a:pPr>
            <a:r>
              <a:rPr lang="fr-CA" sz="2400" dirty="0" smtClean="0"/>
              <a:t>Votre nom ? </a:t>
            </a:r>
            <a:br>
              <a:rPr lang="fr-CA" sz="2400" dirty="0" smtClean="0"/>
            </a:br>
            <a:endParaRPr lang="fr-CA" sz="2400" dirty="0" smtClean="0"/>
          </a:p>
          <a:p>
            <a:pPr marL="685800" indent="-685800">
              <a:buFont typeface="Wingdings" panose="05000000000000000000" pitchFamily="2" charset="2"/>
              <a:buChar char="§"/>
            </a:pPr>
            <a:r>
              <a:rPr lang="fr-CA" sz="2400" dirty="0" smtClean="0"/>
              <a:t>Votre fonction ? </a:t>
            </a:r>
            <a:br>
              <a:rPr lang="fr-CA" sz="2400" dirty="0" smtClean="0"/>
            </a:br>
            <a:endParaRPr lang="fr-CA" sz="2400" dirty="0" smtClean="0"/>
          </a:p>
          <a:p>
            <a:pPr marL="685800" indent="-685800">
              <a:buFont typeface="Wingdings" panose="05000000000000000000" pitchFamily="2" charset="2"/>
              <a:buChar char="§"/>
            </a:pPr>
            <a:r>
              <a:rPr lang="fr-CA" sz="2400" dirty="0" smtClean="0"/>
              <a:t>Votre expérience antérieure ?</a:t>
            </a:r>
            <a:endParaRPr lang="fr-CA" sz="2400" dirty="0"/>
          </a:p>
        </p:txBody>
      </p:sp>
      <p:sp>
        <p:nvSpPr>
          <p:cNvPr id="5" name="Rectangle 3"/>
          <p:cNvSpPr>
            <a:spLocks noGrp="1" noChangeArrowheads="1"/>
          </p:cNvSpPr>
          <p:nvPr>
            <p:ph type="body" sz="quarter" idx="11"/>
          </p:nvPr>
        </p:nvSpPr>
        <p:spPr>
          <a:xfrm>
            <a:off x="1852177" y="469086"/>
            <a:ext cx="7673716" cy="486577"/>
          </a:xfrm>
          <a:prstGeom prst="rect">
            <a:avLst/>
          </a:prstGeom>
        </p:spPr>
        <p:txBody>
          <a:bodyPr>
            <a:normAutofit fontScale="25000" lnSpcReduction="20000"/>
          </a:bodyPr>
          <a:lstStyle/>
          <a:p>
            <a:pPr marL="0" indent="0">
              <a:buNone/>
            </a:pPr>
            <a:r>
              <a:rPr lang="fr-CA" sz="12000" dirty="0" smtClean="0">
                <a:solidFill>
                  <a:srgbClr val="0A2191"/>
                </a:solidFill>
              </a:rPr>
              <a:t>Tour de table</a:t>
            </a:r>
            <a:endParaRPr lang="fr-CA" altLang="fr-FR" sz="12000" dirty="0">
              <a:solidFill>
                <a:srgbClr val="0A2191"/>
              </a:solidFill>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pic>
        <p:nvPicPr>
          <p:cNvPr id="1026" name="Picture 2" descr="Résultats de recherche d'images pour « tour de tabl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70" y="2060810"/>
            <a:ext cx="3645265" cy="295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6906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4"/>
          <a:stretch>
            <a:fillRect/>
          </a:stretch>
        </p:blipFill>
        <p:spPr>
          <a:xfrm>
            <a:off x="5672664" y="1993578"/>
            <a:ext cx="3638550" cy="2524125"/>
          </a:xfrm>
          <a:prstGeom prst="rect">
            <a:avLst/>
          </a:prstGeom>
        </p:spPr>
      </p:pic>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Gérer les files d’attentes </a:t>
            </a:r>
            <a:r>
              <a:rPr lang="fr-CA" sz="9600" dirty="0" smtClean="0"/>
              <a:t>(3/4</a:t>
            </a:r>
            <a:r>
              <a:rPr lang="fr-CA" sz="9600" dirty="0"/>
              <a:t>)</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294395" y="819763"/>
            <a:ext cx="9511433" cy="731911"/>
          </a:xfrm>
        </p:spPr>
        <p:txBody>
          <a:bodyPr>
            <a:noAutofit/>
          </a:bodyPr>
          <a:lstStyle/>
          <a:p>
            <a:pPr>
              <a:lnSpc>
                <a:spcPct val="120000"/>
              </a:lnSpc>
            </a:pPr>
            <a:r>
              <a:rPr lang="fr-CA" sz="2200" dirty="0" smtClean="0">
                <a:latin typeface="Effra"/>
              </a:rPr>
              <a:t>Les effets du taux d’occupation des ressources sur les files d’attentes</a:t>
            </a:r>
          </a:p>
          <a:p>
            <a:pPr lvl="1" indent="0" fontAlgn="base">
              <a:buNone/>
            </a:pPr>
            <a:endParaRPr lang="fr-CA" sz="2200" dirty="0">
              <a:latin typeface="Effra"/>
            </a:endParaRPr>
          </a:p>
          <a:p>
            <a:pPr marL="685800" indent="-685800" fontAlgn="base">
              <a:buFont typeface="Arial" pitchFamily="34" charset="0"/>
              <a:buChar char="•"/>
            </a:pPr>
            <a:endParaRPr lang="fr-CA" sz="2200" dirty="0"/>
          </a:p>
          <a:p>
            <a:pPr marL="1464037" lvl="1" indent="-685800">
              <a:buFont typeface="Arial" panose="020B0604020202020204" pitchFamily="34" charset="0"/>
              <a:buChar char="•"/>
            </a:pPr>
            <a:endParaRPr lang="fr-CA" sz="2200" dirty="0"/>
          </a:p>
          <a:p>
            <a:pPr>
              <a:lnSpc>
                <a:spcPct val="120000"/>
              </a:lnSpc>
            </a:pPr>
            <a:endParaRPr lang="fr-CA" sz="2200" dirty="0"/>
          </a:p>
          <a:p>
            <a:pPr marL="1464037" lvl="1" indent="-685800">
              <a:buFont typeface="Arial" panose="020B0604020202020204" pitchFamily="34" charset="0"/>
              <a:buChar char="•"/>
            </a:pPr>
            <a:endParaRPr lang="fr-CA" sz="2200" dirty="0"/>
          </a:p>
          <a:p>
            <a:pPr marL="1464037" lvl="1" indent="-685800">
              <a:buFont typeface="Arial" panose="020B0604020202020204" pitchFamily="34" charset="0"/>
              <a:buChar char="•"/>
            </a:pPr>
            <a:endParaRPr lang="fr-CA" sz="2200" dirty="0" smtClean="0"/>
          </a:p>
          <a:p>
            <a:pPr marL="1464037" lvl="1" indent="-685800">
              <a:buFont typeface="Arial" panose="020B0604020202020204" pitchFamily="34" charset="0"/>
              <a:buChar char="•"/>
            </a:pPr>
            <a:endParaRPr lang="fr-FR" sz="22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4" name="ZoneTexte 3"/>
          <p:cNvSpPr txBox="1"/>
          <p:nvPr/>
        </p:nvSpPr>
        <p:spPr>
          <a:xfrm>
            <a:off x="1439736" y="4188837"/>
            <a:ext cx="2946640" cy="338554"/>
          </a:xfrm>
          <a:prstGeom prst="rect">
            <a:avLst/>
          </a:prstGeom>
          <a:noFill/>
        </p:spPr>
        <p:txBody>
          <a:bodyPr wrap="none" rtlCol="0">
            <a:spAutoFit/>
          </a:bodyPr>
          <a:lstStyle/>
          <a:p>
            <a:r>
              <a:rPr lang="fr-CA" sz="1600" dirty="0" smtClean="0"/>
              <a:t>Taux d’occupation des ressources</a:t>
            </a:r>
            <a:endParaRPr lang="fr-CA" sz="1600" dirty="0"/>
          </a:p>
        </p:txBody>
      </p:sp>
      <p:sp>
        <p:nvSpPr>
          <p:cNvPr id="8" name="ZoneTexte 7"/>
          <p:cNvSpPr txBox="1"/>
          <p:nvPr/>
        </p:nvSpPr>
        <p:spPr>
          <a:xfrm rot="16200000">
            <a:off x="-216161" y="3020630"/>
            <a:ext cx="1359668" cy="338554"/>
          </a:xfrm>
          <a:prstGeom prst="rect">
            <a:avLst/>
          </a:prstGeom>
          <a:noFill/>
        </p:spPr>
        <p:txBody>
          <a:bodyPr wrap="none" rtlCol="0">
            <a:spAutoFit/>
          </a:bodyPr>
          <a:lstStyle/>
          <a:p>
            <a:r>
              <a:rPr lang="fr-CA" sz="1600" dirty="0" smtClean="0"/>
              <a:t>Taille de la file</a:t>
            </a:r>
            <a:endParaRPr lang="fr-CA" sz="1600" dirty="0"/>
          </a:p>
        </p:txBody>
      </p:sp>
      <p:sp>
        <p:nvSpPr>
          <p:cNvPr id="7" name="ZoneTexte 6"/>
          <p:cNvSpPr txBox="1"/>
          <p:nvPr/>
        </p:nvSpPr>
        <p:spPr>
          <a:xfrm rot="16200000">
            <a:off x="5174426" y="3873981"/>
            <a:ext cx="759823" cy="338554"/>
          </a:xfrm>
          <a:prstGeom prst="rect">
            <a:avLst/>
          </a:prstGeom>
          <a:noFill/>
        </p:spPr>
        <p:txBody>
          <a:bodyPr wrap="none" rtlCol="0">
            <a:spAutoFit/>
          </a:bodyPr>
          <a:lstStyle/>
          <a:p>
            <a:r>
              <a:rPr lang="fr-CA" sz="1600" dirty="0" smtClean="0"/>
              <a:t>Dollars</a:t>
            </a:r>
            <a:endParaRPr lang="fr-CA" sz="1600" dirty="0"/>
          </a:p>
        </p:txBody>
      </p:sp>
      <p:sp>
        <p:nvSpPr>
          <p:cNvPr id="12" name="ZoneTexte 11"/>
          <p:cNvSpPr txBox="1"/>
          <p:nvPr/>
        </p:nvSpPr>
        <p:spPr>
          <a:xfrm>
            <a:off x="6142874" y="4674666"/>
            <a:ext cx="2946640" cy="338554"/>
          </a:xfrm>
          <a:prstGeom prst="rect">
            <a:avLst/>
          </a:prstGeom>
          <a:noFill/>
        </p:spPr>
        <p:txBody>
          <a:bodyPr wrap="none" rtlCol="0">
            <a:spAutoFit/>
          </a:bodyPr>
          <a:lstStyle/>
          <a:p>
            <a:r>
              <a:rPr lang="fr-CA" sz="1600" dirty="0" smtClean="0"/>
              <a:t>Taux d’occupation des ressources</a:t>
            </a:r>
            <a:endParaRPr lang="fr-CA" sz="1600" dirty="0"/>
          </a:p>
        </p:txBody>
      </p:sp>
      <p:sp>
        <p:nvSpPr>
          <p:cNvPr id="10" name="ZoneTexte 9"/>
          <p:cNvSpPr txBox="1"/>
          <p:nvPr/>
        </p:nvSpPr>
        <p:spPr>
          <a:xfrm rot="317752">
            <a:off x="7618849" y="3907952"/>
            <a:ext cx="1554143" cy="338554"/>
          </a:xfrm>
          <a:prstGeom prst="rect">
            <a:avLst/>
          </a:prstGeom>
          <a:noFill/>
        </p:spPr>
        <p:txBody>
          <a:bodyPr wrap="none" rtlCol="0">
            <a:spAutoFit/>
          </a:bodyPr>
          <a:lstStyle/>
          <a:p>
            <a:r>
              <a:rPr lang="fr-CA" sz="1600" dirty="0" smtClean="0"/>
              <a:t>Coût des retards</a:t>
            </a:r>
            <a:endParaRPr lang="fr-CA" sz="1600" dirty="0"/>
          </a:p>
        </p:txBody>
      </p:sp>
      <p:sp>
        <p:nvSpPr>
          <p:cNvPr id="14" name="ZoneTexte 13"/>
          <p:cNvSpPr txBox="1"/>
          <p:nvPr/>
        </p:nvSpPr>
        <p:spPr>
          <a:xfrm rot="19824926">
            <a:off x="6652352" y="3086363"/>
            <a:ext cx="1849289" cy="338554"/>
          </a:xfrm>
          <a:prstGeom prst="rect">
            <a:avLst/>
          </a:prstGeom>
          <a:noFill/>
        </p:spPr>
        <p:txBody>
          <a:bodyPr wrap="none" rtlCol="0">
            <a:spAutoFit/>
          </a:bodyPr>
          <a:lstStyle/>
          <a:p>
            <a:r>
              <a:rPr lang="fr-CA" sz="1600" dirty="0" smtClean="0"/>
              <a:t>Coût des ressources</a:t>
            </a:r>
            <a:endParaRPr lang="fr-CA" sz="1600" dirty="0"/>
          </a:p>
        </p:txBody>
      </p:sp>
      <p:sp>
        <p:nvSpPr>
          <p:cNvPr id="15" name="ZoneTexte 14"/>
          <p:cNvSpPr txBox="1"/>
          <p:nvPr/>
        </p:nvSpPr>
        <p:spPr>
          <a:xfrm rot="19983649">
            <a:off x="8023657" y="2253943"/>
            <a:ext cx="1012137" cy="338554"/>
          </a:xfrm>
          <a:prstGeom prst="rect">
            <a:avLst/>
          </a:prstGeom>
          <a:noFill/>
        </p:spPr>
        <p:txBody>
          <a:bodyPr wrap="none" rtlCol="0">
            <a:spAutoFit/>
          </a:bodyPr>
          <a:lstStyle/>
          <a:p>
            <a:r>
              <a:rPr lang="fr-CA" sz="1600" dirty="0" smtClean="0"/>
              <a:t>Coût total</a:t>
            </a:r>
            <a:endParaRPr lang="fr-CA" sz="1600" dirty="0"/>
          </a:p>
        </p:txBody>
      </p:sp>
      <p:sp>
        <p:nvSpPr>
          <p:cNvPr id="11" name="Rectangle à coins arrondis 10"/>
          <p:cNvSpPr/>
          <p:nvPr/>
        </p:nvSpPr>
        <p:spPr>
          <a:xfrm>
            <a:off x="6531801" y="2010851"/>
            <a:ext cx="1229589" cy="5998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CA" sz="1600" dirty="0" smtClean="0"/>
              <a:t>Couts minimum</a:t>
            </a:r>
            <a:endParaRPr lang="fr-CA" sz="1600" dirty="0"/>
          </a:p>
        </p:txBody>
      </p:sp>
      <p:sp>
        <p:nvSpPr>
          <p:cNvPr id="16" name="Espace réservé du texte 1"/>
          <p:cNvSpPr txBox="1">
            <a:spLocks/>
          </p:cNvSpPr>
          <p:nvPr/>
        </p:nvSpPr>
        <p:spPr>
          <a:xfrm>
            <a:off x="294395" y="5476102"/>
            <a:ext cx="9185345" cy="924908"/>
          </a:xfrm>
          <a:prstGeom prst="rect">
            <a:avLst/>
          </a:prstGeom>
        </p:spPr>
        <p:txBody>
          <a:bodyPr vert="horz" lIns="95783" tIns="47891" rIns="95783" bIns="47891" rtlCol="0">
            <a:noAutofit/>
          </a:bodyPr>
          <a:lstStyle>
            <a:lvl1pPr marL="0" indent="0" algn="l" defTabSz="957830" rtl="0" eaLnBrk="1" latinLnBrk="0" hangingPunct="1">
              <a:lnSpc>
                <a:spcPts val="4442"/>
              </a:lnSpc>
              <a:spcBef>
                <a:spcPct val="20000"/>
              </a:spcBef>
              <a:buFont typeface="Arial" pitchFamily="34" charset="0"/>
              <a:buNone/>
              <a:defRPr sz="3400" kern="1200">
                <a:solidFill>
                  <a:srgbClr val="0A2191"/>
                </a:solidFill>
                <a:latin typeface="+mn-lt"/>
                <a:ea typeface="+mn-ea"/>
                <a:cs typeface="+mn-cs"/>
              </a:defRPr>
            </a:lvl1pPr>
            <a:lvl2pPr marL="778237" indent="-299322" algn="l" defTabSz="957830"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97288" indent="-239458" algn="l" defTabSz="957830" rtl="0" eaLnBrk="1" latinLnBrk="0" hangingPunct="1">
              <a:spcBef>
                <a:spcPct val="20000"/>
              </a:spcBef>
              <a:buFont typeface="Arial" pitchFamily="34" charset="0"/>
              <a:buChar char="•"/>
              <a:defRPr sz="2500" kern="1200">
                <a:solidFill>
                  <a:schemeClr val="tx1"/>
                </a:solidFill>
                <a:latin typeface="+mn-lt"/>
                <a:ea typeface="+mn-ea"/>
                <a:cs typeface="+mn-cs"/>
              </a:defRPr>
            </a:lvl3pPr>
            <a:lvl4pPr marL="1676203"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55119"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34033"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2949"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1864"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779" indent="-239458" algn="l" defTabSz="957830" rtl="0" eaLnBrk="1" latinLnBrk="0" hangingPunct="1">
              <a:spcBef>
                <a:spcPct val="20000"/>
              </a:spcBef>
              <a:buFont typeface="Arial" pitchFamily="34" charset="0"/>
              <a:buChar char="•"/>
              <a:defRPr sz="2100" kern="1200">
                <a:solidFill>
                  <a:schemeClr val="tx1"/>
                </a:solidFill>
                <a:latin typeface="+mn-lt"/>
                <a:ea typeface="+mn-ea"/>
                <a:cs typeface="+mn-cs"/>
              </a:defRPr>
            </a:lvl9pPr>
          </a:lstStyle>
          <a:p>
            <a:pPr marL="342900" indent="-342900">
              <a:lnSpc>
                <a:spcPct val="120000"/>
              </a:lnSpc>
              <a:buFont typeface="Wingdings" panose="05000000000000000000" pitchFamily="2" charset="2"/>
              <a:buChar char="§"/>
            </a:pPr>
            <a:r>
              <a:rPr lang="fr-CA" sz="2000" dirty="0" smtClean="0">
                <a:latin typeface="Effra"/>
              </a:rPr>
              <a:t>La surcharge des files d’attentes a de sévères effets sur tous les aspects de performances du développement informatique</a:t>
            </a:r>
          </a:p>
          <a:p>
            <a:pPr marL="685800" indent="-685800" fontAlgn="base">
              <a:buFont typeface="Arial" pitchFamily="34" charset="0"/>
              <a:buChar char="•"/>
            </a:pPr>
            <a:endParaRPr lang="fr-CA" sz="2000" dirty="0" smtClean="0"/>
          </a:p>
          <a:p>
            <a:pPr marL="1464037" lvl="1" indent="-685800">
              <a:buFont typeface="Arial" pitchFamily="34" charset="0"/>
              <a:buChar char="•"/>
            </a:pPr>
            <a:endParaRPr lang="fr-CA" sz="2000" dirty="0" smtClean="0"/>
          </a:p>
          <a:p>
            <a:pPr>
              <a:lnSpc>
                <a:spcPct val="120000"/>
              </a:lnSpc>
            </a:pPr>
            <a:endParaRPr lang="fr-CA" sz="2000" dirty="0" smtClean="0"/>
          </a:p>
          <a:p>
            <a:pPr marL="1464037" lvl="1" indent="-685800">
              <a:buFont typeface="Arial" pitchFamily="34" charset="0"/>
              <a:buChar char="•"/>
            </a:pPr>
            <a:endParaRPr lang="fr-CA" sz="2000" dirty="0" smtClean="0"/>
          </a:p>
          <a:p>
            <a:pPr marL="1464037" lvl="1" indent="-685800">
              <a:buFont typeface="Arial" pitchFamily="34" charset="0"/>
              <a:buChar char="•"/>
            </a:pPr>
            <a:endParaRPr lang="fr-CA" sz="2000" dirty="0" smtClean="0"/>
          </a:p>
          <a:p>
            <a:pPr marL="1464037" lvl="1" indent="-685800">
              <a:buFont typeface="Arial" pitchFamily="34" charset="0"/>
              <a:buChar char="•"/>
            </a:pPr>
            <a:endParaRPr lang="fr-FR" sz="2000" b="1" u="sng" dirty="0" smtClean="0"/>
          </a:p>
          <a:p>
            <a:pPr marL="0" lvl="8" indent="0" algn="ctr">
              <a:buFont typeface="Arial" pitchFamily="34" charset="0"/>
              <a:buNone/>
            </a:pPr>
            <a:endParaRPr lang="fr-CA" altLang="fr-FR" sz="2000" b="1" dirty="0" smtClean="0">
              <a:solidFill>
                <a:srgbClr val="00B0F0"/>
              </a:solidFill>
              <a:latin typeface="Effra"/>
            </a:endParaRPr>
          </a:p>
          <a:p>
            <a:pPr marL="3657266" lvl="8" indent="0">
              <a:buFont typeface="Arial" pitchFamily="34" charset="0"/>
              <a:buNone/>
            </a:pPr>
            <a:r>
              <a:rPr lang="fr-CA" altLang="fr-FR" sz="2000" dirty="0" smtClean="0">
                <a:latin typeface="Arial Narrow" panose="020B0606020202030204" pitchFamily="34" charset="0"/>
              </a:rPr>
              <a:t>    </a:t>
            </a:r>
            <a:endParaRPr lang="fr-CA" sz="2000" dirty="0"/>
          </a:p>
        </p:txBody>
      </p:sp>
      <p:pic>
        <p:nvPicPr>
          <p:cNvPr id="5" name="Image 4"/>
          <p:cNvPicPr>
            <a:picLocks noChangeAspect="1"/>
          </p:cNvPicPr>
          <p:nvPr/>
        </p:nvPicPr>
        <p:blipFill>
          <a:blip r:embed="rId5"/>
          <a:stretch>
            <a:fillRect/>
          </a:stretch>
        </p:blipFill>
        <p:spPr>
          <a:xfrm>
            <a:off x="632950" y="2348850"/>
            <a:ext cx="4629150" cy="1924050"/>
          </a:xfrm>
          <a:prstGeom prst="rect">
            <a:avLst/>
          </a:prstGeom>
        </p:spPr>
      </p:pic>
      <p:sp>
        <p:nvSpPr>
          <p:cNvPr id="17" name="ZoneTexte 16"/>
          <p:cNvSpPr txBox="1"/>
          <p:nvPr/>
        </p:nvSpPr>
        <p:spPr>
          <a:xfrm>
            <a:off x="5463226" y="4493872"/>
            <a:ext cx="627095" cy="307777"/>
          </a:xfrm>
          <a:prstGeom prst="rect">
            <a:avLst/>
          </a:prstGeom>
          <a:noFill/>
        </p:spPr>
        <p:txBody>
          <a:bodyPr wrap="none" rtlCol="0">
            <a:spAutoFit/>
          </a:bodyPr>
          <a:lstStyle/>
          <a:p>
            <a:r>
              <a:rPr lang="fr-CA" sz="1400" dirty="0" smtClean="0"/>
              <a:t>100 %</a:t>
            </a:r>
            <a:endParaRPr lang="fr-CA" sz="1400" dirty="0"/>
          </a:p>
        </p:txBody>
      </p:sp>
      <p:sp>
        <p:nvSpPr>
          <p:cNvPr id="19" name="ZoneTexte 18"/>
          <p:cNvSpPr txBox="1"/>
          <p:nvPr/>
        </p:nvSpPr>
        <p:spPr>
          <a:xfrm>
            <a:off x="9035388" y="4492884"/>
            <a:ext cx="574196" cy="307777"/>
          </a:xfrm>
          <a:prstGeom prst="rect">
            <a:avLst/>
          </a:prstGeom>
          <a:noFill/>
        </p:spPr>
        <p:txBody>
          <a:bodyPr wrap="none" rtlCol="0">
            <a:spAutoFit/>
          </a:bodyPr>
          <a:lstStyle/>
          <a:p>
            <a:r>
              <a:rPr lang="fr-CA" sz="1400" dirty="0" smtClean="0"/>
              <a:t>&lt; 1 %</a:t>
            </a:r>
            <a:endParaRPr lang="fr-CA" sz="1400" dirty="0"/>
          </a:p>
        </p:txBody>
      </p:sp>
    </p:spTree>
    <p:extLst>
      <p:ext uri="{BB962C8B-B14F-4D97-AF65-F5344CB8AC3E}">
        <p14:creationId xmlns:p14="http://schemas.microsoft.com/office/powerpoint/2010/main" val="14618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Gérer les files d’attentes </a:t>
            </a:r>
            <a:r>
              <a:rPr lang="fr-CA" sz="9600" dirty="0" smtClean="0"/>
              <a:t>(4/4</a:t>
            </a:r>
            <a:r>
              <a:rPr lang="fr-CA" sz="9600" dirty="0"/>
              <a:t>)</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294396" y="764978"/>
            <a:ext cx="9073260" cy="3829852"/>
          </a:xfrm>
        </p:spPr>
        <p:txBody>
          <a:bodyPr>
            <a:noAutofit/>
          </a:bodyPr>
          <a:lstStyle/>
          <a:p>
            <a:pPr>
              <a:lnSpc>
                <a:spcPct val="120000"/>
              </a:lnSpc>
            </a:pPr>
            <a:r>
              <a:rPr lang="fr-CA" sz="2400" dirty="0" smtClean="0">
                <a:latin typeface="Effra"/>
              </a:rPr>
              <a:t>Les bénéfices de gérer les files d’attentes</a:t>
            </a:r>
          </a:p>
          <a:p>
            <a:pPr lvl="1" indent="0" fontAlgn="base">
              <a:buNone/>
            </a:pPr>
            <a:endParaRPr lang="fr-CA" sz="2400" dirty="0">
              <a:latin typeface="Effra"/>
            </a:endParaRPr>
          </a:p>
          <a:p>
            <a:pPr marL="685800" indent="-685800" fontAlgn="base">
              <a:buFont typeface="Arial" pitchFamily="34" charset="0"/>
              <a:buChar char="•"/>
            </a:pPr>
            <a:endParaRPr lang="fr-CA" sz="2400" dirty="0"/>
          </a:p>
          <a:p>
            <a:pPr marL="1464037" lvl="1" indent="-685800">
              <a:buFont typeface="Arial" panose="020B0604020202020204" pitchFamily="34" charset="0"/>
              <a:buChar char="•"/>
            </a:pPr>
            <a:endParaRPr lang="fr-CA" sz="2400" dirty="0"/>
          </a:p>
          <a:p>
            <a:pPr>
              <a:lnSpc>
                <a:spcPct val="120000"/>
              </a:lnSpc>
            </a:pPr>
            <a:endParaRPr lang="fr-CA" sz="2400" dirty="0"/>
          </a:p>
          <a:p>
            <a:pPr marL="1464037" lvl="1" indent="-685800">
              <a:buFont typeface="Arial" panose="020B0604020202020204" pitchFamily="34" charset="0"/>
              <a:buChar char="•"/>
            </a:pPr>
            <a:endParaRPr lang="fr-CA" sz="2400" dirty="0"/>
          </a:p>
          <a:p>
            <a:pPr marL="1464037" lvl="1" indent="-685800">
              <a:buFont typeface="Arial" panose="020B0604020202020204" pitchFamily="34" charset="0"/>
              <a:buChar char="•"/>
            </a:pPr>
            <a:endParaRPr lang="fr-CA" sz="2400" dirty="0" smtClean="0"/>
          </a:p>
          <a:p>
            <a:pPr marL="1464037" lvl="1" indent="-685800">
              <a:buFont typeface="Arial" panose="020B0604020202020204" pitchFamily="34" charset="0"/>
              <a:buChar char="•"/>
            </a:pPr>
            <a:endParaRPr lang="fr-FR" sz="2400" b="1" u="sng" dirty="0"/>
          </a:p>
          <a:p>
            <a:pPr marL="0" lvl="8" indent="0" algn="ctr">
              <a:buNone/>
            </a:pPr>
            <a:endParaRPr lang="fr-CA" altLang="fr-FR" sz="2400" b="1" dirty="0" smtClean="0">
              <a:solidFill>
                <a:srgbClr val="00B0F0"/>
              </a:solidFill>
              <a:latin typeface="Effra"/>
            </a:endParaRPr>
          </a:p>
          <a:p>
            <a:pPr marL="3657266" lvl="8" indent="0">
              <a:buNone/>
            </a:pPr>
            <a:r>
              <a:rPr lang="fr-CA" altLang="fr-FR" sz="2400" dirty="0" smtClean="0">
                <a:latin typeface="Arial Narrow" panose="020B0606020202030204" pitchFamily="34" charset="0"/>
              </a:rPr>
              <a:t>    </a:t>
            </a:r>
            <a:endParaRPr lang="fr-CA" sz="24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16" name="Rectangle à coins arrondis 15"/>
          <p:cNvSpPr/>
          <p:nvPr/>
        </p:nvSpPr>
        <p:spPr>
          <a:xfrm>
            <a:off x="631035" y="3314344"/>
            <a:ext cx="2088290" cy="56631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Les files d’attentes créent …</a:t>
            </a:r>
            <a:endParaRPr lang="fr-CA" dirty="0"/>
          </a:p>
        </p:txBody>
      </p:sp>
      <p:sp>
        <p:nvSpPr>
          <p:cNvPr id="17" name="Rectangle à coins arrondis 16"/>
          <p:cNvSpPr/>
          <p:nvPr/>
        </p:nvSpPr>
        <p:spPr>
          <a:xfrm>
            <a:off x="5889130" y="1901194"/>
            <a:ext cx="3384470" cy="360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CA" dirty="0" smtClean="0"/>
              <a:t>Des temps de cycles plus long</a:t>
            </a:r>
            <a:endParaRPr lang="fr-CA" dirty="0"/>
          </a:p>
        </p:txBody>
      </p:sp>
      <p:sp>
        <p:nvSpPr>
          <p:cNvPr id="18" name="Rectangle à coins arrondis 17"/>
          <p:cNvSpPr/>
          <p:nvPr/>
        </p:nvSpPr>
        <p:spPr>
          <a:xfrm>
            <a:off x="5889130" y="2538001"/>
            <a:ext cx="3384470" cy="3600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CA" dirty="0" smtClean="0"/>
              <a:t>Une qualité inférieure</a:t>
            </a:r>
            <a:endParaRPr lang="fr-CA" dirty="0"/>
          </a:p>
        </p:txBody>
      </p:sp>
      <p:sp>
        <p:nvSpPr>
          <p:cNvPr id="19" name="Rectangle à coins arrondis 18"/>
          <p:cNvSpPr/>
          <p:nvPr/>
        </p:nvSpPr>
        <p:spPr>
          <a:xfrm>
            <a:off x="5889130" y="3184812"/>
            <a:ext cx="338447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Davantage de variabilité</a:t>
            </a:r>
            <a:endParaRPr lang="fr-CA" dirty="0"/>
          </a:p>
        </p:txBody>
      </p:sp>
      <p:sp>
        <p:nvSpPr>
          <p:cNvPr id="20" name="Rectangle à coins arrondis 19"/>
          <p:cNvSpPr/>
          <p:nvPr/>
        </p:nvSpPr>
        <p:spPr>
          <a:xfrm>
            <a:off x="5889130" y="3789050"/>
            <a:ext cx="338447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Augmente les risques</a:t>
            </a:r>
            <a:endParaRPr lang="fr-CA" dirty="0"/>
          </a:p>
        </p:txBody>
      </p:sp>
      <p:sp>
        <p:nvSpPr>
          <p:cNvPr id="21" name="Rectangle à coins arrondis 20"/>
          <p:cNvSpPr/>
          <p:nvPr/>
        </p:nvSpPr>
        <p:spPr>
          <a:xfrm>
            <a:off x="5889130" y="4416820"/>
            <a:ext cx="338447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Davantage de gestion</a:t>
            </a:r>
            <a:endParaRPr lang="fr-CA" dirty="0"/>
          </a:p>
        </p:txBody>
      </p:sp>
      <p:sp>
        <p:nvSpPr>
          <p:cNvPr id="22" name="Rectangle à coins arrondis 21"/>
          <p:cNvSpPr/>
          <p:nvPr/>
        </p:nvSpPr>
        <p:spPr>
          <a:xfrm>
            <a:off x="5889130" y="5013220"/>
            <a:ext cx="3384470" cy="36005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dirty="0" smtClean="0"/>
              <a:t>Moins de motivation</a:t>
            </a:r>
            <a:endParaRPr lang="fr-CA" dirty="0"/>
          </a:p>
        </p:txBody>
      </p:sp>
      <p:cxnSp>
        <p:nvCxnSpPr>
          <p:cNvPr id="23" name="Connecteur en angle 22"/>
          <p:cNvCxnSpPr>
            <a:stCxn id="16" idx="3"/>
          </p:cNvCxnSpPr>
          <p:nvPr/>
        </p:nvCxnSpPr>
        <p:spPr>
          <a:xfrm>
            <a:off x="2719325" y="3597499"/>
            <a:ext cx="3179720" cy="1588452"/>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a:stCxn id="16" idx="3"/>
            <a:endCxn id="21" idx="1"/>
          </p:cNvCxnSpPr>
          <p:nvPr/>
        </p:nvCxnSpPr>
        <p:spPr>
          <a:xfrm>
            <a:off x="2719325" y="3597499"/>
            <a:ext cx="3169805" cy="999346"/>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Connecteur en angle 24"/>
          <p:cNvCxnSpPr>
            <a:stCxn id="16" idx="3"/>
          </p:cNvCxnSpPr>
          <p:nvPr/>
        </p:nvCxnSpPr>
        <p:spPr>
          <a:xfrm>
            <a:off x="2719325" y="3597499"/>
            <a:ext cx="3179720" cy="345763"/>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16" idx="3"/>
          </p:cNvCxnSpPr>
          <p:nvPr/>
        </p:nvCxnSpPr>
        <p:spPr>
          <a:xfrm flipV="1">
            <a:off x="2719325" y="3340791"/>
            <a:ext cx="3179720" cy="25670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7" name="Connecteur en angle 26"/>
          <p:cNvCxnSpPr>
            <a:stCxn id="16" idx="3"/>
          </p:cNvCxnSpPr>
          <p:nvPr/>
        </p:nvCxnSpPr>
        <p:spPr>
          <a:xfrm flipV="1">
            <a:off x="2719325" y="2720799"/>
            <a:ext cx="3179720" cy="876700"/>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Connecteur en angle 27"/>
          <p:cNvCxnSpPr>
            <a:stCxn id="16" idx="3"/>
            <a:endCxn id="17" idx="1"/>
          </p:cNvCxnSpPr>
          <p:nvPr/>
        </p:nvCxnSpPr>
        <p:spPr>
          <a:xfrm flipV="1">
            <a:off x="2719325" y="2081219"/>
            <a:ext cx="3169805" cy="1516280"/>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5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smtClean="0">
                <a:latin typeface="Effra"/>
              </a:rPr>
              <a:t>Comprendre les enjeux économiques</a:t>
            </a:r>
          </a:p>
          <a:p>
            <a:pPr marL="1143000" indent="-1143000">
              <a:lnSpc>
                <a:spcPct val="120000"/>
              </a:lnSpc>
              <a:buFont typeface="+mj-lt"/>
              <a:buAutoNum type="arabicPeriod"/>
            </a:pPr>
            <a:r>
              <a:rPr lang="fr-CA" sz="9600" dirty="0" smtClean="0">
                <a:latin typeface="Effra"/>
              </a:rPr>
              <a:t>Gérer les files d’attentes</a:t>
            </a:r>
          </a:p>
          <a:p>
            <a:pPr marL="1143000" indent="-1143000">
              <a:lnSpc>
                <a:spcPct val="120000"/>
              </a:lnSpc>
              <a:buFont typeface="+mj-lt"/>
              <a:buAutoNum type="arabicPeriod"/>
            </a:pPr>
            <a:r>
              <a:rPr lang="fr-CA" sz="11200" b="1" dirty="0">
                <a:solidFill>
                  <a:srgbClr val="00B0F0"/>
                </a:solidFill>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375968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Exploiter la variabilité </a:t>
            </a:r>
            <a:r>
              <a:rPr lang="fr-CA" sz="9600" dirty="0"/>
              <a:t>(</a:t>
            </a:r>
            <a:r>
              <a:rPr lang="fr-CA" sz="9600" dirty="0" smtClean="0"/>
              <a:t>1/2)</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344360" y="1268700"/>
            <a:ext cx="9217280" cy="5040700"/>
          </a:xfrm>
        </p:spPr>
        <p:txBody>
          <a:bodyPr>
            <a:noAutofit/>
          </a:bodyPr>
          <a:lstStyle/>
          <a:p>
            <a:pPr marL="1143000" indent="-1143000">
              <a:lnSpc>
                <a:spcPct val="120000"/>
              </a:lnSpc>
              <a:buFont typeface="Arial" panose="020B0604020202020204" pitchFamily="34" charset="0"/>
              <a:buChar char="•"/>
            </a:pPr>
            <a:r>
              <a:rPr lang="fr-CA" sz="2400" dirty="0" smtClean="0">
                <a:latin typeface="Effra"/>
              </a:rPr>
              <a:t>En informatique, est-il toujours souhaitable de réduire la variabilité ?</a:t>
            </a:r>
          </a:p>
          <a:p>
            <a:pPr marL="1143000" indent="-1143000">
              <a:lnSpc>
                <a:spcPct val="120000"/>
              </a:lnSpc>
              <a:buFont typeface="Arial" panose="020B0604020202020204" pitchFamily="34" charset="0"/>
              <a:buChar char="•"/>
            </a:pPr>
            <a:endParaRPr lang="fr-CA" sz="2400" dirty="0" smtClean="0">
              <a:latin typeface="Effra"/>
            </a:endParaRPr>
          </a:p>
          <a:p>
            <a:pPr marL="1143000" indent="-1143000">
              <a:lnSpc>
                <a:spcPct val="120000"/>
              </a:lnSpc>
              <a:buFont typeface="Arial" panose="020B0604020202020204" pitchFamily="34" charset="0"/>
              <a:buChar char="•"/>
            </a:pPr>
            <a:r>
              <a:rPr lang="fr-CA" sz="2400" dirty="0" smtClean="0">
                <a:latin typeface="Effra"/>
              </a:rPr>
              <a:t>Quelles conditions rendent la variabilité utile ? </a:t>
            </a:r>
          </a:p>
          <a:p>
            <a:pPr marL="1143000" indent="-1143000">
              <a:lnSpc>
                <a:spcPct val="120000"/>
              </a:lnSpc>
              <a:buFont typeface="Arial" panose="020B0604020202020204" pitchFamily="34" charset="0"/>
              <a:buChar char="•"/>
            </a:pPr>
            <a:endParaRPr lang="fr-CA" sz="2400" dirty="0" smtClean="0">
              <a:latin typeface="Effra"/>
            </a:endParaRPr>
          </a:p>
          <a:p>
            <a:pPr marL="1143000" indent="-1143000">
              <a:lnSpc>
                <a:spcPct val="120000"/>
              </a:lnSpc>
              <a:buFont typeface="Arial" panose="020B0604020202020204" pitchFamily="34" charset="0"/>
              <a:buChar char="•"/>
            </a:pPr>
            <a:r>
              <a:rPr lang="fr-CA" sz="2400" dirty="0" smtClean="0">
                <a:latin typeface="Effra"/>
              </a:rPr>
              <a:t>Comment gérer vos processus pour créer ces conditions ?</a:t>
            </a:r>
          </a:p>
          <a:p>
            <a:pPr marL="1143000" indent="-1143000">
              <a:lnSpc>
                <a:spcPct val="120000"/>
              </a:lnSpc>
              <a:buFont typeface="Arial" panose="020B0604020202020204" pitchFamily="34" charset="0"/>
              <a:buChar char="•"/>
            </a:pPr>
            <a:endParaRPr lang="fr-CA" sz="2400" dirty="0" smtClean="0">
              <a:latin typeface="Effra"/>
            </a:endParaRPr>
          </a:p>
          <a:p>
            <a:pPr marL="1143000" indent="-1143000">
              <a:lnSpc>
                <a:spcPct val="120000"/>
              </a:lnSpc>
              <a:buFont typeface="Arial" panose="020B0604020202020204" pitchFamily="34" charset="0"/>
              <a:buChar char="•"/>
            </a:pPr>
            <a:r>
              <a:rPr lang="fr-CA" sz="2400" dirty="0" smtClean="0">
                <a:latin typeface="Effra"/>
              </a:rPr>
              <a:t>Comment développer vos processus afin qu’ils fonctionnent en présence de la variabilité ?</a:t>
            </a:r>
            <a:endParaRPr lang="fr-CA" sz="2400" dirty="0" smtClean="0"/>
          </a:p>
          <a:p>
            <a:pPr marL="1464037" lvl="1" indent="-685800">
              <a:buFont typeface="Arial" panose="020B0604020202020204" pitchFamily="34" charset="0"/>
              <a:buChar char="•"/>
            </a:pPr>
            <a:endParaRPr lang="fr-FR" sz="2400" b="1" u="sng" dirty="0"/>
          </a:p>
          <a:p>
            <a:pPr marL="0" lvl="8" indent="0" algn="ctr">
              <a:buNone/>
            </a:pPr>
            <a:endParaRPr lang="fr-CA" altLang="fr-FR" sz="2400" b="1" dirty="0" smtClean="0">
              <a:solidFill>
                <a:srgbClr val="00B0F0"/>
              </a:solidFill>
              <a:latin typeface="Effra"/>
            </a:endParaRPr>
          </a:p>
          <a:p>
            <a:pPr marL="3657266" lvl="8" indent="0">
              <a:buNone/>
            </a:pPr>
            <a:r>
              <a:rPr lang="fr-CA" altLang="fr-FR" sz="2400" dirty="0" smtClean="0">
                <a:latin typeface="Arial Narrow" panose="020B0606020202030204" pitchFamily="34" charset="0"/>
              </a:rPr>
              <a:t>    </a:t>
            </a:r>
            <a:endParaRPr lang="fr-CA" sz="24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3095148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Connecteur droit avec flèche 16"/>
          <p:cNvCxnSpPr/>
          <p:nvPr/>
        </p:nvCxnSpPr>
        <p:spPr>
          <a:xfrm>
            <a:off x="8235017" y="2521769"/>
            <a:ext cx="432000" cy="0"/>
          </a:xfrm>
          <a:prstGeom prst="straightConnector1">
            <a:avLst/>
          </a:prstGeom>
          <a:ln w="222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t>Exploiter la variabilité </a:t>
            </a:r>
            <a:r>
              <a:rPr lang="fr-CA" sz="9600" dirty="0" smtClean="0"/>
              <a:t>(2/2)</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grpSp>
        <p:nvGrpSpPr>
          <p:cNvPr id="6" name="Groupe 5"/>
          <p:cNvGrpSpPr/>
          <p:nvPr/>
        </p:nvGrpSpPr>
        <p:grpSpPr>
          <a:xfrm>
            <a:off x="361513" y="1524333"/>
            <a:ext cx="3937371" cy="1355141"/>
            <a:chOff x="464595" y="1632193"/>
            <a:chExt cx="3838166" cy="1287531"/>
          </a:xfrm>
        </p:grpSpPr>
        <p:pic>
          <p:nvPicPr>
            <p:cNvPr id="5" name="Image 4"/>
            <p:cNvPicPr>
              <a:picLocks noChangeAspect="1"/>
            </p:cNvPicPr>
            <p:nvPr/>
          </p:nvPicPr>
          <p:blipFill>
            <a:blip r:embed="rId4"/>
            <a:stretch>
              <a:fillRect/>
            </a:stretch>
          </p:blipFill>
          <p:spPr>
            <a:xfrm>
              <a:off x="874522" y="1698328"/>
              <a:ext cx="3428239" cy="1221396"/>
            </a:xfrm>
            <a:prstGeom prst="rect">
              <a:avLst/>
            </a:prstGeom>
          </p:spPr>
        </p:pic>
        <p:sp>
          <p:nvSpPr>
            <p:cNvPr id="11" name="ZoneTexte 10"/>
            <p:cNvSpPr txBox="1"/>
            <p:nvPr/>
          </p:nvSpPr>
          <p:spPr>
            <a:xfrm rot="16200000">
              <a:off x="-16594" y="2113382"/>
              <a:ext cx="1270156" cy="307777"/>
            </a:xfrm>
            <a:prstGeom prst="rect">
              <a:avLst/>
            </a:prstGeom>
            <a:noFill/>
          </p:spPr>
          <p:txBody>
            <a:bodyPr wrap="none" rtlCol="0">
              <a:spAutoFit/>
            </a:bodyPr>
            <a:lstStyle/>
            <a:p>
              <a:r>
                <a:rPr lang="fr-CA" sz="1400" dirty="0" smtClean="0"/>
                <a:t>Gains unitaires</a:t>
              </a:r>
              <a:endParaRPr lang="fr-CA" sz="1400" dirty="0"/>
            </a:p>
          </p:txBody>
        </p:sp>
        <p:sp>
          <p:nvSpPr>
            <p:cNvPr id="12" name="ZoneTexte 11"/>
            <p:cNvSpPr txBox="1"/>
            <p:nvPr/>
          </p:nvSpPr>
          <p:spPr>
            <a:xfrm>
              <a:off x="2921947" y="2542402"/>
              <a:ext cx="1363707" cy="307777"/>
            </a:xfrm>
            <a:prstGeom prst="rect">
              <a:avLst/>
            </a:prstGeom>
            <a:noFill/>
          </p:spPr>
          <p:txBody>
            <a:bodyPr wrap="none" rtlCol="0">
              <a:spAutoFit/>
            </a:bodyPr>
            <a:lstStyle/>
            <a:p>
              <a:r>
                <a:rPr lang="fr-CA" sz="1400" dirty="0" smtClean="0"/>
                <a:t>Essais successifs</a:t>
              </a:r>
              <a:endParaRPr lang="fr-CA" sz="1400" dirty="0"/>
            </a:p>
          </p:txBody>
        </p:sp>
      </p:grpSp>
      <p:sp>
        <p:nvSpPr>
          <p:cNvPr id="13" name="ZoneTexte 12"/>
          <p:cNvSpPr txBox="1"/>
          <p:nvPr/>
        </p:nvSpPr>
        <p:spPr>
          <a:xfrm rot="16200000">
            <a:off x="4335352" y="2113096"/>
            <a:ext cx="1241045" cy="307777"/>
          </a:xfrm>
          <a:prstGeom prst="rect">
            <a:avLst/>
          </a:prstGeom>
          <a:noFill/>
        </p:spPr>
        <p:txBody>
          <a:bodyPr wrap="none" rtlCol="0">
            <a:spAutoFit/>
          </a:bodyPr>
          <a:lstStyle/>
          <a:p>
            <a:r>
              <a:rPr lang="fr-CA" sz="1400" dirty="0" smtClean="0"/>
              <a:t>Gains cumulés</a:t>
            </a:r>
            <a:endParaRPr lang="fr-CA" sz="1400" dirty="0"/>
          </a:p>
        </p:txBody>
      </p:sp>
      <p:pic>
        <p:nvPicPr>
          <p:cNvPr id="2" name="Image 1"/>
          <p:cNvPicPr>
            <a:picLocks noChangeAspect="1"/>
          </p:cNvPicPr>
          <p:nvPr/>
        </p:nvPicPr>
        <p:blipFill>
          <a:blip r:embed="rId5"/>
          <a:stretch>
            <a:fillRect/>
          </a:stretch>
        </p:blipFill>
        <p:spPr>
          <a:xfrm>
            <a:off x="5227454" y="1385720"/>
            <a:ext cx="3291027" cy="2084754"/>
          </a:xfrm>
          <a:prstGeom prst="rect">
            <a:avLst/>
          </a:prstGeom>
        </p:spPr>
      </p:pic>
      <p:cxnSp>
        <p:nvCxnSpPr>
          <p:cNvPr id="7" name="Connecteur droit avec flèche 6"/>
          <p:cNvCxnSpPr/>
          <p:nvPr/>
        </p:nvCxnSpPr>
        <p:spPr>
          <a:xfrm>
            <a:off x="3872850" y="2492870"/>
            <a:ext cx="4260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548400" y="2326537"/>
            <a:ext cx="367408" cy="307777"/>
          </a:xfrm>
          <a:prstGeom prst="rect">
            <a:avLst/>
          </a:prstGeom>
          <a:noFill/>
        </p:spPr>
        <p:txBody>
          <a:bodyPr wrap="none" rtlCol="0">
            <a:spAutoFit/>
          </a:bodyPr>
          <a:lstStyle/>
          <a:p>
            <a:r>
              <a:rPr lang="fr-CA" sz="1400" dirty="0" smtClean="0"/>
              <a:t>0$</a:t>
            </a:r>
            <a:endParaRPr lang="fr-CA" sz="1400" dirty="0"/>
          </a:p>
        </p:txBody>
      </p:sp>
      <p:sp>
        <p:nvSpPr>
          <p:cNvPr id="16" name="ZoneTexte 15"/>
          <p:cNvSpPr txBox="1"/>
          <p:nvPr/>
        </p:nvSpPr>
        <p:spPr>
          <a:xfrm>
            <a:off x="4955874" y="2349593"/>
            <a:ext cx="367408" cy="307777"/>
          </a:xfrm>
          <a:prstGeom prst="rect">
            <a:avLst/>
          </a:prstGeom>
          <a:noFill/>
        </p:spPr>
        <p:txBody>
          <a:bodyPr wrap="none" rtlCol="0">
            <a:spAutoFit/>
          </a:bodyPr>
          <a:lstStyle/>
          <a:p>
            <a:r>
              <a:rPr lang="fr-CA" sz="1400" dirty="0" smtClean="0"/>
              <a:t>0$</a:t>
            </a:r>
            <a:endParaRPr lang="fr-CA" sz="1400" dirty="0"/>
          </a:p>
        </p:txBody>
      </p:sp>
      <p:sp>
        <p:nvSpPr>
          <p:cNvPr id="18" name="ZoneTexte 17"/>
          <p:cNvSpPr txBox="1"/>
          <p:nvPr/>
        </p:nvSpPr>
        <p:spPr>
          <a:xfrm>
            <a:off x="7268062" y="2493196"/>
            <a:ext cx="1398955" cy="323939"/>
          </a:xfrm>
          <a:prstGeom prst="rect">
            <a:avLst/>
          </a:prstGeom>
          <a:noFill/>
        </p:spPr>
        <p:txBody>
          <a:bodyPr wrap="none" rtlCol="0">
            <a:spAutoFit/>
          </a:bodyPr>
          <a:lstStyle/>
          <a:p>
            <a:r>
              <a:rPr lang="fr-CA" sz="1400" dirty="0" smtClean="0"/>
              <a:t>Essais successifs</a:t>
            </a:r>
            <a:endParaRPr lang="fr-CA" sz="1400" dirty="0"/>
          </a:p>
        </p:txBody>
      </p:sp>
      <p:sp>
        <p:nvSpPr>
          <p:cNvPr id="15" name="ZoneTexte 14"/>
          <p:cNvSpPr txBox="1"/>
          <p:nvPr/>
        </p:nvSpPr>
        <p:spPr>
          <a:xfrm>
            <a:off x="871712" y="1633492"/>
            <a:ext cx="1407398" cy="523220"/>
          </a:xfrm>
          <a:prstGeom prst="rect">
            <a:avLst/>
          </a:prstGeom>
          <a:noFill/>
        </p:spPr>
        <p:txBody>
          <a:bodyPr wrap="square" rtlCol="0">
            <a:spAutoFit/>
          </a:bodyPr>
          <a:lstStyle/>
          <a:p>
            <a:r>
              <a:rPr lang="fr-CA" sz="1400" dirty="0" smtClean="0"/>
              <a:t>Bonne idée qui devient payante</a:t>
            </a:r>
            <a:endParaRPr lang="fr-CA" sz="1400" dirty="0"/>
          </a:p>
        </p:txBody>
      </p:sp>
      <p:sp>
        <p:nvSpPr>
          <p:cNvPr id="21" name="ZoneTexte 20"/>
          <p:cNvSpPr txBox="1"/>
          <p:nvPr/>
        </p:nvSpPr>
        <p:spPr>
          <a:xfrm>
            <a:off x="5421920" y="1669221"/>
            <a:ext cx="1407398" cy="523220"/>
          </a:xfrm>
          <a:prstGeom prst="rect">
            <a:avLst/>
          </a:prstGeom>
          <a:noFill/>
        </p:spPr>
        <p:txBody>
          <a:bodyPr wrap="square" rtlCol="0">
            <a:spAutoFit/>
          </a:bodyPr>
          <a:lstStyle/>
          <a:p>
            <a:r>
              <a:rPr lang="fr-CA" sz="1400" dirty="0" smtClean="0"/>
              <a:t>Bonne idée qui devient payante</a:t>
            </a:r>
            <a:endParaRPr lang="fr-CA" sz="1400" dirty="0"/>
          </a:p>
        </p:txBody>
      </p:sp>
      <p:pic>
        <p:nvPicPr>
          <p:cNvPr id="22" name="Image 21"/>
          <p:cNvPicPr>
            <a:picLocks noChangeAspect="1"/>
          </p:cNvPicPr>
          <p:nvPr/>
        </p:nvPicPr>
        <p:blipFill>
          <a:blip r:embed="rId6"/>
          <a:stretch>
            <a:fillRect/>
          </a:stretch>
        </p:blipFill>
        <p:spPr>
          <a:xfrm>
            <a:off x="7887302" y="3292746"/>
            <a:ext cx="247650" cy="190500"/>
          </a:xfrm>
          <a:prstGeom prst="rect">
            <a:avLst/>
          </a:prstGeom>
        </p:spPr>
      </p:pic>
      <p:sp>
        <p:nvSpPr>
          <p:cNvPr id="23" name="ZoneTexte 22"/>
          <p:cNvSpPr txBox="1"/>
          <p:nvPr/>
        </p:nvSpPr>
        <p:spPr>
          <a:xfrm>
            <a:off x="8067898" y="3212970"/>
            <a:ext cx="1493742" cy="338554"/>
          </a:xfrm>
          <a:prstGeom prst="rect">
            <a:avLst/>
          </a:prstGeom>
          <a:noFill/>
        </p:spPr>
        <p:txBody>
          <a:bodyPr wrap="none" rtlCol="0">
            <a:spAutoFit/>
          </a:bodyPr>
          <a:lstStyle/>
          <a:p>
            <a:r>
              <a:rPr lang="fr-CA" sz="1600" dirty="0" smtClean="0"/>
              <a:t>Forte variabilité</a:t>
            </a:r>
            <a:endParaRPr lang="fr-CA" sz="1600" dirty="0"/>
          </a:p>
        </p:txBody>
      </p:sp>
      <p:pic>
        <p:nvPicPr>
          <p:cNvPr id="24" name="Image 23"/>
          <p:cNvPicPr>
            <a:picLocks noChangeAspect="1"/>
          </p:cNvPicPr>
          <p:nvPr/>
        </p:nvPicPr>
        <p:blipFill>
          <a:blip r:embed="rId7"/>
          <a:stretch>
            <a:fillRect/>
          </a:stretch>
        </p:blipFill>
        <p:spPr>
          <a:xfrm>
            <a:off x="6015042" y="3328944"/>
            <a:ext cx="247650" cy="152400"/>
          </a:xfrm>
          <a:prstGeom prst="rect">
            <a:avLst/>
          </a:prstGeom>
        </p:spPr>
      </p:pic>
      <p:sp>
        <p:nvSpPr>
          <p:cNvPr id="25" name="ZoneTexte 24"/>
          <p:cNvSpPr txBox="1"/>
          <p:nvPr/>
        </p:nvSpPr>
        <p:spPr>
          <a:xfrm>
            <a:off x="6162576" y="3220736"/>
            <a:ext cx="1541319" cy="338554"/>
          </a:xfrm>
          <a:prstGeom prst="rect">
            <a:avLst/>
          </a:prstGeom>
          <a:noFill/>
        </p:spPr>
        <p:txBody>
          <a:bodyPr wrap="none" rtlCol="0">
            <a:spAutoFit/>
          </a:bodyPr>
          <a:lstStyle/>
          <a:p>
            <a:r>
              <a:rPr lang="fr-CA" sz="1600" dirty="0" smtClean="0"/>
              <a:t>Faible variabilité</a:t>
            </a:r>
            <a:endParaRPr lang="fr-CA" sz="1600" dirty="0"/>
          </a:p>
        </p:txBody>
      </p:sp>
      <p:sp>
        <p:nvSpPr>
          <p:cNvPr id="26" name="ZoneTexte 25"/>
          <p:cNvSpPr txBox="1"/>
          <p:nvPr/>
        </p:nvSpPr>
        <p:spPr>
          <a:xfrm>
            <a:off x="361513" y="3578682"/>
            <a:ext cx="9344147" cy="2215991"/>
          </a:xfrm>
          <a:prstGeom prst="rect">
            <a:avLst/>
          </a:prstGeom>
          <a:noFill/>
        </p:spPr>
        <p:txBody>
          <a:bodyPr wrap="square" rtlCol="0">
            <a:spAutoFit/>
          </a:bodyPr>
          <a:lstStyle/>
          <a:p>
            <a:pPr marL="342900" indent="-342900">
              <a:buFont typeface="Wingdings" panose="05000000000000000000" pitchFamily="2" charset="2"/>
              <a:buChar char="§"/>
            </a:pPr>
            <a:r>
              <a:rPr lang="fr-CA" sz="1800" dirty="0" smtClean="0">
                <a:solidFill>
                  <a:srgbClr val="0A2191"/>
                </a:solidFill>
                <a:latin typeface="Effra"/>
              </a:rPr>
              <a:t>Le développement informatique a des fonctions de gains similaires aux marchés financiers. </a:t>
            </a:r>
          </a:p>
          <a:p>
            <a:pPr marL="342900" indent="-342900">
              <a:buFont typeface="Wingdings" panose="05000000000000000000" pitchFamily="2" charset="2"/>
              <a:buChar char="§"/>
            </a:pPr>
            <a:endParaRPr lang="fr-CA" sz="1800" dirty="0">
              <a:solidFill>
                <a:srgbClr val="0A2191"/>
              </a:solidFill>
              <a:latin typeface="Effra"/>
            </a:endParaRPr>
          </a:p>
          <a:p>
            <a:pPr marL="342900" indent="-342900">
              <a:buFont typeface="Wingdings" panose="05000000000000000000" pitchFamily="2" charset="2"/>
              <a:buChar char="§"/>
            </a:pPr>
            <a:endParaRPr lang="fr-CA" sz="1800" dirty="0" smtClean="0">
              <a:solidFill>
                <a:srgbClr val="0A2191"/>
              </a:solidFill>
              <a:latin typeface="Effra"/>
            </a:endParaRPr>
          </a:p>
          <a:p>
            <a:pPr marL="342900" indent="-342900">
              <a:buFont typeface="Wingdings" panose="05000000000000000000" pitchFamily="2" charset="2"/>
              <a:buChar char="§"/>
            </a:pPr>
            <a:r>
              <a:rPr lang="fr-CA" sz="1800" dirty="0" smtClean="0">
                <a:solidFill>
                  <a:srgbClr val="0A2191"/>
                </a:solidFill>
                <a:latin typeface="Effra"/>
              </a:rPr>
              <a:t>Comment exploiter la variabilité ?</a:t>
            </a:r>
          </a:p>
          <a:p>
            <a:pPr marL="821815" lvl="1" indent="-342900">
              <a:buFont typeface="Wingdings" panose="05000000000000000000" pitchFamily="2" charset="2"/>
              <a:buChar char="§"/>
            </a:pPr>
            <a:r>
              <a:rPr lang="fr-CA" sz="1600" dirty="0" smtClean="0">
                <a:solidFill>
                  <a:srgbClr val="0A2191"/>
                </a:solidFill>
                <a:latin typeface="Effra"/>
              </a:rPr>
              <a:t>diversifier son portefeuille d’idées; </a:t>
            </a:r>
          </a:p>
          <a:p>
            <a:pPr marL="821815" lvl="1" indent="-342900">
              <a:buFont typeface="Wingdings" panose="05000000000000000000" pitchFamily="2" charset="2"/>
              <a:buChar char="§"/>
            </a:pPr>
            <a:r>
              <a:rPr lang="fr-CA" sz="1600" dirty="0" smtClean="0">
                <a:solidFill>
                  <a:srgbClr val="0A2191"/>
                </a:solidFill>
                <a:latin typeface="Effra"/>
              </a:rPr>
              <a:t>challenger les prévisions ROI au fur et à mesure que l’on acquière de l’information</a:t>
            </a:r>
            <a:r>
              <a:rPr lang="fr-CA" sz="1600" dirty="0">
                <a:solidFill>
                  <a:srgbClr val="0A2191"/>
                </a:solidFill>
                <a:latin typeface="Effra"/>
              </a:rPr>
              <a:t>;</a:t>
            </a:r>
            <a:endParaRPr lang="fr-CA" sz="1600" dirty="0" smtClean="0">
              <a:solidFill>
                <a:srgbClr val="0A2191"/>
              </a:solidFill>
              <a:latin typeface="Effra"/>
            </a:endParaRPr>
          </a:p>
          <a:p>
            <a:pPr marL="821815" lvl="1" indent="-342900">
              <a:buFont typeface="Wingdings" panose="05000000000000000000" pitchFamily="2" charset="2"/>
              <a:buChar char="§"/>
            </a:pPr>
            <a:r>
              <a:rPr lang="fr-CA" sz="1600" dirty="0" smtClean="0">
                <a:solidFill>
                  <a:srgbClr val="0A2191"/>
                </a:solidFill>
                <a:latin typeface="Effra"/>
              </a:rPr>
              <a:t>mettre des conditions d’arrêt du projet sans sanctions …</a:t>
            </a:r>
            <a:endParaRPr lang="fr-CA" sz="1600" dirty="0">
              <a:solidFill>
                <a:srgbClr val="0A2191"/>
              </a:solidFill>
              <a:latin typeface="Effra"/>
            </a:endParaRPr>
          </a:p>
        </p:txBody>
      </p:sp>
      <p:sp>
        <p:nvSpPr>
          <p:cNvPr id="27" name="ZoneTexte 26"/>
          <p:cNvSpPr txBox="1"/>
          <p:nvPr/>
        </p:nvSpPr>
        <p:spPr>
          <a:xfrm>
            <a:off x="289496" y="841578"/>
            <a:ext cx="9289290" cy="430887"/>
          </a:xfrm>
          <a:prstGeom prst="rect">
            <a:avLst/>
          </a:prstGeom>
          <a:noFill/>
        </p:spPr>
        <p:txBody>
          <a:bodyPr wrap="square" rtlCol="0">
            <a:spAutoFit/>
          </a:bodyPr>
          <a:lstStyle/>
          <a:p>
            <a:r>
              <a:rPr lang="fr-CA" sz="2200" dirty="0" smtClean="0">
                <a:solidFill>
                  <a:srgbClr val="0A2191"/>
                </a:solidFill>
                <a:latin typeface="Effra"/>
              </a:rPr>
              <a:t>Bénéfices à exploiter la variabilité</a:t>
            </a:r>
          </a:p>
        </p:txBody>
      </p:sp>
    </p:spTree>
    <p:extLst>
      <p:ext uri="{BB962C8B-B14F-4D97-AF65-F5344CB8AC3E}">
        <p14:creationId xmlns:p14="http://schemas.microsoft.com/office/powerpoint/2010/main" val="142004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smtClean="0">
                <a:latin typeface="Effra"/>
              </a:rPr>
              <a:t>Comprendre les enjeux économiques</a:t>
            </a:r>
          </a:p>
          <a:p>
            <a:pPr marL="1143000" indent="-1143000">
              <a:lnSpc>
                <a:spcPct val="120000"/>
              </a:lnSpc>
              <a:buFont typeface="+mj-lt"/>
              <a:buAutoNum type="arabicPeriod"/>
            </a:pPr>
            <a:r>
              <a:rPr lang="fr-CA" sz="9600" dirty="0" smtClean="0">
                <a:latin typeface="Effra"/>
              </a:rPr>
              <a:t>Gérer les 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11200" b="1" dirty="0">
                <a:solidFill>
                  <a:srgbClr val="00B0F0"/>
                </a:solidFill>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89090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Réduire </a:t>
            </a:r>
            <a:r>
              <a:rPr lang="fr-CA" sz="12000" dirty="0">
                <a:latin typeface="Effra"/>
              </a:rPr>
              <a:t>la taille des </a:t>
            </a:r>
            <a:r>
              <a:rPr lang="fr-CA" sz="12000" dirty="0" smtClean="0">
                <a:latin typeface="Effra"/>
              </a:rPr>
              <a:t>livraisons</a:t>
            </a:r>
            <a:r>
              <a:rPr lang="fr-CA" sz="12000" dirty="0" smtClean="0"/>
              <a:t> </a:t>
            </a:r>
            <a:r>
              <a:rPr lang="fr-CA" sz="9600" dirty="0"/>
              <a:t>(</a:t>
            </a:r>
            <a:r>
              <a:rPr lang="fr-CA" sz="9600" dirty="0" smtClean="0"/>
              <a:t>1/5)</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ZoneTexte 1"/>
          <p:cNvSpPr txBox="1"/>
          <p:nvPr/>
        </p:nvSpPr>
        <p:spPr>
          <a:xfrm>
            <a:off x="344360" y="1628750"/>
            <a:ext cx="8857229" cy="2677656"/>
          </a:xfrm>
          <a:prstGeom prst="rect">
            <a:avLst/>
          </a:prstGeom>
          <a:noFill/>
        </p:spPr>
        <p:txBody>
          <a:bodyPr wrap="square" rtlCol="0">
            <a:spAutoFit/>
          </a:bodyPr>
          <a:lstStyle/>
          <a:p>
            <a:pPr marL="342900" indent="-342900">
              <a:buFont typeface="Wingdings" panose="05000000000000000000" pitchFamily="2" charset="2"/>
              <a:buChar char="§"/>
            </a:pPr>
            <a:r>
              <a:rPr lang="fr-CA" sz="2400" dirty="0">
                <a:solidFill>
                  <a:srgbClr val="0A2191"/>
                </a:solidFill>
                <a:latin typeface="Effra"/>
              </a:rPr>
              <a:t>Avez-vous institutionnalisé les livraisons à gros volume de fonctionnalités / améliorations / corrections </a:t>
            </a:r>
            <a:r>
              <a:rPr lang="fr-CA" sz="2400" dirty="0" smtClean="0">
                <a:solidFill>
                  <a:srgbClr val="0A2191"/>
                </a:solidFill>
                <a:latin typeface="Effra"/>
              </a:rPr>
              <a:t>?</a:t>
            </a:r>
          </a:p>
          <a:p>
            <a:pPr marL="342900" indent="-342900">
              <a:buFont typeface="Wingdings" panose="05000000000000000000" pitchFamily="2" charset="2"/>
              <a:buChar char="§"/>
            </a:pPr>
            <a:endParaRPr lang="fr-CA" sz="2400" dirty="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Est-ce que la taille de vos livraisons est importante ? </a:t>
            </a:r>
          </a:p>
          <a:p>
            <a:pPr marL="342900" indent="-342900">
              <a:buFont typeface="Wingdings" panose="05000000000000000000" pitchFamily="2" charset="2"/>
              <a:buChar char="§"/>
            </a:pPr>
            <a:endParaRPr lang="fr-CA" sz="2400" dirty="0" smtClean="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Pensez-vous que réduire la taille de vos livraisons pourrait améliorer vos performances ? </a:t>
            </a:r>
          </a:p>
        </p:txBody>
      </p:sp>
    </p:spTree>
    <p:extLst>
      <p:ext uri="{BB962C8B-B14F-4D97-AF65-F5344CB8AC3E}">
        <p14:creationId xmlns:p14="http://schemas.microsoft.com/office/powerpoint/2010/main" val="380487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Réduire </a:t>
            </a:r>
            <a:r>
              <a:rPr lang="fr-CA" sz="12000" dirty="0">
                <a:latin typeface="Effra"/>
              </a:rPr>
              <a:t>la taille des </a:t>
            </a:r>
            <a:r>
              <a:rPr lang="fr-CA" sz="12000" dirty="0" smtClean="0">
                <a:latin typeface="Effra"/>
              </a:rPr>
              <a:t>livraisons</a:t>
            </a:r>
            <a:r>
              <a:rPr lang="fr-CA" sz="12000" dirty="0" smtClean="0"/>
              <a:t> </a:t>
            </a:r>
            <a:r>
              <a:rPr lang="fr-CA" sz="9600" dirty="0" smtClean="0"/>
              <a:t>(2/5)</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3" name="ZoneTexte 2"/>
          <p:cNvSpPr txBox="1"/>
          <p:nvPr/>
        </p:nvSpPr>
        <p:spPr>
          <a:xfrm>
            <a:off x="776420" y="1916790"/>
            <a:ext cx="2494657" cy="384721"/>
          </a:xfrm>
          <a:prstGeom prst="rect">
            <a:avLst/>
          </a:prstGeom>
          <a:noFill/>
        </p:spPr>
        <p:txBody>
          <a:bodyPr wrap="none" rtlCol="0">
            <a:spAutoFit/>
          </a:bodyPr>
          <a:lstStyle/>
          <a:p>
            <a:r>
              <a:rPr lang="fr-CA" dirty="0" smtClean="0"/>
              <a:t>Livraison à gros volume</a:t>
            </a:r>
            <a:endParaRPr lang="fr-CA" dirty="0"/>
          </a:p>
        </p:txBody>
      </p:sp>
      <p:sp>
        <p:nvSpPr>
          <p:cNvPr id="16" name="ZoneTexte 15"/>
          <p:cNvSpPr txBox="1"/>
          <p:nvPr/>
        </p:nvSpPr>
        <p:spPr>
          <a:xfrm>
            <a:off x="5806402" y="1920200"/>
            <a:ext cx="2638351" cy="384721"/>
          </a:xfrm>
          <a:prstGeom prst="rect">
            <a:avLst/>
          </a:prstGeom>
          <a:noFill/>
        </p:spPr>
        <p:txBody>
          <a:bodyPr wrap="none" rtlCol="0">
            <a:spAutoFit/>
          </a:bodyPr>
          <a:lstStyle/>
          <a:p>
            <a:r>
              <a:rPr lang="fr-CA" dirty="0" smtClean="0"/>
              <a:t>Livraisons à petit volume</a:t>
            </a:r>
            <a:endParaRPr lang="fr-CA" dirty="0"/>
          </a:p>
        </p:txBody>
      </p:sp>
      <p:pic>
        <p:nvPicPr>
          <p:cNvPr id="4" name="Image 3"/>
          <p:cNvPicPr>
            <a:picLocks noChangeAspect="1"/>
          </p:cNvPicPr>
          <p:nvPr/>
        </p:nvPicPr>
        <p:blipFill>
          <a:blip r:embed="rId4"/>
          <a:stretch>
            <a:fillRect/>
          </a:stretch>
        </p:blipFill>
        <p:spPr>
          <a:xfrm>
            <a:off x="1009335" y="2485564"/>
            <a:ext cx="2028825" cy="1857375"/>
          </a:xfrm>
          <a:prstGeom prst="rect">
            <a:avLst/>
          </a:prstGeom>
        </p:spPr>
      </p:pic>
      <p:pic>
        <p:nvPicPr>
          <p:cNvPr id="11" name="Image 10"/>
          <p:cNvPicPr>
            <a:picLocks noChangeAspect="1"/>
          </p:cNvPicPr>
          <p:nvPr/>
        </p:nvPicPr>
        <p:blipFill>
          <a:blip r:embed="rId5"/>
          <a:stretch>
            <a:fillRect/>
          </a:stretch>
        </p:blipFill>
        <p:spPr>
          <a:xfrm>
            <a:off x="6135313" y="2561765"/>
            <a:ext cx="1885950" cy="1781175"/>
          </a:xfrm>
          <a:prstGeom prst="rect">
            <a:avLst/>
          </a:prstGeom>
        </p:spPr>
      </p:pic>
      <p:sp>
        <p:nvSpPr>
          <p:cNvPr id="13" name="ZoneTexte 12"/>
          <p:cNvSpPr txBox="1"/>
          <p:nvPr/>
        </p:nvSpPr>
        <p:spPr>
          <a:xfrm>
            <a:off x="1306520" y="4221110"/>
            <a:ext cx="1414170" cy="384721"/>
          </a:xfrm>
          <a:prstGeom prst="rect">
            <a:avLst/>
          </a:prstGeom>
          <a:noFill/>
        </p:spPr>
        <p:txBody>
          <a:bodyPr wrap="none" rtlCol="0">
            <a:spAutoFit/>
          </a:bodyPr>
          <a:lstStyle/>
          <a:p>
            <a:r>
              <a:rPr lang="fr-CA" dirty="0" smtClean="0"/>
              <a:t>10 semaines</a:t>
            </a:r>
            <a:endParaRPr lang="fr-CA" dirty="0"/>
          </a:p>
        </p:txBody>
      </p:sp>
      <p:sp>
        <p:nvSpPr>
          <p:cNvPr id="18" name="ZoneTexte 17"/>
          <p:cNvSpPr txBox="1"/>
          <p:nvPr/>
        </p:nvSpPr>
        <p:spPr>
          <a:xfrm>
            <a:off x="6480207" y="4229793"/>
            <a:ext cx="1196161" cy="384721"/>
          </a:xfrm>
          <a:prstGeom prst="rect">
            <a:avLst/>
          </a:prstGeom>
          <a:noFill/>
        </p:spPr>
        <p:txBody>
          <a:bodyPr wrap="none" rtlCol="0">
            <a:spAutoFit/>
          </a:bodyPr>
          <a:lstStyle/>
          <a:p>
            <a:r>
              <a:rPr lang="fr-CA" dirty="0" smtClean="0"/>
              <a:t>1 semaine</a:t>
            </a:r>
            <a:endParaRPr lang="fr-CA" dirty="0"/>
          </a:p>
        </p:txBody>
      </p:sp>
      <p:pic>
        <p:nvPicPr>
          <p:cNvPr id="17" name="Image 16"/>
          <p:cNvPicPr>
            <a:picLocks noChangeAspect="1"/>
          </p:cNvPicPr>
          <p:nvPr/>
        </p:nvPicPr>
        <p:blipFill>
          <a:blip r:embed="rId6"/>
          <a:stretch>
            <a:fillRect/>
          </a:stretch>
        </p:blipFill>
        <p:spPr>
          <a:xfrm>
            <a:off x="1015431" y="5137912"/>
            <a:ext cx="238125" cy="238125"/>
          </a:xfrm>
          <a:prstGeom prst="rect">
            <a:avLst/>
          </a:prstGeom>
        </p:spPr>
      </p:pic>
      <p:sp>
        <p:nvSpPr>
          <p:cNvPr id="20" name="ZoneTexte 19"/>
          <p:cNvSpPr txBox="1"/>
          <p:nvPr/>
        </p:nvSpPr>
        <p:spPr>
          <a:xfrm>
            <a:off x="1244750" y="5064613"/>
            <a:ext cx="2484079" cy="677108"/>
          </a:xfrm>
          <a:prstGeom prst="rect">
            <a:avLst/>
          </a:prstGeom>
          <a:noFill/>
        </p:spPr>
        <p:txBody>
          <a:bodyPr wrap="square" rtlCol="0">
            <a:spAutoFit/>
          </a:bodyPr>
          <a:lstStyle/>
          <a:p>
            <a:r>
              <a:rPr lang="fr-CA" dirty="0" smtClean="0"/>
              <a:t>Encours non révisés ou partiellement révisé</a:t>
            </a:r>
            <a:endParaRPr lang="fr-CA" dirty="0"/>
          </a:p>
        </p:txBody>
      </p:sp>
      <p:cxnSp>
        <p:nvCxnSpPr>
          <p:cNvPr id="6" name="Connecteur droit avec flèche 5"/>
          <p:cNvCxnSpPr/>
          <p:nvPr/>
        </p:nvCxnSpPr>
        <p:spPr>
          <a:xfrm>
            <a:off x="6177170" y="4651551"/>
            <a:ext cx="1781962" cy="8683"/>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6480207" y="4612710"/>
            <a:ext cx="1414170" cy="384721"/>
          </a:xfrm>
          <a:prstGeom prst="rect">
            <a:avLst/>
          </a:prstGeom>
          <a:noFill/>
        </p:spPr>
        <p:txBody>
          <a:bodyPr wrap="none" rtlCol="0">
            <a:spAutoFit/>
          </a:bodyPr>
          <a:lstStyle/>
          <a:p>
            <a:r>
              <a:rPr lang="fr-CA" dirty="0" smtClean="0"/>
              <a:t>10 semaines</a:t>
            </a:r>
            <a:endParaRPr lang="fr-CA" dirty="0"/>
          </a:p>
        </p:txBody>
      </p:sp>
      <p:sp>
        <p:nvSpPr>
          <p:cNvPr id="22" name="ZoneTexte 21"/>
          <p:cNvSpPr txBox="1"/>
          <p:nvPr/>
        </p:nvSpPr>
        <p:spPr>
          <a:xfrm>
            <a:off x="289496" y="841578"/>
            <a:ext cx="9289290" cy="769441"/>
          </a:xfrm>
          <a:prstGeom prst="rect">
            <a:avLst/>
          </a:prstGeom>
          <a:noFill/>
        </p:spPr>
        <p:txBody>
          <a:bodyPr wrap="square" rtlCol="0">
            <a:spAutoFit/>
          </a:bodyPr>
          <a:lstStyle/>
          <a:p>
            <a:r>
              <a:rPr lang="fr-CA" sz="2200" dirty="0" smtClean="0">
                <a:solidFill>
                  <a:srgbClr val="0A2191"/>
                </a:solidFill>
                <a:latin typeface="Effra"/>
              </a:rPr>
              <a:t>Relation entre la taille des livraisons et le nombre d’encours non révisés ou partiellement </a:t>
            </a:r>
            <a:r>
              <a:rPr lang="fr-CA" sz="2200" dirty="0">
                <a:solidFill>
                  <a:srgbClr val="0A2191"/>
                </a:solidFill>
                <a:latin typeface="Effra"/>
              </a:rPr>
              <a:t>révisé (partiellement </a:t>
            </a:r>
            <a:r>
              <a:rPr lang="fr-CA" sz="2200" dirty="0" smtClean="0">
                <a:solidFill>
                  <a:srgbClr val="0A2191"/>
                </a:solidFill>
                <a:latin typeface="Effra"/>
              </a:rPr>
              <a:t>révisé : testé mais pas livré)</a:t>
            </a:r>
          </a:p>
        </p:txBody>
      </p:sp>
    </p:spTree>
    <p:extLst>
      <p:ext uri="{BB962C8B-B14F-4D97-AF65-F5344CB8AC3E}">
        <p14:creationId xmlns:p14="http://schemas.microsoft.com/office/powerpoint/2010/main" val="3870088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Réduire </a:t>
            </a:r>
            <a:r>
              <a:rPr lang="fr-CA" sz="12000" dirty="0">
                <a:latin typeface="Effra"/>
              </a:rPr>
              <a:t>la taille des </a:t>
            </a:r>
            <a:r>
              <a:rPr lang="fr-CA" sz="12000" dirty="0" smtClean="0">
                <a:latin typeface="Effra"/>
              </a:rPr>
              <a:t>livraisons</a:t>
            </a:r>
            <a:r>
              <a:rPr lang="fr-CA" sz="12000" dirty="0" smtClean="0"/>
              <a:t> </a:t>
            </a:r>
            <a:r>
              <a:rPr lang="fr-CA" sz="9600" dirty="0" smtClean="0"/>
              <a:t>(3/5)</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3" name="ZoneTexte 2"/>
          <p:cNvSpPr txBox="1"/>
          <p:nvPr/>
        </p:nvSpPr>
        <p:spPr>
          <a:xfrm>
            <a:off x="776420" y="1916790"/>
            <a:ext cx="2494657" cy="384721"/>
          </a:xfrm>
          <a:prstGeom prst="rect">
            <a:avLst/>
          </a:prstGeom>
          <a:noFill/>
        </p:spPr>
        <p:txBody>
          <a:bodyPr wrap="none" rtlCol="0">
            <a:spAutoFit/>
          </a:bodyPr>
          <a:lstStyle/>
          <a:p>
            <a:r>
              <a:rPr lang="fr-CA" dirty="0" smtClean="0"/>
              <a:t>Livraison à gros volume</a:t>
            </a:r>
            <a:endParaRPr lang="fr-CA" dirty="0"/>
          </a:p>
        </p:txBody>
      </p:sp>
      <p:sp>
        <p:nvSpPr>
          <p:cNvPr id="16" name="ZoneTexte 15"/>
          <p:cNvSpPr txBox="1"/>
          <p:nvPr/>
        </p:nvSpPr>
        <p:spPr>
          <a:xfrm>
            <a:off x="5806402" y="1920200"/>
            <a:ext cx="2638351" cy="384721"/>
          </a:xfrm>
          <a:prstGeom prst="rect">
            <a:avLst/>
          </a:prstGeom>
          <a:noFill/>
        </p:spPr>
        <p:txBody>
          <a:bodyPr wrap="none" rtlCol="0">
            <a:spAutoFit/>
          </a:bodyPr>
          <a:lstStyle/>
          <a:p>
            <a:r>
              <a:rPr lang="fr-CA" dirty="0" smtClean="0"/>
              <a:t>Livraisons à petit volume</a:t>
            </a:r>
            <a:endParaRPr lang="fr-CA" dirty="0"/>
          </a:p>
        </p:txBody>
      </p:sp>
      <p:sp>
        <p:nvSpPr>
          <p:cNvPr id="13" name="ZoneTexte 12"/>
          <p:cNvSpPr txBox="1"/>
          <p:nvPr/>
        </p:nvSpPr>
        <p:spPr>
          <a:xfrm>
            <a:off x="1306520" y="4221110"/>
            <a:ext cx="1414170" cy="384721"/>
          </a:xfrm>
          <a:prstGeom prst="rect">
            <a:avLst/>
          </a:prstGeom>
          <a:noFill/>
        </p:spPr>
        <p:txBody>
          <a:bodyPr wrap="none" rtlCol="0">
            <a:spAutoFit/>
          </a:bodyPr>
          <a:lstStyle/>
          <a:p>
            <a:r>
              <a:rPr lang="fr-CA" dirty="0" smtClean="0"/>
              <a:t>10 semaines</a:t>
            </a:r>
            <a:endParaRPr lang="fr-CA" dirty="0"/>
          </a:p>
        </p:txBody>
      </p:sp>
      <p:sp>
        <p:nvSpPr>
          <p:cNvPr id="18" name="ZoneTexte 17"/>
          <p:cNvSpPr txBox="1"/>
          <p:nvPr/>
        </p:nvSpPr>
        <p:spPr>
          <a:xfrm>
            <a:off x="6407154" y="4135640"/>
            <a:ext cx="825867" cy="276999"/>
          </a:xfrm>
          <a:prstGeom prst="rect">
            <a:avLst/>
          </a:prstGeom>
          <a:noFill/>
        </p:spPr>
        <p:txBody>
          <a:bodyPr wrap="none" rtlCol="0">
            <a:spAutoFit/>
          </a:bodyPr>
          <a:lstStyle/>
          <a:p>
            <a:r>
              <a:rPr lang="fr-CA" sz="1200" dirty="0" smtClean="0"/>
              <a:t>1 semaine</a:t>
            </a:r>
            <a:endParaRPr lang="fr-CA" sz="1200" dirty="0"/>
          </a:p>
        </p:txBody>
      </p:sp>
      <p:sp>
        <p:nvSpPr>
          <p:cNvPr id="19" name="ZoneTexte 18"/>
          <p:cNvSpPr txBox="1"/>
          <p:nvPr/>
        </p:nvSpPr>
        <p:spPr>
          <a:xfrm>
            <a:off x="344360" y="850722"/>
            <a:ext cx="9145270" cy="430887"/>
          </a:xfrm>
          <a:prstGeom prst="rect">
            <a:avLst/>
          </a:prstGeom>
          <a:noFill/>
        </p:spPr>
        <p:txBody>
          <a:bodyPr wrap="square" rtlCol="0">
            <a:spAutoFit/>
          </a:bodyPr>
          <a:lstStyle/>
          <a:p>
            <a:r>
              <a:rPr lang="fr-CA" sz="2200" dirty="0" smtClean="0">
                <a:solidFill>
                  <a:srgbClr val="0A2191"/>
                </a:solidFill>
                <a:latin typeface="Effra"/>
              </a:rPr>
              <a:t>Relation entre la taille des livraisons, le risque et la facilité à prioriser</a:t>
            </a:r>
          </a:p>
        </p:txBody>
      </p:sp>
      <p:pic>
        <p:nvPicPr>
          <p:cNvPr id="17" name="Image 16"/>
          <p:cNvPicPr>
            <a:picLocks noChangeAspect="1"/>
          </p:cNvPicPr>
          <p:nvPr/>
        </p:nvPicPr>
        <p:blipFill>
          <a:blip r:embed="rId4"/>
          <a:stretch>
            <a:fillRect/>
          </a:stretch>
        </p:blipFill>
        <p:spPr>
          <a:xfrm>
            <a:off x="1015431" y="5137912"/>
            <a:ext cx="238125" cy="238125"/>
          </a:xfrm>
          <a:prstGeom prst="rect">
            <a:avLst/>
          </a:prstGeom>
        </p:spPr>
      </p:pic>
      <p:sp>
        <p:nvSpPr>
          <p:cNvPr id="20" name="ZoneTexte 19"/>
          <p:cNvSpPr txBox="1"/>
          <p:nvPr/>
        </p:nvSpPr>
        <p:spPr>
          <a:xfrm>
            <a:off x="1244751" y="5064613"/>
            <a:ext cx="2484080" cy="677108"/>
          </a:xfrm>
          <a:prstGeom prst="rect">
            <a:avLst/>
          </a:prstGeom>
          <a:noFill/>
        </p:spPr>
        <p:txBody>
          <a:bodyPr wrap="square" rtlCol="0">
            <a:spAutoFit/>
          </a:bodyPr>
          <a:lstStyle/>
          <a:p>
            <a:r>
              <a:rPr lang="fr-CA" dirty="0" smtClean="0"/>
              <a:t>Encours non </a:t>
            </a:r>
            <a:r>
              <a:rPr lang="fr-CA" dirty="0"/>
              <a:t>révisés ou partiellement révisé</a:t>
            </a:r>
          </a:p>
        </p:txBody>
      </p:sp>
      <p:pic>
        <p:nvPicPr>
          <p:cNvPr id="22" name="Image 21"/>
          <p:cNvPicPr>
            <a:picLocks noChangeAspect="1"/>
          </p:cNvPicPr>
          <p:nvPr/>
        </p:nvPicPr>
        <p:blipFill>
          <a:blip r:embed="rId5"/>
          <a:stretch>
            <a:fillRect/>
          </a:stretch>
        </p:blipFill>
        <p:spPr>
          <a:xfrm>
            <a:off x="1027767" y="2363919"/>
            <a:ext cx="1971675" cy="1933575"/>
          </a:xfrm>
          <a:prstGeom prst="rect">
            <a:avLst/>
          </a:prstGeom>
        </p:spPr>
      </p:pic>
      <p:pic>
        <p:nvPicPr>
          <p:cNvPr id="23" name="Image 22"/>
          <p:cNvPicPr>
            <a:picLocks noChangeAspect="1"/>
          </p:cNvPicPr>
          <p:nvPr/>
        </p:nvPicPr>
        <p:blipFill>
          <a:blip r:embed="rId6"/>
          <a:stretch>
            <a:fillRect/>
          </a:stretch>
        </p:blipFill>
        <p:spPr>
          <a:xfrm>
            <a:off x="6201652" y="2460832"/>
            <a:ext cx="1847850" cy="1743075"/>
          </a:xfrm>
          <a:prstGeom prst="rect">
            <a:avLst/>
          </a:prstGeom>
        </p:spPr>
      </p:pic>
      <p:sp>
        <p:nvSpPr>
          <p:cNvPr id="24" name="ZoneTexte 23"/>
          <p:cNvSpPr txBox="1"/>
          <p:nvPr/>
        </p:nvSpPr>
        <p:spPr>
          <a:xfrm>
            <a:off x="6681240" y="2285243"/>
            <a:ext cx="1865382" cy="615553"/>
          </a:xfrm>
          <a:prstGeom prst="rect">
            <a:avLst/>
          </a:prstGeom>
          <a:noFill/>
        </p:spPr>
        <p:txBody>
          <a:bodyPr wrap="none" rtlCol="0">
            <a:spAutoFit/>
          </a:bodyPr>
          <a:lstStyle/>
          <a:p>
            <a:r>
              <a:rPr lang="fr-CA" sz="1700" dirty="0" smtClean="0"/>
              <a:t>Qui est le 1</a:t>
            </a:r>
            <a:r>
              <a:rPr lang="fr-CA" sz="1700" baseline="30000" dirty="0" smtClean="0"/>
              <a:t>er</a:t>
            </a:r>
            <a:r>
              <a:rPr lang="fr-CA" sz="1700" dirty="0"/>
              <a:t> </a:t>
            </a:r>
            <a:r>
              <a:rPr lang="fr-CA" sz="1700" dirty="0" smtClean="0"/>
              <a:t>? </a:t>
            </a:r>
          </a:p>
          <a:p>
            <a:r>
              <a:rPr lang="fr-CA" sz="1700" dirty="0" smtClean="0"/>
              <a:t>Qui est le dernier ?</a:t>
            </a:r>
            <a:endParaRPr lang="fr-CA" sz="1700" dirty="0"/>
          </a:p>
        </p:txBody>
      </p:sp>
    </p:spTree>
    <p:extLst>
      <p:ext uri="{BB962C8B-B14F-4D97-AF65-F5344CB8AC3E}">
        <p14:creationId xmlns:p14="http://schemas.microsoft.com/office/powerpoint/2010/main" val="145974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Réduire </a:t>
            </a:r>
            <a:r>
              <a:rPr lang="fr-CA" sz="12000" dirty="0">
                <a:latin typeface="Effra"/>
              </a:rPr>
              <a:t>la taille des </a:t>
            </a:r>
            <a:r>
              <a:rPr lang="fr-CA" sz="12000" dirty="0" smtClean="0">
                <a:latin typeface="Effra"/>
              </a:rPr>
              <a:t>livraisons</a:t>
            </a:r>
            <a:r>
              <a:rPr lang="fr-CA" sz="12000" dirty="0" smtClean="0"/>
              <a:t> </a:t>
            </a:r>
            <a:r>
              <a:rPr lang="fr-CA" sz="9600" dirty="0" smtClean="0"/>
              <a:t>(4/5)</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19" name="ZoneTexte 18"/>
          <p:cNvSpPr txBox="1"/>
          <p:nvPr/>
        </p:nvSpPr>
        <p:spPr>
          <a:xfrm>
            <a:off x="344360" y="785159"/>
            <a:ext cx="9217130" cy="430887"/>
          </a:xfrm>
          <a:prstGeom prst="rect">
            <a:avLst/>
          </a:prstGeom>
          <a:noFill/>
        </p:spPr>
        <p:txBody>
          <a:bodyPr wrap="square" rtlCol="0">
            <a:spAutoFit/>
          </a:bodyPr>
          <a:lstStyle/>
          <a:p>
            <a:r>
              <a:rPr lang="fr-CA" sz="2200" dirty="0" smtClean="0">
                <a:solidFill>
                  <a:srgbClr val="0A2191"/>
                </a:solidFill>
                <a:latin typeface="Effra"/>
              </a:rPr>
              <a:t>Impacts bénéfiques des livraisons plus petites et des tests en continu</a:t>
            </a:r>
          </a:p>
        </p:txBody>
      </p:sp>
      <p:sp>
        <p:nvSpPr>
          <p:cNvPr id="14" name="Rectangle à coins arrondis 13"/>
          <p:cNvSpPr/>
          <p:nvPr/>
        </p:nvSpPr>
        <p:spPr>
          <a:xfrm>
            <a:off x="385590" y="1651610"/>
            <a:ext cx="1512000" cy="540000"/>
          </a:xfrm>
          <a:prstGeom prst="roundRect">
            <a:avLst/>
          </a:prstGeom>
          <a:solidFill>
            <a:srgbClr val="FBFCE8"/>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Plus petits changements</a:t>
            </a:r>
            <a:endParaRPr lang="fr-CA" sz="1600" dirty="0"/>
          </a:p>
        </p:txBody>
      </p:sp>
      <p:sp>
        <p:nvSpPr>
          <p:cNvPr id="25" name="Rectangle à coins arrondis 24"/>
          <p:cNvSpPr/>
          <p:nvPr/>
        </p:nvSpPr>
        <p:spPr>
          <a:xfrm>
            <a:off x="2649080" y="1484730"/>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err="1" smtClean="0"/>
              <a:t>Debug</a:t>
            </a:r>
            <a:r>
              <a:rPr lang="fr-CA" sz="1600" dirty="0" smtClean="0"/>
              <a:t> moins complexe</a:t>
            </a:r>
            <a:endParaRPr lang="fr-CA" sz="1600" dirty="0"/>
          </a:p>
        </p:txBody>
      </p:sp>
      <p:sp>
        <p:nvSpPr>
          <p:cNvPr id="26" name="Rectangle à coins arrondis 25"/>
          <p:cNvSpPr/>
          <p:nvPr/>
        </p:nvSpPr>
        <p:spPr>
          <a:xfrm>
            <a:off x="2649079" y="2088968"/>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err="1"/>
              <a:t>Debug</a:t>
            </a:r>
            <a:r>
              <a:rPr lang="fr-CA" sz="1600" dirty="0"/>
              <a:t> plus performant</a:t>
            </a:r>
          </a:p>
        </p:txBody>
      </p:sp>
      <p:cxnSp>
        <p:nvCxnSpPr>
          <p:cNvPr id="31" name="Connecteur en angle 30"/>
          <p:cNvCxnSpPr>
            <a:stCxn id="14" idx="3"/>
            <a:endCxn id="26" idx="1"/>
          </p:cNvCxnSpPr>
          <p:nvPr/>
        </p:nvCxnSpPr>
        <p:spPr>
          <a:xfrm>
            <a:off x="1897590" y="1921610"/>
            <a:ext cx="751489" cy="31135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2" name="Connecteur en angle 31"/>
          <p:cNvCxnSpPr>
            <a:stCxn id="14" idx="3"/>
            <a:endCxn id="25" idx="1"/>
          </p:cNvCxnSpPr>
          <p:nvPr/>
        </p:nvCxnSpPr>
        <p:spPr>
          <a:xfrm flipV="1">
            <a:off x="1897590" y="1628730"/>
            <a:ext cx="751490" cy="292880"/>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5" name="Rectangle à coins arrondis 34"/>
          <p:cNvSpPr/>
          <p:nvPr/>
        </p:nvSpPr>
        <p:spPr>
          <a:xfrm>
            <a:off x="6177884" y="1677103"/>
            <a:ext cx="1583506" cy="527727"/>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err="1" smtClean="0"/>
              <a:t>Debug</a:t>
            </a:r>
            <a:r>
              <a:rPr lang="fr-CA" sz="1600" dirty="0" smtClean="0"/>
              <a:t> moins cher</a:t>
            </a:r>
            <a:endParaRPr lang="fr-CA" sz="1600" dirty="0"/>
          </a:p>
        </p:txBody>
      </p:sp>
      <p:cxnSp>
        <p:nvCxnSpPr>
          <p:cNvPr id="36" name="Connecteur en angle 35"/>
          <p:cNvCxnSpPr>
            <a:stCxn id="26" idx="3"/>
            <a:endCxn id="35" idx="1"/>
          </p:cNvCxnSpPr>
          <p:nvPr/>
        </p:nvCxnSpPr>
        <p:spPr>
          <a:xfrm flipV="1">
            <a:off x="5529079" y="1940967"/>
            <a:ext cx="648805" cy="292001"/>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Connecteur en angle 38"/>
          <p:cNvCxnSpPr>
            <a:stCxn id="25" idx="3"/>
            <a:endCxn id="35" idx="1"/>
          </p:cNvCxnSpPr>
          <p:nvPr/>
        </p:nvCxnSpPr>
        <p:spPr>
          <a:xfrm>
            <a:off x="5529080" y="1628730"/>
            <a:ext cx="648804" cy="312237"/>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Rectangle à coins arrondis 43"/>
          <p:cNvSpPr/>
          <p:nvPr/>
        </p:nvSpPr>
        <p:spPr>
          <a:xfrm>
            <a:off x="8481490" y="3562778"/>
            <a:ext cx="1080000" cy="8863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CA" sz="1600" dirty="0" smtClean="0"/>
              <a:t>Bénéfices</a:t>
            </a:r>
          </a:p>
        </p:txBody>
      </p:sp>
      <p:cxnSp>
        <p:nvCxnSpPr>
          <p:cNvPr id="63" name="Connecteur en angle 62"/>
          <p:cNvCxnSpPr>
            <a:stCxn id="35" idx="3"/>
            <a:endCxn id="44" idx="1"/>
          </p:cNvCxnSpPr>
          <p:nvPr/>
        </p:nvCxnSpPr>
        <p:spPr>
          <a:xfrm>
            <a:off x="7761390" y="1940967"/>
            <a:ext cx="720100" cy="2064987"/>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7" name="Rectangle à coins arrondis 66"/>
          <p:cNvSpPr/>
          <p:nvPr/>
        </p:nvSpPr>
        <p:spPr>
          <a:xfrm>
            <a:off x="413878" y="3165990"/>
            <a:ext cx="1512000" cy="540000"/>
          </a:xfrm>
          <a:prstGeom prst="roundRect">
            <a:avLst/>
          </a:prstGeom>
          <a:solidFill>
            <a:srgbClr val="FBFCE8"/>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Moins de bugs ouverts</a:t>
            </a:r>
            <a:endParaRPr lang="fr-CA" sz="1600" dirty="0"/>
          </a:p>
        </p:txBody>
      </p:sp>
      <p:sp>
        <p:nvSpPr>
          <p:cNvPr id="68" name="Rectangle à coins arrondis 67"/>
          <p:cNvSpPr/>
          <p:nvPr/>
        </p:nvSpPr>
        <p:spPr>
          <a:xfrm>
            <a:off x="413879" y="4060956"/>
            <a:ext cx="1512000" cy="540000"/>
          </a:xfrm>
          <a:prstGeom prst="roundRect">
            <a:avLst/>
          </a:prstGeom>
          <a:solidFill>
            <a:srgbClr val="FBFCE8"/>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Meilleur temps de cycle</a:t>
            </a:r>
            <a:endParaRPr lang="fr-CA" sz="1600" dirty="0"/>
          </a:p>
        </p:txBody>
      </p:sp>
      <p:sp>
        <p:nvSpPr>
          <p:cNvPr id="72" name="Rectangle à coins arrondis 71"/>
          <p:cNvSpPr/>
          <p:nvPr/>
        </p:nvSpPr>
        <p:spPr>
          <a:xfrm>
            <a:off x="2649080" y="2673070"/>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a:t>Plus de temps pour tester</a:t>
            </a:r>
          </a:p>
        </p:txBody>
      </p:sp>
      <p:sp>
        <p:nvSpPr>
          <p:cNvPr id="73" name="Rectangle à coins arrondis 72"/>
          <p:cNvSpPr/>
          <p:nvPr/>
        </p:nvSpPr>
        <p:spPr>
          <a:xfrm>
            <a:off x="2649079" y="3290294"/>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Validations plus complètes</a:t>
            </a:r>
            <a:endParaRPr lang="fr-CA" sz="1600" dirty="0"/>
          </a:p>
        </p:txBody>
      </p:sp>
      <p:sp>
        <p:nvSpPr>
          <p:cNvPr id="88" name="Rectangle à coins arrondis 87"/>
          <p:cNvSpPr/>
          <p:nvPr/>
        </p:nvSpPr>
        <p:spPr>
          <a:xfrm>
            <a:off x="6196270" y="2852920"/>
            <a:ext cx="1565120" cy="5675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Tests moins cher</a:t>
            </a:r>
            <a:endParaRPr lang="fr-CA" sz="1600" dirty="0"/>
          </a:p>
        </p:txBody>
      </p:sp>
      <p:cxnSp>
        <p:nvCxnSpPr>
          <p:cNvPr id="89" name="Connecteur en angle 88"/>
          <p:cNvCxnSpPr>
            <a:stCxn id="72" idx="3"/>
            <a:endCxn id="88" idx="1"/>
          </p:cNvCxnSpPr>
          <p:nvPr/>
        </p:nvCxnSpPr>
        <p:spPr>
          <a:xfrm>
            <a:off x="5529080" y="2817070"/>
            <a:ext cx="667190" cy="319605"/>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2" name="Connecteur en angle 91"/>
          <p:cNvCxnSpPr>
            <a:stCxn id="73" idx="3"/>
            <a:endCxn id="88" idx="1"/>
          </p:cNvCxnSpPr>
          <p:nvPr/>
        </p:nvCxnSpPr>
        <p:spPr>
          <a:xfrm flipV="1">
            <a:off x="5529079" y="3136675"/>
            <a:ext cx="667191" cy="297619"/>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5" name="Connecteur en angle 94"/>
          <p:cNvCxnSpPr>
            <a:stCxn id="67" idx="3"/>
            <a:endCxn id="72" idx="1"/>
          </p:cNvCxnSpPr>
          <p:nvPr/>
        </p:nvCxnSpPr>
        <p:spPr>
          <a:xfrm flipV="1">
            <a:off x="1925878" y="2817070"/>
            <a:ext cx="723202" cy="618920"/>
          </a:xfrm>
          <a:prstGeom prst="bentConnector3">
            <a:avLst>
              <a:gd name="adj1" fmla="val 32088"/>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97" name="Connecteur en angle 96"/>
          <p:cNvCxnSpPr>
            <a:stCxn id="67" idx="3"/>
            <a:endCxn id="73" idx="1"/>
          </p:cNvCxnSpPr>
          <p:nvPr/>
        </p:nvCxnSpPr>
        <p:spPr>
          <a:xfrm flipV="1">
            <a:off x="1925878" y="3434294"/>
            <a:ext cx="723201" cy="1696"/>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1" name="Connecteur en angle 120"/>
          <p:cNvCxnSpPr>
            <a:stCxn id="88" idx="3"/>
            <a:endCxn id="44" idx="1"/>
          </p:cNvCxnSpPr>
          <p:nvPr/>
        </p:nvCxnSpPr>
        <p:spPr>
          <a:xfrm>
            <a:off x="7761390" y="3136675"/>
            <a:ext cx="720100" cy="869279"/>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4" name="Rectangle à coins arrondis 123"/>
          <p:cNvSpPr/>
          <p:nvPr/>
        </p:nvSpPr>
        <p:spPr>
          <a:xfrm>
            <a:off x="797895" y="5335170"/>
            <a:ext cx="1202695" cy="540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Feedback plus rapide</a:t>
            </a:r>
            <a:endParaRPr lang="fr-CA" sz="1600" dirty="0"/>
          </a:p>
        </p:txBody>
      </p:sp>
      <p:sp>
        <p:nvSpPr>
          <p:cNvPr id="126" name="Rectangle à coins arrondis 125"/>
          <p:cNvSpPr/>
          <p:nvPr/>
        </p:nvSpPr>
        <p:spPr>
          <a:xfrm>
            <a:off x="2645986" y="4462668"/>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Moins de changements requis</a:t>
            </a:r>
            <a:endParaRPr lang="fr-CA" sz="1600" dirty="0"/>
          </a:p>
        </p:txBody>
      </p:sp>
      <p:sp>
        <p:nvSpPr>
          <p:cNvPr id="127" name="Rectangle à coins arrondis 126"/>
          <p:cNvSpPr/>
          <p:nvPr/>
        </p:nvSpPr>
        <p:spPr>
          <a:xfrm>
            <a:off x="2645778" y="5069670"/>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Apprentissage plus rapide</a:t>
            </a:r>
            <a:endParaRPr lang="fr-CA" sz="1600" dirty="0"/>
          </a:p>
        </p:txBody>
      </p:sp>
      <p:sp>
        <p:nvSpPr>
          <p:cNvPr id="128" name="Rectangle à coins arrondis 127"/>
          <p:cNvSpPr/>
          <p:nvPr/>
        </p:nvSpPr>
        <p:spPr>
          <a:xfrm>
            <a:off x="2637907" y="5876394"/>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Modifications moins couteuses</a:t>
            </a:r>
            <a:endParaRPr lang="fr-CA" sz="1600" dirty="0"/>
          </a:p>
        </p:txBody>
      </p:sp>
      <p:sp>
        <p:nvSpPr>
          <p:cNvPr id="129" name="Rectangle à coins arrondis 128"/>
          <p:cNvSpPr/>
          <p:nvPr/>
        </p:nvSpPr>
        <p:spPr>
          <a:xfrm>
            <a:off x="6196270" y="4929220"/>
            <a:ext cx="1565120" cy="5675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Meilleure qualité du code</a:t>
            </a:r>
            <a:endParaRPr lang="fr-CA" sz="1600" dirty="0"/>
          </a:p>
        </p:txBody>
      </p:sp>
      <p:sp>
        <p:nvSpPr>
          <p:cNvPr id="130" name="Rectangle à coins arrondis 129"/>
          <p:cNvSpPr/>
          <p:nvPr/>
        </p:nvSpPr>
        <p:spPr>
          <a:xfrm>
            <a:off x="6197896" y="5732747"/>
            <a:ext cx="1563494" cy="5675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Corrections moins chères</a:t>
            </a:r>
            <a:endParaRPr lang="fr-CA" sz="1600" dirty="0"/>
          </a:p>
        </p:txBody>
      </p:sp>
      <p:cxnSp>
        <p:nvCxnSpPr>
          <p:cNvPr id="131" name="Connecteur en angle 130"/>
          <p:cNvCxnSpPr>
            <a:stCxn id="129" idx="3"/>
            <a:endCxn id="44" idx="1"/>
          </p:cNvCxnSpPr>
          <p:nvPr/>
        </p:nvCxnSpPr>
        <p:spPr>
          <a:xfrm flipV="1">
            <a:off x="7761390" y="4005954"/>
            <a:ext cx="720100" cy="1207021"/>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6" name="Connecteur en angle 135"/>
          <p:cNvCxnSpPr>
            <a:stCxn id="130" idx="3"/>
            <a:endCxn id="44" idx="1"/>
          </p:cNvCxnSpPr>
          <p:nvPr/>
        </p:nvCxnSpPr>
        <p:spPr>
          <a:xfrm flipV="1">
            <a:off x="7761390" y="4005954"/>
            <a:ext cx="720100" cy="201054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7" name="Connecteur en angle 156"/>
          <p:cNvCxnSpPr>
            <a:stCxn id="68" idx="3"/>
            <a:endCxn id="126" idx="1"/>
          </p:cNvCxnSpPr>
          <p:nvPr/>
        </p:nvCxnSpPr>
        <p:spPr>
          <a:xfrm>
            <a:off x="1925879" y="4330956"/>
            <a:ext cx="720107" cy="275712"/>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0" name="Connecteur en angle 159"/>
          <p:cNvCxnSpPr>
            <a:stCxn id="68" idx="3"/>
            <a:endCxn id="177" idx="1"/>
          </p:cNvCxnSpPr>
          <p:nvPr/>
        </p:nvCxnSpPr>
        <p:spPr>
          <a:xfrm flipV="1">
            <a:off x="1925879" y="4015614"/>
            <a:ext cx="723200" cy="315342"/>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77" name="Rectangle à coins arrondis 176"/>
          <p:cNvSpPr/>
          <p:nvPr/>
        </p:nvSpPr>
        <p:spPr>
          <a:xfrm>
            <a:off x="2649079" y="3871614"/>
            <a:ext cx="2880000" cy="288000"/>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Moins de rapport d’avancement</a:t>
            </a:r>
            <a:endParaRPr lang="fr-CA" sz="1600" dirty="0"/>
          </a:p>
        </p:txBody>
      </p:sp>
      <p:sp>
        <p:nvSpPr>
          <p:cNvPr id="179" name="Rectangle à coins arrondis 178"/>
          <p:cNvSpPr/>
          <p:nvPr/>
        </p:nvSpPr>
        <p:spPr>
          <a:xfrm>
            <a:off x="6197026" y="3728697"/>
            <a:ext cx="1564364" cy="5675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1600" dirty="0" smtClean="0"/>
              <a:t>Moins de non valeur ajoutée</a:t>
            </a:r>
            <a:endParaRPr lang="fr-CA" sz="1600" dirty="0"/>
          </a:p>
        </p:txBody>
      </p:sp>
      <p:cxnSp>
        <p:nvCxnSpPr>
          <p:cNvPr id="184" name="Connecteur en angle 183"/>
          <p:cNvCxnSpPr>
            <a:stCxn id="67" idx="3"/>
            <a:endCxn id="177" idx="1"/>
          </p:cNvCxnSpPr>
          <p:nvPr/>
        </p:nvCxnSpPr>
        <p:spPr>
          <a:xfrm>
            <a:off x="1925878" y="3435990"/>
            <a:ext cx="723201" cy="579624"/>
          </a:xfrm>
          <a:prstGeom prst="bentConnector3">
            <a:avLst>
              <a:gd name="adj1" fmla="val 32088"/>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3" name="Connecteur en angle 192"/>
          <p:cNvCxnSpPr>
            <a:stCxn id="68" idx="2"/>
            <a:endCxn id="124" idx="1"/>
          </p:cNvCxnSpPr>
          <p:nvPr/>
        </p:nvCxnSpPr>
        <p:spPr>
          <a:xfrm rot="5400000">
            <a:off x="481780" y="4917071"/>
            <a:ext cx="1004214" cy="371984"/>
          </a:xfrm>
          <a:prstGeom prst="bentConnector4">
            <a:avLst>
              <a:gd name="adj1" fmla="val 36557"/>
              <a:gd name="adj2" fmla="val 161454"/>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6" name="Connecteur en angle 195"/>
          <p:cNvCxnSpPr>
            <a:stCxn id="124" idx="3"/>
            <a:endCxn id="127" idx="1"/>
          </p:cNvCxnSpPr>
          <p:nvPr/>
        </p:nvCxnSpPr>
        <p:spPr>
          <a:xfrm flipV="1">
            <a:off x="2000590" y="5213670"/>
            <a:ext cx="645188" cy="391500"/>
          </a:xfrm>
          <a:prstGeom prst="bentConnector3">
            <a:avLst>
              <a:gd name="adj1" fmla="val 4055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9" name="Connecteur en angle 198"/>
          <p:cNvCxnSpPr>
            <a:stCxn id="124" idx="3"/>
            <a:endCxn id="128" idx="1"/>
          </p:cNvCxnSpPr>
          <p:nvPr/>
        </p:nvCxnSpPr>
        <p:spPr>
          <a:xfrm>
            <a:off x="2000590" y="5605170"/>
            <a:ext cx="637317" cy="415224"/>
          </a:xfrm>
          <a:prstGeom prst="bentConnector3">
            <a:avLst>
              <a:gd name="adj1" fmla="val 40435"/>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1" name="Connecteur en angle 220"/>
          <p:cNvCxnSpPr>
            <a:stCxn id="127" idx="3"/>
            <a:endCxn id="129" idx="1"/>
          </p:cNvCxnSpPr>
          <p:nvPr/>
        </p:nvCxnSpPr>
        <p:spPr>
          <a:xfrm flipV="1">
            <a:off x="5525778" y="5212975"/>
            <a:ext cx="670492" cy="695"/>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9" name="Connecteur en angle 168"/>
          <p:cNvCxnSpPr>
            <a:stCxn id="126" idx="3"/>
            <a:endCxn id="44" idx="1"/>
          </p:cNvCxnSpPr>
          <p:nvPr/>
        </p:nvCxnSpPr>
        <p:spPr>
          <a:xfrm flipV="1">
            <a:off x="5525986" y="4005954"/>
            <a:ext cx="2955504" cy="600714"/>
          </a:xfrm>
          <a:prstGeom prst="bentConnector3">
            <a:avLst>
              <a:gd name="adj1" fmla="val 87745"/>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5" name="Connecteur en angle 174"/>
          <p:cNvCxnSpPr>
            <a:stCxn id="177" idx="3"/>
            <a:endCxn id="179" idx="1"/>
          </p:cNvCxnSpPr>
          <p:nvPr/>
        </p:nvCxnSpPr>
        <p:spPr>
          <a:xfrm flipV="1">
            <a:off x="5529079" y="4012452"/>
            <a:ext cx="667947" cy="3162"/>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6" name="Connecteur en angle 175"/>
          <p:cNvCxnSpPr>
            <a:endCxn id="130" idx="1"/>
          </p:cNvCxnSpPr>
          <p:nvPr/>
        </p:nvCxnSpPr>
        <p:spPr>
          <a:xfrm flipV="1">
            <a:off x="5517881" y="6016502"/>
            <a:ext cx="680015" cy="695"/>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en angle 188"/>
          <p:cNvCxnSpPr>
            <a:stCxn id="179" idx="3"/>
            <a:endCxn id="44" idx="1"/>
          </p:cNvCxnSpPr>
          <p:nvPr/>
        </p:nvCxnSpPr>
        <p:spPr>
          <a:xfrm flipV="1">
            <a:off x="7761390" y="4005954"/>
            <a:ext cx="720100" cy="649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043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8380" y="1966232"/>
            <a:ext cx="8929240" cy="3416320"/>
          </a:xfrm>
          <a:prstGeom prst="rect">
            <a:avLst/>
          </a:prstGeom>
        </p:spPr>
        <p:txBody>
          <a:bodyPr wrap="square">
            <a:spAutoFit/>
          </a:bodyPr>
          <a:lstStyle/>
          <a:p>
            <a:pPr marL="342900" indent="-342900">
              <a:buFont typeface="Wingdings" panose="05000000000000000000" pitchFamily="2" charset="2"/>
              <a:buChar char="§"/>
            </a:pPr>
            <a:r>
              <a:rPr lang="fr-CA" sz="2400" dirty="0" smtClean="0">
                <a:solidFill>
                  <a:srgbClr val="0A2191"/>
                </a:solidFill>
                <a:latin typeface="Effra" panose="020B0603020203020204" pitchFamily="34" charset="0"/>
                <a:cs typeface="Effra" panose="020B0603020203020204" pitchFamily="34" charset="0"/>
              </a:rPr>
              <a:t>Architecte </a:t>
            </a:r>
            <a:r>
              <a:rPr lang="fr-CA" sz="2400" dirty="0">
                <a:solidFill>
                  <a:srgbClr val="0A2191"/>
                </a:solidFill>
                <a:latin typeface="Effra" panose="020B0603020203020204" pitchFamily="34" charset="0"/>
                <a:cs typeface="Effra" panose="020B0603020203020204" pitchFamily="34" charset="0"/>
              </a:rPr>
              <a:t>d’application spécialisé en </a:t>
            </a:r>
            <a:r>
              <a:rPr lang="fr-CA" sz="2400" dirty="0" err="1" smtClean="0">
                <a:solidFill>
                  <a:srgbClr val="0A2191"/>
                </a:solidFill>
                <a:latin typeface="Effra" panose="020B0603020203020204" pitchFamily="34" charset="0"/>
                <a:cs typeface="Effra" panose="020B0603020203020204" pitchFamily="34" charset="0"/>
              </a:rPr>
              <a:t>DevOps</a:t>
            </a:r>
            <a:endParaRPr lang="fr-CA" sz="2400" dirty="0" smtClean="0">
              <a:solidFill>
                <a:srgbClr val="0A2191"/>
              </a:solidFill>
              <a:latin typeface="Effra" panose="020B0603020203020204" pitchFamily="34" charset="0"/>
              <a:cs typeface="Effra" panose="020B0603020203020204" pitchFamily="34" charset="0"/>
            </a:endParaRPr>
          </a:p>
          <a:p>
            <a:pPr marL="342900" indent="-342900">
              <a:buFont typeface="Wingdings" panose="05000000000000000000" pitchFamily="2" charset="2"/>
              <a:buChar char="§"/>
            </a:pPr>
            <a:endParaRPr lang="fr-CA" sz="2400" dirty="0">
              <a:solidFill>
                <a:srgbClr val="0A2191"/>
              </a:solidFill>
              <a:latin typeface="Effra" panose="020B0603020203020204" pitchFamily="34" charset="0"/>
              <a:cs typeface="Effra" panose="020B0603020203020204" pitchFamily="34" charset="0"/>
            </a:endParaRPr>
          </a:p>
          <a:p>
            <a:pPr marL="342900" indent="-342900">
              <a:buFont typeface="Wingdings" panose="05000000000000000000" pitchFamily="2" charset="2"/>
              <a:buChar char="§"/>
            </a:pPr>
            <a:r>
              <a:rPr lang="fr-CA" sz="2400" dirty="0">
                <a:solidFill>
                  <a:srgbClr val="0A2191"/>
                </a:solidFill>
                <a:latin typeface="Effra" panose="020B0603020203020204" pitchFamily="34" charset="0"/>
                <a:cs typeface="Effra" panose="020B0603020203020204" pitchFamily="34" charset="0"/>
              </a:rPr>
              <a:t>15 d’expériences en informatique </a:t>
            </a:r>
            <a:endParaRPr lang="fr-CA" sz="2400" dirty="0" smtClean="0">
              <a:solidFill>
                <a:srgbClr val="0A2191"/>
              </a:solidFill>
              <a:latin typeface="Effra" panose="020B0603020203020204" pitchFamily="34" charset="0"/>
              <a:cs typeface="Effra" panose="020B0603020203020204" pitchFamily="34" charset="0"/>
            </a:endParaRPr>
          </a:p>
          <a:p>
            <a:pPr marL="342900" indent="-342900">
              <a:buFont typeface="Wingdings" panose="05000000000000000000" pitchFamily="2" charset="2"/>
              <a:buChar char="§"/>
            </a:pPr>
            <a:endParaRPr lang="fr-CA" sz="2400" dirty="0" smtClean="0">
              <a:solidFill>
                <a:srgbClr val="0A2191"/>
              </a:solidFill>
              <a:latin typeface="Effra" panose="020B0603020203020204" pitchFamily="34" charset="0"/>
              <a:cs typeface="Effra" panose="020B0603020203020204" pitchFamily="34" charset="0"/>
            </a:endParaRPr>
          </a:p>
          <a:p>
            <a:pPr marL="342900" indent="-342900">
              <a:buFont typeface="Wingdings" panose="05000000000000000000" pitchFamily="2" charset="2"/>
              <a:buChar char="§"/>
            </a:pPr>
            <a:r>
              <a:rPr lang="fr-CA" sz="2400" dirty="0" smtClean="0">
                <a:solidFill>
                  <a:srgbClr val="0A2191"/>
                </a:solidFill>
                <a:latin typeface="Effra" panose="020B0603020203020204" pitchFamily="34" charset="0"/>
                <a:cs typeface="Effra" panose="020B0603020203020204" pitchFamily="34" charset="0"/>
              </a:rPr>
              <a:t>Expérience « amélioration des pratiques de développement » au </a:t>
            </a:r>
            <a:r>
              <a:rPr lang="fr-CA" sz="2400" dirty="0">
                <a:solidFill>
                  <a:srgbClr val="0A2191"/>
                </a:solidFill>
                <a:latin typeface="Effra" panose="020B0603020203020204" pitchFamily="34" charset="0"/>
                <a:cs typeface="Effra" panose="020B0603020203020204" pitchFamily="34" charset="0"/>
              </a:rPr>
              <a:t>MTQ Laboratoire des </a:t>
            </a:r>
            <a:r>
              <a:rPr lang="fr-CA" sz="2400" dirty="0" smtClean="0">
                <a:solidFill>
                  <a:srgbClr val="0A2191"/>
                </a:solidFill>
                <a:latin typeface="Effra" panose="020B0603020203020204" pitchFamily="34" charset="0"/>
                <a:cs typeface="Effra" panose="020B0603020203020204" pitchFamily="34" charset="0"/>
              </a:rPr>
              <a:t>chaussées</a:t>
            </a:r>
          </a:p>
          <a:p>
            <a:pPr marL="342900" indent="-342900">
              <a:buFont typeface="Wingdings" panose="05000000000000000000" pitchFamily="2" charset="2"/>
              <a:buChar char="§"/>
            </a:pPr>
            <a:endParaRPr lang="fr-CA" sz="2400" dirty="0" smtClean="0">
              <a:solidFill>
                <a:srgbClr val="0A2191"/>
              </a:solidFill>
              <a:latin typeface="Effra" panose="020B0603020203020204" pitchFamily="34" charset="0"/>
              <a:cs typeface="Effra" panose="020B0603020203020204" pitchFamily="34" charset="0"/>
            </a:endParaRPr>
          </a:p>
          <a:p>
            <a:pPr marL="342900" indent="-342900">
              <a:buFont typeface="Wingdings" panose="05000000000000000000" pitchFamily="2" charset="2"/>
              <a:buChar char="§"/>
            </a:pPr>
            <a:r>
              <a:rPr lang="fr-CA" sz="2400" dirty="0" smtClean="0">
                <a:solidFill>
                  <a:srgbClr val="0A2191"/>
                </a:solidFill>
                <a:latin typeface="Effra" panose="020B0603020203020204" pitchFamily="34" charset="0"/>
                <a:cs typeface="Effra" panose="020B0603020203020204" pitchFamily="34" charset="0"/>
              </a:rPr>
              <a:t>Double compétence TI / Amélioration continue (</a:t>
            </a:r>
            <a:r>
              <a:rPr lang="fr-CA" sz="2400" dirty="0">
                <a:solidFill>
                  <a:srgbClr val="0A2191"/>
                </a:solidFill>
                <a:latin typeface="Effra" panose="020B0603020203020204" pitchFamily="34" charset="0"/>
                <a:cs typeface="Effra" panose="020B0603020203020204" pitchFamily="34" charset="0"/>
              </a:rPr>
              <a:t>L</a:t>
            </a:r>
            <a:r>
              <a:rPr lang="fr-CA" sz="2400" dirty="0" smtClean="0">
                <a:solidFill>
                  <a:srgbClr val="0A2191"/>
                </a:solidFill>
                <a:latin typeface="Effra" panose="020B0603020203020204" pitchFamily="34" charset="0"/>
                <a:cs typeface="Effra" panose="020B0603020203020204" pitchFamily="34" charset="0"/>
              </a:rPr>
              <a:t>ean, Agile, </a:t>
            </a:r>
            <a:r>
              <a:rPr lang="fr-CA" sz="2400" dirty="0" err="1" smtClean="0">
                <a:solidFill>
                  <a:srgbClr val="0A2191"/>
                </a:solidFill>
                <a:latin typeface="Effra" panose="020B0603020203020204" pitchFamily="34" charset="0"/>
                <a:cs typeface="Effra" panose="020B0603020203020204" pitchFamily="34" charset="0"/>
              </a:rPr>
              <a:t>DevOps</a:t>
            </a:r>
            <a:r>
              <a:rPr lang="fr-CA" sz="2400" dirty="0" smtClean="0">
                <a:solidFill>
                  <a:srgbClr val="0A2191"/>
                </a:solidFill>
                <a:latin typeface="Effra" panose="020B0603020203020204" pitchFamily="34" charset="0"/>
                <a:cs typeface="Effra" panose="020B0603020203020204" pitchFamily="34" charset="0"/>
              </a:rPr>
              <a:t>,…)</a:t>
            </a:r>
            <a:endParaRPr lang="fr-CA" sz="2400" dirty="0">
              <a:solidFill>
                <a:srgbClr val="0A2191"/>
              </a:solidFill>
              <a:latin typeface="Effra" panose="020B0603020203020204" pitchFamily="34" charset="0"/>
              <a:cs typeface="Effra" panose="020B0603020203020204" pitchFamily="34" charset="0"/>
            </a:endParaRPr>
          </a:p>
        </p:txBody>
      </p:sp>
      <p:sp>
        <p:nvSpPr>
          <p:cNvPr id="7" name="Rectangle 3"/>
          <p:cNvSpPr>
            <a:spLocks noGrp="1" noChangeArrowheads="1"/>
          </p:cNvSpPr>
          <p:nvPr>
            <p:ph type="body" sz="quarter" idx="11"/>
          </p:nvPr>
        </p:nvSpPr>
        <p:spPr>
          <a:xfrm>
            <a:off x="1852177" y="469086"/>
            <a:ext cx="7673716" cy="486577"/>
          </a:xfrm>
          <a:prstGeom prst="rect">
            <a:avLst/>
          </a:prstGeom>
        </p:spPr>
        <p:txBody>
          <a:bodyPr>
            <a:normAutofit fontScale="25000" lnSpcReduction="20000"/>
          </a:bodyPr>
          <a:lstStyle/>
          <a:p>
            <a:pPr marL="0" indent="0">
              <a:buNone/>
            </a:pPr>
            <a:r>
              <a:rPr lang="fr-CA" sz="12000" dirty="0" smtClean="0">
                <a:solidFill>
                  <a:srgbClr val="0A2191"/>
                </a:solidFill>
              </a:rPr>
              <a:t>Qui suis-je ?</a:t>
            </a:r>
            <a:endParaRPr lang="fr-CA" altLang="fr-FR" sz="12000" dirty="0">
              <a:solidFill>
                <a:srgbClr val="0A2191"/>
              </a:solidFill>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Tree>
    <p:extLst>
      <p:ext uri="{BB962C8B-B14F-4D97-AF65-F5344CB8AC3E}">
        <p14:creationId xmlns:p14="http://schemas.microsoft.com/office/powerpoint/2010/main" val="347172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Réduire </a:t>
            </a:r>
            <a:r>
              <a:rPr lang="fr-CA" sz="12000" dirty="0">
                <a:latin typeface="Effra"/>
              </a:rPr>
              <a:t>la taille des </a:t>
            </a:r>
            <a:r>
              <a:rPr lang="fr-CA" sz="12000" dirty="0" smtClean="0">
                <a:latin typeface="Effra"/>
              </a:rPr>
              <a:t>livraisons</a:t>
            </a:r>
            <a:r>
              <a:rPr lang="fr-CA" sz="12000" dirty="0" smtClean="0"/>
              <a:t> </a:t>
            </a:r>
            <a:r>
              <a:rPr lang="fr-CA" sz="9600" dirty="0" smtClean="0"/>
              <a:t>(5/5)</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pic>
        <p:nvPicPr>
          <p:cNvPr id="2" name="Image 1"/>
          <p:cNvPicPr>
            <a:picLocks noChangeAspect="1"/>
          </p:cNvPicPr>
          <p:nvPr/>
        </p:nvPicPr>
        <p:blipFill>
          <a:blip r:embed="rId4"/>
          <a:stretch>
            <a:fillRect/>
          </a:stretch>
        </p:blipFill>
        <p:spPr>
          <a:xfrm>
            <a:off x="2375552" y="1916790"/>
            <a:ext cx="5169808" cy="2713869"/>
          </a:xfrm>
          <a:prstGeom prst="rect">
            <a:avLst/>
          </a:prstGeom>
        </p:spPr>
      </p:pic>
      <p:sp>
        <p:nvSpPr>
          <p:cNvPr id="4" name="ZoneTexte 3"/>
          <p:cNvSpPr txBox="1"/>
          <p:nvPr/>
        </p:nvSpPr>
        <p:spPr>
          <a:xfrm>
            <a:off x="2879622" y="4630659"/>
            <a:ext cx="3524876" cy="384721"/>
          </a:xfrm>
          <a:prstGeom prst="rect">
            <a:avLst/>
          </a:prstGeom>
          <a:noFill/>
        </p:spPr>
        <p:txBody>
          <a:bodyPr wrap="none" rtlCol="0">
            <a:spAutoFit/>
          </a:bodyPr>
          <a:lstStyle/>
          <a:p>
            <a:r>
              <a:rPr lang="fr-CA" dirty="0" smtClean="0"/>
              <a:t>Nombre d’éléments par livraison</a:t>
            </a:r>
            <a:endParaRPr lang="fr-CA" dirty="0"/>
          </a:p>
        </p:txBody>
      </p:sp>
      <p:sp>
        <p:nvSpPr>
          <p:cNvPr id="21" name="ZoneTexte 20"/>
          <p:cNvSpPr txBox="1"/>
          <p:nvPr/>
        </p:nvSpPr>
        <p:spPr>
          <a:xfrm>
            <a:off x="1659439" y="2781362"/>
            <a:ext cx="652743" cy="384721"/>
          </a:xfrm>
          <a:prstGeom prst="rect">
            <a:avLst/>
          </a:prstGeom>
          <a:noFill/>
        </p:spPr>
        <p:txBody>
          <a:bodyPr wrap="none" rtlCol="0">
            <a:spAutoFit/>
          </a:bodyPr>
          <a:lstStyle/>
          <a:p>
            <a:r>
              <a:rPr lang="fr-CA" dirty="0" smtClean="0"/>
              <a:t>Coût</a:t>
            </a:r>
            <a:endParaRPr lang="fr-CA" dirty="0"/>
          </a:p>
        </p:txBody>
      </p:sp>
      <p:pic>
        <p:nvPicPr>
          <p:cNvPr id="6" name="Image 5"/>
          <p:cNvPicPr>
            <a:picLocks noChangeAspect="1"/>
          </p:cNvPicPr>
          <p:nvPr/>
        </p:nvPicPr>
        <p:blipFill>
          <a:blip r:embed="rId5"/>
          <a:stretch>
            <a:fillRect/>
          </a:stretch>
        </p:blipFill>
        <p:spPr>
          <a:xfrm>
            <a:off x="776420" y="5210202"/>
            <a:ext cx="247650" cy="190500"/>
          </a:xfrm>
          <a:prstGeom prst="rect">
            <a:avLst/>
          </a:prstGeom>
        </p:spPr>
      </p:pic>
      <p:sp>
        <p:nvSpPr>
          <p:cNvPr id="7" name="ZoneTexte 6"/>
          <p:cNvSpPr txBox="1"/>
          <p:nvPr/>
        </p:nvSpPr>
        <p:spPr>
          <a:xfrm>
            <a:off x="1136470" y="5111007"/>
            <a:ext cx="3856825" cy="384721"/>
          </a:xfrm>
          <a:prstGeom prst="rect">
            <a:avLst/>
          </a:prstGeom>
          <a:noFill/>
        </p:spPr>
        <p:txBody>
          <a:bodyPr wrap="none" rtlCol="0">
            <a:spAutoFit/>
          </a:bodyPr>
          <a:lstStyle/>
          <a:p>
            <a:r>
              <a:rPr lang="fr-CA" dirty="0" smtClean="0"/>
              <a:t>Coût de la livraison ramené à l’unité</a:t>
            </a:r>
            <a:endParaRPr lang="fr-CA" dirty="0"/>
          </a:p>
        </p:txBody>
      </p:sp>
      <p:pic>
        <p:nvPicPr>
          <p:cNvPr id="8" name="Image 7"/>
          <p:cNvPicPr>
            <a:picLocks noChangeAspect="1"/>
          </p:cNvPicPr>
          <p:nvPr/>
        </p:nvPicPr>
        <p:blipFill>
          <a:blip r:embed="rId6"/>
          <a:stretch>
            <a:fillRect/>
          </a:stretch>
        </p:blipFill>
        <p:spPr>
          <a:xfrm>
            <a:off x="776420" y="5589300"/>
            <a:ext cx="247650" cy="152400"/>
          </a:xfrm>
          <a:prstGeom prst="rect">
            <a:avLst/>
          </a:prstGeom>
        </p:spPr>
      </p:pic>
      <p:sp>
        <p:nvSpPr>
          <p:cNvPr id="10" name="ZoneTexte 9"/>
          <p:cNvSpPr txBox="1"/>
          <p:nvPr/>
        </p:nvSpPr>
        <p:spPr>
          <a:xfrm>
            <a:off x="1136470" y="5445008"/>
            <a:ext cx="3393558" cy="384721"/>
          </a:xfrm>
          <a:prstGeom prst="rect">
            <a:avLst/>
          </a:prstGeom>
          <a:noFill/>
        </p:spPr>
        <p:txBody>
          <a:bodyPr wrap="none" rtlCol="0">
            <a:spAutoFit/>
          </a:bodyPr>
          <a:lstStyle/>
          <a:p>
            <a:r>
              <a:rPr lang="fr-CA" dirty="0" smtClean="0"/>
              <a:t>Frais de </a:t>
            </a:r>
            <a:r>
              <a:rPr lang="fr-CA" dirty="0"/>
              <a:t>gestion ramené à l’unité</a:t>
            </a:r>
          </a:p>
        </p:txBody>
      </p:sp>
      <p:pic>
        <p:nvPicPr>
          <p:cNvPr id="11" name="Image 10"/>
          <p:cNvPicPr>
            <a:picLocks noChangeAspect="1"/>
          </p:cNvPicPr>
          <p:nvPr/>
        </p:nvPicPr>
        <p:blipFill>
          <a:blip r:embed="rId7"/>
          <a:stretch>
            <a:fillRect/>
          </a:stretch>
        </p:blipFill>
        <p:spPr>
          <a:xfrm>
            <a:off x="776420" y="5930298"/>
            <a:ext cx="238125" cy="142875"/>
          </a:xfrm>
          <a:prstGeom prst="rect">
            <a:avLst/>
          </a:prstGeom>
        </p:spPr>
      </p:pic>
      <p:sp>
        <p:nvSpPr>
          <p:cNvPr id="25" name="ZoneTexte 24"/>
          <p:cNvSpPr txBox="1"/>
          <p:nvPr/>
        </p:nvSpPr>
        <p:spPr>
          <a:xfrm>
            <a:off x="1136470" y="5783715"/>
            <a:ext cx="3005118" cy="384721"/>
          </a:xfrm>
          <a:prstGeom prst="rect">
            <a:avLst/>
          </a:prstGeom>
          <a:noFill/>
        </p:spPr>
        <p:txBody>
          <a:bodyPr wrap="none" rtlCol="0">
            <a:spAutoFit/>
          </a:bodyPr>
          <a:lstStyle/>
          <a:p>
            <a:r>
              <a:rPr lang="fr-CA" dirty="0" smtClean="0"/>
              <a:t>Frais </a:t>
            </a:r>
            <a:r>
              <a:rPr lang="fr-CA" dirty="0"/>
              <a:t>totaux ramené à l’unité</a:t>
            </a:r>
          </a:p>
        </p:txBody>
      </p:sp>
      <p:sp>
        <p:nvSpPr>
          <p:cNvPr id="14" name="ZoneTexte 13"/>
          <p:cNvSpPr txBox="1"/>
          <p:nvPr/>
        </p:nvSpPr>
        <p:spPr>
          <a:xfrm>
            <a:off x="344360" y="785159"/>
            <a:ext cx="8857229" cy="461665"/>
          </a:xfrm>
          <a:prstGeom prst="rect">
            <a:avLst/>
          </a:prstGeom>
          <a:noFill/>
        </p:spPr>
        <p:txBody>
          <a:bodyPr wrap="square" rtlCol="0">
            <a:spAutoFit/>
          </a:bodyPr>
          <a:lstStyle/>
          <a:p>
            <a:r>
              <a:rPr lang="fr-CA" sz="2400" dirty="0" smtClean="0">
                <a:solidFill>
                  <a:srgbClr val="0A2191"/>
                </a:solidFill>
                <a:latin typeface="Effra"/>
              </a:rPr>
              <a:t>Bénéfices à établir le volume idéal d’une livraison</a:t>
            </a:r>
          </a:p>
        </p:txBody>
      </p:sp>
    </p:spTree>
    <p:extLst>
      <p:ext uri="{BB962C8B-B14F-4D97-AF65-F5344CB8AC3E}">
        <p14:creationId xmlns:p14="http://schemas.microsoft.com/office/powerpoint/2010/main" val="403129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smtClean="0">
                <a:latin typeface="Effra"/>
              </a:rPr>
              <a:t>Comprendre les enjeux économiques</a:t>
            </a:r>
          </a:p>
          <a:p>
            <a:pPr marL="1143000" indent="-1143000">
              <a:lnSpc>
                <a:spcPct val="120000"/>
              </a:lnSpc>
              <a:buFont typeface="+mj-lt"/>
              <a:buAutoNum type="arabicPeriod"/>
            </a:pPr>
            <a:r>
              <a:rPr lang="fr-CA" sz="9600" dirty="0" smtClean="0">
                <a:latin typeface="Effra"/>
              </a:rPr>
              <a:t>Gérer les 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11200" b="1" dirty="0">
                <a:solidFill>
                  <a:srgbClr val="00B0F0"/>
                </a:solidFill>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2087546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Contrôler </a:t>
            </a:r>
            <a:r>
              <a:rPr lang="fr-CA" sz="12000" dirty="0">
                <a:latin typeface="Effra"/>
              </a:rPr>
              <a:t>les encours </a:t>
            </a:r>
            <a:r>
              <a:rPr lang="fr-CA" sz="12000" dirty="0" smtClean="0">
                <a:latin typeface="Effra"/>
              </a:rPr>
              <a:t>« WIP »</a:t>
            </a:r>
            <a:r>
              <a:rPr lang="fr-CA" sz="12000" dirty="0" smtClean="0"/>
              <a:t> </a:t>
            </a:r>
            <a:r>
              <a:rPr lang="fr-CA" sz="9600" dirty="0"/>
              <a:t>(</a:t>
            </a:r>
            <a:r>
              <a:rPr lang="fr-CA" sz="9600" dirty="0" smtClean="0"/>
              <a:t>1/6)</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ZoneTexte 1"/>
          <p:cNvSpPr txBox="1"/>
          <p:nvPr/>
        </p:nvSpPr>
        <p:spPr>
          <a:xfrm>
            <a:off x="416370" y="1772770"/>
            <a:ext cx="8857229" cy="3046988"/>
          </a:xfrm>
          <a:prstGeom prst="rect">
            <a:avLst/>
          </a:prstGeom>
          <a:noFill/>
        </p:spPr>
        <p:txBody>
          <a:bodyPr wrap="square" rtlCol="0">
            <a:spAutoFit/>
          </a:bodyPr>
          <a:lstStyle/>
          <a:p>
            <a:pPr marL="342900" indent="-342900">
              <a:buFont typeface="Wingdings" panose="05000000000000000000" pitchFamily="2" charset="2"/>
              <a:buChar char="§"/>
            </a:pPr>
            <a:r>
              <a:rPr lang="fr-CA" sz="2400" dirty="0" smtClean="0">
                <a:solidFill>
                  <a:srgbClr val="0A2191"/>
                </a:solidFill>
                <a:latin typeface="Effra"/>
              </a:rPr>
              <a:t>Selon-vous, est-ce que plus tôt on commence une tâche, plus vite elle se termine ?</a:t>
            </a:r>
          </a:p>
          <a:p>
            <a:pPr marL="342900" indent="-342900">
              <a:buFont typeface="Wingdings" panose="05000000000000000000" pitchFamily="2" charset="2"/>
              <a:buChar char="§"/>
            </a:pPr>
            <a:endParaRPr lang="fr-CA" sz="2400" dirty="0" smtClean="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Si vous aviez un gros volume de travail, seriez-vous tenté de tout démarrer en même temps ? </a:t>
            </a:r>
          </a:p>
          <a:p>
            <a:pPr marL="342900" indent="-342900">
              <a:buFont typeface="Wingdings" panose="05000000000000000000" pitchFamily="2" charset="2"/>
              <a:buChar char="§"/>
            </a:pPr>
            <a:endParaRPr lang="fr-CA" sz="2400" dirty="0" smtClean="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Est-ce qu’il y a selon vous un lien entre le temps de passage et la capacité à réagir à une urgence ?</a:t>
            </a:r>
          </a:p>
        </p:txBody>
      </p:sp>
    </p:spTree>
    <p:extLst>
      <p:ext uri="{BB962C8B-B14F-4D97-AF65-F5344CB8AC3E}">
        <p14:creationId xmlns:p14="http://schemas.microsoft.com/office/powerpoint/2010/main" val="28163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Contrôler </a:t>
            </a:r>
            <a:r>
              <a:rPr lang="fr-CA" sz="12000" dirty="0">
                <a:latin typeface="Effra"/>
              </a:rPr>
              <a:t>les encours « WIP »</a:t>
            </a:r>
            <a:r>
              <a:rPr lang="fr-CA" sz="12000" dirty="0"/>
              <a:t> </a:t>
            </a:r>
            <a:r>
              <a:rPr lang="fr-CA" sz="9600" dirty="0" smtClean="0"/>
              <a:t>(2/6)</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ZoneTexte 1"/>
          <p:cNvSpPr txBox="1"/>
          <p:nvPr/>
        </p:nvSpPr>
        <p:spPr>
          <a:xfrm>
            <a:off x="396940" y="1242410"/>
            <a:ext cx="8857229" cy="2246769"/>
          </a:xfrm>
          <a:prstGeom prst="rect">
            <a:avLst/>
          </a:prstGeom>
          <a:noFill/>
        </p:spPr>
        <p:txBody>
          <a:bodyPr wrap="square" rtlCol="0">
            <a:spAutoFit/>
          </a:bodyPr>
          <a:lstStyle/>
          <a:p>
            <a:pPr marL="342900" indent="-342900">
              <a:buFont typeface="Wingdings" panose="05000000000000000000" pitchFamily="2" charset="2"/>
              <a:buChar char="§"/>
            </a:pPr>
            <a:r>
              <a:rPr lang="fr-CA" sz="2000" dirty="0" smtClean="0">
                <a:solidFill>
                  <a:srgbClr val="0A2191"/>
                </a:solidFill>
                <a:latin typeface="Effra"/>
              </a:rPr>
              <a:t>Loi de </a:t>
            </a:r>
            <a:r>
              <a:rPr lang="fr-CA" sz="2000" dirty="0" err="1" smtClean="0">
                <a:solidFill>
                  <a:srgbClr val="0A2191"/>
                </a:solidFill>
                <a:latin typeface="Effra"/>
              </a:rPr>
              <a:t>Little</a:t>
            </a:r>
            <a:endParaRPr lang="fr-CA" sz="2000" dirty="0" smtClean="0">
              <a:solidFill>
                <a:srgbClr val="0A2191"/>
              </a:solidFill>
              <a:latin typeface="Effra"/>
            </a:endParaRPr>
          </a:p>
          <a:p>
            <a:pPr marL="342900" indent="-342900">
              <a:buFont typeface="Wingdings" panose="05000000000000000000" pitchFamily="2" charset="2"/>
              <a:buChar char="§"/>
            </a:pPr>
            <a:endParaRPr lang="fr-CA" sz="2000" dirty="0">
              <a:solidFill>
                <a:srgbClr val="0A2191"/>
              </a:solidFill>
              <a:latin typeface="Effra"/>
            </a:endParaRPr>
          </a:p>
          <a:p>
            <a:pPr marL="342900" indent="-342900">
              <a:buFont typeface="Wingdings" panose="05000000000000000000" pitchFamily="2" charset="2"/>
              <a:buChar char="§"/>
            </a:pPr>
            <a:endParaRPr lang="fr-CA" sz="2000" dirty="0" smtClean="0">
              <a:solidFill>
                <a:srgbClr val="0A2191"/>
              </a:solidFill>
              <a:latin typeface="Effra"/>
            </a:endParaRPr>
          </a:p>
          <a:p>
            <a:pPr marL="342900" indent="-342900">
              <a:buFont typeface="Wingdings" panose="05000000000000000000" pitchFamily="2" charset="2"/>
              <a:buChar char="§"/>
            </a:pPr>
            <a:endParaRPr lang="fr-CA" sz="2000" dirty="0" smtClean="0">
              <a:solidFill>
                <a:srgbClr val="0A2191"/>
              </a:solidFill>
              <a:latin typeface="Effra"/>
            </a:endParaRPr>
          </a:p>
          <a:p>
            <a:pPr marL="342900" indent="-342900">
              <a:buFont typeface="Wingdings" panose="05000000000000000000" pitchFamily="2" charset="2"/>
              <a:buChar char="§"/>
            </a:pPr>
            <a:endParaRPr lang="fr-CA" sz="2000" dirty="0">
              <a:solidFill>
                <a:srgbClr val="0A2191"/>
              </a:solidFill>
              <a:latin typeface="Effra"/>
            </a:endParaRPr>
          </a:p>
          <a:p>
            <a:pPr marL="342900" indent="-342900">
              <a:buFont typeface="Wingdings" panose="05000000000000000000" pitchFamily="2" charset="2"/>
              <a:buChar char="§"/>
            </a:pPr>
            <a:r>
              <a:rPr lang="fr-CA" sz="2000" dirty="0" smtClean="0">
                <a:solidFill>
                  <a:srgbClr val="0A2191"/>
                </a:solidFill>
                <a:latin typeface="Effra"/>
              </a:rPr>
              <a:t>En </a:t>
            </a:r>
            <a:r>
              <a:rPr lang="fr-CA" sz="2000" dirty="0">
                <a:solidFill>
                  <a:srgbClr val="0A2191"/>
                </a:solidFill>
                <a:latin typeface="Effra"/>
              </a:rPr>
              <a:t>contrôlant les encours (WIP), on contrôle le temps de passage</a:t>
            </a:r>
          </a:p>
          <a:p>
            <a:pPr marL="342900" indent="-342900">
              <a:buFont typeface="Wingdings" panose="05000000000000000000" pitchFamily="2" charset="2"/>
              <a:buChar char="§"/>
            </a:pPr>
            <a:endParaRPr lang="fr-CA" sz="2000" dirty="0" smtClean="0">
              <a:solidFill>
                <a:srgbClr val="0A2191"/>
              </a:solidFill>
              <a:latin typeface="Effra"/>
            </a:endParaRPr>
          </a:p>
        </p:txBody>
      </p:sp>
      <mc:AlternateContent xmlns:mc="http://schemas.openxmlformats.org/markup-compatibility/2006" xmlns:a14="http://schemas.microsoft.com/office/drawing/2010/main">
        <mc:Choice Requires="a14">
          <p:sp>
            <p:nvSpPr>
              <p:cNvPr id="3" name="ZoneTexte 2"/>
              <p:cNvSpPr txBox="1"/>
              <p:nvPr/>
            </p:nvSpPr>
            <p:spPr>
              <a:xfrm>
                <a:off x="2072600" y="1844780"/>
                <a:ext cx="5419176" cy="6479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CA" sz="2000" b="0" i="1" smtClean="0">
                          <a:latin typeface="Cambria Math" panose="02040503050406030204" pitchFamily="18" charset="0"/>
                        </a:rPr>
                        <m:t>𝑇𝑒𝑚𝑝𝑠</m:t>
                      </m:r>
                      <m:r>
                        <a:rPr lang="fr-CA" sz="2000" b="0" i="1" smtClean="0">
                          <a:latin typeface="Cambria Math" panose="02040503050406030204" pitchFamily="18" charset="0"/>
                        </a:rPr>
                        <m:t> </m:t>
                      </m:r>
                      <m:r>
                        <a:rPr lang="fr-CA" sz="2000" b="0" i="1" smtClean="0">
                          <a:latin typeface="Cambria Math" panose="02040503050406030204" pitchFamily="18" charset="0"/>
                        </a:rPr>
                        <m:t>𝑑𝑒</m:t>
                      </m:r>
                      <m:r>
                        <a:rPr lang="fr-CA" sz="2000" b="0" i="1" smtClean="0">
                          <a:latin typeface="Cambria Math" panose="02040503050406030204" pitchFamily="18" charset="0"/>
                        </a:rPr>
                        <m:t> </m:t>
                      </m:r>
                      <m:r>
                        <a:rPr lang="fr-CA" sz="2000" b="0" i="1" smtClean="0">
                          <a:latin typeface="Cambria Math" panose="02040503050406030204" pitchFamily="18" charset="0"/>
                        </a:rPr>
                        <m:t>𝑝𝑎𝑠𝑠𝑎𝑔𝑒</m:t>
                      </m:r>
                      <m:r>
                        <a:rPr lang="fr-CA" sz="2000" i="1" smtClean="0">
                          <a:latin typeface="Cambria Math" panose="02040503050406030204" pitchFamily="18" charset="0"/>
                        </a:rPr>
                        <m:t>=</m:t>
                      </m:r>
                      <m:f>
                        <m:fPr>
                          <m:ctrlPr>
                            <a:rPr lang="fr-CA" sz="2000" i="1" smtClean="0">
                              <a:latin typeface="Cambria Math" panose="02040503050406030204" pitchFamily="18" charset="0"/>
                            </a:rPr>
                          </m:ctrlPr>
                        </m:fPr>
                        <m:num>
                          <m:r>
                            <a:rPr lang="fr-CA" sz="2000" b="0" i="1" smtClean="0">
                              <a:latin typeface="Cambria Math" panose="02040503050406030204" pitchFamily="18" charset="0"/>
                            </a:rPr>
                            <m:t>𝑁𝑜𝑚𝑏𝑟𝑒</m:t>
                          </m:r>
                          <m:r>
                            <a:rPr lang="fr-CA" sz="2000" b="0" i="1" smtClean="0">
                              <a:latin typeface="Cambria Math" panose="02040503050406030204" pitchFamily="18" charset="0"/>
                            </a:rPr>
                            <m:t> </m:t>
                          </m:r>
                          <m:sSup>
                            <m:sSupPr>
                              <m:ctrlPr>
                                <a:rPr lang="fr-CA" sz="2000" b="0" i="1" smtClean="0">
                                  <a:latin typeface="Cambria Math" panose="02040503050406030204" pitchFamily="18" charset="0"/>
                                </a:rPr>
                              </m:ctrlPr>
                            </m:sSupPr>
                            <m:e>
                              <m:r>
                                <a:rPr lang="fr-CA" sz="2000" b="0" i="1" smtClean="0">
                                  <a:latin typeface="Cambria Math" panose="02040503050406030204" pitchFamily="18" charset="0"/>
                                </a:rPr>
                                <m:t>𝑑</m:t>
                              </m:r>
                            </m:e>
                            <m:sup>
                              <m:r>
                                <a:rPr lang="fr-CA" sz="2000" b="0" i="1" smtClean="0">
                                  <a:latin typeface="Cambria Math" panose="02040503050406030204" pitchFamily="18" charset="0"/>
                                </a:rPr>
                                <m:t>′</m:t>
                              </m:r>
                            </m:sup>
                          </m:sSup>
                          <m:r>
                            <a:rPr lang="fr-CA" sz="2000" b="0" i="1" smtClean="0">
                              <a:latin typeface="Cambria Math" panose="02040503050406030204" pitchFamily="18" charset="0"/>
                            </a:rPr>
                            <m:t>𝑒𝑛𝑐𝑜𝑢𝑟𝑠</m:t>
                          </m:r>
                          <m:r>
                            <a:rPr lang="fr-CA" sz="2000" b="0" i="1" smtClean="0">
                              <a:latin typeface="Cambria Math" panose="02040503050406030204" pitchFamily="18" charset="0"/>
                            </a:rPr>
                            <m:t> (</m:t>
                          </m:r>
                          <m:r>
                            <a:rPr lang="fr-CA" sz="2000" b="0" i="1" smtClean="0">
                              <a:latin typeface="Cambria Math" panose="02040503050406030204" pitchFamily="18" charset="0"/>
                            </a:rPr>
                            <m:t>𝑊𝐼𝑃</m:t>
                          </m:r>
                          <m:r>
                            <a:rPr lang="fr-CA" sz="2000" b="0" i="1" smtClean="0">
                              <a:latin typeface="Cambria Math" panose="02040503050406030204" pitchFamily="18" charset="0"/>
                            </a:rPr>
                            <m:t>)</m:t>
                          </m:r>
                        </m:num>
                        <m:den>
                          <m:r>
                            <a:rPr lang="fr-CA" sz="2000" b="0" i="1" smtClean="0">
                              <a:latin typeface="Cambria Math" panose="02040503050406030204" pitchFamily="18" charset="0"/>
                            </a:rPr>
                            <m:t>𝐷</m:t>
                          </m:r>
                          <m:r>
                            <a:rPr lang="fr-CA" sz="2000" b="0" i="1" smtClean="0">
                              <a:latin typeface="Cambria Math" panose="02040503050406030204" pitchFamily="18" charset="0"/>
                            </a:rPr>
                            <m:t>é</m:t>
                          </m:r>
                          <m:r>
                            <a:rPr lang="fr-CA" sz="2000" b="0" i="1" smtClean="0">
                              <a:latin typeface="Cambria Math" panose="02040503050406030204" pitchFamily="18" charset="0"/>
                            </a:rPr>
                            <m:t>𝑏𝑖𝑡</m:t>
                          </m:r>
                          <m:r>
                            <a:rPr lang="fr-CA" sz="2000" b="0" i="1" smtClean="0">
                              <a:latin typeface="Cambria Math" panose="02040503050406030204" pitchFamily="18" charset="0"/>
                            </a:rPr>
                            <m:t> </m:t>
                          </m:r>
                          <m:r>
                            <a:rPr lang="fr-CA" sz="2000" b="0" i="1" smtClean="0">
                              <a:latin typeface="Cambria Math" panose="02040503050406030204" pitchFamily="18" charset="0"/>
                            </a:rPr>
                            <m:t>𝑝𝑎𝑟</m:t>
                          </m:r>
                          <m:r>
                            <a:rPr lang="fr-CA" sz="2000" b="0" i="1" smtClean="0">
                              <a:latin typeface="Cambria Math" panose="02040503050406030204" pitchFamily="18" charset="0"/>
                            </a:rPr>
                            <m:t> </m:t>
                          </m:r>
                          <m:r>
                            <a:rPr lang="fr-CA" sz="2000" b="0" i="1" smtClean="0">
                              <a:latin typeface="Cambria Math" panose="02040503050406030204" pitchFamily="18" charset="0"/>
                            </a:rPr>
                            <m:t>𝑢𝑛𝑖𝑡</m:t>
                          </m:r>
                          <m:r>
                            <a:rPr lang="fr-CA" sz="2000" b="0" i="1" smtClean="0">
                              <a:latin typeface="Cambria Math" panose="02040503050406030204" pitchFamily="18" charset="0"/>
                            </a:rPr>
                            <m:t>é </m:t>
                          </m:r>
                          <m:r>
                            <a:rPr lang="fr-CA" sz="2000" b="0" i="1" smtClean="0">
                              <a:latin typeface="Cambria Math" panose="02040503050406030204" pitchFamily="18" charset="0"/>
                            </a:rPr>
                            <m:t>𝑑𝑒</m:t>
                          </m:r>
                          <m:r>
                            <a:rPr lang="fr-CA" sz="2000" b="0" i="1" smtClean="0">
                              <a:latin typeface="Cambria Math" panose="02040503050406030204" pitchFamily="18" charset="0"/>
                            </a:rPr>
                            <m:t> </m:t>
                          </m:r>
                          <m:r>
                            <a:rPr lang="fr-CA" sz="2000" b="0" i="1" smtClean="0">
                              <a:latin typeface="Cambria Math" panose="02040503050406030204" pitchFamily="18" charset="0"/>
                            </a:rPr>
                            <m:t>𝑡𝑒𝑚𝑝𝑠</m:t>
                          </m:r>
                        </m:den>
                      </m:f>
                    </m:oMath>
                  </m:oMathPara>
                </a14:m>
                <a:endParaRPr lang="fr-CA" sz="2000" dirty="0"/>
              </a:p>
            </p:txBody>
          </p:sp>
        </mc:Choice>
        <mc:Fallback xmlns="">
          <p:sp>
            <p:nvSpPr>
              <p:cNvPr id="3" name="ZoneTexte 2"/>
              <p:cNvSpPr txBox="1">
                <a:spLocks noRot="1" noChangeAspect="1" noMove="1" noResize="1" noEditPoints="1" noAdjustHandles="1" noChangeArrowheads="1" noChangeShapeType="1" noTextEdit="1"/>
              </p:cNvSpPr>
              <p:nvPr/>
            </p:nvSpPr>
            <p:spPr>
              <a:xfrm>
                <a:off x="2072600" y="1844780"/>
                <a:ext cx="5419176" cy="647934"/>
              </a:xfrm>
              <a:prstGeom prst="rect">
                <a:avLst/>
              </a:prstGeom>
              <a:blipFill rotWithShape="0">
                <a:blip r:embed="rId4"/>
                <a:stretch>
                  <a:fillRect/>
                </a:stretch>
              </a:blipFill>
            </p:spPr>
            <p:txBody>
              <a:bodyPr/>
              <a:lstStyle/>
              <a:p>
                <a:r>
                  <a:rPr lang="fr-CA">
                    <a:noFill/>
                  </a:rPr>
                  <a:t> </a:t>
                </a:r>
              </a:p>
            </p:txBody>
          </p:sp>
        </mc:Fallback>
      </mc:AlternateContent>
      <p:sp>
        <p:nvSpPr>
          <p:cNvPr id="8" name="Rectangle à coins arrondis 7"/>
          <p:cNvSpPr/>
          <p:nvPr/>
        </p:nvSpPr>
        <p:spPr>
          <a:xfrm>
            <a:off x="704410" y="3501010"/>
            <a:ext cx="3168440" cy="709448"/>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2000" dirty="0" smtClean="0"/>
              <a:t>Engorgement des processus (augmentation WIP)</a:t>
            </a:r>
            <a:endParaRPr lang="fr-CA" sz="2000" dirty="0"/>
          </a:p>
        </p:txBody>
      </p:sp>
      <p:sp>
        <p:nvSpPr>
          <p:cNvPr id="10" name="Rectangle à coins arrondis 9"/>
          <p:cNvSpPr/>
          <p:nvPr/>
        </p:nvSpPr>
        <p:spPr>
          <a:xfrm>
            <a:off x="2941452" y="4532519"/>
            <a:ext cx="2056766" cy="5675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2000" dirty="0" smtClean="0"/>
              <a:t>Dilue les efforts des ressources</a:t>
            </a:r>
            <a:endParaRPr lang="fr-CA" sz="2000" dirty="0"/>
          </a:p>
        </p:txBody>
      </p:sp>
      <p:cxnSp>
        <p:nvCxnSpPr>
          <p:cNvPr id="11" name="Connecteur en angle 10"/>
          <p:cNvCxnSpPr>
            <a:stCxn id="8" idx="2"/>
            <a:endCxn id="10" idx="1"/>
          </p:cNvCxnSpPr>
          <p:nvPr/>
        </p:nvCxnSpPr>
        <p:spPr>
          <a:xfrm rot="16200000" flipH="1">
            <a:off x="2312133" y="4186955"/>
            <a:ext cx="605816" cy="652822"/>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Rectangle à coins arrondis 11"/>
          <p:cNvSpPr/>
          <p:nvPr/>
        </p:nvSpPr>
        <p:spPr>
          <a:xfrm>
            <a:off x="2941452" y="5303450"/>
            <a:ext cx="2055632" cy="5675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2000" dirty="0" smtClean="0"/>
              <a:t>Longs temps de passage</a:t>
            </a:r>
            <a:endParaRPr lang="fr-CA" sz="2000" dirty="0"/>
          </a:p>
        </p:txBody>
      </p:sp>
      <p:cxnSp>
        <p:nvCxnSpPr>
          <p:cNvPr id="13" name="Connecteur en angle 12"/>
          <p:cNvCxnSpPr>
            <a:stCxn id="8" idx="2"/>
            <a:endCxn id="12" idx="1"/>
          </p:cNvCxnSpPr>
          <p:nvPr/>
        </p:nvCxnSpPr>
        <p:spPr>
          <a:xfrm rot="16200000" flipH="1">
            <a:off x="1926668" y="4572420"/>
            <a:ext cx="1376747" cy="652822"/>
          </a:xfrm>
          <a:prstGeom prst="bentConnector2">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à coins arrondis 13"/>
          <p:cNvSpPr/>
          <p:nvPr/>
        </p:nvSpPr>
        <p:spPr>
          <a:xfrm>
            <a:off x="5673100" y="5303449"/>
            <a:ext cx="3528490" cy="567509"/>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fr-CA" sz="2000" dirty="0" smtClean="0"/>
              <a:t>Érode l’efficacité, la qualité et la capacité à réagir aux urgences</a:t>
            </a:r>
            <a:endParaRPr lang="fr-CA" sz="2000" dirty="0"/>
          </a:p>
        </p:txBody>
      </p:sp>
      <p:cxnSp>
        <p:nvCxnSpPr>
          <p:cNvPr id="15" name="Connecteur en angle 14"/>
          <p:cNvCxnSpPr>
            <a:stCxn id="12" idx="3"/>
            <a:endCxn id="14" idx="1"/>
          </p:cNvCxnSpPr>
          <p:nvPr/>
        </p:nvCxnSpPr>
        <p:spPr>
          <a:xfrm flipV="1">
            <a:off x="4997084" y="5587204"/>
            <a:ext cx="676016" cy="1"/>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44360" y="785159"/>
            <a:ext cx="8857229" cy="461665"/>
          </a:xfrm>
          <a:prstGeom prst="rect">
            <a:avLst/>
          </a:prstGeom>
          <a:noFill/>
        </p:spPr>
        <p:txBody>
          <a:bodyPr wrap="square" rtlCol="0">
            <a:spAutoFit/>
          </a:bodyPr>
          <a:lstStyle/>
          <a:p>
            <a:r>
              <a:rPr lang="fr-CA" sz="2400" dirty="0" smtClean="0">
                <a:solidFill>
                  <a:srgbClr val="0A2191"/>
                </a:solidFill>
                <a:latin typeface="Effra"/>
              </a:rPr>
              <a:t>Bénéfices contrôler les encours</a:t>
            </a:r>
          </a:p>
        </p:txBody>
      </p:sp>
    </p:spTree>
    <p:extLst>
      <p:ext uri="{BB962C8B-B14F-4D97-AF65-F5344CB8AC3E}">
        <p14:creationId xmlns:p14="http://schemas.microsoft.com/office/powerpoint/2010/main" val="3966623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Contrôler </a:t>
            </a:r>
            <a:r>
              <a:rPr lang="fr-CA" sz="12000" dirty="0">
                <a:latin typeface="Effra"/>
              </a:rPr>
              <a:t>les encours « WIP »</a:t>
            </a:r>
            <a:r>
              <a:rPr lang="fr-CA" sz="12000" dirty="0"/>
              <a:t> </a:t>
            </a:r>
            <a:r>
              <a:rPr lang="fr-CA" sz="9600" dirty="0" smtClean="0"/>
              <a:t>(3/6)</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pic>
        <p:nvPicPr>
          <p:cNvPr id="4" name="Image 3"/>
          <p:cNvPicPr>
            <a:picLocks noChangeAspect="1"/>
          </p:cNvPicPr>
          <p:nvPr/>
        </p:nvPicPr>
        <p:blipFill>
          <a:blip r:embed="rId4"/>
          <a:stretch>
            <a:fillRect/>
          </a:stretch>
        </p:blipFill>
        <p:spPr>
          <a:xfrm>
            <a:off x="1568530" y="2164075"/>
            <a:ext cx="5486400" cy="914400"/>
          </a:xfrm>
          <a:prstGeom prst="rect">
            <a:avLst/>
          </a:prstGeom>
        </p:spPr>
      </p:pic>
      <p:pic>
        <p:nvPicPr>
          <p:cNvPr id="5" name="Image 4"/>
          <p:cNvPicPr>
            <a:picLocks noChangeAspect="1"/>
          </p:cNvPicPr>
          <p:nvPr/>
        </p:nvPicPr>
        <p:blipFill>
          <a:blip r:embed="rId5"/>
          <a:stretch>
            <a:fillRect/>
          </a:stretch>
        </p:blipFill>
        <p:spPr>
          <a:xfrm>
            <a:off x="1568530" y="3820305"/>
            <a:ext cx="5476875" cy="904875"/>
          </a:xfrm>
          <a:prstGeom prst="rect">
            <a:avLst/>
          </a:prstGeom>
        </p:spPr>
      </p:pic>
      <p:cxnSp>
        <p:nvCxnSpPr>
          <p:cNvPr id="10" name="Connecteur en angle 9"/>
          <p:cNvCxnSpPr/>
          <p:nvPr/>
        </p:nvCxnSpPr>
        <p:spPr>
          <a:xfrm flipV="1">
            <a:off x="1572768" y="4953910"/>
            <a:ext cx="2743343" cy="2138"/>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9" name="Connecteur en angle 18"/>
          <p:cNvCxnSpPr/>
          <p:nvPr/>
        </p:nvCxnSpPr>
        <p:spPr>
          <a:xfrm>
            <a:off x="4332477" y="4953910"/>
            <a:ext cx="2713309" cy="1166"/>
          </a:xfrm>
          <a:prstGeom prst="bentConnector3">
            <a:avLst>
              <a:gd name="adj1" fmla="val 50000"/>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560528" y="5054072"/>
            <a:ext cx="2805923" cy="584775"/>
          </a:xfrm>
          <a:prstGeom prst="rect">
            <a:avLst/>
          </a:prstGeom>
          <a:noFill/>
        </p:spPr>
        <p:txBody>
          <a:bodyPr wrap="square" rtlCol="0">
            <a:spAutoFit/>
          </a:bodyPr>
          <a:lstStyle/>
          <a:p>
            <a:pPr algn="ctr"/>
            <a:r>
              <a:rPr lang="fr-CA" sz="1600" dirty="0">
                <a:solidFill>
                  <a:srgbClr val="0A2191"/>
                </a:solidFill>
                <a:latin typeface="Effra"/>
              </a:rPr>
              <a:t>Réduction du </a:t>
            </a:r>
            <a:r>
              <a:rPr lang="fr-CA" sz="1600" dirty="0" err="1" smtClean="0">
                <a:solidFill>
                  <a:srgbClr val="0A2191"/>
                </a:solidFill>
                <a:latin typeface="Effra"/>
              </a:rPr>
              <a:t>CoD</a:t>
            </a:r>
            <a:r>
              <a:rPr lang="fr-CA" sz="1600" dirty="0" smtClean="0">
                <a:solidFill>
                  <a:srgbClr val="0A2191"/>
                </a:solidFill>
                <a:latin typeface="Effra"/>
              </a:rPr>
              <a:t> </a:t>
            </a:r>
            <a:r>
              <a:rPr lang="fr-CA" sz="1600" dirty="0">
                <a:solidFill>
                  <a:srgbClr val="0A2191"/>
                </a:solidFill>
                <a:latin typeface="Effra"/>
              </a:rPr>
              <a:t>pour le projet 1 et 2</a:t>
            </a:r>
          </a:p>
        </p:txBody>
      </p:sp>
      <p:sp>
        <p:nvSpPr>
          <p:cNvPr id="21" name="ZoneTexte 20"/>
          <p:cNvSpPr txBox="1"/>
          <p:nvPr/>
        </p:nvSpPr>
        <p:spPr>
          <a:xfrm>
            <a:off x="4332477" y="5054071"/>
            <a:ext cx="2738819" cy="584775"/>
          </a:xfrm>
          <a:prstGeom prst="rect">
            <a:avLst/>
          </a:prstGeom>
          <a:noFill/>
        </p:spPr>
        <p:txBody>
          <a:bodyPr wrap="square" rtlCol="0">
            <a:spAutoFit/>
          </a:bodyPr>
          <a:lstStyle>
            <a:defPPr>
              <a:defRPr lang="en-US"/>
            </a:defPPr>
            <a:lvl1pPr>
              <a:defRPr sz="1600">
                <a:solidFill>
                  <a:srgbClr val="0A2191"/>
                </a:solidFill>
                <a:latin typeface="Effra"/>
              </a:defRPr>
            </a:lvl1pPr>
          </a:lstStyle>
          <a:p>
            <a:pPr algn="ctr"/>
            <a:r>
              <a:rPr lang="fr-CA" dirty="0"/>
              <a:t>Avantage à démarrer plus tard pour le projet 3 et 4</a:t>
            </a:r>
          </a:p>
        </p:txBody>
      </p:sp>
      <p:sp>
        <p:nvSpPr>
          <p:cNvPr id="22" name="ZoneTexte 21"/>
          <p:cNvSpPr txBox="1"/>
          <p:nvPr/>
        </p:nvSpPr>
        <p:spPr>
          <a:xfrm>
            <a:off x="344360" y="825665"/>
            <a:ext cx="8857229" cy="461665"/>
          </a:xfrm>
          <a:prstGeom prst="rect">
            <a:avLst/>
          </a:prstGeom>
          <a:noFill/>
        </p:spPr>
        <p:txBody>
          <a:bodyPr wrap="square" rtlCol="0">
            <a:spAutoFit/>
          </a:bodyPr>
          <a:lstStyle/>
          <a:p>
            <a:r>
              <a:rPr lang="fr-CA" sz="2400" dirty="0" smtClean="0">
                <a:solidFill>
                  <a:srgbClr val="0A2191"/>
                </a:solidFill>
                <a:latin typeface="Effra"/>
              </a:rPr>
              <a:t>Bénéfices à contrôler le nombre de projets actifs</a:t>
            </a:r>
          </a:p>
        </p:txBody>
      </p:sp>
      <p:cxnSp>
        <p:nvCxnSpPr>
          <p:cNvPr id="3" name="Connecteur droit 2"/>
          <p:cNvCxnSpPr>
            <a:stCxn id="5" idx="2"/>
          </p:cNvCxnSpPr>
          <p:nvPr/>
        </p:nvCxnSpPr>
        <p:spPr>
          <a:xfrm flipH="1">
            <a:off x="4302443" y="4725180"/>
            <a:ext cx="4525" cy="913666"/>
          </a:xfrm>
          <a:prstGeom prst="line">
            <a:avLst/>
          </a:prstGeom>
          <a:ln>
            <a:solidFill>
              <a:schemeClr val="tx1">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flipH="1">
            <a:off x="1568569" y="4725180"/>
            <a:ext cx="4525" cy="913666"/>
          </a:xfrm>
          <a:prstGeom prst="line">
            <a:avLst/>
          </a:prstGeom>
          <a:ln>
            <a:solidFill>
              <a:schemeClr val="tx1">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flipH="1">
            <a:off x="7018450" y="4683827"/>
            <a:ext cx="4525" cy="913666"/>
          </a:xfrm>
          <a:prstGeom prst="line">
            <a:avLst/>
          </a:prstGeom>
          <a:ln>
            <a:solidFill>
              <a:schemeClr val="tx1">
                <a:alpha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786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Contrôler </a:t>
            </a:r>
            <a:r>
              <a:rPr lang="fr-CA" sz="12000" dirty="0">
                <a:latin typeface="Effra"/>
              </a:rPr>
              <a:t>les encours « WIP »</a:t>
            </a:r>
            <a:r>
              <a:rPr lang="fr-CA" sz="12000" dirty="0"/>
              <a:t> </a:t>
            </a:r>
            <a:r>
              <a:rPr lang="fr-CA" sz="9600" dirty="0" smtClean="0"/>
              <a:t>(4/6)</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2" name="ZoneTexte 21"/>
          <p:cNvSpPr txBox="1"/>
          <p:nvPr/>
        </p:nvSpPr>
        <p:spPr>
          <a:xfrm>
            <a:off x="307784" y="822363"/>
            <a:ext cx="9289290" cy="400110"/>
          </a:xfrm>
          <a:prstGeom prst="rect">
            <a:avLst/>
          </a:prstGeom>
          <a:noFill/>
        </p:spPr>
        <p:txBody>
          <a:bodyPr wrap="square" rtlCol="0">
            <a:spAutoFit/>
          </a:bodyPr>
          <a:lstStyle/>
          <a:p>
            <a:r>
              <a:rPr lang="fr-CA" sz="2000" dirty="0" smtClean="0">
                <a:solidFill>
                  <a:srgbClr val="0A2191"/>
                </a:solidFill>
                <a:latin typeface="Effra"/>
              </a:rPr>
              <a:t>Bénéfices à ne pas effectuer de planifications détaillées sur du trop long terme</a:t>
            </a:r>
          </a:p>
        </p:txBody>
      </p:sp>
      <p:pic>
        <p:nvPicPr>
          <p:cNvPr id="3" name="Image 2"/>
          <p:cNvPicPr>
            <a:picLocks noChangeAspect="1"/>
          </p:cNvPicPr>
          <p:nvPr/>
        </p:nvPicPr>
        <p:blipFill>
          <a:blip r:embed="rId4"/>
          <a:stretch>
            <a:fillRect/>
          </a:stretch>
        </p:blipFill>
        <p:spPr>
          <a:xfrm>
            <a:off x="609965" y="1988800"/>
            <a:ext cx="3190875" cy="3409950"/>
          </a:xfrm>
          <a:prstGeom prst="rect">
            <a:avLst/>
          </a:prstGeom>
        </p:spPr>
      </p:pic>
      <p:pic>
        <p:nvPicPr>
          <p:cNvPr id="6" name="Image 5"/>
          <p:cNvPicPr>
            <a:picLocks noChangeAspect="1"/>
          </p:cNvPicPr>
          <p:nvPr/>
        </p:nvPicPr>
        <p:blipFill>
          <a:blip r:embed="rId5"/>
          <a:stretch>
            <a:fillRect/>
          </a:stretch>
        </p:blipFill>
        <p:spPr>
          <a:xfrm>
            <a:off x="6213176" y="2348850"/>
            <a:ext cx="2047875" cy="2209800"/>
          </a:xfrm>
          <a:prstGeom prst="rect">
            <a:avLst/>
          </a:prstGeom>
        </p:spPr>
      </p:pic>
      <p:sp>
        <p:nvSpPr>
          <p:cNvPr id="7" name="ZoneTexte 6"/>
          <p:cNvSpPr txBox="1"/>
          <p:nvPr/>
        </p:nvSpPr>
        <p:spPr>
          <a:xfrm>
            <a:off x="6209229" y="4474681"/>
            <a:ext cx="2164247" cy="338554"/>
          </a:xfrm>
          <a:prstGeom prst="rect">
            <a:avLst/>
          </a:prstGeom>
          <a:noFill/>
        </p:spPr>
        <p:txBody>
          <a:bodyPr wrap="none" rtlCol="0">
            <a:spAutoFit/>
          </a:bodyPr>
          <a:lstStyle/>
          <a:p>
            <a:r>
              <a:rPr lang="fr-CA" sz="1600" dirty="0" smtClean="0"/>
              <a:t>Horizon de planification</a:t>
            </a:r>
            <a:endParaRPr lang="fr-CA" sz="1600" dirty="0"/>
          </a:p>
        </p:txBody>
      </p:sp>
      <p:sp>
        <p:nvSpPr>
          <p:cNvPr id="15" name="ZoneTexte 14"/>
          <p:cNvSpPr txBox="1"/>
          <p:nvPr/>
        </p:nvSpPr>
        <p:spPr>
          <a:xfrm>
            <a:off x="5457070" y="3302855"/>
            <a:ext cx="785984" cy="338554"/>
          </a:xfrm>
          <a:prstGeom prst="rect">
            <a:avLst/>
          </a:prstGeom>
          <a:noFill/>
        </p:spPr>
        <p:txBody>
          <a:bodyPr wrap="none" rtlCol="0">
            <a:spAutoFit/>
          </a:bodyPr>
          <a:lstStyle/>
          <a:p>
            <a:r>
              <a:rPr lang="fr-CA" sz="1600" dirty="0" smtClean="0"/>
              <a:t>Erreurs</a:t>
            </a:r>
            <a:endParaRPr lang="fr-CA" sz="1600" dirty="0"/>
          </a:p>
        </p:txBody>
      </p:sp>
      <p:sp>
        <p:nvSpPr>
          <p:cNvPr id="2" name="ZoneTexte 1"/>
          <p:cNvSpPr txBox="1"/>
          <p:nvPr/>
        </p:nvSpPr>
        <p:spPr>
          <a:xfrm>
            <a:off x="307784" y="1409057"/>
            <a:ext cx="3736920" cy="338554"/>
          </a:xfrm>
          <a:prstGeom prst="rect">
            <a:avLst/>
          </a:prstGeom>
          <a:noFill/>
        </p:spPr>
        <p:txBody>
          <a:bodyPr wrap="none" rtlCol="0">
            <a:spAutoFit/>
          </a:bodyPr>
          <a:lstStyle/>
          <a:p>
            <a:r>
              <a:rPr lang="fr-CA" sz="1600" dirty="0" smtClean="0">
                <a:solidFill>
                  <a:srgbClr val="0A2191"/>
                </a:solidFill>
                <a:latin typeface="Effra"/>
              </a:rPr>
              <a:t>Davantage d’informations en </a:t>
            </a:r>
            <a:r>
              <a:rPr lang="fr-CA" sz="1600" dirty="0">
                <a:solidFill>
                  <a:srgbClr val="0A2191"/>
                </a:solidFill>
                <a:latin typeface="Effra"/>
              </a:rPr>
              <a:t>avançant</a:t>
            </a:r>
          </a:p>
        </p:txBody>
      </p:sp>
      <p:sp>
        <p:nvSpPr>
          <p:cNvPr id="10" name="ZoneTexte 9"/>
          <p:cNvSpPr txBox="1"/>
          <p:nvPr/>
        </p:nvSpPr>
        <p:spPr>
          <a:xfrm>
            <a:off x="6380634" y="1447819"/>
            <a:ext cx="1524776" cy="338554"/>
          </a:xfrm>
          <a:prstGeom prst="rect">
            <a:avLst/>
          </a:prstGeom>
          <a:noFill/>
        </p:spPr>
        <p:txBody>
          <a:bodyPr wrap="none" rtlCol="0">
            <a:spAutoFit/>
          </a:bodyPr>
          <a:lstStyle/>
          <a:p>
            <a:r>
              <a:rPr lang="fr-CA" sz="1600" dirty="0" smtClean="0">
                <a:solidFill>
                  <a:srgbClr val="0A2191"/>
                </a:solidFill>
                <a:latin typeface="Effra"/>
              </a:rPr>
              <a:t>Moins d’erreur</a:t>
            </a:r>
            <a:endParaRPr lang="fr-CA" sz="1600" dirty="0">
              <a:solidFill>
                <a:srgbClr val="0A2191"/>
              </a:solidFill>
              <a:latin typeface="Effra"/>
            </a:endParaRPr>
          </a:p>
        </p:txBody>
      </p:sp>
      <p:cxnSp>
        <p:nvCxnSpPr>
          <p:cNvPr id="5" name="Connecteur droit 4"/>
          <p:cNvCxnSpPr/>
          <p:nvPr/>
        </p:nvCxnSpPr>
        <p:spPr>
          <a:xfrm>
            <a:off x="4906549" y="1473823"/>
            <a:ext cx="45880" cy="4259497"/>
          </a:xfrm>
          <a:prstGeom prst="line">
            <a:avLst/>
          </a:prstGeom>
          <a:ln>
            <a:solidFill>
              <a:schemeClr val="tx2">
                <a:alpha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2936720" y="5712373"/>
            <a:ext cx="6141298" cy="677108"/>
          </a:xfrm>
          <a:prstGeom prst="rect">
            <a:avLst/>
          </a:prstGeom>
          <a:noFill/>
        </p:spPr>
        <p:txBody>
          <a:bodyPr wrap="none" rtlCol="0">
            <a:spAutoFit/>
          </a:bodyPr>
          <a:lstStyle/>
          <a:p>
            <a:pPr algn="r"/>
            <a:r>
              <a:rPr lang="fr-CA" dirty="0" smtClean="0"/>
              <a:t>« Les plans sont inutiles mais la planification indispensable »</a:t>
            </a:r>
          </a:p>
          <a:p>
            <a:pPr algn="r"/>
            <a:r>
              <a:rPr lang="fr-CA" dirty="0"/>
              <a:t>—General Dwight D. Eisenhower</a:t>
            </a:r>
          </a:p>
        </p:txBody>
      </p:sp>
    </p:spTree>
    <p:extLst>
      <p:ext uri="{BB962C8B-B14F-4D97-AF65-F5344CB8AC3E}">
        <p14:creationId xmlns:p14="http://schemas.microsoft.com/office/powerpoint/2010/main" val="111154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Contrôler </a:t>
            </a:r>
            <a:r>
              <a:rPr lang="fr-CA" sz="12000" dirty="0">
                <a:latin typeface="Effra"/>
              </a:rPr>
              <a:t>les encours « WIP »</a:t>
            </a:r>
            <a:r>
              <a:rPr lang="fr-CA" sz="12000" dirty="0"/>
              <a:t> </a:t>
            </a:r>
            <a:r>
              <a:rPr lang="fr-CA" sz="9600" dirty="0" smtClean="0"/>
              <a:t>(5/6)</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2" name="ZoneTexte 21"/>
          <p:cNvSpPr txBox="1"/>
          <p:nvPr/>
        </p:nvSpPr>
        <p:spPr>
          <a:xfrm>
            <a:off x="344361" y="1268700"/>
            <a:ext cx="8857229" cy="400110"/>
          </a:xfrm>
          <a:prstGeom prst="rect">
            <a:avLst/>
          </a:prstGeom>
          <a:noFill/>
        </p:spPr>
        <p:txBody>
          <a:bodyPr wrap="square" rtlCol="0">
            <a:spAutoFit/>
          </a:bodyPr>
          <a:lstStyle/>
          <a:p>
            <a:r>
              <a:rPr lang="fr-CA" sz="2000" dirty="0" smtClean="0">
                <a:solidFill>
                  <a:srgbClr val="0A2191"/>
                </a:solidFill>
                <a:latin typeface="Effra"/>
              </a:rPr>
              <a:t>Tableau Kanban</a:t>
            </a:r>
          </a:p>
        </p:txBody>
      </p:sp>
      <p:pic>
        <p:nvPicPr>
          <p:cNvPr id="2" name="Image 1"/>
          <p:cNvPicPr>
            <a:picLocks noChangeAspect="1"/>
          </p:cNvPicPr>
          <p:nvPr/>
        </p:nvPicPr>
        <p:blipFill>
          <a:blip r:embed="rId4"/>
          <a:stretch>
            <a:fillRect/>
          </a:stretch>
        </p:blipFill>
        <p:spPr>
          <a:xfrm>
            <a:off x="1352500" y="1596800"/>
            <a:ext cx="6591300" cy="3648075"/>
          </a:xfrm>
          <a:prstGeom prst="rect">
            <a:avLst/>
          </a:prstGeom>
        </p:spPr>
      </p:pic>
      <p:sp>
        <p:nvSpPr>
          <p:cNvPr id="4" name="ZoneTexte 3"/>
          <p:cNvSpPr txBox="1"/>
          <p:nvPr/>
        </p:nvSpPr>
        <p:spPr>
          <a:xfrm>
            <a:off x="1675180" y="1856056"/>
            <a:ext cx="595356" cy="384721"/>
          </a:xfrm>
          <a:prstGeom prst="rect">
            <a:avLst/>
          </a:prstGeom>
          <a:noFill/>
        </p:spPr>
        <p:txBody>
          <a:bodyPr wrap="none" rtlCol="0">
            <a:spAutoFit/>
          </a:bodyPr>
          <a:lstStyle/>
          <a:p>
            <a:r>
              <a:rPr lang="fr-CA" dirty="0" smtClean="0"/>
              <a:t>Prêt</a:t>
            </a:r>
            <a:endParaRPr lang="fr-CA" dirty="0"/>
          </a:p>
        </p:txBody>
      </p:sp>
      <p:sp>
        <p:nvSpPr>
          <p:cNvPr id="5" name="ZoneTexte 4"/>
          <p:cNvSpPr txBox="1"/>
          <p:nvPr/>
        </p:nvSpPr>
        <p:spPr>
          <a:xfrm>
            <a:off x="2936338" y="1835428"/>
            <a:ext cx="1008522" cy="677108"/>
          </a:xfrm>
          <a:prstGeom prst="rect">
            <a:avLst/>
          </a:prstGeom>
          <a:noFill/>
        </p:spPr>
        <p:txBody>
          <a:bodyPr wrap="square" rtlCol="0">
            <a:spAutoFit/>
          </a:bodyPr>
          <a:lstStyle/>
          <a:p>
            <a:r>
              <a:rPr lang="fr-CA" dirty="0" smtClean="0"/>
              <a:t>Dev en cours</a:t>
            </a:r>
            <a:endParaRPr lang="fr-CA" dirty="0"/>
          </a:p>
        </p:txBody>
      </p:sp>
      <p:sp>
        <p:nvSpPr>
          <p:cNvPr id="8" name="ZoneTexte 7"/>
          <p:cNvSpPr txBox="1"/>
          <p:nvPr/>
        </p:nvSpPr>
        <p:spPr>
          <a:xfrm>
            <a:off x="4168705" y="1835428"/>
            <a:ext cx="936130" cy="677108"/>
          </a:xfrm>
          <a:prstGeom prst="rect">
            <a:avLst/>
          </a:prstGeom>
          <a:noFill/>
        </p:spPr>
        <p:txBody>
          <a:bodyPr wrap="square" rtlCol="0">
            <a:spAutoFit/>
          </a:bodyPr>
          <a:lstStyle/>
          <a:p>
            <a:r>
              <a:rPr lang="fr-CA" dirty="0" smtClean="0"/>
              <a:t>Prêt à tester</a:t>
            </a:r>
            <a:endParaRPr lang="fr-CA" dirty="0"/>
          </a:p>
        </p:txBody>
      </p:sp>
      <p:sp>
        <p:nvSpPr>
          <p:cNvPr id="10" name="ZoneTexte 9"/>
          <p:cNvSpPr txBox="1"/>
          <p:nvPr/>
        </p:nvSpPr>
        <p:spPr>
          <a:xfrm>
            <a:off x="5495950" y="1835428"/>
            <a:ext cx="1008139" cy="677108"/>
          </a:xfrm>
          <a:prstGeom prst="rect">
            <a:avLst/>
          </a:prstGeom>
          <a:noFill/>
        </p:spPr>
        <p:txBody>
          <a:bodyPr wrap="square" rtlCol="0">
            <a:spAutoFit/>
          </a:bodyPr>
          <a:lstStyle/>
          <a:p>
            <a:r>
              <a:rPr lang="fr-CA" dirty="0" smtClean="0"/>
              <a:t>Tests en cours</a:t>
            </a:r>
            <a:endParaRPr lang="fr-CA" dirty="0"/>
          </a:p>
        </p:txBody>
      </p:sp>
      <p:sp>
        <p:nvSpPr>
          <p:cNvPr id="14" name="ZoneTexte 13"/>
          <p:cNvSpPr txBox="1"/>
          <p:nvPr/>
        </p:nvSpPr>
        <p:spPr>
          <a:xfrm>
            <a:off x="6695148" y="1835428"/>
            <a:ext cx="1066242" cy="677108"/>
          </a:xfrm>
          <a:prstGeom prst="rect">
            <a:avLst/>
          </a:prstGeom>
          <a:noFill/>
        </p:spPr>
        <p:txBody>
          <a:bodyPr wrap="square" rtlCol="0">
            <a:spAutoFit/>
          </a:bodyPr>
          <a:lstStyle/>
          <a:p>
            <a:r>
              <a:rPr lang="fr-CA" dirty="0" smtClean="0"/>
              <a:t>Tests terminés</a:t>
            </a:r>
            <a:endParaRPr lang="fr-CA" dirty="0"/>
          </a:p>
        </p:txBody>
      </p:sp>
      <p:sp>
        <p:nvSpPr>
          <p:cNvPr id="11" name="ZoneTexte 10"/>
          <p:cNvSpPr txBox="1"/>
          <p:nvPr/>
        </p:nvSpPr>
        <p:spPr>
          <a:xfrm>
            <a:off x="3553428" y="5052514"/>
            <a:ext cx="2166683" cy="384721"/>
          </a:xfrm>
          <a:prstGeom prst="rect">
            <a:avLst/>
          </a:prstGeom>
          <a:noFill/>
        </p:spPr>
        <p:txBody>
          <a:bodyPr wrap="none" rtlCol="0">
            <a:spAutoFit/>
          </a:bodyPr>
          <a:lstStyle/>
          <a:p>
            <a:r>
              <a:rPr lang="fr-CA" dirty="0" smtClean="0"/>
              <a:t>Contrainte WIP = 10</a:t>
            </a:r>
            <a:endParaRPr lang="fr-CA" dirty="0"/>
          </a:p>
        </p:txBody>
      </p:sp>
      <p:sp>
        <p:nvSpPr>
          <p:cNvPr id="16" name="ZoneTexte 15"/>
          <p:cNvSpPr txBox="1"/>
          <p:nvPr/>
        </p:nvSpPr>
        <p:spPr>
          <a:xfrm>
            <a:off x="307784" y="5491456"/>
            <a:ext cx="6696930" cy="646331"/>
          </a:xfrm>
          <a:prstGeom prst="rect">
            <a:avLst/>
          </a:prstGeom>
          <a:noFill/>
        </p:spPr>
        <p:txBody>
          <a:bodyPr wrap="square" rtlCol="0">
            <a:spAutoFit/>
          </a:bodyPr>
          <a:lstStyle/>
          <a:p>
            <a:pPr marL="285750" indent="-285750">
              <a:buFont typeface="Wingdings" panose="05000000000000000000" pitchFamily="2" charset="2"/>
              <a:buChar char="§"/>
            </a:pPr>
            <a:r>
              <a:rPr lang="fr-CA" sz="1800" dirty="0" smtClean="0">
                <a:solidFill>
                  <a:srgbClr val="0A2191"/>
                </a:solidFill>
                <a:latin typeface="Effra"/>
              </a:rPr>
              <a:t>Les contraintes peuvent être locales, régionales ou globales</a:t>
            </a:r>
          </a:p>
          <a:p>
            <a:pPr marL="285750" indent="-285750">
              <a:buFont typeface="Wingdings" panose="05000000000000000000" pitchFamily="2" charset="2"/>
              <a:buChar char="§"/>
            </a:pPr>
            <a:r>
              <a:rPr lang="fr-CA" sz="1800" dirty="0" smtClean="0">
                <a:solidFill>
                  <a:srgbClr val="0A2191"/>
                </a:solidFill>
                <a:latin typeface="Effra"/>
              </a:rPr>
              <a:t>Des stratégies plus avancées existent</a:t>
            </a:r>
          </a:p>
        </p:txBody>
      </p:sp>
      <p:sp>
        <p:nvSpPr>
          <p:cNvPr id="13" name="ZoneTexte 12"/>
          <p:cNvSpPr txBox="1"/>
          <p:nvPr/>
        </p:nvSpPr>
        <p:spPr>
          <a:xfrm>
            <a:off x="307784" y="822363"/>
            <a:ext cx="9289290" cy="400110"/>
          </a:xfrm>
          <a:prstGeom prst="rect">
            <a:avLst/>
          </a:prstGeom>
          <a:noFill/>
        </p:spPr>
        <p:txBody>
          <a:bodyPr wrap="square" rtlCol="0">
            <a:spAutoFit/>
          </a:bodyPr>
          <a:lstStyle/>
          <a:p>
            <a:r>
              <a:rPr lang="fr-CA" sz="2000" dirty="0" smtClean="0">
                <a:solidFill>
                  <a:srgbClr val="0A2191"/>
                </a:solidFill>
                <a:latin typeface="Effra"/>
              </a:rPr>
              <a:t>Bénéfices à sélectionner une stratégie de contraintes pertinente</a:t>
            </a:r>
          </a:p>
        </p:txBody>
      </p:sp>
    </p:spTree>
    <p:extLst>
      <p:ext uri="{BB962C8B-B14F-4D97-AF65-F5344CB8AC3E}">
        <p14:creationId xmlns:p14="http://schemas.microsoft.com/office/powerpoint/2010/main" val="156586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775350" y="469361"/>
            <a:ext cx="8030479" cy="486577"/>
          </a:xfrm>
        </p:spPr>
        <p:txBody>
          <a:bodyPr>
            <a:normAutofit fontScale="25000" lnSpcReduction="20000"/>
          </a:bodyPr>
          <a:lstStyle/>
          <a:p>
            <a:r>
              <a:rPr lang="fr-CA" sz="12000" dirty="0" smtClean="0">
                <a:latin typeface="Effra"/>
              </a:rPr>
              <a:t>Contrôler </a:t>
            </a:r>
            <a:r>
              <a:rPr lang="fr-CA" sz="12000" dirty="0">
                <a:latin typeface="Effra"/>
              </a:rPr>
              <a:t>les encours « WIP »</a:t>
            </a:r>
            <a:r>
              <a:rPr lang="fr-CA" sz="12000" dirty="0"/>
              <a:t> </a:t>
            </a:r>
            <a:r>
              <a:rPr lang="fr-CA" sz="9600" dirty="0" smtClean="0"/>
              <a:t>(6/6)</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2" name="ZoneTexte 21"/>
          <p:cNvSpPr txBox="1"/>
          <p:nvPr/>
        </p:nvSpPr>
        <p:spPr>
          <a:xfrm>
            <a:off x="344360" y="838101"/>
            <a:ext cx="8857229" cy="430887"/>
          </a:xfrm>
          <a:prstGeom prst="rect">
            <a:avLst/>
          </a:prstGeom>
          <a:noFill/>
        </p:spPr>
        <p:txBody>
          <a:bodyPr wrap="square" rtlCol="0">
            <a:spAutoFit/>
          </a:bodyPr>
          <a:lstStyle/>
          <a:p>
            <a:r>
              <a:rPr lang="fr-CA" sz="2200" dirty="0" smtClean="0">
                <a:solidFill>
                  <a:srgbClr val="0A2191"/>
                </a:solidFill>
                <a:latin typeface="Effra"/>
              </a:rPr>
              <a:t>Bénéfices à visualiser le comportement de votre flux de livraison</a:t>
            </a:r>
          </a:p>
        </p:txBody>
      </p:sp>
      <p:sp>
        <p:nvSpPr>
          <p:cNvPr id="7" name="ZoneTexte 6"/>
          <p:cNvSpPr txBox="1"/>
          <p:nvPr/>
        </p:nvSpPr>
        <p:spPr>
          <a:xfrm>
            <a:off x="344360" y="1324678"/>
            <a:ext cx="8857229" cy="369332"/>
          </a:xfrm>
          <a:prstGeom prst="rect">
            <a:avLst/>
          </a:prstGeom>
          <a:noFill/>
        </p:spPr>
        <p:txBody>
          <a:bodyPr wrap="square" rtlCol="0">
            <a:spAutoFit/>
          </a:bodyPr>
          <a:lstStyle/>
          <a:p>
            <a:r>
              <a:rPr lang="fr-CA" sz="1800" dirty="0" smtClean="0">
                <a:solidFill>
                  <a:srgbClr val="0A2191"/>
                </a:solidFill>
                <a:latin typeface="Effra"/>
              </a:rPr>
              <a:t>Diagramme cumulatif de flux</a:t>
            </a:r>
          </a:p>
        </p:txBody>
      </p:sp>
      <p:pic>
        <p:nvPicPr>
          <p:cNvPr id="3" name="Image 2"/>
          <p:cNvPicPr>
            <a:picLocks noChangeAspect="1"/>
          </p:cNvPicPr>
          <p:nvPr/>
        </p:nvPicPr>
        <p:blipFill>
          <a:blip r:embed="rId4"/>
          <a:stretch>
            <a:fillRect/>
          </a:stretch>
        </p:blipFill>
        <p:spPr>
          <a:xfrm>
            <a:off x="197988" y="1782240"/>
            <a:ext cx="3611300" cy="2314317"/>
          </a:xfrm>
          <a:prstGeom prst="rect">
            <a:avLst/>
          </a:prstGeom>
        </p:spPr>
      </p:pic>
      <p:pic>
        <p:nvPicPr>
          <p:cNvPr id="4" name="Image 3"/>
          <p:cNvPicPr>
            <a:picLocks noChangeAspect="1"/>
          </p:cNvPicPr>
          <p:nvPr/>
        </p:nvPicPr>
        <p:blipFill>
          <a:blip r:embed="rId5"/>
          <a:stretch>
            <a:fillRect/>
          </a:stretch>
        </p:blipFill>
        <p:spPr>
          <a:xfrm>
            <a:off x="632400" y="4123062"/>
            <a:ext cx="3175873" cy="2281601"/>
          </a:xfrm>
          <a:prstGeom prst="rect">
            <a:avLst/>
          </a:prstGeom>
        </p:spPr>
      </p:pic>
      <p:pic>
        <p:nvPicPr>
          <p:cNvPr id="12" name="Picture 2" descr="Résultats de recherche d'images pour « cfd vst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889" y="1486159"/>
            <a:ext cx="5040700" cy="469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10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smtClean="0">
                <a:latin typeface="Effra"/>
              </a:rPr>
              <a:t>Comprendre les enjeux économiques</a:t>
            </a:r>
          </a:p>
          <a:p>
            <a:pPr marL="1143000" indent="-1143000">
              <a:lnSpc>
                <a:spcPct val="120000"/>
              </a:lnSpc>
              <a:buFont typeface="+mj-lt"/>
              <a:buAutoNum type="arabicPeriod"/>
            </a:pPr>
            <a:r>
              <a:rPr lang="fr-CA" sz="9600" dirty="0" smtClean="0">
                <a:latin typeface="Effra"/>
              </a:rPr>
              <a:t>Gérer les 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11200" b="1" dirty="0">
                <a:solidFill>
                  <a:srgbClr val="00B0F0"/>
                </a:solidFill>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88034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682402" y="476590"/>
            <a:ext cx="8230820" cy="486577"/>
          </a:xfrm>
        </p:spPr>
        <p:txBody>
          <a:bodyPr>
            <a:normAutofit fontScale="25000" lnSpcReduction="20000"/>
          </a:bodyPr>
          <a:lstStyle/>
          <a:p>
            <a:r>
              <a:rPr lang="fr-CA" sz="12000" dirty="0" smtClean="0">
                <a:latin typeface="Effra"/>
              </a:rPr>
              <a:t>Prioriser selon les gains </a:t>
            </a:r>
            <a:r>
              <a:rPr lang="fr-CA" sz="8000" dirty="0" smtClean="0">
                <a:latin typeface="Effra"/>
              </a:rPr>
              <a:t>(</a:t>
            </a:r>
            <a:r>
              <a:rPr lang="fr-CA" sz="8000" dirty="0" smtClean="0"/>
              <a:t>1/3)</a:t>
            </a:r>
            <a:endParaRPr lang="fr-CA" altLang="fr-FR" sz="8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ZoneTexte 1"/>
          <p:cNvSpPr txBox="1"/>
          <p:nvPr/>
        </p:nvSpPr>
        <p:spPr>
          <a:xfrm>
            <a:off x="344360" y="1484730"/>
            <a:ext cx="8857229" cy="2677656"/>
          </a:xfrm>
          <a:prstGeom prst="rect">
            <a:avLst/>
          </a:prstGeom>
          <a:noFill/>
        </p:spPr>
        <p:txBody>
          <a:bodyPr wrap="square" rtlCol="0">
            <a:spAutoFit/>
          </a:bodyPr>
          <a:lstStyle/>
          <a:p>
            <a:pPr marL="342900" indent="-342900">
              <a:buFont typeface="Wingdings" panose="05000000000000000000" pitchFamily="2" charset="2"/>
              <a:buChar char="§"/>
            </a:pPr>
            <a:r>
              <a:rPr lang="fr-CA" sz="2400" dirty="0" smtClean="0">
                <a:solidFill>
                  <a:srgbClr val="0A2191"/>
                </a:solidFill>
                <a:latin typeface="Effra"/>
              </a:rPr>
              <a:t>Comment réduiriez-vous le coût des files d’attente sans en réduire la taille ?</a:t>
            </a:r>
          </a:p>
          <a:p>
            <a:pPr marL="342900" indent="-342900">
              <a:buFont typeface="Wingdings" panose="05000000000000000000" pitchFamily="2" charset="2"/>
              <a:buChar char="§"/>
            </a:pPr>
            <a:endParaRPr lang="fr-CA" sz="2400" dirty="0" smtClean="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Comment traiter les flux non homogènes des TI ? </a:t>
            </a:r>
          </a:p>
          <a:p>
            <a:pPr marL="342900" indent="-342900">
              <a:buFont typeface="Wingdings" panose="05000000000000000000" pitchFamily="2" charset="2"/>
              <a:buChar char="§"/>
            </a:pPr>
            <a:endParaRPr lang="fr-CA" sz="2400" dirty="0" smtClean="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Quelles approches sont les plus efficaces ? </a:t>
            </a:r>
          </a:p>
          <a:p>
            <a:pPr marL="342900" indent="-342900">
              <a:buFont typeface="Wingdings" panose="05000000000000000000" pitchFamily="2" charset="2"/>
              <a:buChar char="§"/>
            </a:pPr>
            <a:endParaRPr lang="fr-CA" sz="2400" dirty="0">
              <a:solidFill>
                <a:srgbClr val="0A2191"/>
              </a:solidFill>
              <a:latin typeface="Effra"/>
            </a:endParaRPr>
          </a:p>
        </p:txBody>
      </p:sp>
    </p:spTree>
    <p:extLst>
      <p:ext uri="{BB962C8B-B14F-4D97-AF65-F5344CB8AC3E}">
        <p14:creationId xmlns:p14="http://schemas.microsoft.com/office/powerpoint/2010/main" val="354101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4"/>
          </p:nvPr>
        </p:nvSpPr>
        <p:spPr>
          <a:xfrm>
            <a:off x="1852178" y="404580"/>
            <a:ext cx="7673716" cy="535184"/>
          </a:xfrm>
        </p:spPr>
        <p:txBody>
          <a:bodyPr>
            <a:noAutofit/>
          </a:bodyPr>
          <a:lstStyle/>
          <a:p>
            <a:r>
              <a:rPr lang="fr-CA" sz="3000" b="0" dirty="0" smtClean="0"/>
              <a:t>Objectifs de la présentation</a:t>
            </a:r>
            <a:endParaRPr lang="fr-CA" sz="3000" b="0" dirty="0"/>
          </a:p>
        </p:txBody>
      </p:sp>
      <p:graphicFrame>
        <p:nvGraphicFramePr>
          <p:cNvPr id="8" name="Diagramme 7"/>
          <p:cNvGraphicFramePr/>
          <p:nvPr>
            <p:extLst>
              <p:ext uri="{D42A27DB-BD31-4B8C-83A1-F6EECF244321}">
                <p14:modId xmlns:p14="http://schemas.microsoft.com/office/powerpoint/2010/main" val="2702507686"/>
              </p:ext>
            </p:extLst>
          </p:nvPr>
        </p:nvGraphicFramePr>
        <p:xfrm>
          <a:off x="380108" y="1533406"/>
          <a:ext cx="9145786" cy="3936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6599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675180" y="469361"/>
            <a:ext cx="8230820" cy="486577"/>
          </a:xfrm>
        </p:spPr>
        <p:txBody>
          <a:bodyPr>
            <a:normAutofit fontScale="25000" lnSpcReduction="20000"/>
          </a:bodyPr>
          <a:lstStyle/>
          <a:p>
            <a:r>
              <a:rPr lang="fr-CA" sz="12000" dirty="0" smtClean="0">
                <a:latin typeface="Effra"/>
              </a:rPr>
              <a:t>Prioriser selon les gains </a:t>
            </a:r>
            <a:r>
              <a:rPr lang="fr-CA" sz="9600" dirty="0" smtClean="0">
                <a:latin typeface="Effra"/>
              </a:rPr>
              <a:t>(</a:t>
            </a:r>
            <a:r>
              <a:rPr lang="fr-CA" sz="9600" dirty="0" smtClean="0"/>
              <a:t>2/3)</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pic>
        <p:nvPicPr>
          <p:cNvPr id="3" name="Image 2"/>
          <p:cNvPicPr>
            <a:picLocks noChangeAspect="1"/>
          </p:cNvPicPr>
          <p:nvPr/>
        </p:nvPicPr>
        <p:blipFill>
          <a:blip r:embed="rId4"/>
          <a:stretch>
            <a:fillRect/>
          </a:stretch>
        </p:blipFill>
        <p:spPr>
          <a:xfrm>
            <a:off x="2000590" y="2053976"/>
            <a:ext cx="6516760" cy="4255424"/>
          </a:xfrm>
          <a:prstGeom prst="rect">
            <a:avLst/>
          </a:prstGeom>
        </p:spPr>
      </p:pic>
      <p:sp>
        <p:nvSpPr>
          <p:cNvPr id="6" name="ZoneTexte 5"/>
          <p:cNvSpPr txBox="1"/>
          <p:nvPr/>
        </p:nvSpPr>
        <p:spPr>
          <a:xfrm>
            <a:off x="307784" y="1525831"/>
            <a:ext cx="8857229" cy="369332"/>
          </a:xfrm>
          <a:prstGeom prst="rect">
            <a:avLst/>
          </a:prstGeom>
          <a:noFill/>
        </p:spPr>
        <p:txBody>
          <a:bodyPr wrap="square" rtlCol="0">
            <a:spAutoFit/>
          </a:bodyPr>
          <a:lstStyle/>
          <a:p>
            <a:r>
              <a:rPr lang="fr-CA" sz="1800" dirty="0" smtClean="0">
                <a:solidFill>
                  <a:srgbClr val="0A2191"/>
                </a:solidFill>
                <a:latin typeface="Effra"/>
              </a:rPr>
              <a:t>Priorisation FIFO / LIFO d’un flux homogène </a:t>
            </a:r>
          </a:p>
        </p:txBody>
      </p:sp>
      <p:sp>
        <p:nvSpPr>
          <p:cNvPr id="7" name="ZoneTexte 6"/>
          <p:cNvSpPr txBox="1"/>
          <p:nvPr/>
        </p:nvSpPr>
        <p:spPr>
          <a:xfrm>
            <a:off x="307784" y="822363"/>
            <a:ext cx="9289290" cy="461665"/>
          </a:xfrm>
          <a:prstGeom prst="rect">
            <a:avLst/>
          </a:prstGeom>
          <a:noFill/>
        </p:spPr>
        <p:txBody>
          <a:bodyPr wrap="square" rtlCol="0">
            <a:spAutoFit/>
          </a:bodyPr>
          <a:lstStyle/>
          <a:p>
            <a:r>
              <a:rPr lang="fr-CA" sz="2400" dirty="0" smtClean="0">
                <a:solidFill>
                  <a:srgbClr val="0A2191"/>
                </a:solidFill>
                <a:latin typeface="Effra"/>
              </a:rPr>
              <a:t>Bénéfices à sélectionner une stratégie de priorisation adaptée</a:t>
            </a:r>
          </a:p>
        </p:txBody>
      </p:sp>
    </p:spTree>
    <p:extLst>
      <p:ext uri="{BB962C8B-B14F-4D97-AF65-F5344CB8AC3E}">
        <p14:creationId xmlns:p14="http://schemas.microsoft.com/office/powerpoint/2010/main" val="3096887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675180" y="469361"/>
            <a:ext cx="8230820" cy="486577"/>
          </a:xfrm>
        </p:spPr>
        <p:txBody>
          <a:bodyPr>
            <a:normAutofit fontScale="25000" lnSpcReduction="20000"/>
          </a:bodyPr>
          <a:lstStyle/>
          <a:p>
            <a:r>
              <a:rPr lang="fr-CA" sz="12000" dirty="0" smtClean="0"/>
              <a:t>5. </a:t>
            </a:r>
            <a:r>
              <a:rPr lang="fr-CA" sz="12000" dirty="0" smtClean="0">
                <a:latin typeface="Effra"/>
              </a:rPr>
              <a:t>Prioriser selon les gains </a:t>
            </a:r>
            <a:r>
              <a:rPr lang="fr-CA" sz="9600" dirty="0" smtClean="0">
                <a:latin typeface="Effra"/>
              </a:rPr>
              <a:t>(</a:t>
            </a:r>
            <a:r>
              <a:rPr lang="fr-CA" sz="9600" dirty="0" smtClean="0"/>
              <a:t>3/3)</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pic>
        <p:nvPicPr>
          <p:cNvPr id="2" name="Image 1"/>
          <p:cNvPicPr>
            <a:picLocks noChangeAspect="1"/>
          </p:cNvPicPr>
          <p:nvPr/>
        </p:nvPicPr>
        <p:blipFill>
          <a:blip r:embed="rId4"/>
          <a:stretch>
            <a:fillRect/>
          </a:stretch>
        </p:blipFill>
        <p:spPr>
          <a:xfrm>
            <a:off x="1928580" y="2004376"/>
            <a:ext cx="6353175" cy="4257675"/>
          </a:xfrm>
          <a:prstGeom prst="rect">
            <a:avLst/>
          </a:prstGeom>
        </p:spPr>
      </p:pic>
      <p:sp>
        <p:nvSpPr>
          <p:cNvPr id="6" name="ZoneTexte 5"/>
          <p:cNvSpPr txBox="1"/>
          <p:nvPr/>
        </p:nvSpPr>
        <p:spPr>
          <a:xfrm>
            <a:off x="307784" y="1512726"/>
            <a:ext cx="8821796" cy="646331"/>
          </a:xfrm>
          <a:prstGeom prst="rect">
            <a:avLst/>
          </a:prstGeom>
          <a:noFill/>
        </p:spPr>
        <p:txBody>
          <a:bodyPr wrap="square" rtlCol="0">
            <a:spAutoFit/>
          </a:bodyPr>
          <a:lstStyle/>
          <a:p>
            <a:r>
              <a:rPr lang="fr-CA" sz="1800" dirty="0" smtClean="0">
                <a:solidFill>
                  <a:srgbClr val="0A2191"/>
                </a:solidFill>
                <a:latin typeface="Effra"/>
              </a:rPr>
              <a:t>Priorisation par pondération « coût retard / durée </a:t>
            </a:r>
            <a:r>
              <a:rPr lang="fr-CA" sz="1800" dirty="0">
                <a:solidFill>
                  <a:srgbClr val="0A2191"/>
                </a:solidFill>
                <a:latin typeface="Effra"/>
              </a:rPr>
              <a:t>» la plus haute </a:t>
            </a:r>
            <a:r>
              <a:rPr lang="fr-CA" sz="1800" dirty="0" smtClean="0">
                <a:solidFill>
                  <a:srgbClr val="0A2191"/>
                </a:solidFill>
                <a:latin typeface="Effra"/>
              </a:rPr>
              <a:t>dans un flux non homogène </a:t>
            </a:r>
          </a:p>
        </p:txBody>
      </p:sp>
      <p:sp>
        <p:nvSpPr>
          <p:cNvPr id="7" name="ZoneTexte 6"/>
          <p:cNvSpPr txBox="1"/>
          <p:nvPr/>
        </p:nvSpPr>
        <p:spPr>
          <a:xfrm>
            <a:off x="307784" y="822363"/>
            <a:ext cx="9289290" cy="461665"/>
          </a:xfrm>
          <a:prstGeom prst="rect">
            <a:avLst/>
          </a:prstGeom>
          <a:noFill/>
        </p:spPr>
        <p:txBody>
          <a:bodyPr wrap="square" rtlCol="0">
            <a:spAutoFit/>
          </a:bodyPr>
          <a:lstStyle/>
          <a:p>
            <a:r>
              <a:rPr lang="fr-CA" sz="2400" dirty="0" smtClean="0">
                <a:solidFill>
                  <a:srgbClr val="0A2191"/>
                </a:solidFill>
                <a:latin typeface="Effra"/>
              </a:rPr>
              <a:t>Bénéfices à sélectionner une stratégie de priorisation adaptée</a:t>
            </a:r>
          </a:p>
        </p:txBody>
      </p:sp>
    </p:spTree>
    <p:extLst>
      <p:ext uri="{BB962C8B-B14F-4D97-AF65-F5344CB8AC3E}">
        <p14:creationId xmlns:p14="http://schemas.microsoft.com/office/powerpoint/2010/main" val="2473290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smtClean="0">
                <a:latin typeface="Effra"/>
              </a:rPr>
              <a:t>Comprendre les enjeux économiques</a:t>
            </a:r>
          </a:p>
          <a:p>
            <a:pPr marL="1143000" indent="-1143000">
              <a:lnSpc>
                <a:spcPct val="120000"/>
              </a:lnSpc>
              <a:buFont typeface="+mj-lt"/>
              <a:buAutoNum type="arabicPeriod"/>
            </a:pPr>
            <a:r>
              <a:rPr lang="fr-CA" sz="9600" dirty="0" smtClean="0">
                <a:latin typeface="Effra"/>
              </a:rPr>
              <a:t>Gérer les 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11200" b="1" dirty="0">
                <a:solidFill>
                  <a:srgbClr val="00B0F0"/>
                </a:solidFill>
                <a:latin typeface="Effra"/>
              </a:rPr>
              <a:t>Accélérer les feedback</a:t>
            </a:r>
          </a:p>
          <a:p>
            <a:pPr fontAlgn="base"/>
            <a:endParaRPr lang="fr-CA" sz="7600" dirty="0"/>
          </a:p>
          <a:p>
            <a:pPr marL="1464037" lvl="1" indent="-685800">
              <a:buFont typeface="Arial" panose="020B0604020202020204" pitchFamily="34" charset="0"/>
              <a:buChar char="•"/>
            </a:pPr>
            <a:endParaRPr lang="fr-CA" sz="7200" dirty="0"/>
          </a:p>
          <a:p>
            <a:pPr>
              <a:lnSpc>
                <a:spcPct val="120000"/>
              </a:lnSpc>
            </a:pPr>
            <a:endParaRPr lang="fr-CA" sz="7200" dirty="0"/>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Tree>
    <p:extLst>
      <p:ext uri="{BB962C8B-B14F-4D97-AF65-F5344CB8AC3E}">
        <p14:creationId xmlns:p14="http://schemas.microsoft.com/office/powerpoint/2010/main" val="1090456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682402" y="476590"/>
            <a:ext cx="8230820" cy="486577"/>
          </a:xfrm>
        </p:spPr>
        <p:txBody>
          <a:bodyPr>
            <a:normAutofit fontScale="25000" lnSpcReduction="20000"/>
          </a:bodyPr>
          <a:lstStyle/>
          <a:p>
            <a:r>
              <a:rPr lang="fr-CA" sz="12000" dirty="0" smtClean="0">
                <a:latin typeface="Effra"/>
              </a:rPr>
              <a:t>Accélérer les « feedback » </a:t>
            </a:r>
            <a:r>
              <a:rPr lang="fr-CA" sz="9600" dirty="0">
                <a:latin typeface="Effra"/>
              </a:rPr>
              <a:t>(</a:t>
            </a:r>
            <a:r>
              <a:rPr lang="fr-CA" sz="9600" dirty="0" smtClean="0"/>
              <a:t>1/3)</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ZoneTexte 1"/>
          <p:cNvSpPr txBox="1"/>
          <p:nvPr/>
        </p:nvSpPr>
        <p:spPr>
          <a:xfrm>
            <a:off x="344360" y="1556740"/>
            <a:ext cx="8857229" cy="2677656"/>
          </a:xfrm>
          <a:prstGeom prst="rect">
            <a:avLst/>
          </a:prstGeom>
          <a:noFill/>
        </p:spPr>
        <p:txBody>
          <a:bodyPr wrap="square" rtlCol="0">
            <a:spAutoFit/>
          </a:bodyPr>
          <a:lstStyle/>
          <a:p>
            <a:pPr marL="342900" indent="-342900">
              <a:buFont typeface="Wingdings" panose="05000000000000000000" pitchFamily="2" charset="2"/>
              <a:buChar char="§"/>
            </a:pPr>
            <a:r>
              <a:rPr lang="fr-CA" sz="2400" dirty="0" smtClean="0">
                <a:solidFill>
                  <a:srgbClr val="0A2191"/>
                </a:solidFill>
                <a:latin typeface="Effra"/>
              </a:rPr>
              <a:t>Quels éléments ralentissent les « feedback » ?</a:t>
            </a:r>
          </a:p>
          <a:p>
            <a:endParaRPr lang="fr-CA" sz="2400" dirty="0" smtClean="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Existe-t-il un lien entre qualité, efficacité, temps de passage et vitesse des feedback ?</a:t>
            </a:r>
          </a:p>
          <a:p>
            <a:pPr marL="342900" indent="-342900">
              <a:buFont typeface="Wingdings" panose="05000000000000000000" pitchFamily="2" charset="2"/>
              <a:buChar char="§"/>
            </a:pPr>
            <a:endParaRPr lang="fr-CA" sz="2400" dirty="0" smtClean="0">
              <a:solidFill>
                <a:srgbClr val="0A2191"/>
              </a:solidFill>
              <a:latin typeface="Effra"/>
            </a:endParaRPr>
          </a:p>
          <a:p>
            <a:pPr marL="342900" indent="-342900">
              <a:buFont typeface="Wingdings" panose="05000000000000000000" pitchFamily="2" charset="2"/>
              <a:buChar char="§"/>
            </a:pPr>
            <a:r>
              <a:rPr lang="fr-CA" sz="2400" dirty="0" smtClean="0">
                <a:solidFill>
                  <a:srgbClr val="0A2191"/>
                </a:solidFill>
                <a:latin typeface="Effra"/>
              </a:rPr>
              <a:t>Existe-t-il un lien entre des feedback rapides et la performance économique en développement logiciel ?</a:t>
            </a:r>
          </a:p>
        </p:txBody>
      </p:sp>
    </p:spTree>
    <p:extLst>
      <p:ext uri="{BB962C8B-B14F-4D97-AF65-F5344CB8AC3E}">
        <p14:creationId xmlns:p14="http://schemas.microsoft.com/office/powerpoint/2010/main" val="150123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682402" y="476590"/>
            <a:ext cx="8230820" cy="486577"/>
          </a:xfrm>
        </p:spPr>
        <p:txBody>
          <a:bodyPr>
            <a:normAutofit fontScale="25000" lnSpcReduction="20000"/>
          </a:bodyPr>
          <a:lstStyle/>
          <a:p>
            <a:r>
              <a:rPr lang="fr-CA" sz="12000" dirty="0" smtClean="0">
                <a:latin typeface="Effra"/>
              </a:rPr>
              <a:t>Accélérer les « Feedback » </a:t>
            </a:r>
            <a:r>
              <a:rPr lang="fr-CA" sz="9600" dirty="0" smtClean="0">
                <a:latin typeface="Effra"/>
              </a:rPr>
              <a:t>(</a:t>
            </a:r>
            <a:r>
              <a:rPr lang="fr-CA" sz="9600" dirty="0" smtClean="0"/>
              <a:t>2/3)</a:t>
            </a:r>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ZoneTexte 1"/>
          <p:cNvSpPr txBox="1"/>
          <p:nvPr/>
        </p:nvSpPr>
        <p:spPr>
          <a:xfrm>
            <a:off x="4016869" y="1967405"/>
            <a:ext cx="5328739" cy="3477875"/>
          </a:xfrm>
          <a:prstGeom prst="rect">
            <a:avLst/>
          </a:prstGeom>
          <a:noFill/>
        </p:spPr>
        <p:txBody>
          <a:bodyPr wrap="square" rtlCol="0">
            <a:spAutoFit/>
          </a:bodyPr>
          <a:lstStyle/>
          <a:p>
            <a:pPr marL="342900" indent="-342900">
              <a:buFont typeface="Wingdings" panose="05000000000000000000" pitchFamily="2" charset="2"/>
              <a:buChar char="§"/>
            </a:pPr>
            <a:r>
              <a:rPr lang="fr-CA" sz="2000" dirty="0" smtClean="0">
                <a:solidFill>
                  <a:srgbClr val="0A2191"/>
                </a:solidFill>
                <a:latin typeface="Effra"/>
              </a:rPr>
              <a:t>Le détenteur du ticket gagnant emporte 3000 $</a:t>
            </a:r>
          </a:p>
          <a:p>
            <a:pPr marL="342900" indent="-342900">
              <a:buFont typeface="Wingdings" panose="05000000000000000000" pitchFamily="2" charset="2"/>
              <a:buChar char="§"/>
            </a:pPr>
            <a:r>
              <a:rPr lang="fr-CA" sz="2000" dirty="0" smtClean="0">
                <a:solidFill>
                  <a:srgbClr val="0A2191"/>
                </a:solidFill>
                <a:latin typeface="Effra"/>
              </a:rPr>
              <a:t>2 choix pour jouer :</a:t>
            </a:r>
          </a:p>
          <a:p>
            <a:pPr marL="936115" lvl="1" indent="-457200">
              <a:buFont typeface="+mj-lt"/>
              <a:buAutoNum type="arabicPeriod"/>
            </a:pPr>
            <a:r>
              <a:rPr lang="fr-CA" sz="2000" dirty="0" smtClean="0">
                <a:solidFill>
                  <a:srgbClr val="0A2191"/>
                </a:solidFill>
                <a:latin typeface="Effra"/>
              </a:rPr>
              <a:t>Payer 3$ et choisir les 3 chiffres en un seul coup</a:t>
            </a:r>
          </a:p>
          <a:p>
            <a:pPr marL="936115" lvl="1" indent="-457200">
              <a:buFont typeface="+mj-lt"/>
              <a:buAutoNum type="arabicPeriod"/>
            </a:pPr>
            <a:r>
              <a:rPr lang="fr-CA" sz="2000" dirty="0" smtClean="0">
                <a:solidFill>
                  <a:srgbClr val="0A2191"/>
                </a:solidFill>
                <a:latin typeface="Effra"/>
              </a:rPr>
              <a:t>Payer </a:t>
            </a:r>
            <a:r>
              <a:rPr lang="fr-CA" sz="2000" dirty="0">
                <a:solidFill>
                  <a:srgbClr val="0A2191"/>
                </a:solidFill>
                <a:latin typeface="Effra"/>
              </a:rPr>
              <a:t>1$ par chiffre et pouvoir poursuivre seulement s’il est correct</a:t>
            </a:r>
          </a:p>
          <a:p>
            <a:pPr lvl="1"/>
            <a:endParaRPr lang="fr-CA" sz="2000" dirty="0" smtClean="0">
              <a:solidFill>
                <a:srgbClr val="0A2191"/>
              </a:solidFill>
              <a:latin typeface="Effra"/>
            </a:endParaRPr>
          </a:p>
          <a:p>
            <a:r>
              <a:rPr lang="fr-CA" sz="2000" dirty="0" smtClean="0">
                <a:solidFill>
                  <a:srgbClr val="0A2191"/>
                </a:solidFill>
                <a:latin typeface="Effra"/>
              </a:rPr>
              <a:t>Alors, </a:t>
            </a:r>
            <a:r>
              <a:rPr lang="fr-CA" sz="2000" dirty="0">
                <a:solidFill>
                  <a:srgbClr val="0A2191"/>
                </a:solidFill>
                <a:latin typeface="Effra"/>
              </a:rPr>
              <a:t>1 ou 2 ?</a:t>
            </a:r>
          </a:p>
          <a:p>
            <a:r>
              <a:rPr lang="fr-CA" sz="2000" dirty="0" smtClean="0">
                <a:solidFill>
                  <a:srgbClr val="0A2191"/>
                </a:solidFill>
                <a:latin typeface="Effra"/>
              </a:rPr>
              <a:t>Quel choix est économiquement préférable ?</a:t>
            </a:r>
          </a:p>
          <a:p>
            <a:pPr marL="342900" indent="-342900">
              <a:buFont typeface="Wingdings" panose="05000000000000000000" pitchFamily="2" charset="2"/>
              <a:buChar char="§"/>
            </a:pPr>
            <a:endParaRPr lang="fr-CA" sz="2000" dirty="0">
              <a:solidFill>
                <a:srgbClr val="0A2191"/>
              </a:solidFill>
              <a:latin typeface="Effra"/>
            </a:endParaRPr>
          </a:p>
        </p:txBody>
      </p:sp>
      <p:sp>
        <p:nvSpPr>
          <p:cNvPr id="5" name="ZoneTexte 4"/>
          <p:cNvSpPr txBox="1"/>
          <p:nvPr/>
        </p:nvSpPr>
        <p:spPr>
          <a:xfrm>
            <a:off x="488380" y="1444670"/>
            <a:ext cx="8857229" cy="400110"/>
          </a:xfrm>
          <a:prstGeom prst="rect">
            <a:avLst/>
          </a:prstGeom>
          <a:noFill/>
        </p:spPr>
        <p:txBody>
          <a:bodyPr wrap="square" rtlCol="0">
            <a:spAutoFit/>
          </a:bodyPr>
          <a:lstStyle/>
          <a:p>
            <a:r>
              <a:rPr lang="fr-CA" sz="2000" dirty="0" smtClean="0">
                <a:solidFill>
                  <a:srgbClr val="0A2191"/>
                </a:solidFill>
                <a:latin typeface="Effra"/>
              </a:rPr>
              <a:t>Le jeu du loto !</a:t>
            </a:r>
          </a:p>
        </p:txBody>
      </p:sp>
      <p:pic>
        <p:nvPicPr>
          <p:cNvPr id="3" name="Image 2"/>
          <p:cNvPicPr>
            <a:picLocks noChangeAspect="1"/>
          </p:cNvPicPr>
          <p:nvPr/>
        </p:nvPicPr>
        <p:blipFill>
          <a:blip r:embed="rId4"/>
          <a:stretch>
            <a:fillRect/>
          </a:stretch>
        </p:blipFill>
        <p:spPr>
          <a:xfrm>
            <a:off x="488380" y="1990750"/>
            <a:ext cx="3248025" cy="3238500"/>
          </a:xfrm>
          <a:prstGeom prst="rect">
            <a:avLst/>
          </a:prstGeom>
        </p:spPr>
      </p:pic>
      <p:sp>
        <p:nvSpPr>
          <p:cNvPr id="7" name="ZoneTexte 6"/>
          <p:cNvSpPr txBox="1"/>
          <p:nvPr/>
        </p:nvSpPr>
        <p:spPr>
          <a:xfrm>
            <a:off x="307784" y="822363"/>
            <a:ext cx="9289290" cy="461665"/>
          </a:xfrm>
          <a:prstGeom prst="rect">
            <a:avLst/>
          </a:prstGeom>
          <a:noFill/>
        </p:spPr>
        <p:txBody>
          <a:bodyPr wrap="square" rtlCol="0">
            <a:spAutoFit/>
          </a:bodyPr>
          <a:lstStyle/>
          <a:p>
            <a:r>
              <a:rPr lang="fr-CA" sz="2400" dirty="0" smtClean="0">
                <a:solidFill>
                  <a:srgbClr val="0A2191"/>
                </a:solidFill>
                <a:latin typeface="Effra"/>
              </a:rPr>
              <a:t>Bénéfices d’un « feedback » rapide</a:t>
            </a:r>
          </a:p>
        </p:txBody>
      </p:sp>
    </p:spTree>
    <p:extLst>
      <p:ext uri="{BB962C8B-B14F-4D97-AF65-F5344CB8AC3E}">
        <p14:creationId xmlns:p14="http://schemas.microsoft.com/office/powerpoint/2010/main" val="397301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682402" y="476590"/>
            <a:ext cx="8230820" cy="486577"/>
          </a:xfrm>
        </p:spPr>
        <p:txBody>
          <a:bodyPr>
            <a:normAutofit fontScale="25000" lnSpcReduction="20000"/>
          </a:bodyPr>
          <a:lstStyle/>
          <a:p>
            <a:r>
              <a:rPr lang="fr-CA" sz="12000" dirty="0" smtClean="0">
                <a:latin typeface="Effra"/>
              </a:rPr>
              <a:t>Accélérer les Feedback </a:t>
            </a:r>
            <a:r>
              <a:rPr lang="fr-CA" sz="12000" dirty="0" smtClean="0"/>
              <a:t>1/5</a:t>
            </a:r>
            <a:endParaRPr lang="fr-CA" altLang="fr-FR" sz="120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5" name="ZoneTexte 4"/>
          <p:cNvSpPr txBox="1"/>
          <p:nvPr/>
        </p:nvSpPr>
        <p:spPr>
          <a:xfrm>
            <a:off x="488380" y="1516680"/>
            <a:ext cx="8857229" cy="400110"/>
          </a:xfrm>
          <a:prstGeom prst="rect">
            <a:avLst/>
          </a:prstGeom>
          <a:noFill/>
        </p:spPr>
        <p:txBody>
          <a:bodyPr wrap="square" rtlCol="0">
            <a:spAutoFit/>
          </a:bodyPr>
          <a:lstStyle/>
          <a:p>
            <a:r>
              <a:rPr lang="fr-CA" sz="2000" dirty="0" smtClean="0">
                <a:solidFill>
                  <a:srgbClr val="0A2191"/>
                </a:solidFill>
                <a:latin typeface="Effra"/>
              </a:rPr>
              <a:t>Le jeu du loto !</a:t>
            </a:r>
          </a:p>
        </p:txBody>
      </p:sp>
      <p:pic>
        <p:nvPicPr>
          <p:cNvPr id="4" name="Image 3"/>
          <p:cNvPicPr>
            <a:picLocks noChangeAspect="1"/>
          </p:cNvPicPr>
          <p:nvPr/>
        </p:nvPicPr>
        <p:blipFill>
          <a:blip r:embed="rId4"/>
          <a:stretch>
            <a:fillRect/>
          </a:stretch>
        </p:blipFill>
        <p:spPr>
          <a:xfrm>
            <a:off x="560390" y="1934851"/>
            <a:ext cx="3848100" cy="2867025"/>
          </a:xfrm>
          <a:prstGeom prst="rect">
            <a:avLst/>
          </a:prstGeom>
        </p:spPr>
      </p:pic>
      <p:sp>
        <p:nvSpPr>
          <p:cNvPr id="6" name="ZoneTexte 5"/>
          <p:cNvSpPr txBox="1"/>
          <p:nvPr/>
        </p:nvSpPr>
        <p:spPr>
          <a:xfrm>
            <a:off x="612180" y="2904132"/>
            <a:ext cx="1152160" cy="307777"/>
          </a:xfrm>
          <a:prstGeom prst="rect">
            <a:avLst/>
          </a:prstGeom>
          <a:noFill/>
        </p:spPr>
        <p:txBody>
          <a:bodyPr wrap="square" rtlCol="0">
            <a:spAutoFit/>
          </a:bodyPr>
          <a:lstStyle/>
          <a:p>
            <a:r>
              <a:rPr lang="fr-CA" sz="1400" dirty="0" smtClean="0"/>
              <a:t>1$ dépensé</a:t>
            </a:r>
            <a:endParaRPr lang="fr-CA" sz="1400" dirty="0"/>
          </a:p>
        </p:txBody>
      </p:sp>
      <p:sp>
        <p:nvSpPr>
          <p:cNvPr id="7" name="ZoneTexte 6"/>
          <p:cNvSpPr txBox="1"/>
          <p:nvPr/>
        </p:nvSpPr>
        <p:spPr>
          <a:xfrm>
            <a:off x="1648830" y="2899868"/>
            <a:ext cx="976678" cy="523220"/>
          </a:xfrm>
          <a:prstGeom prst="rect">
            <a:avLst/>
          </a:prstGeom>
          <a:noFill/>
        </p:spPr>
        <p:txBody>
          <a:bodyPr wrap="none" rtlCol="0">
            <a:spAutoFit/>
          </a:bodyPr>
          <a:lstStyle/>
          <a:p>
            <a:r>
              <a:rPr lang="fr-CA" sz="1400" dirty="0" smtClean="0"/>
              <a:t>0,9 $</a:t>
            </a:r>
          </a:p>
          <a:p>
            <a:r>
              <a:rPr lang="fr-CA" sz="1400" dirty="0" smtClean="0"/>
              <a:t>économisé</a:t>
            </a:r>
            <a:endParaRPr lang="fr-CA" sz="1400" dirty="0"/>
          </a:p>
        </p:txBody>
      </p:sp>
      <p:sp>
        <p:nvSpPr>
          <p:cNvPr id="10" name="ZoneTexte 9"/>
          <p:cNvSpPr txBox="1"/>
          <p:nvPr/>
        </p:nvSpPr>
        <p:spPr>
          <a:xfrm>
            <a:off x="2852780" y="2854839"/>
            <a:ext cx="976678" cy="523220"/>
          </a:xfrm>
          <a:prstGeom prst="rect">
            <a:avLst/>
          </a:prstGeom>
          <a:noFill/>
        </p:spPr>
        <p:txBody>
          <a:bodyPr wrap="none" rtlCol="0">
            <a:spAutoFit/>
          </a:bodyPr>
          <a:lstStyle/>
          <a:p>
            <a:r>
              <a:rPr lang="fr-CA" sz="1400" dirty="0" smtClean="0"/>
              <a:t>0,99 $</a:t>
            </a:r>
          </a:p>
          <a:p>
            <a:r>
              <a:rPr lang="fr-CA" sz="1400" dirty="0" smtClean="0"/>
              <a:t>économisé</a:t>
            </a:r>
            <a:endParaRPr lang="fr-CA" sz="1400" dirty="0"/>
          </a:p>
        </p:txBody>
      </p:sp>
      <p:sp>
        <p:nvSpPr>
          <p:cNvPr id="11" name="ZoneTexte 10"/>
          <p:cNvSpPr txBox="1"/>
          <p:nvPr/>
        </p:nvSpPr>
        <p:spPr>
          <a:xfrm>
            <a:off x="4056730" y="2414277"/>
            <a:ext cx="5328739" cy="1200329"/>
          </a:xfrm>
          <a:prstGeom prst="rect">
            <a:avLst/>
          </a:prstGeom>
          <a:noFill/>
        </p:spPr>
        <p:txBody>
          <a:bodyPr wrap="square" rtlCol="0">
            <a:spAutoFit/>
          </a:bodyPr>
          <a:lstStyle/>
          <a:p>
            <a:pPr lvl="1"/>
            <a:r>
              <a:rPr lang="fr-CA" sz="2400" dirty="0" smtClean="0">
                <a:solidFill>
                  <a:srgbClr val="0A2191"/>
                </a:solidFill>
                <a:latin typeface="Effra"/>
              </a:rPr>
              <a:t>Économie des choix :</a:t>
            </a:r>
          </a:p>
          <a:p>
            <a:pPr marL="936115" lvl="1" indent="-457200">
              <a:buFont typeface="+mj-lt"/>
              <a:buAutoNum type="arabicPeriod"/>
            </a:pPr>
            <a:r>
              <a:rPr lang="fr-CA" sz="2400" dirty="0" smtClean="0">
                <a:solidFill>
                  <a:srgbClr val="0A2191"/>
                </a:solidFill>
                <a:latin typeface="Effra"/>
              </a:rPr>
              <a:t>Coûte en moyenne 3 $</a:t>
            </a:r>
          </a:p>
          <a:p>
            <a:pPr marL="936115" lvl="1" indent="-457200">
              <a:buFont typeface="+mj-lt"/>
              <a:buAutoNum type="arabicPeriod"/>
            </a:pPr>
            <a:r>
              <a:rPr lang="fr-CA" sz="2400" b="1" dirty="0" smtClean="0">
                <a:solidFill>
                  <a:srgbClr val="0A2191"/>
                </a:solidFill>
                <a:latin typeface="Effra"/>
              </a:rPr>
              <a:t>Coûte en moyenne 1,11 $</a:t>
            </a:r>
            <a:endParaRPr lang="fr-CA" sz="2400" b="1" dirty="0">
              <a:solidFill>
                <a:srgbClr val="0A2191"/>
              </a:solidFill>
              <a:latin typeface="Effra"/>
            </a:endParaRPr>
          </a:p>
        </p:txBody>
      </p:sp>
      <p:sp>
        <p:nvSpPr>
          <p:cNvPr id="12" name="ZoneTexte 11"/>
          <p:cNvSpPr txBox="1"/>
          <p:nvPr/>
        </p:nvSpPr>
        <p:spPr>
          <a:xfrm>
            <a:off x="307784" y="822363"/>
            <a:ext cx="9289290" cy="461665"/>
          </a:xfrm>
          <a:prstGeom prst="rect">
            <a:avLst/>
          </a:prstGeom>
          <a:noFill/>
        </p:spPr>
        <p:txBody>
          <a:bodyPr wrap="square" rtlCol="0">
            <a:spAutoFit/>
          </a:bodyPr>
          <a:lstStyle/>
          <a:p>
            <a:r>
              <a:rPr lang="fr-CA" sz="2400" dirty="0" smtClean="0">
                <a:solidFill>
                  <a:srgbClr val="0A2191"/>
                </a:solidFill>
                <a:latin typeface="Effra"/>
              </a:rPr>
              <a:t>Bénéfices d’un « feedback » rapide</a:t>
            </a:r>
          </a:p>
        </p:txBody>
      </p:sp>
    </p:spTree>
    <p:extLst>
      <p:ext uri="{BB962C8B-B14F-4D97-AF65-F5344CB8AC3E}">
        <p14:creationId xmlns:p14="http://schemas.microsoft.com/office/powerpoint/2010/main" val="366324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Principes du Lean Product </a:t>
            </a:r>
            <a:r>
              <a:rPr lang="fr-CA" sz="11200" dirty="0" err="1" smtClean="0"/>
              <a:t>Development</a:t>
            </a:r>
            <a:r>
              <a:rPr lang="fr-CA" sz="11200" dirty="0" smtClean="0"/>
              <a:t> 2</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2" name="Espace réservé du texte 1"/>
          <p:cNvSpPr>
            <a:spLocks noGrp="1"/>
          </p:cNvSpPr>
          <p:nvPr>
            <p:ph type="body" sz="quarter" idx="15"/>
          </p:nvPr>
        </p:nvSpPr>
        <p:spPr>
          <a:xfrm>
            <a:off x="416370" y="1446443"/>
            <a:ext cx="9024146" cy="4490145"/>
          </a:xfrm>
        </p:spPr>
        <p:txBody>
          <a:bodyPr>
            <a:normAutofit fontScale="25000" lnSpcReduction="20000"/>
          </a:bodyPr>
          <a:lstStyle/>
          <a:p>
            <a:pPr marL="342900" lvl="8" indent="-342900">
              <a:buFont typeface="Wingdings" panose="05000000000000000000" pitchFamily="2" charset="2"/>
              <a:buChar char="§"/>
            </a:pPr>
            <a:endParaRPr lang="fr-CA" sz="2200" dirty="0">
              <a:solidFill>
                <a:srgbClr val="0A2191"/>
              </a:solidFill>
              <a:latin typeface="Effra"/>
            </a:endParaRPr>
          </a:p>
          <a:p>
            <a:pPr marL="1143000" indent="-1143000">
              <a:lnSpc>
                <a:spcPct val="120000"/>
              </a:lnSpc>
              <a:buFont typeface="+mj-lt"/>
              <a:buAutoNum type="arabicPeriod"/>
            </a:pPr>
            <a:r>
              <a:rPr lang="fr-CA" sz="9600" dirty="0" smtClean="0">
                <a:latin typeface="Effra"/>
              </a:rPr>
              <a:t>Comprendre les enjeux économiques</a:t>
            </a:r>
          </a:p>
          <a:p>
            <a:pPr marL="1143000" indent="-1143000">
              <a:lnSpc>
                <a:spcPct val="120000"/>
              </a:lnSpc>
              <a:buFont typeface="+mj-lt"/>
              <a:buAutoNum type="arabicPeriod"/>
            </a:pPr>
            <a:r>
              <a:rPr lang="fr-CA" sz="9600" dirty="0">
                <a:latin typeface="Effra"/>
              </a:rPr>
              <a:t>Gérer les </a:t>
            </a:r>
            <a:r>
              <a:rPr lang="fr-CA" sz="9600" dirty="0" smtClean="0">
                <a:latin typeface="Effra"/>
              </a:rPr>
              <a:t>files d’attentes</a:t>
            </a:r>
          </a:p>
          <a:p>
            <a:pPr marL="1143000" indent="-1143000">
              <a:lnSpc>
                <a:spcPct val="120000"/>
              </a:lnSpc>
              <a:buFont typeface="+mj-lt"/>
              <a:buAutoNum type="arabicPeriod"/>
            </a:pPr>
            <a:r>
              <a:rPr lang="fr-CA" sz="9600" dirty="0" smtClean="0">
                <a:latin typeface="Effra"/>
              </a:rPr>
              <a:t>Exploiter la variabilité</a:t>
            </a:r>
          </a:p>
          <a:p>
            <a:pPr marL="1143000" indent="-1143000">
              <a:lnSpc>
                <a:spcPct val="120000"/>
              </a:lnSpc>
              <a:buFont typeface="+mj-lt"/>
              <a:buAutoNum type="arabicPeriod"/>
            </a:pPr>
            <a:r>
              <a:rPr lang="fr-CA" sz="9600" dirty="0" smtClean="0">
                <a:latin typeface="Effra"/>
              </a:rPr>
              <a:t>Réduire la taille des livraisons</a:t>
            </a:r>
          </a:p>
          <a:p>
            <a:pPr marL="1143000" indent="-1143000">
              <a:lnSpc>
                <a:spcPct val="120000"/>
              </a:lnSpc>
              <a:buFont typeface="+mj-lt"/>
              <a:buAutoNum type="arabicPeriod"/>
            </a:pPr>
            <a:r>
              <a:rPr lang="fr-CA" sz="9600" dirty="0" smtClean="0">
                <a:latin typeface="Effra"/>
              </a:rPr>
              <a:t>Contrôler les encours (WIP)</a:t>
            </a:r>
          </a:p>
          <a:p>
            <a:pPr marL="1143000" indent="-1143000">
              <a:lnSpc>
                <a:spcPct val="120000"/>
              </a:lnSpc>
              <a:buFont typeface="+mj-lt"/>
              <a:buAutoNum type="arabicPeriod"/>
            </a:pPr>
            <a:r>
              <a:rPr lang="fr-CA" sz="9600" dirty="0" smtClean="0">
                <a:latin typeface="Effra"/>
              </a:rPr>
              <a:t>Prioriser selon les gains</a:t>
            </a:r>
          </a:p>
          <a:p>
            <a:pPr marL="1143000" indent="-1143000">
              <a:lnSpc>
                <a:spcPct val="120000"/>
              </a:lnSpc>
              <a:buFont typeface="+mj-lt"/>
              <a:buAutoNum type="arabicPeriod"/>
            </a:pPr>
            <a:r>
              <a:rPr lang="fr-CA" sz="9600" dirty="0" smtClean="0">
                <a:latin typeface="Effra"/>
              </a:rPr>
              <a:t>Accélérer les feedback</a:t>
            </a:r>
          </a:p>
          <a:p>
            <a:pPr marL="1464037" lvl="1" indent="-685800">
              <a:buFont typeface="Arial" panose="020B0604020202020204" pitchFamily="34" charset="0"/>
              <a:buChar char="•"/>
            </a:pPr>
            <a:endParaRPr lang="fr-CA" sz="4800" dirty="0"/>
          </a:p>
          <a:p>
            <a:pPr marL="1464037" lvl="1" indent="-685800">
              <a:buFont typeface="Arial" panose="020B0604020202020204" pitchFamily="34" charset="0"/>
              <a:buChar char="•"/>
            </a:pPr>
            <a:endParaRPr lang="fr-CA" sz="4800" dirty="0" smtClean="0"/>
          </a:p>
          <a:p>
            <a:pPr marL="1464037" lvl="1" indent="-685800">
              <a:buFont typeface="Arial" panose="020B0604020202020204" pitchFamily="34" charset="0"/>
              <a:buChar char="•"/>
            </a:pPr>
            <a:endParaRPr lang="fr-FR" sz="4800" b="1" u="sng" dirty="0"/>
          </a:p>
          <a:p>
            <a:pPr marL="0" lvl="8" indent="0" algn="ctr">
              <a:buNone/>
            </a:pPr>
            <a:endParaRPr lang="fr-CA" altLang="fr-FR" sz="2200" b="1" dirty="0" smtClean="0">
              <a:solidFill>
                <a:srgbClr val="00B0F0"/>
              </a:solidFill>
              <a:latin typeface="Effra"/>
            </a:endParaRPr>
          </a:p>
          <a:p>
            <a:pPr marL="3657266" lvl="8" indent="0">
              <a:buNone/>
            </a:pPr>
            <a:r>
              <a:rPr lang="fr-CA" altLang="fr-FR" sz="2200" dirty="0" smtClean="0">
                <a:latin typeface="Arial Narrow" panose="020B0606020202030204" pitchFamily="34" charset="0"/>
              </a:rPr>
              <a:t>    </a:t>
            </a:r>
            <a:endParaRPr lang="fr-CA" sz="2200" dirty="0"/>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3" name="ZoneTexte 2"/>
          <p:cNvSpPr txBox="1"/>
          <p:nvPr/>
        </p:nvSpPr>
        <p:spPr>
          <a:xfrm>
            <a:off x="416370" y="5190983"/>
            <a:ext cx="8713210" cy="969496"/>
          </a:xfrm>
          <a:prstGeom prst="rect">
            <a:avLst/>
          </a:prstGeom>
          <a:noFill/>
        </p:spPr>
        <p:txBody>
          <a:bodyPr wrap="square" rtlCol="0">
            <a:spAutoFit/>
          </a:bodyPr>
          <a:lstStyle/>
          <a:p>
            <a:r>
              <a:rPr lang="fr-CA" dirty="0">
                <a:solidFill>
                  <a:srgbClr val="0A2191"/>
                </a:solidFill>
                <a:latin typeface="Effra"/>
              </a:rPr>
              <a:t>Extrait de « </a:t>
            </a:r>
            <a:r>
              <a:rPr lang="en-US" dirty="0">
                <a:solidFill>
                  <a:srgbClr val="0A2191"/>
                </a:solidFill>
                <a:latin typeface="Effra"/>
              </a:rPr>
              <a:t>The Principles of Product Development Flow: Second Generation Lean Product Development </a:t>
            </a:r>
            <a:r>
              <a:rPr lang="fr-CA" dirty="0">
                <a:solidFill>
                  <a:srgbClr val="0A2191"/>
                </a:solidFill>
                <a:latin typeface="Effra"/>
              </a:rPr>
              <a:t>»,</a:t>
            </a:r>
            <a:r>
              <a:rPr lang="en-US" dirty="0">
                <a:solidFill>
                  <a:srgbClr val="0A2191"/>
                </a:solidFill>
                <a:latin typeface="Effra"/>
              </a:rPr>
              <a:t> May 29 2009 par Donald G. </a:t>
            </a:r>
            <a:r>
              <a:rPr lang="en-US" dirty="0" err="1">
                <a:solidFill>
                  <a:srgbClr val="0A2191"/>
                </a:solidFill>
                <a:latin typeface="Effra"/>
              </a:rPr>
              <a:t>Reinertsen</a:t>
            </a:r>
            <a:endParaRPr lang="en-US" dirty="0">
              <a:solidFill>
                <a:srgbClr val="0A2191"/>
              </a:solidFill>
              <a:latin typeface="Effra"/>
            </a:endParaRPr>
          </a:p>
          <a:p>
            <a:endParaRPr lang="fr-CA" dirty="0"/>
          </a:p>
        </p:txBody>
      </p:sp>
    </p:spTree>
    <p:extLst>
      <p:ext uri="{BB962C8B-B14F-4D97-AF65-F5344CB8AC3E}">
        <p14:creationId xmlns:p14="http://schemas.microsoft.com/office/powerpoint/2010/main" val="88864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normAutofit/>
          </a:bodyPr>
          <a:lstStyle/>
          <a:p>
            <a:r>
              <a:rPr lang="fr-CA" sz="5100" dirty="0" smtClean="0"/>
              <a:t>Cas vécus</a:t>
            </a:r>
            <a:endParaRPr lang="fr-CA" sz="5100" dirty="0"/>
          </a:p>
        </p:txBody>
      </p:sp>
    </p:spTree>
    <p:extLst>
      <p:ext uri="{BB962C8B-B14F-4D97-AF65-F5344CB8AC3E}">
        <p14:creationId xmlns:p14="http://schemas.microsoft.com/office/powerpoint/2010/main" val="20066862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a:t>Le Lean appliqué aux </a:t>
            </a:r>
            <a:r>
              <a:rPr lang="fr-CA" sz="11200" dirty="0" smtClean="0"/>
              <a:t>TI : MTQ</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0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Rectangle 1"/>
          <p:cNvSpPr/>
          <p:nvPr/>
        </p:nvSpPr>
        <p:spPr>
          <a:xfrm>
            <a:off x="200340" y="908650"/>
            <a:ext cx="9505319" cy="5909310"/>
          </a:xfrm>
          <a:prstGeom prst="rect">
            <a:avLst/>
          </a:prstGeom>
        </p:spPr>
        <p:txBody>
          <a:bodyPr wrap="square">
            <a:spAutoFit/>
          </a:bodyPr>
          <a:lstStyle/>
          <a:p>
            <a:r>
              <a:rPr lang="fr-CA" sz="1800" b="1" dirty="0" smtClean="0">
                <a:solidFill>
                  <a:srgbClr val="0A2191"/>
                </a:solidFill>
                <a:latin typeface="Effra"/>
              </a:rPr>
              <a:t>Ce qui a été facile</a:t>
            </a:r>
          </a:p>
          <a:p>
            <a:pPr marL="342900" indent="-342900">
              <a:buFont typeface="Wingdings" panose="05000000000000000000" pitchFamily="2" charset="2"/>
              <a:buChar char="§"/>
            </a:pPr>
            <a:r>
              <a:rPr lang="fr-CA" sz="1700" dirty="0" smtClean="0">
                <a:solidFill>
                  <a:srgbClr val="0A2191"/>
                </a:solidFill>
                <a:latin typeface="Effra"/>
              </a:rPr>
              <a:t>Mise en place et adoption des outils</a:t>
            </a:r>
            <a:endParaRPr lang="fr-CA" sz="1700" dirty="0" smtClean="0">
              <a:solidFill>
                <a:srgbClr val="0A2191"/>
              </a:solidFill>
              <a:latin typeface="Effra"/>
            </a:endParaRPr>
          </a:p>
          <a:p>
            <a:r>
              <a:rPr lang="fr-CA" sz="1800" b="1" dirty="0" smtClean="0">
                <a:solidFill>
                  <a:srgbClr val="0A2191"/>
                </a:solidFill>
                <a:latin typeface="Effra"/>
              </a:rPr>
              <a:t>Facteurs de succès</a:t>
            </a:r>
            <a:endParaRPr lang="fr-CA" sz="1800" b="1" dirty="0" smtClean="0">
              <a:solidFill>
                <a:srgbClr val="0A2191"/>
              </a:solidFill>
              <a:latin typeface="Effra"/>
            </a:endParaRPr>
          </a:p>
          <a:p>
            <a:pPr marL="342900" indent="-342900">
              <a:buFont typeface="Wingdings" panose="05000000000000000000" pitchFamily="2" charset="2"/>
              <a:buChar char="§"/>
            </a:pPr>
            <a:r>
              <a:rPr lang="fr-CA" sz="1700" dirty="0" smtClean="0">
                <a:solidFill>
                  <a:srgbClr val="0A2191"/>
                </a:solidFill>
                <a:latin typeface="Effra"/>
              </a:rPr>
              <a:t>Principes </a:t>
            </a:r>
            <a:r>
              <a:rPr lang="fr-CA" sz="1700" dirty="0">
                <a:solidFill>
                  <a:srgbClr val="0A2191"/>
                </a:solidFill>
                <a:latin typeface="Effra"/>
              </a:rPr>
              <a:t>« </a:t>
            </a:r>
            <a:r>
              <a:rPr lang="fr-CA" sz="1700" dirty="0" smtClean="0">
                <a:solidFill>
                  <a:srgbClr val="0A2191"/>
                </a:solidFill>
                <a:latin typeface="Effra"/>
              </a:rPr>
              <a:t>la </a:t>
            </a:r>
            <a:r>
              <a:rPr lang="fr-CA" sz="1700" dirty="0">
                <a:solidFill>
                  <a:srgbClr val="0A2191"/>
                </a:solidFill>
                <a:latin typeface="Effra"/>
              </a:rPr>
              <a:t>bonne chose à faire </a:t>
            </a:r>
            <a:r>
              <a:rPr lang="fr-CA" sz="1700" dirty="0" smtClean="0">
                <a:solidFill>
                  <a:srgbClr val="0A2191"/>
                </a:solidFill>
                <a:latin typeface="Effra"/>
              </a:rPr>
              <a:t>doit aussi devenir la </a:t>
            </a:r>
            <a:r>
              <a:rPr lang="fr-CA" sz="1700" dirty="0">
                <a:solidFill>
                  <a:srgbClr val="0A2191"/>
                </a:solidFill>
                <a:latin typeface="Effra"/>
              </a:rPr>
              <a:t>chose la plus facile à </a:t>
            </a:r>
            <a:r>
              <a:rPr lang="fr-CA" sz="1700" dirty="0" smtClean="0">
                <a:solidFill>
                  <a:srgbClr val="0A2191"/>
                </a:solidFill>
                <a:latin typeface="Effra"/>
              </a:rPr>
              <a:t>faire » + « exposer rapidement les individus aux conséquences de leurs actions » </a:t>
            </a:r>
            <a:endParaRPr lang="fr-CA" sz="1700" dirty="0">
              <a:solidFill>
                <a:srgbClr val="0A2191"/>
              </a:solidFill>
              <a:latin typeface="Effra"/>
            </a:endParaRPr>
          </a:p>
          <a:p>
            <a:pPr marL="342900" indent="-342900">
              <a:buFont typeface="Wingdings" panose="05000000000000000000" pitchFamily="2" charset="2"/>
              <a:buChar char="§"/>
            </a:pPr>
            <a:r>
              <a:rPr lang="fr-CA" sz="1700" dirty="0" smtClean="0">
                <a:solidFill>
                  <a:srgbClr val="0A2191"/>
                </a:solidFill>
                <a:latin typeface="Effra"/>
              </a:rPr>
              <a:t>Audit selon la </a:t>
            </a:r>
            <a:r>
              <a:rPr lang="fr-CA" sz="1700" dirty="0">
                <a:solidFill>
                  <a:srgbClr val="0A2191"/>
                </a:solidFill>
                <a:latin typeface="Effra"/>
              </a:rPr>
              <a:t>démarche DMAIIC </a:t>
            </a:r>
            <a:r>
              <a:rPr lang="fr-CA" sz="1700" dirty="0" smtClean="0">
                <a:solidFill>
                  <a:srgbClr val="0A2191"/>
                </a:solidFill>
                <a:latin typeface="Effra"/>
              </a:rPr>
              <a:t>opposée </a:t>
            </a:r>
            <a:r>
              <a:rPr lang="fr-CA" sz="1700" dirty="0">
                <a:solidFill>
                  <a:srgbClr val="0A2191"/>
                </a:solidFill>
                <a:latin typeface="Effra"/>
              </a:rPr>
              <a:t>à un audit par niveau de maturité, </a:t>
            </a:r>
            <a:endParaRPr lang="fr-CA" sz="1700" dirty="0" smtClean="0">
              <a:solidFill>
                <a:srgbClr val="0A2191"/>
              </a:solidFill>
              <a:latin typeface="Effra"/>
            </a:endParaRPr>
          </a:p>
          <a:p>
            <a:pPr marL="821815" lvl="1" indent="-342900">
              <a:buFont typeface="Wingdings" panose="05000000000000000000" pitchFamily="2" charset="2"/>
              <a:buChar char="§"/>
            </a:pPr>
            <a:r>
              <a:rPr lang="fr-CA" sz="1700" dirty="0" smtClean="0">
                <a:solidFill>
                  <a:srgbClr val="0A2191"/>
                </a:solidFill>
                <a:latin typeface="Effra"/>
              </a:rPr>
              <a:t>partir des problèmes vécus au quotidien, </a:t>
            </a:r>
          </a:p>
          <a:p>
            <a:pPr marL="821815" lvl="1" indent="-342900">
              <a:buFont typeface="Wingdings" panose="05000000000000000000" pitchFamily="2" charset="2"/>
              <a:buChar char="§"/>
            </a:pPr>
            <a:r>
              <a:rPr lang="fr-CA" sz="1700" dirty="0" smtClean="0">
                <a:solidFill>
                  <a:srgbClr val="0A2191"/>
                </a:solidFill>
                <a:latin typeface="Effra"/>
              </a:rPr>
              <a:t>identifier les précédentes tentatives d’améliorations, les volontés « locales » d’améliorations</a:t>
            </a:r>
          </a:p>
          <a:p>
            <a:pPr marL="342900" indent="-342900">
              <a:buFont typeface="Wingdings" panose="05000000000000000000" pitchFamily="2" charset="2"/>
              <a:buChar char="§"/>
            </a:pPr>
            <a:r>
              <a:rPr lang="fr-CA" sz="1700" dirty="0" smtClean="0">
                <a:solidFill>
                  <a:srgbClr val="0A2191"/>
                </a:solidFill>
                <a:latin typeface="Effra"/>
              </a:rPr>
              <a:t>Introduction des « challenges » (nouveaux outils, nouvelles pratiques) en cadence continue, avec prise de feedback en continue</a:t>
            </a:r>
          </a:p>
          <a:p>
            <a:r>
              <a:rPr lang="fr-CA" sz="1700" b="1" dirty="0" smtClean="0">
                <a:solidFill>
                  <a:srgbClr val="0A2191"/>
                </a:solidFill>
                <a:latin typeface="Effra"/>
              </a:rPr>
              <a:t>Ce qui a été difficile</a:t>
            </a:r>
          </a:p>
          <a:p>
            <a:pPr marL="342900" indent="-342900">
              <a:buFont typeface="Wingdings" panose="05000000000000000000" pitchFamily="2" charset="2"/>
              <a:buChar char="§"/>
            </a:pPr>
            <a:r>
              <a:rPr lang="fr-CA" sz="1700" dirty="0">
                <a:solidFill>
                  <a:srgbClr val="0A2191"/>
                </a:solidFill>
                <a:latin typeface="Effra"/>
              </a:rPr>
              <a:t>Beaucoup de </a:t>
            </a:r>
            <a:r>
              <a:rPr lang="fr-CA" sz="1700" dirty="0" smtClean="0">
                <a:solidFill>
                  <a:srgbClr val="0A2191"/>
                </a:solidFill>
                <a:latin typeface="Effra"/>
              </a:rPr>
              <a:t>tâtonnements </a:t>
            </a:r>
            <a:r>
              <a:rPr lang="fr-CA" sz="1700" dirty="0">
                <a:solidFill>
                  <a:srgbClr val="0A2191"/>
                </a:solidFill>
                <a:latin typeface="Effra"/>
              </a:rPr>
              <a:t>pour arriver à ce que « la bonne chose à faire » soit adoptée</a:t>
            </a:r>
          </a:p>
          <a:p>
            <a:pPr marL="342900" indent="-342900">
              <a:buFont typeface="Wingdings" panose="05000000000000000000" pitchFamily="2" charset="2"/>
              <a:buChar char="§"/>
            </a:pPr>
            <a:r>
              <a:rPr lang="fr-CA" sz="1700" dirty="0" smtClean="0">
                <a:solidFill>
                  <a:srgbClr val="0A2191"/>
                </a:solidFill>
                <a:latin typeface="Effra"/>
              </a:rPr>
              <a:t>Réorganisation du MTQ et donc volonté de ne pas entamer de transformations majeures avant un transfert de responsabilité</a:t>
            </a:r>
          </a:p>
          <a:p>
            <a:pPr marL="821815" lvl="1" indent="-342900">
              <a:buFont typeface="Wingdings" panose="05000000000000000000" pitchFamily="2" charset="2"/>
              <a:buChar char="§"/>
            </a:pPr>
            <a:r>
              <a:rPr lang="fr-CA" sz="1700" dirty="0" smtClean="0">
                <a:solidFill>
                  <a:srgbClr val="0A2191"/>
                </a:solidFill>
                <a:latin typeface="Effra"/>
              </a:rPr>
              <a:t>Pas d’automatisation des tests, déploiements BD, déploiements d’infrastructure </a:t>
            </a:r>
          </a:p>
          <a:p>
            <a:pPr marL="342900" indent="-342900">
              <a:buFont typeface="Wingdings" panose="05000000000000000000" pitchFamily="2" charset="2"/>
              <a:buChar char="§"/>
            </a:pPr>
            <a:r>
              <a:rPr lang="fr-CA" sz="1700" dirty="0" smtClean="0">
                <a:solidFill>
                  <a:srgbClr val="0A2191"/>
                </a:solidFill>
                <a:latin typeface="Effra"/>
              </a:rPr>
              <a:t>Faire évoluer l’état d’esprit</a:t>
            </a:r>
          </a:p>
          <a:p>
            <a:pPr marL="821815" lvl="1" indent="-342900">
              <a:buFont typeface="Wingdings" panose="05000000000000000000" pitchFamily="2" charset="2"/>
              <a:buChar char="§"/>
            </a:pPr>
            <a:r>
              <a:rPr lang="fr-CA" sz="1700" dirty="0" smtClean="0">
                <a:solidFill>
                  <a:srgbClr val="0A2191"/>
                </a:solidFill>
                <a:latin typeface="Effra"/>
              </a:rPr>
              <a:t>Transformation agile (donner de l’autonomie d’un côté, l’accepter de l’autre)</a:t>
            </a:r>
          </a:p>
          <a:p>
            <a:pPr marL="821815" lvl="1" indent="-342900">
              <a:buFont typeface="Wingdings" panose="05000000000000000000" pitchFamily="2" charset="2"/>
              <a:buChar char="§"/>
            </a:pPr>
            <a:r>
              <a:rPr lang="fr-CA" sz="1700" dirty="0" smtClean="0">
                <a:solidFill>
                  <a:srgbClr val="0A2191"/>
                </a:solidFill>
                <a:latin typeface="Effra"/>
              </a:rPr>
              <a:t>Lors de l’identification des causes racines des problèmes, passage d’un réflexe d’en quoi les individus contribuent à une analyse d’en quoi le processus contribue</a:t>
            </a:r>
            <a:endParaRPr lang="fr-CA" sz="1700" dirty="0">
              <a:solidFill>
                <a:srgbClr val="0A2191"/>
              </a:solidFill>
              <a:latin typeface="Effra"/>
            </a:endParaRPr>
          </a:p>
          <a:p>
            <a:pPr marL="342900" indent="-342900">
              <a:buFont typeface="Wingdings" panose="05000000000000000000" pitchFamily="2" charset="2"/>
              <a:buChar char="§"/>
            </a:pPr>
            <a:endParaRPr lang="fr-CA" sz="1800" dirty="0">
              <a:solidFill>
                <a:srgbClr val="0A2191"/>
              </a:solidFill>
              <a:latin typeface="Effra"/>
            </a:endParaRPr>
          </a:p>
          <a:p>
            <a:r>
              <a:rPr lang="fr-CA" sz="1800" dirty="0" smtClean="0">
                <a:solidFill>
                  <a:srgbClr val="0A2191"/>
                </a:solidFill>
                <a:latin typeface="Effra"/>
              </a:rPr>
              <a:t> </a:t>
            </a:r>
            <a:endParaRPr lang="fr-CA" sz="1800" dirty="0">
              <a:solidFill>
                <a:srgbClr val="0A2191"/>
              </a:solidFill>
              <a:latin typeface="Effra"/>
            </a:endParaRPr>
          </a:p>
        </p:txBody>
      </p:sp>
      <p:pic>
        <p:nvPicPr>
          <p:cNvPr id="10" name="Image 9"/>
          <p:cNvPicPr>
            <a:picLocks noChangeAspect="1"/>
          </p:cNvPicPr>
          <p:nvPr/>
        </p:nvPicPr>
        <p:blipFill>
          <a:blip r:embed="rId4"/>
          <a:stretch>
            <a:fillRect/>
          </a:stretch>
        </p:blipFill>
        <p:spPr>
          <a:xfrm>
            <a:off x="7473350" y="484847"/>
            <a:ext cx="2050766" cy="1027632"/>
          </a:xfrm>
          <a:prstGeom prst="rect">
            <a:avLst/>
          </a:prstGeom>
        </p:spPr>
      </p:pic>
    </p:spTree>
    <p:extLst>
      <p:ext uri="{BB962C8B-B14F-4D97-AF65-F5344CB8AC3E}">
        <p14:creationId xmlns:p14="http://schemas.microsoft.com/office/powerpoint/2010/main" val="3240282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a:t>Le Lean appliqué aux </a:t>
            </a:r>
            <a:r>
              <a:rPr lang="fr-CA" sz="11200" dirty="0" smtClean="0"/>
              <a:t>TI : </a:t>
            </a:r>
            <a:r>
              <a:rPr lang="fr-CA" sz="11200" dirty="0" err="1" smtClean="0"/>
              <a:t>Optel</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0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Rectangle 1"/>
          <p:cNvSpPr/>
          <p:nvPr/>
        </p:nvSpPr>
        <p:spPr>
          <a:xfrm>
            <a:off x="200340" y="908650"/>
            <a:ext cx="9505319" cy="5893921"/>
          </a:xfrm>
          <a:prstGeom prst="rect">
            <a:avLst/>
          </a:prstGeom>
        </p:spPr>
        <p:txBody>
          <a:bodyPr wrap="square">
            <a:spAutoFit/>
          </a:bodyPr>
          <a:lstStyle/>
          <a:p>
            <a:r>
              <a:rPr lang="fr-CA" sz="1800" b="1" dirty="0" smtClean="0">
                <a:solidFill>
                  <a:srgbClr val="0A2191"/>
                </a:solidFill>
                <a:latin typeface="Effra"/>
              </a:rPr>
              <a:t>Les bons coups de l’audit</a:t>
            </a:r>
            <a:endParaRPr lang="fr-CA" sz="1800" b="1" dirty="0" smtClean="0">
              <a:solidFill>
                <a:srgbClr val="0A2191"/>
              </a:solidFill>
              <a:latin typeface="Effra"/>
            </a:endParaRPr>
          </a:p>
          <a:p>
            <a:pPr marL="342900" indent="-342900">
              <a:buFont typeface="Wingdings" panose="05000000000000000000" pitchFamily="2" charset="2"/>
              <a:buChar char="§"/>
            </a:pPr>
            <a:r>
              <a:rPr lang="fr-CA" sz="1700" dirty="0" smtClean="0">
                <a:solidFill>
                  <a:srgbClr val="0A2191"/>
                </a:solidFill>
                <a:latin typeface="Effra"/>
              </a:rPr>
              <a:t>L’identification des problèmes et des volontés « locales » d’améliorations a permis</a:t>
            </a:r>
          </a:p>
          <a:p>
            <a:pPr marL="821815" lvl="1" indent="-342900">
              <a:buFont typeface="Wingdings" panose="05000000000000000000" pitchFamily="2" charset="2"/>
              <a:buChar char="§"/>
            </a:pPr>
            <a:r>
              <a:rPr lang="fr-CA" sz="1700" dirty="0" smtClean="0">
                <a:solidFill>
                  <a:srgbClr val="0A2191"/>
                </a:solidFill>
                <a:latin typeface="Effra"/>
              </a:rPr>
              <a:t>De mettre en contact des joueurs clés ayant une </a:t>
            </a:r>
            <a:r>
              <a:rPr lang="fr-CA" sz="1700" dirty="0">
                <a:solidFill>
                  <a:srgbClr val="0A2191"/>
                </a:solidFill>
                <a:latin typeface="Effra"/>
              </a:rPr>
              <a:t>volonté commune </a:t>
            </a:r>
            <a:endParaRPr lang="fr-CA" sz="1700" dirty="0" smtClean="0">
              <a:solidFill>
                <a:srgbClr val="0A2191"/>
              </a:solidFill>
              <a:latin typeface="Effra"/>
            </a:endParaRPr>
          </a:p>
          <a:p>
            <a:pPr marL="821815" lvl="1" indent="-342900">
              <a:buFont typeface="Wingdings" panose="05000000000000000000" pitchFamily="2" charset="2"/>
              <a:buChar char="§"/>
            </a:pPr>
            <a:r>
              <a:rPr lang="fr-CA" sz="1700" dirty="0" smtClean="0">
                <a:solidFill>
                  <a:srgbClr val="0A2191"/>
                </a:solidFill>
                <a:latin typeface="Effra"/>
              </a:rPr>
              <a:t>D’initier </a:t>
            </a:r>
            <a:r>
              <a:rPr lang="fr-CA" sz="1700" dirty="0">
                <a:solidFill>
                  <a:srgbClr val="0A2191"/>
                </a:solidFill>
                <a:latin typeface="Effra"/>
              </a:rPr>
              <a:t>des </a:t>
            </a:r>
            <a:r>
              <a:rPr lang="fr-CA" sz="1700" dirty="0" smtClean="0">
                <a:solidFill>
                  <a:srgbClr val="0A2191"/>
                </a:solidFill>
                <a:latin typeface="Effra"/>
              </a:rPr>
              <a:t>synergies constructives entre équipe</a:t>
            </a:r>
            <a:endParaRPr lang="fr-CA" sz="1700" dirty="0" smtClean="0">
              <a:solidFill>
                <a:srgbClr val="0A2191"/>
              </a:solidFill>
              <a:latin typeface="Effra"/>
            </a:endParaRPr>
          </a:p>
          <a:p>
            <a:r>
              <a:rPr lang="fr-CA" sz="1700" b="1" dirty="0" smtClean="0">
                <a:solidFill>
                  <a:srgbClr val="0A2191"/>
                </a:solidFill>
                <a:latin typeface="Effra"/>
              </a:rPr>
              <a:t>Ce qui a été difficile</a:t>
            </a:r>
          </a:p>
          <a:p>
            <a:pPr marL="342900" indent="-342900">
              <a:buFont typeface="Wingdings" panose="05000000000000000000" pitchFamily="2" charset="2"/>
              <a:buChar char="§"/>
            </a:pPr>
            <a:r>
              <a:rPr lang="fr-CA" sz="1700" dirty="0" smtClean="0">
                <a:solidFill>
                  <a:srgbClr val="0A2191"/>
                </a:solidFill>
                <a:latin typeface="Effra"/>
              </a:rPr>
              <a:t>Inquiétudes vis-à-vis du coût du tâtonnement qu’implique </a:t>
            </a:r>
          </a:p>
          <a:p>
            <a:pPr marL="821815" lvl="1" indent="-342900">
              <a:buFont typeface="Wingdings" panose="05000000000000000000" pitchFamily="2" charset="2"/>
              <a:buChar char="§"/>
            </a:pPr>
            <a:r>
              <a:rPr lang="fr-CA" sz="1700" dirty="0" smtClean="0">
                <a:solidFill>
                  <a:srgbClr val="0A2191"/>
                </a:solidFill>
                <a:latin typeface="Effra"/>
              </a:rPr>
              <a:t>Les principes </a:t>
            </a:r>
            <a:r>
              <a:rPr lang="fr-CA" sz="1700" dirty="0">
                <a:solidFill>
                  <a:srgbClr val="0A2191"/>
                </a:solidFill>
                <a:latin typeface="Effra"/>
              </a:rPr>
              <a:t>« la bonne chose à faire doit aussi devenir la chose la plus facile à faire » + « exposer rapidement les individus aux conséquences de leurs actions » </a:t>
            </a:r>
          </a:p>
          <a:p>
            <a:pPr marL="821815" lvl="1" indent="-342900">
              <a:buFont typeface="Wingdings" panose="05000000000000000000" pitchFamily="2" charset="2"/>
              <a:buChar char="§"/>
            </a:pPr>
            <a:r>
              <a:rPr lang="fr-CA" sz="1700" dirty="0" smtClean="0">
                <a:solidFill>
                  <a:srgbClr val="0A2191"/>
                </a:solidFill>
                <a:latin typeface="Effra"/>
              </a:rPr>
              <a:t>L’introduction </a:t>
            </a:r>
            <a:r>
              <a:rPr lang="fr-CA" sz="1700" dirty="0">
                <a:solidFill>
                  <a:srgbClr val="0A2191"/>
                </a:solidFill>
                <a:latin typeface="Effra"/>
              </a:rPr>
              <a:t>des « challenges » (nouveaux outils, nouvelles pratiques) en cadence continue, avec prise de feedback en </a:t>
            </a:r>
            <a:r>
              <a:rPr lang="fr-CA" sz="1700" dirty="0" smtClean="0">
                <a:solidFill>
                  <a:srgbClr val="0A2191"/>
                </a:solidFill>
                <a:latin typeface="Effra"/>
              </a:rPr>
              <a:t>continue</a:t>
            </a:r>
          </a:p>
          <a:p>
            <a:pPr marL="342900" indent="-342900">
              <a:buFont typeface="Wingdings" panose="05000000000000000000" pitchFamily="2" charset="2"/>
              <a:buChar char="§"/>
            </a:pPr>
            <a:r>
              <a:rPr lang="fr-CA" sz="1700" dirty="0" smtClean="0">
                <a:solidFill>
                  <a:srgbClr val="0A2191"/>
                </a:solidFill>
                <a:latin typeface="Effra"/>
              </a:rPr>
              <a:t>Retour sur investissement difficile à estimer car temps passé par les équipes à éteindre les feux </a:t>
            </a:r>
            <a:r>
              <a:rPr lang="fr-CA" sz="1700" dirty="0">
                <a:solidFill>
                  <a:srgbClr val="0A2191"/>
                </a:solidFill>
                <a:latin typeface="Effra"/>
              </a:rPr>
              <a:t>difficile à estimer</a:t>
            </a:r>
            <a:endParaRPr lang="fr-CA" sz="1700" dirty="0" smtClean="0">
              <a:solidFill>
                <a:srgbClr val="0A2191"/>
              </a:solidFill>
              <a:latin typeface="Effra"/>
            </a:endParaRPr>
          </a:p>
          <a:p>
            <a:pPr marL="1300730" lvl="2" indent="-342900">
              <a:buFont typeface="Wingdings" panose="05000000000000000000" pitchFamily="2" charset="2"/>
              <a:buChar char="§"/>
            </a:pPr>
            <a:r>
              <a:rPr lang="fr-CA" sz="1700" dirty="0" smtClean="0">
                <a:solidFill>
                  <a:srgbClr val="0A2191"/>
                </a:solidFill>
                <a:latin typeface="Effra"/>
              </a:rPr>
              <a:t>Les employés n’aiment pas dire qu’ils ne sont pas efficaces</a:t>
            </a:r>
          </a:p>
          <a:p>
            <a:pPr marL="1300730" lvl="2" indent="-342900">
              <a:buFont typeface="Wingdings" panose="05000000000000000000" pitchFamily="2" charset="2"/>
              <a:buChar char="§"/>
            </a:pPr>
            <a:r>
              <a:rPr lang="fr-CA" sz="1700" dirty="0" smtClean="0">
                <a:solidFill>
                  <a:srgbClr val="0A2191"/>
                </a:solidFill>
                <a:latin typeface="Effra"/>
              </a:rPr>
              <a:t>Les directeurs n’aiment pas remonter que leur équipe n’est pas efficace</a:t>
            </a:r>
          </a:p>
          <a:p>
            <a:pPr marL="1300730" lvl="2" indent="-342900">
              <a:buFont typeface="Wingdings" panose="05000000000000000000" pitchFamily="2" charset="2"/>
              <a:buChar char="§"/>
            </a:pPr>
            <a:r>
              <a:rPr lang="fr-CA" sz="1700" dirty="0" smtClean="0">
                <a:solidFill>
                  <a:srgbClr val="0A2191"/>
                </a:solidFill>
                <a:latin typeface="Effra"/>
              </a:rPr>
              <a:t>Pas de métriques disponibles</a:t>
            </a:r>
          </a:p>
          <a:p>
            <a:pPr marL="342900" indent="-342900">
              <a:buFont typeface="Wingdings" panose="05000000000000000000" pitchFamily="2" charset="2"/>
              <a:buChar char="§"/>
            </a:pPr>
            <a:r>
              <a:rPr lang="fr-CA" sz="1700" dirty="0" smtClean="0">
                <a:solidFill>
                  <a:srgbClr val="0A2191"/>
                </a:solidFill>
                <a:latin typeface="Effra"/>
              </a:rPr>
              <a:t>Inquiétude vis-à-vis des technologies utilisées</a:t>
            </a:r>
          </a:p>
          <a:p>
            <a:pPr marL="821815" lvl="1" indent="-342900">
              <a:buFont typeface="Wingdings" panose="05000000000000000000" pitchFamily="2" charset="2"/>
              <a:buChar char="§"/>
            </a:pPr>
            <a:r>
              <a:rPr lang="fr-CA" sz="1700" dirty="0" smtClean="0">
                <a:solidFill>
                  <a:srgbClr val="0A2191"/>
                </a:solidFill>
                <a:latin typeface="Effra"/>
              </a:rPr>
              <a:t>Le logiciel fonctionne sous Windows et l’audit à été fait en ce sens</a:t>
            </a:r>
          </a:p>
          <a:p>
            <a:pPr marL="821815" lvl="1" indent="-342900">
              <a:buFont typeface="Wingdings" panose="05000000000000000000" pitchFamily="2" charset="2"/>
              <a:buChar char="§"/>
            </a:pPr>
            <a:r>
              <a:rPr lang="fr-CA" sz="1700" dirty="0" smtClean="0">
                <a:solidFill>
                  <a:srgbClr val="0A2191"/>
                </a:solidFill>
                <a:latin typeface="Effra"/>
              </a:rPr>
              <a:t>Certaines parties prenantes souhaitent qu’il fonctionne sous Unix</a:t>
            </a:r>
          </a:p>
          <a:p>
            <a:pPr marL="821815" lvl="1" indent="-342900">
              <a:buFont typeface="Wingdings" panose="05000000000000000000" pitchFamily="2" charset="2"/>
              <a:buChar char="§"/>
            </a:pPr>
            <a:endParaRPr lang="fr-CA" sz="1700" dirty="0">
              <a:solidFill>
                <a:srgbClr val="0A2191"/>
              </a:solidFill>
              <a:latin typeface="Effra"/>
            </a:endParaRPr>
          </a:p>
          <a:p>
            <a:pPr marL="342900" indent="-342900">
              <a:buFont typeface="Wingdings" panose="05000000000000000000" pitchFamily="2" charset="2"/>
              <a:buChar char="§"/>
            </a:pPr>
            <a:endParaRPr lang="fr-CA" sz="1700" dirty="0">
              <a:solidFill>
                <a:srgbClr val="0A2191"/>
              </a:solidFill>
              <a:latin typeface="Effra"/>
            </a:endParaRPr>
          </a:p>
          <a:p>
            <a:pPr marL="342900" indent="-342900">
              <a:buFont typeface="Wingdings" panose="05000000000000000000" pitchFamily="2" charset="2"/>
              <a:buChar char="§"/>
            </a:pPr>
            <a:endParaRPr lang="fr-CA" sz="1800" dirty="0">
              <a:solidFill>
                <a:srgbClr val="0A2191"/>
              </a:solidFill>
              <a:latin typeface="Effra"/>
            </a:endParaRPr>
          </a:p>
          <a:p>
            <a:r>
              <a:rPr lang="fr-CA" sz="1800" dirty="0" smtClean="0">
                <a:solidFill>
                  <a:srgbClr val="0A2191"/>
                </a:solidFill>
                <a:latin typeface="Effra"/>
              </a:rPr>
              <a:t> </a:t>
            </a:r>
            <a:endParaRPr lang="fr-CA" sz="1800" dirty="0">
              <a:solidFill>
                <a:srgbClr val="0A2191"/>
              </a:solidFill>
              <a:latin typeface="Effra"/>
            </a:endParaRPr>
          </a:p>
        </p:txBody>
      </p:sp>
      <p:pic>
        <p:nvPicPr>
          <p:cNvPr id="1032" name="Picture 8" descr="Résultats de recherche d'images pour « optel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9330" y="512086"/>
            <a:ext cx="2258023" cy="7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749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2177" y="512086"/>
            <a:ext cx="7673716" cy="583791"/>
          </a:xfrm>
        </p:spPr>
        <p:txBody>
          <a:bodyPr>
            <a:noAutofit/>
          </a:bodyPr>
          <a:lstStyle/>
          <a:p>
            <a:r>
              <a:rPr lang="fr-CA" sz="3000" dirty="0" smtClean="0"/>
              <a:t>Lean appliqué aux TI</a:t>
            </a:r>
            <a:endParaRPr lang="fr-CA" sz="3000" dirty="0"/>
          </a:p>
        </p:txBody>
      </p:sp>
      <p:sp>
        <p:nvSpPr>
          <p:cNvPr id="3" name="Espace réservé du texte 2"/>
          <p:cNvSpPr>
            <a:spLocks noGrp="1"/>
          </p:cNvSpPr>
          <p:nvPr>
            <p:ph type="body" sz="quarter" idx="15"/>
          </p:nvPr>
        </p:nvSpPr>
        <p:spPr/>
        <p:txBody>
          <a:bodyPr>
            <a:normAutofit/>
          </a:bodyPr>
          <a:lstStyle/>
          <a:p>
            <a:r>
              <a:rPr lang="fr-CA" sz="5300" dirty="0" smtClean="0"/>
              <a:t>Les gains recherchées</a:t>
            </a:r>
            <a:endParaRPr lang="fr-CA" sz="5300" dirty="0"/>
          </a:p>
        </p:txBody>
      </p:sp>
    </p:spTree>
    <p:extLst>
      <p:ext uri="{BB962C8B-B14F-4D97-AF65-F5344CB8AC3E}">
        <p14:creationId xmlns:p14="http://schemas.microsoft.com/office/powerpoint/2010/main" val="24879027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smtClean="0"/>
              <a:t>Merci de votre attention </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4" name="ZoneTexte 3"/>
          <p:cNvSpPr txBox="1"/>
          <p:nvPr/>
        </p:nvSpPr>
        <p:spPr>
          <a:xfrm>
            <a:off x="560390" y="3276017"/>
            <a:ext cx="8600431" cy="830997"/>
          </a:xfrm>
          <a:prstGeom prst="rect">
            <a:avLst/>
          </a:prstGeom>
          <a:noFill/>
        </p:spPr>
        <p:txBody>
          <a:bodyPr wrap="none" rtlCol="0">
            <a:spAutoFit/>
          </a:bodyPr>
          <a:lstStyle/>
          <a:p>
            <a:pPr algn="ctr"/>
            <a:r>
              <a:rPr lang="fr-CA" sz="2400" dirty="0" smtClean="0">
                <a:solidFill>
                  <a:srgbClr val="0A2191"/>
                </a:solidFill>
                <a:latin typeface="Effra"/>
              </a:rPr>
              <a:t>Prêts pour le Lean Product </a:t>
            </a:r>
            <a:r>
              <a:rPr lang="fr-CA" sz="2400" dirty="0" err="1" smtClean="0">
                <a:solidFill>
                  <a:srgbClr val="0A2191"/>
                </a:solidFill>
                <a:latin typeface="Effra"/>
              </a:rPr>
              <a:t>developement</a:t>
            </a:r>
            <a:r>
              <a:rPr lang="fr-CA" sz="2400" dirty="0" smtClean="0">
                <a:solidFill>
                  <a:srgbClr val="0A2191"/>
                </a:solidFill>
                <a:latin typeface="Effra"/>
              </a:rPr>
              <a:t> – 2</a:t>
            </a:r>
            <a:r>
              <a:rPr lang="fr-CA" sz="2400" baseline="30000" dirty="0" smtClean="0">
                <a:solidFill>
                  <a:srgbClr val="0A2191"/>
                </a:solidFill>
                <a:latin typeface="Effra"/>
              </a:rPr>
              <a:t>ème</a:t>
            </a:r>
            <a:r>
              <a:rPr lang="fr-CA" sz="2400" dirty="0" smtClean="0">
                <a:solidFill>
                  <a:srgbClr val="0A2191"/>
                </a:solidFill>
                <a:latin typeface="Effra"/>
              </a:rPr>
              <a:t> Génération ?</a:t>
            </a:r>
          </a:p>
          <a:p>
            <a:pPr marL="342900" indent="-342900" algn="ctr">
              <a:buFont typeface="Wingdings" panose="05000000000000000000" pitchFamily="2" charset="2"/>
              <a:buChar char="§"/>
            </a:pPr>
            <a:endParaRPr lang="fr-CA" sz="2400" dirty="0">
              <a:solidFill>
                <a:srgbClr val="0A2191"/>
              </a:solidFill>
              <a:latin typeface="Effra"/>
            </a:endParaRPr>
          </a:p>
        </p:txBody>
      </p:sp>
    </p:spTree>
    <p:extLst>
      <p:ext uri="{BB962C8B-B14F-4D97-AF65-F5344CB8AC3E}">
        <p14:creationId xmlns:p14="http://schemas.microsoft.com/office/powerpoint/2010/main" val="158934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1"/>
          </p:nvPr>
        </p:nvSpPr>
        <p:spPr/>
        <p:txBody>
          <a:bodyPr>
            <a:normAutofit/>
          </a:bodyPr>
          <a:lstStyle/>
          <a:p>
            <a:r>
              <a:rPr lang="fr-CA" sz="5100" dirty="0" smtClean="0"/>
              <a:t>Annexes</a:t>
            </a:r>
            <a:endParaRPr lang="fr-CA" sz="5100" dirty="0"/>
          </a:p>
        </p:txBody>
      </p:sp>
    </p:spTree>
    <p:extLst>
      <p:ext uri="{BB962C8B-B14F-4D97-AF65-F5344CB8AC3E}">
        <p14:creationId xmlns:p14="http://schemas.microsoft.com/office/powerpoint/2010/main" val="687953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6570" y="404580"/>
            <a:ext cx="7673716" cy="340757"/>
          </a:xfrm>
        </p:spPr>
        <p:txBody>
          <a:bodyPr>
            <a:noAutofit/>
          </a:bodyPr>
          <a:lstStyle/>
          <a:p>
            <a:r>
              <a:rPr lang="fr-CA" sz="3000" b="0" dirty="0" smtClean="0"/>
              <a:t>Perception des TI par les gens d’affaire</a:t>
            </a:r>
            <a:endParaRPr lang="fr-CA" sz="3000" b="0" dirty="0"/>
          </a:p>
        </p:txBody>
      </p:sp>
      <p:graphicFrame>
        <p:nvGraphicFramePr>
          <p:cNvPr id="3" name="Tableau 2"/>
          <p:cNvGraphicFramePr>
            <a:graphicFrameLocks noGrp="1"/>
          </p:cNvGraphicFramePr>
          <p:nvPr>
            <p:extLst/>
          </p:nvPr>
        </p:nvGraphicFramePr>
        <p:xfrm>
          <a:off x="344360" y="980660"/>
          <a:ext cx="9185926" cy="5257800"/>
        </p:xfrm>
        <a:graphic>
          <a:graphicData uri="http://schemas.openxmlformats.org/drawingml/2006/table">
            <a:tbl>
              <a:tblPr bandRow="1">
                <a:tableStyleId>{5C22544A-7EE6-4342-B048-85BDC9FD1C3A}</a:tableStyleId>
              </a:tblPr>
              <a:tblGrid>
                <a:gridCol w="2160300"/>
                <a:gridCol w="7025626"/>
              </a:tblGrid>
              <a:tr h="144020">
                <a:tc>
                  <a:txBody>
                    <a:bodyPr/>
                    <a:lstStyle/>
                    <a:p>
                      <a:r>
                        <a:rPr lang="en-US" sz="1500" kern="1200" dirty="0" err="1" smtClean="0">
                          <a:solidFill>
                            <a:srgbClr val="0070C0"/>
                          </a:solidFill>
                          <a:latin typeface="MinionPro-Regular"/>
                          <a:ea typeface="+mn-ea"/>
                          <a:cs typeface="+mn-cs"/>
                        </a:rPr>
                        <a:t>Lourdeur</a:t>
                      </a:r>
                      <a:endParaRPr lang="fr-CA" sz="1500" kern="1200" dirty="0">
                        <a:solidFill>
                          <a:srgbClr val="0070C0"/>
                        </a:solidFill>
                        <a:latin typeface="MinionPro-Regular"/>
                        <a:ea typeface="+mn-ea"/>
                        <a:cs typeface="+mn-cs"/>
                      </a:endParaRPr>
                    </a:p>
                  </a:txBody>
                  <a:tcPr/>
                </a:tc>
                <a:tc>
                  <a:txBody>
                    <a:bodyPr/>
                    <a:lstStyle/>
                    <a:p>
                      <a:pPr marL="0" marR="0" lvl="0" indent="0" algn="l" defTabSz="957830" rtl="0" eaLnBrk="1" fontAlgn="auto" latinLnBrk="0" hangingPunct="1">
                        <a:lnSpc>
                          <a:spcPct val="100000"/>
                        </a:lnSpc>
                        <a:spcBef>
                          <a:spcPts val="0"/>
                        </a:spcBef>
                        <a:spcAft>
                          <a:spcPts val="0"/>
                        </a:spcAft>
                        <a:buClrTx/>
                        <a:buSzTx/>
                        <a:buFontTx/>
                        <a:buNone/>
                        <a:tabLst/>
                        <a:defRPr/>
                      </a:pPr>
                      <a:r>
                        <a:rPr lang="en-US" sz="1500" dirty="0" err="1" smtClean="0">
                          <a:latin typeface="MinionPro-Regular"/>
                        </a:rPr>
                        <a:t>Systèmes</a:t>
                      </a:r>
                      <a:r>
                        <a:rPr lang="en-US" sz="1500" dirty="0" smtClean="0">
                          <a:latin typeface="MinionPro-Regular"/>
                        </a:rPr>
                        <a:t> </a:t>
                      </a:r>
                      <a:r>
                        <a:rPr lang="en-US" sz="1500" dirty="0" err="1" smtClean="0">
                          <a:latin typeface="MinionPro-Regular"/>
                        </a:rPr>
                        <a:t>difficiles</a:t>
                      </a:r>
                      <a:r>
                        <a:rPr lang="en-US" sz="1500" dirty="0" smtClean="0">
                          <a:latin typeface="MinionPro-Regular"/>
                        </a:rPr>
                        <a:t> à </a:t>
                      </a:r>
                      <a:r>
                        <a:rPr lang="en-US" sz="1500" dirty="0" err="1" smtClean="0">
                          <a:latin typeface="MinionPro-Regular"/>
                        </a:rPr>
                        <a:t>utiliser</a:t>
                      </a:r>
                      <a:r>
                        <a:rPr lang="en-US" sz="1500" dirty="0" smtClean="0">
                          <a:latin typeface="MinionPro-Regular"/>
                        </a:rPr>
                        <a:t>, </a:t>
                      </a:r>
                      <a:r>
                        <a:rPr lang="en-US" sz="1500" dirty="0" err="1" smtClean="0">
                          <a:latin typeface="MinionPro-Regular"/>
                        </a:rPr>
                        <a:t>coûteux</a:t>
                      </a:r>
                      <a:r>
                        <a:rPr lang="en-US" sz="1500" dirty="0" smtClean="0">
                          <a:latin typeface="MinionPro-Regular"/>
                        </a:rPr>
                        <a:t> à </a:t>
                      </a:r>
                      <a:r>
                        <a:rPr lang="en-US" sz="1500" dirty="0" err="1" smtClean="0">
                          <a:latin typeface="MinionPro-Regular"/>
                        </a:rPr>
                        <a:t>maintenir</a:t>
                      </a:r>
                      <a:r>
                        <a:rPr lang="en-US" sz="1500" dirty="0" smtClean="0">
                          <a:latin typeface="MinionPro-Regular"/>
                        </a:rPr>
                        <a:t> et </a:t>
                      </a:r>
                      <a:r>
                        <a:rPr lang="en-US" sz="1500" dirty="0" err="1" smtClean="0">
                          <a:latin typeface="MinionPro-Regular"/>
                        </a:rPr>
                        <a:t>difficiles</a:t>
                      </a:r>
                      <a:r>
                        <a:rPr lang="en-US" sz="1500" dirty="0" smtClean="0">
                          <a:latin typeface="MinionPro-Regular"/>
                        </a:rPr>
                        <a:t> à faire </a:t>
                      </a:r>
                      <a:r>
                        <a:rPr lang="en-US" sz="1500" dirty="0" err="1" smtClean="0">
                          <a:latin typeface="MinionPro-Regular"/>
                        </a:rPr>
                        <a:t>évoluer</a:t>
                      </a:r>
                      <a:endParaRPr lang="fr-CA" sz="1500" dirty="0" smtClean="0">
                        <a:latin typeface="MinionPro-Regular"/>
                      </a:endParaRPr>
                    </a:p>
                  </a:txBody>
                  <a:tcPr/>
                </a:tc>
              </a:tr>
              <a:tr h="144020">
                <a:tc>
                  <a:txBody>
                    <a:bodyPr/>
                    <a:lstStyle/>
                    <a:p>
                      <a:r>
                        <a:rPr lang="en-US" sz="1500" kern="1200" dirty="0" err="1" smtClean="0">
                          <a:solidFill>
                            <a:srgbClr val="0070C0"/>
                          </a:solidFill>
                          <a:latin typeface="MinionPro-Regular"/>
                          <a:ea typeface="+mn-ea"/>
                          <a:cs typeface="+mn-cs"/>
                        </a:rPr>
                        <a:t>Lenteur</a:t>
                      </a:r>
                      <a:endParaRPr lang="fr-CA" sz="1500" kern="1200" dirty="0">
                        <a:solidFill>
                          <a:srgbClr val="0070C0"/>
                        </a:solidFill>
                        <a:latin typeface="MinionPro-Regular"/>
                        <a:ea typeface="+mn-ea"/>
                        <a:cs typeface="+mn-cs"/>
                      </a:endParaRPr>
                    </a:p>
                  </a:txBody>
                  <a:tcPr/>
                </a:tc>
                <a:tc>
                  <a:txBody>
                    <a:bodyPr/>
                    <a:lstStyle/>
                    <a:p>
                      <a:r>
                        <a:rPr lang="en-US" sz="1500" dirty="0" err="1" smtClean="0">
                          <a:latin typeface="MinionPro-Regular"/>
                        </a:rPr>
                        <a:t>Faible</a:t>
                      </a:r>
                      <a:r>
                        <a:rPr lang="en-US" sz="1500" dirty="0" smtClean="0">
                          <a:latin typeface="MinionPro-Regular"/>
                        </a:rPr>
                        <a:t> </a:t>
                      </a:r>
                      <a:r>
                        <a:rPr lang="en-US" sz="1500" dirty="0" err="1" smtClean="0">
                          <a:latin typeface="MinionPro-Regular"/>
                        </a:rPr>
                        <a:t>réactivité</a:t>
                      </a:r>
                      <a:r>
                        <a:rPr lang="en-US" sz="1500" dirty="0" smtClean="0">
                          <a:latin typeface="MinionPro-Regular"/>
                        </a:rPr>
                        <a:t> </a:t>
                      </a:r>
                      <a:r>
                        <a:rPr lang="en-US" sz="1500" dirty="0" err="1" smtClean="0">
                          <a:latin typeface="MinionPro-Regular"/>
                        </a:rPr>
                        <a:t>même</a:t>
                      </a:r>
                      <a:r>
                        <a:rPr lang="en-US" sz="1500" dirty="0" smtClean="0">
                          <a:latin typeface="MinionPro-Regular"/>
                        </a:rPr>
                        <a:t> pour les </a:t>
                      </a:r>
                      <a:r>
                        <a:rPr lang="en-US" sz="1500" dirty="0" err="1" smtClean="0">
                          <a:latin typeface="MinionPro-Regular"/>
                        </a:rPr>
                        <a:t>requêtes</a:t>
                      </a:r>
                      <a:r>
                        <a:rPr lang="en-US" sz="1500" dirty="0" smtClean="0">
                          <a:latin typeface="MinionPro-Regular"/>
                        </a:rPr>
                        <a:t> </a:t>
                      </a:r>
                      <a:r>
                        <a:rPr lang="en-US" sz="1500" dirty="0" err="1" smtClean="0">
                          <a:latin typeface="MinionPro-Regular"/>
                        </a:rPr>
                        <a:t>urgentes</a:t>
                      </a:r>
                      <a:endParaRPr lang="fr-CA" sz="1500" dirty="0"/>
                    </a:p>
                  </a:txBody>
                  <a:tcPr/>
                </a:tc>
              </a:tr>
              <a:tr h="144020">
                <a:tc>
                  <a:txBody>
                    <a:bodyPr/>
                    <a:lstStyle/>
                    <a:p>
                      <a:r>
                        <a:rPr lang="en-US" sz="1500" kern="1200" dirty="0" err="1" smtClean="0">
                          <a:solidFill>
                            <a:srgbClr val="0070C0"/>
                          </a:solidFill>
                          <a:latin typeface="MinionPro-Regular"/>
                          <a:ea typeface="+mn-ea"/>
                          <a:cs typeface="+mn-cs"/>
                        </a:rPr>
                        <a:t>En</a:t>
                      </a:r>
                      <a:r>
                        <a:rPr lang="en-US" sz="1500" kern="1200" dirty="0" smtClean="0">
                          <a:solidFill>
                            <a:srgbClr val="0070C0"/>
                          </a:solidFill>
                          <a:latin typeface="MinionPro-Regular"/>
                          <a:ea typeface="+mn-ea"/>
                          <a:cs typeface="+mn-cs"/>
                        </a:rPr>
                        <a:t> </a:t>
                      </a:r>
                      <a:r>
                        <a:rPr lang="en-US" sz="1500" kern="1200" dirty="0" err="1" smtClean="0">
                          <a:solidFill>
                            <a:srgbClr val="0070C0"/>
                          </a:solidFill>
                          <a:latin typeface="MinionPro-Regular"/>
                          <a:ea typeface="+mn-ea"/>
                          <a:cs typeface="+mn-cs"/>
                        </a:rPr>
                        <a:t>décalage</a:t>
                      </a:r>
                      <a:endParaRPr lang="fr-CA" sz="1500" kern="1200" dirty="0">
                        <a:solidFill>
                          <a:srgbClr val="0070C0"/>
                        </a:solidFill>
                        <a:latin typeface="MinionPro-Regular"/>
                        <a:ea typeface="+mn-ea"/>
                        <a:cs typeface="+mn-cs"/>
                      </a:endParaRPr>
                    </a:p>
                  </a:txBody>
                  <a:tcPr/>
                </a:tc>
                <a:tc>
                  <a:txBody>
                    <a:bodyPr/>
                    <a:lstStyle/>
                    <a:p>
                      <a:r>
                        <a:rPr lang="en-US" sz="1500" dirty="0" smtClean="0">
                          <a:latin typeface="MinionPro-Regular"/>
                        </a:rPr>
                        <a:t>Trop </a:t>
                      </a:r>
                      <a:r>
                        <a:rPr lang="en-US" sz="1500" dirty="0" err="1" smtClean="0">
                          <a:latin typeface="MinionPro-Regular"/>
                        </a:rPr>
                        <a:t>d’attention</a:t>
                      </a:r>
                      <a:r>
                        <a:rPr lang="en-US" sz="1500" dirty="0" smtClean="0">
                          <a:latin typeface="MinionPro-Regular"/>
                        </a:rPr>
                        <a:t> </a:t>
                      </a:r>
                      <a:r>
                        <a:rPr lang="en-US" sz="1500" dirty="0" err="1" smtClean="0">
                          <a:latin typeface="MinionPro-Regular"/>
                        </a:rPr>
                        <a:t>portée</a:t>
                      </a:r>
                      <a:r>
                        <a:rPr lang="en-US" sz="1500" dirty="0" smtClean="0">
                          <a:latin typeface="MinionPro-Regular"/>
                        </a:rPr>
                        <a:t> sur de la technique, pas </a:t>
                      </a:r>
                      <a:r>
                        <a:rPr lang="en-US" sz="1500" dirty="0" err="1" smtClean="0">
                          <a:latin typeface="MinionPro-Regular"/>
                        </a:rPr>
                        <a:t>suffisament</a:t>
                      </a:r>
                      <a:r>
                        <a:rPr lang="en-US" sz="1500" dirty="0" smtClean="0">
                          <a:latin typeface="MinionPro-Regular"/>
                        </a:rPr>
                        <a:t> sur </a:t>
                      </a:r>
                      <a:r>
                        <a:rPr lang="en-US" sz="1500" dirty="0" err="1" smtClean="0">
                          <a:latin typeface="MinionPro-Regular"/>
                        </a:rPr>
                        <a:t>leur</a:t>
                      </a:r>
                      <a:r>
                        <a:rPr lang="en-US" sz="1500" dirty="0" smtClean="0">
                          <a:latin typeface="MinionPro-Regular"/>
                        </a:rPr>
                        <a:t> mission : </a:t>
                      </a:r>
                      <a:r>
                        <a:rPr lang="en-US" sz="1500" dirty="0" err="1" smtClean="0">
                          <a:latin typeface="MinionPro-Regular"/>
                        </a:rPr>
                        <a:t>apporter</a:t>
                      </a:r>
                      <a:r>
                        <a:rPr lang="en-US" sz="1500" dirty="0" smtClean="0">
                          <a:latin typeface="MinionPro-Regular"/>
                        </a:rPr>
                        <a:t> de la </a:t>
                      </a:r>
                      <a:r>
                        <a:rPr lang="en-US" sz="1500" dirty="0" err="1" smtClean="0">
                          <a:latin typeface="MinionPro-Regular"/>
                        </a:rPr>
                        <a:t>valeur</a:t>
                      </a:r>
                      <a:r>
                        <a:rPr lang="en-US" sz="1500" dirty="0" smtClean="0">
                          <a:latin typeface="MinionPro-Regular"/>
                        </a:rPr>
                        <a:t> </a:t>
                      </a:r>
                      <a:r>
                        <a:rPr lang="en-US" sz="1500" dirty="0" err="1" smtClean="0">
                          <a:latin typeface="MinionPro-Regular"/>
                        </a:rPr>
                        <a:t>d’affaire</a:t>
                      </a:r>
                      <a:endParaRPr lang="fr-CA" sz="1500" dirty="0"/>
                    </a:p>
                  </a:txBody>
                  <a:tcPr/>
                </a:tc>
              </a:tr>
              <a:tr h="144020">
                <a:tc>
                  <a:txBody>
                    <a:bodyPr/>
                    <a:lstStyle/>
                    <a:p>
                      <a:pPr marL="0" algn="l" defTabSz="957830" rtl="0" eaLnBrk="1" latinLnBrk="0" hangingPunct="1"/>
                      <a:r>
                        <a:rPr lang="en-US" sz="1500" kern="1200" dirty="0" err="1" smtClean="0">
                          <a:solidFill>
                            <a:srgbClr val="0070C0"/>
                          </a:solidFill>
                          <a:latin typeface="MinionPro-Regular"/>
                          <a:ea typeface="+mn-ea"/>
                          <a:cs typeface="+mn-cs"/>
                        </a:rPr>
                        <a:t>Une</a:t>
                      </a:r>
                      <a:r>
                        <a:rPr lang="en-US" sz="1500" kern="1200" dirty="0" smtClean="0">
                          <a:solidFill>
                            <a:srgbClr val="0070C0"/>
                          </a:solidFill>
                          <a:latin typeface="MinionPro-Regular"/>
                          <a:ea typeface="+mn-ea"/>
                          <a:cs typeface="+mn-cs"/>
                        </a:rPr>
                        <a:t> langue </a:t>
                      </a:r>
                      <a:r>
                        <a:rPr lang="en-US" sz="1500" kern="1200" dirty="0" err="1" smtClean="0">
                          <a:solidFill>
                            <a:srgbClr val="0070C0"/>
                          </a:solidFill>
                          <a:latin typeface="MinionPro-Regular"/>
                          <a:ea typeface="+mn-ea"/>
                          <a:cs typeface="+mn-cs"/>
                        </a:rPr>
                        <a:t>étrangère</a:t>
                      </a:r>
                      <a:endParaRPr lang="fr-CA" sz="1500" kern="1200" dirty="0">
                        <a:solidFill>
                          <a:srgbClr val="0070C0"/>
                        </a:solidFill>
                        <a:latin typeface="MinionPro-Regular"/>
                        <a:ea typeface="+mn-ea"/>
                        <a:cs typeface="+mn-cs"/>
                      </a:endParaRPr>
                    </a:p>
                  </a:txBody>
                  <a:tcPr/>
                </a:tc>
                <a:tc>
                  <a:txBody>
                    <a:bodyPr/>
                    <a:lstStyle/>
                    <a:p>
                      <a:r>
                        <a:rPr lang="en-US" sz="1500" dirty="0" smtClean="0">
                          <a:latin typeface="MinionPro-Regular"/>
                        </a:rPr>
                        <a:t>Language TI non comprise par les gens </a:t>
                      </a:r>
                      <a:r>
                        <a:rPr lang="en-US" sz="1500" dirty="0" err="1" smtClean="0">
                          <a:latin typeface="MinionPro-Regular"/>
                        </a:rPr>
                        <a:t>d’affaire</a:t>
                      </a:r>
                      <a:r>
                        <a:rPr lang="en-US" sz="1500" dirty="0" smtClean="0">
                          <a:latin typeface="MinionPro-Regular"/>
                        </a:rPr>
                        <a:t>, Langue des gens </a:t>
                      </a:r>
                      <a:r>
                        <a:rPr lang="en-US" sz="1500" dirty="0" err="1" smtClean="0">
                          <a:latin typeface="MinionPro-Regular"/>
                        </a:rPr>
                        <a:t>d’affaire</a:t>
                      </a:r>
                      <a:r>
                        <a:rPr lang="en-US" sz="1500" dirty="0" smtClean="0">
                          <a:latin typeface="MinionPro-Regular"/>
                        </a:rPr>
                        <a:t> non comprise par les TI</a:t>
                      </a:r>
                      <a:endParaRPr lang="fr-CA" sz="1500" dirty="0"/>
                    </a:p>
                  </a:txBody>
                  <a:tcPr/>
                </a:tc>
              </a:tr>
              <a:tr h="144020">
                <a:tc>
                  <a:txBody>
                    <a:bodyPr/>
                    <a:lstStyle/>
                    <a:p>
                      <a:pPr marL="0" algn="l" defTabSz="957830" rtl="0" eaLnBrk="1" latinLnBrk="0" hangingPunct="1"/>
                      <a:r>
                        <a:rPr lang="en-US" sz="1500" kern="1200" dirty="0" smtClean="0">
                          <a:solidFill>
                            <a:srgbClr val="0070C0"/>
                          </a:solidFill>
                          <a:latin typeface="MinionPro-Regular"/>
                          <a:ea typeface="+mn-ea"/>
                          <a:cs typeface="+mn-cs"/>
                        </a:rPr>
                        <a:t>De </a:t>
                      </a:r>
                      <a:r>
                        <a:rPr lang="en-US" sz="1500" kern="1200" dirty="0" err="1" smtClean="0">
                          <a:solidFill>
                            <a:srgbClr val="0070C0"/>
                          </a:solidFill>
                          <a:latin typeface="MinionPro-Regular"/>
                          <a:ea typeface="+mn-ea"/>
                          <a:cs typeface="+mn-cs"/>
                        </a:rPr>
                        <a:t>l’information</a:t>
                      </a:r>
                      <a:r>
                        <a:rPr lang="en-US" sz="1500" kern="1200" dirty="0" smtClean="0">
                          <a:solidFill>
                            <a:srgbClr val="0070C0"/>
                          </a:solidFill>
                          <a:latin typeface="MinionPro-Regular"/>
                          <a:ea typeface="+mn-ea"/>
                          <a:cs typeface="+mn-cs"/>
                        </a:rPr>
                        <a:t> non-</a:t>
                      </a:r>
                      <a:r>
                        <a:rPr lang="en-US" sz="1500" kern="1200" dirty="0" err="1" smtClean="0">
                          <a:solidFill>
                            <a:srgbClr val="0070C0"/>
                          </a:solidFill>
                          <a:latin typeface="MinionPro-Regular"/>
                          <a:ea typeface="+mn-ea"/>
                          <a:cs typeface="+mn-cs"/>
                        </a:rPr>
                        <a:t>pertinente</a:t>
                      </a:r>
                      <a:endParaRPr lang="fr-CA" sz="1500" kern="1200" dirty="0">
                        <a:solidFill>
                          <a:srgbClr val="0070C0"/>
                        </a:solidFill>
                        <a:latin typeface="MinionPro-Regular"/>
                        <a:ea typeface="+mn-ea"/>
                        <a:cs typeface="+mn-cs"/>
                      </a:endParaRPr>
                    </a:p>
                  </a:txBody>
                  <a:tcPr/>
                </a:tc>
                <a:tc>
                  <a:txBody>
                    <a:bodyPr/>
                    <a:lstStyle/>
                    <a:p>
                      <a:pPr marL="0" marR="0" lvl="0" indent="0" algn="l" defTabSz="957830" rtl="0" eaLnBrk="1" fontAlgn="auto" latinLnBrk="0" hangingPunct="1">
                        <a:lnSpc>
                          <a:spcPct val="100000"/>
                        </a:lnSpc>
                        <a:spcBef>
                          <a:spcPts val="0"/>
                        </a:spcBef>
                        <a:spcAft>
                          <a:spcPts val="0"/>
                        </a:spcAft>
                        <a:buClrTx/>
                        <a:buSzTx/>
                        <a:buFontTx/>
                        <a:buNone/>
                        <a:tabLst/>
                        <a:defRPr/>
                      </a:pPr>
                      <a:r>
                        <a:rPr lang="en-US" sz="1500" dirty="0" smtClean="0">
                          <a:latin typeface="MinionPro-Regular"/>
                        </a:rPr>
                        <a:t>Information non-</a:t>
                      </a:r>
                      <a:r>
                        <a:rPr lang="en-US" sz="1500" dirty="0" err="1" smtClean="0">
                          <a:latin typeface="MinionPro-Regular"/>
                        </a:rPr>
                        <a:t>pertinente</a:t>
                      </a:r>
                      <a:r>
                        <a:rPr lang="en-US" sz="1500" dirty="0" smtClean="0">
                          <a:latin typeface="MinionPro-Regular"/>
                        </a:rPr>
                        <a:t> </a:t>
                      </a:r>
                      <a:r>
                        <a:rPr lang="en-US" sz="1500" dirty="0" err="1" smtClean="0">
                          <a:latin typeface="MinionPro-Regular"/>
                        </a:rPr>
                        <a:t>fournies</a:t>
                      </a:r>
                      <a:r>
                        <a:rPr lang="en-US" sz="1500" dirty="0" smtClean="0">
                          <a:latin typeface="MinionPro-Regular"/>
                        </a:rPr>
                        <a:t> </a:t>
                      </a:r>
                      <a:r>
                        <a:rPr lang="en-US" sz="1500" dirty="0" err="1" smtClean="0">
                          <a:latin typeface="MinionPro-Regular"/>
                        </a:rPr>
                        <a:t>ou</a:t>
                      </a:r>
                      <a:r>
                        <a:rPr lang="en-US" sz="1500" dirty="0" smtClean="0">
                          <a:latin typeface="MinionPro-Regular"/>
                        </a:rPr>
                        <a:t> </a:t>
                      </a:r>
                      <a:r>
                        <a:rPr lang="en-US" sz="1500" dirty="0" err="1" smtClean="0">
                          <a:latin typeface="MinionPro-Regular"/>
                        </a:rPr>
                        <a:t>demandés</a:t>
                      </a:r>
                      <a:r>
                        <a:rPr lang="en-US" sz="1500" dirty="0" smtClean="0">
                          <a:latin typeface="MinionPro-Regular"/>
                        </a:rPr>
                        <a:t> aux gens </a:t>
                      </a:r>
                      <a:r>
                        <a:rPr lang="en-US" sz="1500" dirty="0" err="1" smtClean="0">
                          <a:latin typeface="MinionPro-Regular"/>
                        </a:rPr>
                        <a:t>d’affaire</a:t>
                      </a:r>
                      <a:r>
                        <a:rPr lang="en-US" sz="1500" dirty="0" smtClean="0">
                          <a:latin typeface="MinionPro-Regular"/>
                        </a:rPr>
                        <a:t> (emails, documents) et </a:t>
                      </a:r>
                      <a:r>
                        <a:rPr lang="en-US" sz="1500" dirty="0" err="1" smtClean="0">
                          <a:latin typeface="MinionPro-Regular"/>
                        </a:rPr>
                        <a:t>donc</a:t>
                      </a:r>
                      <a:r>
                        <a:rPr lang="en-US" sz="1500" dirty="0" smtClean="0">
                          <a:latin typeface="MinionPro-Regular"/>
                        </a:rPr>
                        <a:t> </a:t>
                      </a:r>
                      <a:r>
                        <a:rPr lang="en-US" sz="1500" dirty="0" err="1" smtClean="0">
                          <a:latin typeface="MinionPro-Regular"/>
                        </a:rPr>
                        <a:t>perte</a:t>
                      </a:r>
                      <a:r>
                        <a:rPr lang="en-US" sz="1500" dirty="0" smtClean="0">
                          <a:latin typeface="MinionPro-Regular"/>
                        </a:rPr>
                        <a:t> de </a:t>
                      </a:r>
                      <a:r>
                        <a:rPr lang="en-US" sz="1500" dirty="0" err="1" smtClean="0">
                          <a:latin typeface="MinionPro-Regular"/>
                        </a:rPr>
                        <a:t>leur</a:t>
                      </a:r>
                      <a:r>
                        <a:rPr lang="en-US" sz="1500" dirty="0" smtClean="0">
                          <a:latin typeface="MinionPro-Regular"/>
                        </a:rPr>
                        <a:t> temps</a:t>
                      </a:r>
                    </a:p>
                  </a:txBody>
                  <a:tcPr/>
                </a:tc>
              </a:tr>
              <a:tr h="144020">
                <a:tc>
                  <a:txBody>
                    <a:bodyPr/>
                    <a:lstStyle/>
                    <a:p>
                      <a:pPr marL="0" algn="l" defTabSz="957830" rtl="0" eaLnBrk="1" latinLnBrk="0" hangingPunct="1"/>
                      <a:r>
                        <a:rPr lang="en-US" sz="1500" kern="1200" dirty="0" err="1" smtClean="0">
                          <a:solidFill>
                            <a:srgbClr val="0070C0"/>
                          </a:solidFill>
                          <a:latin typeface="MinionPro-Regular"/>
                          <a:ea typeface="+mn-ea"/>
                          <a:cs typeface="+mn-cs"/>
                        </a:rPr>
                        <a:t>Projets</a:t>
                      </a:r>
                      <a:r>
                        <a:rPr lang="en-US" sz="1500" kern="1200" dirty="0" smtClean="0">
                          <a:solidFill>
                            <a:srgbClr val="0070C0"/>
                          </a:solidFill>
                          <a:latin typeface="MinionPro-Regular"/>
                          <a:ea typeface="+mn-ea"/>
                          <a:cs typeface="+mn-cs"/>
                        </a:rPr>
                        <a:t> </a:t>
                      </a:r>
                      <a:r>
                        <a:rPr lang="en-US" sz="1500" kern="1200" dirty="0" err="1" smtClean="0">
                          <a:solidFill>
                            <a:srgbClr val="0070C0"/>
                          </a:solidFill>
                          <a:latin typeface="MinionPro-Regular"/>
                          <a:ea typeface="+mn-ea"/>
                          <a:cs typeface="+mn-cs"/>
                        </a:rPr>
                        <a:t>en</a:t>
                      </a:r>
                      <a:r>
                        <a:rPr lang="en-US" sz="1500" kern="1200" dirty="0" smtClean="0">
                          <a:solidFill>
                            <a:srgbClr val="0070C0"/>
                          </a:solidFill>
                          <a:latin typeface="MinionPro-Regular"/>
                          <a:ea typeface="+mn-ea"/>
                          <a:cs typeface="+mn-cs"/>
                        </a:rPr>
                        <a:t> </a:t>
                      </a:r>
                      <a:r>
                        <a:rPr lang="en-US" sz="1500" kern="1200" dirty="0" err="1" smtClean="0">
                          <a:solidFill>
                            <a:srgbClr val="0070C0"/>
                          </a:solidFill>
                          <a:latin typeface="MinionPro-Regular"/>
                          <a:ea typeface="+mn-ea"/>
                          <a:cs typeface="+mn-cs"/>
                        </a:rPr>
                        <a:t>échec</a:t>
                      </a:r>
                      <a:endParaRPr lang="fr-CA" sz="1500" kern="1200" dirty="0">
                        <a:solidFill>
                          <a:srgbClr val="0070C0"/>
                        </a:solidFill>
                        <a:latin typeface="MinionPro-Regular"/>
                        <a:ea typeface="+mn-ea"/>
                        <a:cs typeface="+mn-cs"/>
                      </a:endParaRPr>
                    </a:p>
                  </a:txBody>
                  <a:tcPr/>
                </a:tc>
                <a:tc>
                  <a:txBody>
                    <a:bodyPr/>
                    <a:lstStyle/>
                    <a:p>
                      <a:r>
                        <a:rPr lang="fr-CA" sz="1500" kern="1200" dirty="0" smtClean="0">
                          <a:solidFill>
                            <a:schemeClr val="dk1"/>
                          </a:solidFill>
                          <a:latin typeface="MinionPro-Regular"/>
                          <a:ea typeface="+mn-ea"/>
                          <a:cs typeface="+mn-cs"/>
                        </a:rPr>
                        <a:t>Tendance à être coûteux, chronophages, en retard, perturbateurs, et à ne pas atteindre les bénéfices attendus (20% échouent, 50% en difficultés,  30% réussissent)</a:t>
                      </a:r>
                      <a:endParaRPr lang="fr-CA" sz="1500" kern="1200" dirty="0">
                        <a:solidFill>
                          <a:schemeClr val="dk1"/>
                        </a:solidFill>
                        <a:latin typeface="MinionPro-Regular"/>
                        <a:ea typeface="+mn-ea"/>
                        <a:cs typeface="+mn-cs"/>
                      </a:endParaRPr>
                    </a:p>
                  </a:txBody>
                  <a:tcPr/>
                </a:tc>
              </a:tr>
              <a:tr h="144020">
                <a:tc>
                  <a:txBody>
                    <a:bodyPr/>
                    <a:lstStyle/>
                    <a:p>
                      <a:pPr marL="0" algn="l" defTabSz="957830" rtl="0" eaLnBrk="1" latinLnBrk="0" hangingPunct="1"/>
                      <a:r>
                        <a:rPr lang="en-US" sz="1500" kern="1200" dirty="0" smtClean="0">
                          <a:solidFill>
                            <a:srgbClr val="0070C0"/>
                          </a:solidFill>
                          <a:latin typeface="MinionPro-Regular"/>
                          <a:ea typeface="+mn-ea"/>
                          <a:cs typeface="+mn-cs"/>
                        </a:rPr>
                        <a:t>Fragmentation</a:t>
                      </a:r>
                      <a:endParaRPr lang="fr-CA" sz="1500" kern="1200" dirty="0">
                        <a:solidFill>
                          <a:srgbClr val="0070C0"/>
                        </a:solidFill>
                        <a:latin typeface="MinionPro-Regular"/>
                        <a:ea typeface="+mn-ea"/>
                        <a:cs typeface="+mn-cs"/>
                      </a:endParaRPr>
                    </a:p>
                  </a:txBody>
                  <a:tcPr/>
                </a:tc>
                <a:tc>
                  <a:txBody>
                    <a:bodyPr/>
                    <a:lstStyle/>
                    <a:p>
                      <a:r>
                        <a:rPr lang="fr-CA" sz="1500" dirty="0" smtClean="0">
                          <a:latin typeface="MinionPro-Regular"/>
                        </a:rPr>
                        <a:t>Trop de systèmes qu’il faut faire communiquer même pour des processus d’affaire simple</a:t>
                      </a:r>
                    </a:p>
                  </a:txBody>
                  <a:tcPr/>
                </a:tc>
              </a:tr>
              <a:tr h="144020">
                <a:tc>
                  <a:txBody>
                    <a:bodyPr/>
                    <a:lstStyle/>
                    <a:p>
                      <a:pPr marL="0" algn="l" defTabSz="957830" rtl="0" eaLnBrk="1" latinLnBrk="0" hangingPunct="1"/>
                      <a:r>
                        <a:rPr lang="fr-CA" sz="1500" kern="1200" dirty="0" smtClean="0">
                          <a:solidFill>
                            <a:srgbClr val="0070C0"/>
                          </a:solidFill>
                          <a:latin typeface="MinionPro-Regular"/>
                          <a:ea typeface="+mn-ea"/>
                          <a:cs typeface="+mn-cs"/>
                        </a:rPr>
                        <a:t>Mauvaise qualité des données</a:t>
                      </a:r>
                      <a:endParaRPr lang="fr-CA" sz="1500" kern="1200" dirty="0">
                        <a:solidFill>
                          <a:srgbClr val="0070C0"/>
                        </a:solidFill>
                        <a:latin typeface="MinionPro-Regular"/>
                        <a:ea typeface="+mn-ea"/>
                        <a:cs typeface="+mn-cs"/>
                      </a:endParaRPr>
                    </a:p>
                  </a:txBody>
                  <a:tcPr/>
                </a:tc>
                <a:tc>
                  <a:txBody>
                    <a:bodyPr/>
                    <a:lstStyle/>
                    <a:p>
                      <a:r>
                        <a:rPr lang="fr-CA" sz="1500" dirty="0" smtClean="0">
                          <a:latin typeface="MinionPro-Regular"/>
                        </a:rPr>
                        <a:t>Les données et les informations sont souvent inexactes, peu fiables, incohérentes, inopportunes ou, dans le pire des cas, contre-productives</a:t>
                      </a:r>
                    </a:p>
                  </a:txBody>
                  <a:tcPr/>
                </a:tc>
              </a:tr>
              <a:tr h="144020">
                <a:tc>
                  <a:txBody>
                    <a:bodyPr/>
                    <a:lstStyle/>
                    <a:p>
                      <a:pPr marL="0" algn="l" defTabSz="957830" rtl="0" eaLnBrk="1" latinLnBrk="0" hangingPunct="1"/>
                      <a:r>
                        <a:rPr lang="fr-CA" sz="1500" kern="1200" dirty="0" smtClean="0">
                          <a:solidFill>
                            <a:srgbClr val="0070C0"/>
                          </a:solidFill>
                          <a:latin typeface="MinionPro-Regular"/>
                          <a:ea typeface="+mn-ea"/>
                          <a:cs typeface="+mn-cs"/>
                        </a:rPr>
                        <a:t>Aide à la décision inadéquate</a:t>
                      </a:r>
                      <a:endParaRPr lang="fr-CA" sz="1500" kern="1200" dirty="0">
                        <a:solidFill>
                          <a:srgbClr val="0070C0"/>
                        </a:solidFill>
                        <a:latin typeface="MinionPro-Regular"/>
                        <a:ea typeface="+mn-ea"/>
                        <a:cs typeface="+mn-cs"/>
                      </a:endParaRPr>
                    </a:p>
                  </a:txBody>
                  <a:tcPr/>
                </a:tc>
                <a:tc>
                  <a:txBody>
                    <a:bodyPr/>
                    <a:lstStyle/>
                    <a:p>
                      <a:r>
                        <a:rPr lang="fr-CA" sz="1500" dirty="0" smtClean="0">
                          <a:latin typeface="MinionPro-Regular"/>
                        </a:rPr>
                        <a:t>Frustration d'avoir trop de données mais pas assez d'informations utiles, au bon moment et dans le bon format, pour prendre des décisions éclairées</a:t>
                      </a:r>
                    </a:p>
                  </a:txBody>
                  <a:tcPr/>
                </a:tc>
              </a:tr>
              <a:tr h="144020">
                <a:tc>
                  <a:txBody>
                    <a:bodyPr/>
                    <a:lstStyle/>
                    <a:p>
                      <a:pPr marL="0" algn="l" defTabSz="957830" rtl="0" eaLnBrk="1" latinLnBrk="0" hangingPunct="1"/>
                      <a:r>
                        <a:rPr lang="fr-CA" sz="1500" kern="1200" dirty="0" smtClean="0">
                          <a:solidFill>
                            <a:srgbClr val="0070C0"/>
                          </a:solidFill>
                          <a:latin typeface="MinionPro-Regular"/>
                          <a:ea typeface="+mn-ea"/>
                          <a:cs typeface="+mn-cs"/>
                        </a:rPr>
                        <a:t>ROI peu clair</a:t>
                      </a:r>
                      <a:endParaRPr lang="fr-CA" sz="1500" kern="1200" dirty="0">
                        <a:solidFill>
                          <a:srgbClr val="0070C0"/>
                        </a:solidFill>
                        <a:latin typeface="MinionPro-Regular"/>
                        <a:ea typeface="+mn-ea"/>
                        <a:cs typeface="+mn-cs"/>
                      </a:endParaRPr>
                    </a:p>
                  </a:txBody>
                  <a:tcPr/>
                </a:tc>
                <a:tc>
                  <a:txBody>
                    <a:bodyPr/>
                    <a:lstStyle/>
                    <a:p>
                      <a:r>
                        <a:rPr lang="fr-CA" sz="1500" dirty="0" smtClean="0">
                          <a:latin typeface="MinionPro-Regular"/>
                        </a:rPr>
                        <a:t>Difficulté à mesurer le retour sur investissement des systèmes et à en évaluer leurs performances</a:t>
                      </a:r>
                    </a:p>
                  </a:txBody>
                  <a:tcPr/>
                </a:tc>
              </a:tr>
            </a:tbl>
          </a:graphicData>
        </a:graphic>
      </p:graphicFrame>
    </p:spTree>
    <p:extLst>
      <p:ext uri="{BB962C8B-B14F-4D97-AF65-F5344CB8AC3E}">
        <p14:creationId xmlns:p14="http://schemas.microsoft.com/office/powerpoint/2010/main" val="10690368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6570" y="404580"/>
            <a:ext cx="7673716" cy="340757"/>
          </a:xfrm>
        </p:spPr>
        <p:txBody>
          <a:bodyPr>
            <a:noAutofit/>
          </a:bodyPr>
          <a:lstStyle/>
          <a:p>
            <a:r>
              <a:rPr lang="fr-CA" sz="3000" b="0" dirty="0" smtClean="0"/>
              <a:t>Difficultés et défis des TI</a:t>
            </a:r>
            <a:endParaRPr lang="fr-CA" sz="3000" b="0" dirty="0"/>
          </a:p>
        </p:txBody>
      </p:sp>
      <p:graphicFrame>
        <p:nvGraphicFramePr>
          <p:cNvPr id="4" name="Tableau 3"/>
          <p:cNvGraphicFramePr>
            <a:graphicFrameLocks noGrp="1"/>
          </p:cNvGraphicFramePr>
          <p:nvPr>
            <p:extLst/>
          </p:nvPr>
        </p:nvGraphicFramePr>
        <p:xfrm>
          <a:off x="344360" y="964656"/>
          <a:ext cx="9185926" cy="5815230"/>
        </p:xfrm>
        <a:graphic>
          <a:graphicData uri="http://schemas.openxmlformats.org/drawingml/2006/table">
            <a:tbl>
              <a:tblPr bandRow="1">
                <a:tableStyleId>{5C22544A-7EE6-4342-B048-85BDC9FD1C3A}</a:tableStyleId>
              </a:tblPr>
              <a:tblGrid>
                <a:gridCol w="2088290"/>
                <a:gridCol w="7097636"/>
              </a:tblGrid>
              <a:tr h="144020">
                <a:tc>
                  <a:txBody>
                    <a:bodyPr/>
                    <a:lstStyle/>
                    <a:p>
                      <a:r>
                        <a:rPr lang="fr-CA" sz="1300" i="0" dirty="0" smtClean="0">
                          <a:solidFill>
                            <a:srgbClr val="0070C0"/>
                          </a:solidFill>
                          <a:latin typeface="MinionPro-It"/>
                        </a:rPr>
                        <a:t>Mode pompier</a:t>
                      </a:r>
                      <a:endParaRPr lang="fr-CA" sz="1300" i="0" dirty="0"/>
                    </a:p>
                  </a:txBody>
                  <a:tcPr/>
                </a:tc>
                <a:tc>
                  <a:txBody>
                    <a:bodyPr/>
                    <a:lstStyle/>
                    <a:p>
                      <a:pPr marL="0" marR="0" lvl="0" indent="0" algn="l" defTabSz="957830" rtl="0" eaLnBrk="1" fontAlgn="auto" latinLnBrk="0" hangingPunct="1">
                        <a:lnSpc>
                          <a:spcPct val="100000"/>
                        </a:lnSpc>
                        <a:spcBef>
                          <a:spcPts val="0"/>
                        </a:spcBef>
                        <a:spcAft>
                          <a:spcPts val="0"/>
                        </a:spcAft>
                        <a:buClrTx/>
                        <a:buSzTx/>
                        <a:buFontTx/>
                        <a:buNone/>
                        <a:tabLst/>
                        <a:defRPr/>
                      </a:pPr>
                      <a:r>
                        <a:rPr lang="fr-CA" sz="1300" dirty="0" smtClean="0">
                          <a:latin typeface="MinionPro-Regular"/>
                        </a:rPr>
                        <a:t>Le travail non planifié dépasse souvent le travail planifié</a:t>
                      </a:r>
                    </a:p>
                  </a:txBody>
                  <a:tcPr/>
                </a:tc>
              </a:tr>
              <a:tr h="144020">
                <a:tc>
                  <a:txBody>
                    <a:bodyPr/>
                    <a:lstStyle/>
                    <a:p>
                      <a:r>
                        <a:rPr lang="fr-CA" sz="1300" i="0" dirty="0" smtClean="0">
                          <a:solidFill>
                            <a:srgbClr val="0070C0"/>
                          </a:solidFill>
                          <a:latin typeface="MinionPro-It"/>
                        </a:rPr>
                        <a:t>Anarchie des systèmes</a:t>
                      </a:r>
                      <a:endParaRPr lang="fr-CA" sz="1300" i="0" dirty="0"/>
                    </a:p>
                  </a:txBody>
                  <a:tcPr/>
                </a:tc>
                <a:tc>
                  <a:txBody>
                    <a:bodyPr/>
                    <a:lstStyle/>
                    <a:p>
                      <a:r>
                        <a:rPr lang="fr-CA" sz="1300" dirty="0" smtClean="0">
                          <a:latin typeface="MinionPro-Regular"/>
                        </a:rPr>
                        <a:t>Conséquences des contournements de la lourdeur</a:t>
                      </a:r>
                      <a:r>
                        <a:rPr lang="fr-CA" sz="1300" baseline="0" dirty="0" smtClean="0">
                          <a:latin typeface="MinionPro-Regular"/>
                        </a:rPr>
                        <a:t> (solutions de contournement, </a:t>
                      </a:r>
                      <a:r>
                        <a:rPr lang="fr-CA" sz="1300" dirty="0" smtClean="0">
                          <a:latin typeface="MinionPro-Regular"/>
                        </a:rPr>
                        <a:t>feuilles de calcul Excel, systèmes fait-sans-les-ti, …)</a:t>
                      </a:r>
                      <a:r>
                        <a:rPr lang="fr-CA" sz="1300" baseline="0" dirty="0" smtClean="0">
                          <a:latin typeface="MinionPro-Regular"/>
                        </a:rPr>
                        <a:t> =&gt;</a:t>
                      </a:r>
                      <a:r>
                        <a:rPr lang="fr-CA" sz="1300" dirty="0" smtClean="0">
                          <a:latin typeface="MinionPro-Regular"/>
                        </a:rPr>
                        <a:t> Fragmentation des données ++, redondance++, qualité --</a:t>
                      </a:r>
                      <a:endParaRPr lang="fr-CA" sz="1300" dirty="0"/>
                    </a:p>
                  </a:txBody>
                  <a:tcPr/>
                </a:tc>
              </a:tr>
              <a:tr h="144020">
                <a:tc>
                  <a:txBody>
                    <a:bodyPr/>
                    <a:lstStyle/>
                    <a:p>
                      <a:r>
                        <a:rPr lang="fr-CA" sz="1300" i="0" dirty="0" smtClean="0">
                          <a:solidFill>
                            <a:srgbClr val="0070C0"/>
                          </a:solidFill>
                          <a:latin typeface="MinionPro-It"/>
                        </a:rPr>
                        <a:t>Exigences peu claires</a:t>
                      </a:r>
                      <a:endParaRPr lang="fr-CA" sz="1300" i="0" dirty="0"/>
                    </a:p>
                  </a:txBody>
                  <a:tcPr/>
                </a:tc>
                <a:tc>
                  <a:txBody>
                    <a:bodyPr/>
                    <a:lstStyle/>
                    <a:p>
                      <a:r>
                        <a:rPr lang="fr-CA" sz="1300" kern="1200" dirty="0" smtClean="0">
                          <a:solidFill>
                            <a:schemeClr val="dk1"/>
                          </a:solidFill>
                          <a:latin typeface="MinionPro-Regular"/>
                          <a:ea typeface="+mn-ea"/>
                          <a:cs typeface="+mn-cs"/>
                        </a:rPr>
                        <a:t>Difficulté des utilisateurs </a:t>
                      </a:r>
                      <a:r>
                        <a:rPr lang="fr-CA" sz="1300" dirty="0" smtClean="0">
                          <a:latin typeface="MinionPro-Regular"/>
                        </a:rPr>
                        <a:t>finaux à exprimer ce qu'ils veulent et tendance à demander plus que ce dont ils ont besoin</a:t>
                      </a:r>
                      <a:endParaRPr lang="fr-CA" sz="1300" dirty="0"/>
                    </a:p>
                  </a:txBody>
                  <a:tcPr/>
                </a:tc>
              </a:tr>
              <a:tr h="144020">
                <a:tc>
                  <a:txBody>
                    <a:bodyPr/>
                    <a:lstStyle/>
                    <a:p>
                      <a:r>
                        <a:rPr lang="fr-CA" sz="1300" i="0" dirty="0" smtClean="0">
                          <a:solidFill>
                            <a:srgbClr val="0070C0"/>
                          </a:solidFill>
                          <a:latin typeface="MinionPro-It"/>
                        </a:rPr>
                        <a:t>Priorités conflictuelles</a:t>
                      </a:r>
                      <a:endParaRPr lang="fr-CA" sz="1300" i="0" dirty="0"/>
                    </a:p>
                  </a:txBody>
                  <a:tcPr/>
                </a:tc>
                <a:tc>
                  <a:txBody>
                    <a:bodyPr/>
                    <a:lstStyle/>
                    <a:p>
                      <a:r>
                        <a:rPr lang="fr-CA" sz="1300" dirty="0" smtClean="0">
                          <a:latin typeface="MinionPro-Regular"/>
                        </a:rPr>
                        <a:t>Parties prenantes ayant des difficultés à se mettre d'accord sur les priorités, décisions basées sur des informations incomplètes</a:t>
                      </a:r>
                      <a:endParaRPr lang="fr-CA" sz="1300" dirty="0"/>
                    </a:p>
                  </a:txBody>
                  <a:tcPr/>
                </a:tc>
              </a:tr>
              <a:tr h="144020">
                <a:tc>
                  <a:txBody>
                    <a:bodyPr/>
                    <a:lstStyle/>
                    <a:p>
                      <a:r>
                        <a:rPr lang="fr-CA" sz="1300" i="0" dirty="0" smtClean="0">
                          <a:solidFill>
                            <a:srgbClr val="0070C0"/>
                          </a:solidFill>
                          <a:latin typeface="MinionPro-It"/>
                        </a:rPr>
                        <a:t>Manque d'engagement</a:t>
                      </a:r>
                      <a:endParaRPr lang="fr-CA" sz="1300" i="0" dirty="0"/>
                    </a:p>
                  </a:txBody>
                  <a:tcPr/>
                </a:tc>
                <a:tc>
                  <a:txBody>
                    <a:bodyPr/>
                    <a:lstStyle/>
                    <a:p>
                      <a:pPr marL="0" marR="0" lvl="0" indent="0" algn="l" defTabSz="957830" rtl="0" eaLnBrk="1" fontAlgn="auto" latinLnBrk="0" hangingPunct="1">
                        <a:lnSpc>
                          <a:spcPct val="100000"/>
                        </a:lnSpc>
                        <a:spcBef>
                          <a:spcPts val="0"/>
                        </a:spcBef>
                        <a:spcAft>
                          <a:spcPts val="0"/>
                        </a:spcAft>
                        <a:buClrTx/>
                        <a:buSzTx/>
                        <a:buFontTx/>
                        <a:buNone/>
                        <a:tabLst/>
                        <a:defRPr/>
                      </a:pPr>
                      <a:r>
                        <a:rPr lang="fr-CA" sz="1300" dirty="0" smtClean="0">
                          <a:latin typeface="MinionPro-Regular"/>
                        </a:rPr>
                        <a:t>TI mises devant</a:t>
                      </a:r>
                      <a:r>
                        <a:rPr lang="fr-CA" sz="1300" baseline="0" dirty="0" smtClean="0">
                          <a:latin typeface="MinionPro-Regular"/>
                        </a:rPr>
                        <a:t> le fait accompli</a:t>
                      </a:r>
                      <a:r>
                        <a:rPr lang="fr-CA" sz="1300" dirty="0" smtClean="0">
                          <a:latin typeface="MinionPro-Regular"/>
                        </a:rPr>
                        <a:t>, après que d'importantes décisions stratégiques et tactiques aient été prises</a:t>
                      </a:r>
                      <a:endParaRPr lang="en-US" sz="1300" dirty="0" smtClean="0">
                        <a:latin typeface="MinionPro-Regular"/>
                      </a:endParaRPr>
                    </a:p>
                  </a:txBody>
                  <a:tcPr/>
                </a:tc>
              </a:tr>
              <a:tr h="144020">
                <a:tc>
                  <a:txBody>
                    <a:bodyPr/>
                    <a:lstStyle/>
                    <a:p>
                      <a:r>
                        <a:rPr lang="fr-CA" sz="1300" i="0" dirty="0" smtClean="0">
                          <a:solidFill>
                            <a:srgbClr val="0070C0"/>
                          </a:solidFill>
                          <a:latin typeface="MinionPro-It"/>
                        </a:rPr>
                        <a:t>Réaffectation fréquente des ressources</a:t>
                      </a:r>
                      <a:endParaRPr lang="fr-CA" sz="1300" i="0" kern="1200" dirty="0">
                        <a:solidFill>
                          <a:srgbClr val="0070C0"/>
                        </a:solidFill>
                        <a:latin typeface="MinionPro-Regular"/>
                        <a:ea typeface="+mn-ea"/>
                        <a:cs typeface="+mn-cs"/>
                      </a:endParaRPr>
                    </a:p>
                  </a:txBody>
                  <a:tcPr/>
                </a:tc>
                <a:tc>
                  <a:txBody>
                    <a:bodyPr/>
                    <a:lstStyle/>
                    <a:p>
                      <a:r>
                        <a:rPr lang="fr-CA" sz="1300" dirty="0" smtClean="0">
                          <a:latin typeface="MinionPro-Regular"/>
                        </a:rPr>
                        <a:t>Passage fréquent des ressources d'un projet à l'autre en raison d'une demande imprévisible, amplifiée par des priorités floues et changeantes</a:t>
                      </a:r>
                      <a:endParaRPr lang="fr-CA" sz="1300" kern="1200" dirty="0">
                        <a:solidFill>
                          <a:schemeClr val="dk1"/>
                        </a:solidFill>
                        <a:latin typeface="MinionPro-Regular"/>
                        <a:ea typeface="+mn-ea"/>
                        <a:cs typeface="+mn-cs"/>
                      </a:endParaRPr>
                    </a:p>
                  </a:txBody>
                  <a:tcPr/>
                </a:tc>
              </a:tr>
              <a:tr h="144020">
                <a:tc>
                  <a:txBody>
                    <a:bodyPr/>
                    <a:lstStyle/>
                    <a:p>
                      <a:r>
                        <a:rPr lang="fr-CA" sz="1300" i="0" dirty="0" smtClean="0">
                          <a:solidFill>
                            <a:srgbClr val="0070C0"/>
                          </a:solidFill>
                          <a:latin typeface="MinionPro-It"/>
                        </a:rPr>
                        <a:t>Automatisation excessive</a:t>
                      </a:r>
                      <a:endParaRPr lang="fr-CA" sz="1300" i="0" dirty="0"/>
                    </a:p>
                  </a:txBody>
                  <a:tcPr/>
                </a:tc>
                <a:tc>
                  <a:txBody>
                    <a:bodyPr/>
                    <a:lstStyle/>
                    <a:p>
                      <a:r>
                        <a:rPr lang="fr-CA" sz="1300" dirty="0" smtClean="0">
                          <a:latin typeface="MinionPro-Regular"/>
                        </a:rPr>
                        <a:t>Plutôt que de simplifier les processus, ceux-ci sont souvent automatisés, ce qui crée des couches supplémentaires de complexité et augmente les coûts de maintenance</a:t>
                      </a:r>
                    </a:p>
                  </a:txBody>
                  <a:tcPr/>
                </a:tc>
              </a:tr>
              <a:tr h="144020">
                <a:tc>
                  <a:txBody>
                    <a:bodyPr/>
                    <a:lstStyle/>
                    <a:p>
                      <a:r>
                        <a:rPr lang="fr-CA" sz="1300" i="0" dirty="0" smtClean="0">
                          <a:solidFill>
                            <a:srgbClr val="0070C0"/>
                          </a:solidFill>
                          <a:latin typeface="MinionPro-It"/>
                        </a:rPr>
                        <a:t>Mauvaise qualité des données</a:t>
                      </a:r>
                      <a:endParaRPr lang="fr-CA" sz="1300" i="0" dirty="0"/>
                    </a:p>
                  </a:txBody>
                  <a:tcPr/>
                </a:tc>
                <a:tc>
                  <a:txBody>
                    <a:bodyPr/>
                    <a:lstStyle/>
                    <a:p>
                      <a:r>
                        <a:rPr lang="fr-CA" sz="1300" dirty="0" smtClean="0">
                          <a:latin typeface="MinionPro-Regular"/>
                        </a:rPr>
                        <a:t>Mauvaise utilisation ou contrôles de saisies inadéquat dans les</a:t>
                      </a:r>
                      <a:r>
                        <a:rPr lang="fr-CA" sz="1300" baseline="0" dirty="0" smtClean="0">
                          <a:latin typeface="MinionPro-Regular"/>
                        </a:rPr>
                        <a:t> applications</a:t>
                      </a:r>
                    </a:p>
                    <a:p>
                      <a:r>
                        <a:rPr lang="fr-CA" sz="1300" baseline="0" dirty="0" smtClean="0">
                          <a:latin typeface="MinionPro-Regular"/>
                        </a:rPr>
                        <a:t>=&gt; </a:t>
                      </a:r>
                      <a:r>
                        <a:rPr lang="fr-CA" sz="1300" dirty="0" smtClean="0">
                          <a:latin typeface="MinionPro-Regular"/>
                        </a:rPr>
                        <a:t>collecte de données de mauvaise qualité =&gt; effets en aval</a:t>
                      </a:r>
                      <a:r>
                        <a:rPr lang="fr-CA" sz="1300" baseline="0" dirty="0" smtClean="0">
                          <a:latin typeface="MinionPro-Regular"/>
                        </a:rPr>
                        <a:t> (</a:t>
                      </a:r>
                      <a:r>
                        <a:rPr lang="fr-CA" sz="1300" dirty="0" err="1" smtClean="0">
                          <a:latin typeface="MinionPro-Regular"/>
                        </a:rPr>
                        <a:t>reporting</a:t>
                      </a:r>
                      <a:r>
                        <a:rPr lang="fr-CA" sz="1300" dirty="0" smtClean="0">
                          <a:latin typeface="MinionPro-Regular"/>
                        </a:rPr>
                        <a:t> en général)</a:t>
                      </a:r>
                    </a:p>
                  </a:txBody>
                  <a:tcPr/>
                </a:tc>
              </a:tr>
              <a:tr h="846990">
                <a:tc>
                  <a:txBody>
                    <a:bodyPr/>
                    <a:lstStyle/>
                    <a:p>
                      <a:r>
                        <a:rPr lang="fr-CA" sz="1300" i="0" dirty="0" smtClean="0">
                          <a:solidFill>
                            <a:srgbClr val="0070C0"/>
                          </a:solidFill>
                          <a:latin typeface="MinionPro-It"/>
                        </a:rPr>
                        <a:t>Planification des ressources et des services partagés</a:t>
                      </a:r>
                      <a:endParaRPr lang="fr-CA" sz="1300" i="0" dirty="0"/>
                    </a:p>
                  </a:txBody>
                  <a:tcPr/>
                </a:tc>
                <a:tc>
                  <a:txBody>
                    <a:bodyPr/>
                    <a:lstStyle/>
                    <a:p>
                      <a:r>
                        <a:rPr lang="fr-CA" sz="1300" dirty="0" smtClean="0">
                          <a:latin typeface="MinionPro-Regular"/>
                        </a:rPr>
                        <a:t>les ressources spécialisées sont souvent partagées entre plusieurs projets, chacune ayant des priorités concurrentes, ce qui entraîne des goulots d'étranglement et des retards</a:t>
                      </a:r>
                    </a:p>
                  </a:txBody>
                  <a:tcPr/>
                </a:tc>
              </a:tr>
              <a:tr h="144020">
                <a:tc>
                  <a:txBody>
                    <a:bodyPr/>
                    <a:lstStyle/>
                    <a:p>
                      <a:r>
                        <a:rPr lang="fr-CA" sz="1300" i="0" baseline="0" dirty="0" smtClean="0">
                          <a:solidFill>
                            <a:srgbClr val="0070C0"/>
                          </a:solidFill>
                          <a:latin typeface="MinionPro-It"/>
                        </a:rPr>
                        <a:t>Contrôle qualité tardif</a:t>
                      </a:r>
                      <a:endParaRPr lang="fr-CA" sz="1300" i="0" dirty="0"/>
                    </a:p>
                  </a:txBody>
                  <a:tcPr/>
                </a:tc>
                <a:tc>
                  <a:txBody>
                    <a:bodyPr/>
                    <a:lstStyle/>
                    <a:p>
                      <a:r>
                        <a:rPr lang="fr-CA" sz="1300" dirty="0" smtClean="0">
                          <a:latin typeface="MinionPro-Regular"/>
                        </a:rPr>
                        <a:t>Prise de mesures, </a:t>
                      </a:r>
                      <a:r>
                        <a:rPr lang="fr-CA" sz="1300" dirty="0" err="1" smtClean="0">
                          <a:latin typeface="MinionPro-Regular"/>
                        </a:rPr>
                        <a:t>reporting</a:t>
                      </a:r>
                      <a:r>
                        <a:rPr lang="fr-CA" sz="1300" dirty="0" smtClean="0">
                          <a:latin typeface="MinionPro-Regular"/>
                        </a:rPr>
                        <a:t> et contrôles effectuées une fois qu’il est trop tard, qu’un trop gros volumes de défauts ont été produits pour en espérer la correction</a:t>
                      </a:r>
                    </a:p>
                  </a:txBody>
                  <a:tcPr/>
                </a:tc>
              </a:tr>
              <a:tr h="144020">
                <a:tc>
                  <a:txBody>
                    <a:bodyPr/>
                    <a:lstStyle/>
                    <a:p>
                      <a:r>
                        <a:rPr lang="fr-CA" sz="1300" i="0" dirty="0" smtClean="0">
                          <a:solidFill>
                            <a:srgbClr val="0070C0"/>
                          </a:solidFill>
                          <a:latin typeface="MinionPro-It"/>
                        </a:rPr>
                        <a:t>Externalisation</a:t>
                      </a:r>
                      <a:endParaRPr lang="fr-CA" sz="1300" i="0" dirty="0"/>
                    </a:p>
                  </a:txBody>
                  <a:tcPr/>
                </a:tc>
                <a:tc>
                  <a:txBody>
                    <a:bodyPr/>
                    <a:lstStyle/>
                    <a:p>
                      <a:r>
                        <a:rPr lang="fr-CA" sz="1300" dirty="0" smtClean="0">
                          <a:latin typeface="MinionPro-Regular"/>
                        </a:rPr>
                        <a:t>Peut créer des goulots, restreindre l'agilité et nuire à la différenciation concurrentielle</a:t>
                      </a:r>
                    </a:p>
                  </a:txBody>
                  <a:tcPr/>
                </a:tc>
              </a:tr>
              <a:tr h="144020">
                <a:tc>
                  <a:txBody>
                    <a:bodyPr/>
                    <a:lstStyle/>
                    <a:p>
                      <a:r>
                        <a:rPr lang="fr-CA" sz="1300" i="0" dirty="0" smtClean="0">
                          <a:solidFill>
                            <a:srgbClr val="0070C0"/>
                          </a:solidFill>
                          <a:latin typeface="MinionPro-It"/>
                        </a:rPr>
                        <a:t>Contraintes budgétaires</a:t>
                      </a:r>
                      <a:endParaRPr lang="fr-CA" sz="1300" i="0" dirty="0"/>
                    </a:p>
                  </a:txBody>
                  <a:tcPr/>
                </a:tc>
                <a:tc>
                  <a:txBody>
                    <a:bodyPr/>
                    <a:lstStyle/>
                    <a:p>
                      <a:r>
                        <a:rPr lang="fr-CA" sz="1300" dirty="0" smtClean="0">
                          <a:latin typeface="MinionPro-Regular"/>
                        </a:rPr>
                        <a:t>Réduction des coûts privilégiée à la réduction des gaspillages ou à la création de valeur</a:t>
                      </a:r>
                    </a:p>
                  </a:txBody>
                  <a:tcPr/>
                </a:tc>
              </a:tr>
            </a:tbl>
          </a:graphicData>
        </a:graphic>
      </p:graphicFrame>
    </p:spTree>
    <p:extLst>
      <p:ext uri="{BB962C8B-B14F-4D97-AF65-F5344CB8AC3E}">
        <p14:creationId xmlns:p14="http://schemas.microsoft.com/office/powerpoint/2010/main" val="15067829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4"/>
          </p:nvPr>
        </p:nvSpPr>
        <p:spPr>
          <a:xfrm>
            <a:off x="1856570" y="404580"/>
            <a:ext cx="7673716" cy="340757"/>
          </a:xfrm>
        </p:spPr>
        <p:txBody>
          <a:bodyPr>
            <a:noAutofit/>
          </a:bodyPr>
          <a:lstStyle/>
          <a:p>
            <a:r>
              <a:rPr lang="fr-CA" sz="3000" b="0" dirty="0" smtClean="0"/>
              <a:t>Bibliographie</a:t>
            </a:r>
            <a:endParaRPr lang="fr-CA" sz="3000" b="0" dirty="0"/>
          </a:p>
        </p:txBody>
      </p:sp>
      <p:graphicFrame>
        <p:nvGraphicFramePr>
          <p:cNvPr id="3" name="Tableau 2"/>
          <p:cNvGraphicFramePr>
            <a:graphicFrameLocks noGrp="1"/>
          </p:cNvGraphicFramePr>
          <p:nvPr>
            <p:extLst>
              <p:ext uri="{D42A27DB-BD31-4B8C-83A1-F6EECF244321}">
                <p14:modId xmlns:p14="http://schemas.microsoft.com/office/powerpoint/2010/main" val="253061034"/>
              </p:ext>
            </p:extLst>
          </p:nvPr>
        </p:nvGraphicFramePr>
        <p:xfrm>
          <a:off x="416370" y="980660"/>
          <a:ext cx="9113916" cy="5364480"/>
        </p:xfrm>
        <a:graphic>
          <a:graphicData uri="http://schemas.openxmlformats.org/drawingml/2006/table">
            <a:tbl>
              <a:tblPr firstRow="1" bandRow="1">
                <a:tableStyleId>{5C22544A-7EE6-4342-B048-85BDC9FD1C3A}</a:tableStyleId>
              </a:tblPr>
              <a:tblGrid>
                <a:gridCol w="9113916"/>
              </a:tblGrid>
              <a:tr h="370840">
                <a:tc>
                  <a:txBody>
                    <a:bodyPr/>
                    <a:lstStyle/>
                    <a:p>
                      <a:r>
                        <a:rPr lang="fr-CA" sz="1200" dirty="0" smtClean="0"/>
                        <a:t>Titres</a:t>
                      </a:r>
                      <a:endParaRPr lang="fr-CA" sz="1200" dirty="0"/>
                    </a:p>
                  </a:txBody>
                  <a:tcPr/>
                </a:tc>
              </a:tr>
              <a:tr h="370840">
                <a:tc>
                  <a:txBody>
                    <a:bodyPr/>
                    <a:lstStyle/>
                    <a:p>
                      <a:r>
                        <a:rPr lang="en-US" sz="1200" dirty="0" smtClean="0">
                          <a:solidFill>
                            <a:srgbClr val="0A2191"/>
                          </a:solidFill>
                          <a:latin typeface="Effra"/>
                        </a:rPr>
                        <a:t>The Principles of Product Development Flow: Second Generation Lean Product Development (Donald G. </a:t>
                      </a:r>
                      <a:r>
                        <a:rPr lang="en-US" sz="1200" dirty="0" err="1" smtClean="0">
                          <a:solidFill>
                            <a:srgbClr val="0A2191"/>
                          </a:solidFill>
                          <a:latin typeface="Effra"/>
                        </a:rPr>
                        <a:t>Reinertsen</a:t>
                      </a:r>
                      <a:r>
                        <a:rPr lang="en-US" sz="1200" dirty="0" smtClean="0">
                          <a:solidFill>
                            <a:srgbClr val="0A2191"/>
                          </a:solidFill>
                          <a:latin typeface="Effra"/>
                        </a:rPr>
                        <a:t>)</a:t>
                      </a:r>
                      <a:endParaRPr lang="fr-CA" sz="1200" dirty="0"/>
                    </a:p>
                  </a:txBody>
                  <a:tcPr/>
                </a:tc>
              </a:tr>
              <a:tr h="370840">
                <a:tc>
                  <a:txBody>
                    <a:bodyPr/>
                    <a:lstStyle/>
                    <a:p>
                      <a:r>
                        <a:rPr lang="fr-CA" sz="1200" kern="1200" dirty="0" err="1" smtClean="0">
                          <a:solidFill>
                            <a:srgbClr val="0A2191"/>
                          </a:solidFill>
                          <a:latin typeface="Effra"/>
                          <a:ea typeface="+mn-ea"/>
                          <a:cs typeface="+mn-cs"/>
                        </a:rPr>
                        <a:t>Fast</a:t>
                      </a:r>
                      <a:r>
                        <a:rPr lang="fr-CA" sz="1200" kern="1200" dirty="0" smtClean="0">
                          <a:solidFill>
                            <a:srgbClr val="0A2191"/>
                          </a:solidFill>
                          <a:latin typeface="Effra"/>
                          <a:ea typeface="+mn-ea"/>
                          <a:cs typeface="+mn-cs"/>
                        </a:rPr>
                        <a:t> &amp; Flow ou Système 1 / Système 2 (Daniel </a:t>
                      </a:r>
                      <a:r>
                        <a:rPr lang="fr-CA" sz="1200" kern="1200" dirty="0" err="1" smtClean="0">
                          <a:solidFill>
                            <a:srgbClr val="0A2191"/>
                          </a:solidFill>
                          <a:latin typeface="Effra"/>
                          <a:ea typeface="+mn-ea"/>
                          <a:cs typeface="+mn-cs"/>
                        </a:rPr>
                        <a:t>Kahneman</a:t>
                      </a:r>
                      <a:r>
                        <a:rPr lang="fr-CA" sz="1200" kern="1200" dirty="0" smtClean="0">
                          <a:solidFill>
                            <a:srgbClr val="0A2191"/>
                          </a:solidFill>
                          <a:latin typeface="Effra"/>
                          <a:ea typeface="+mn-ea"/>
                          <a:cs typeface="+mn-cs"/>
                        </a:rPr>
                        <a:t>)</a:t>
                      </a:r>
                      <a:endParaRPr lang="fr-CA" sz="1200" kern="1200" dirty="0">
                        <a:solidFill>
                          <a:srgbClr val="0A2191"/>
                        </a:solidFill>
                        <a:latin typeface="Effra"/>
                        <a:ea typeface="+mn-ea"/>
                        <a:cs typeface="+mn-cs"/>
                      </a:endParaRPr>
                    </a:p>
                  </a:txBody>
                  <a:tcPr/>
                </a:tc>
              </a:tr>
              <a:tr h="370840">
                <a:tc>
                  <a:txBody>
                    <a:bodyPr/>
                    <a:lstStyle/>
                    <a:p>
                      <a:r>
                        <a:rPr lang="fr-CA" sz="1200" kern="1200" dirty="0" smtClean="0">
                          <a:solidFill>
                            <a:srgbClr val="0A2191"/>
                          </a:solidFill>
                          <a:latin typeface="Effra"/>
                          <a:ea typeface="+mn-ea"/>
                          <a:cs typeface="+mn-cs"/>
                        </a:rPr>
                        <a:t>Lean Startup et Startup </a:t>
                      </a:r>
                      <a:r>
                        <a:rPr lang="fr-CA" sz="1200" kern="1200" dirty="0" err="1" smtClean="0">
                          <a:solidFill>
                            <a:srgbClr val="0A2191"/>
                          </a:solidFill>
                          <a:latin typeface="Effra"/>
                          <a:ea typeface="+mn-ea"/>
                          <a:cs typeface="+mn-cs"/>
                        </a:rPr>
                        <a:t>Way</a:t>
                      </a:r>
                      <a:r>
                        <a:rPr lang="fr-CA" sz="1200" kern="1200" dirty="0" smtClean="0">
                          <a:solidFill>
                            <a:srgbClr val="0A2191"/>
                          </a:solidFill>
                          <a:latin typeface="Effra"/>
                          <a:ea typeface="+mn-ea"/>
                          <a:cs typeface="+mn-cs"/>
                        </a:rPr>
                        <a:t> (Éric Ries)</a:t>
                      </a:r>
                      <a:endParaRPr lang="fr-CA" sz="1200" kern="1200" dirty="0">
                        <a:solidFill>
                          <a:srgbClr val="0A2191"/>
                        </a:solidFill>
                        <a:latin typeface="Effra"/>
                        <a:ea typeface="+mn-ea"/>
                        <a:cs typeface="+mn-cs"/>
                      </a:endParaRPr>
                    </a:p>
                  </a:txBody>
                  <a:tcPr/>
                </a:tc>
              </a:tr>
              <a:tr h="370840">
                <a:tc>
                  <a:txBody>
                    <a:bodyPr/>
                    <a:lstStyle/>
                    <a:p>
                      <a:r>
                        <a:rPr lang="fr-CA" sz="1200" dirty="0" smtClean="0">
                          <a:hlinkClick r:id="rId2"/>
                        </a:rPr>
                        <a:t>http://www.leanessays.com/2015/06/lean-software-development-history.html</a:t>
                      </a:r>
                      <a:r>
                        <a:rPr lang="fr-CA" sz="1200" dirty="0" smtClean="0"/>
                        <a:t> </a:t>
                      </a:r>
                      <a:endParaRPr lang="fr-CA" sz="1200" dirty="0"/>
                    </a:p>
                  </a:txBody>
                  <a:tcPr/>
                </a:tc>
              </a:tr>
              <a:tr h="370840">
                <a:tc>
                  <a:txBody>
                    <a:bodyPr/>
                    <a:lstStyle/>
                    <a:p>
                      <a:r>
                        <a:rPr lang="en-US" sz="1200" kern="1200" dirty="0" smtClean="0">
                          <a:solidFill>
                            <a:srgbClr val="0A2191"/>
                          </a:solidFill>
                          <a:latin typeface="Effra"/>
                          <a:ea typeface="+mn-ea"/>
                          <a:cs typeface="+mn-cs"/>
                        </a:rPr>
                        <a:t>Implementing Lean Software Development: From Concept to Cash (Mary et Tom </a:t>
                      </a:r>
                      <a:r>
                        <a:rPr lang="en-US" sz="1200" kern="1200" dirty="0" err="1" smtClean="0">
                          <a:solidFill>
                            <a:srgbClr val="0A2191"/>
                          </a:solidFill>
                          <a:latin typeface="Effra"/>
                          <a:ea typeface="+mn-ea"/>
                          <a:cs typeface="+mn-cs"/>
                        </a:rPr>
                        <a:t>Poppendieck</a:t>
                      </a:r>
                      <a:r>
                        <a:rPr lang="en-US" sz="1200" kern="1200" dirty="0" smtClean="0">
                          <a:solidFill>
                            <a:srgbClr val="0A2191"/>
                          </a:solidFill>
                          <a:latin typeface="Effra"/>
                          <a:ea typeface="+mn-ea"/>
                          <a:cs typeface="+mn-cs"/>
                        </a:rPr>
                        <a:t>)</a:t>
                      </a:r>
                      <a:endParaRPr lang="fr-CA" sz="1200" kern="1200" dirty="0">
                        <a:solidFill>
                          <a:srgbClr val="0A2191"/>
                        </a:solidFill>
                        <a:latin typeface="Effra"/>
                        <a:ea typeface="+mn-ea"/>
                        <a:cs typeface="+mn-cs"/>
                      </a:endParaRPr>
                    </a:p>
                  </a:txBody>
                  <a:tcPr/>
                </a:tc>
              </a:tr>
              <a:tr h="370840">
                <a:tc>
                  <a:txBody>
                    <a:bodyPr/>
                    <a:lstStyle/>
                    <a:p>
                      <a:pPr marL="0" marR="0" lvl="0" indent="0" algn="l" defTabSz="957830" rtl="0" eaLnBrk="1" fontAlgn="auto" latinLnBrk="0" hangingPunct="1">
                        <a:lnSpc>
                          <a:spcPct val="100000"/>
                        </a:lnSpc>
                        <a:spcBef>
                          <a:spcPts val="0"/>
                        </a:spcBef>
                        <a:spcAft>
                          <a:spcPts val="0"/>
                        </a:spcAft>
                        <a:buClrTx/>
                        <a:buSzTx/>
                        <a:buFontTx/>
                        <a:buNone/>
                        <a:tabLst/>
                        <a:defRPr/>
                      </a:pPr>
                      <a:r>
                        <a:rPr lang="en-US" sz="1200" kern="1200" dirty="0" smtClean="0">
                          <a:solidFill>
                            <a:srgbClr val="0A2191"/>
                          </a:solidFill>
                          <a:latin typeface="Effra"/>
                          <a:ea typeface="+mn-ea"/>
                          <a:cs typeface="+mn-cs"/>
                        </a:rPr>
                        <a:t>Lean Product and Process Development, 2nd ed. (</a:t>
                      </a:r>
                      <a:r>
                        <a:rPr lang="de-DE" sz="1200" kern="1200" dirty="0" smtClean="0">
                          <a:solidFill>
                            <a:srgbClr val="0A2191"/>
                          </a:solidFill>
                          <a:latin typeface="Effra"/>
                          <a:ea typeface="+mn-ea"/>
                          <a:cs typeface="+mn-cs"/>
                        </a:rPr>
                        <a:t>Allen Ward et </a:t>
                      </a:r>
                      <a:r>
                        <a:rPr lang="de-DE" sz="1200" kern="1200" dirty="0" err="1" smtClean="0">
                          <a:solidFill>
                            <a:srgbClr val="0A2191"/>
                          </a:solidFill>
                          <a:latin typeface="Effra"/>
                          <a:ea typeface="+mn-ea"/>
                          <a:cs typeface="+mn-cs"/>
                        </a:rPr>
                        <a:t>Durward</a:t>
                      </a:r>
                      <a:r>
                        <a:rPr lang="de-DE" sz="1200" kern="1200" dirty="0" smtClean="0">
                          <a:solidFill>
                            <a:srgbClr val="0A2191"/>
                          </a:solidFill>
                          <a:latin typeface="Effra"/>
                          <a:ea typeface="+mn-ea"/>
                          <a:cs typeface="+mn-cs"/>
                        </a:rPr>
                        <a:t> </a:t>
                      </a:r>
                      <a:r>
                        <a:rPr lang="de-DE" sz="1200" kern="1200" dirty="0" err="1" smtClean="0">
                          <a:solidFill>
                            <a:srgbClr val="0A2191"/>
                          </a:solidFill>
                          <a:latin typeface="Effra"/>
                          <a:ea typeface="+mn-ea"/>
                          <a:cs typeface="+mn-cs"/>
                        </a:rPr>
                        <a:t>Sobek</a:t>
                      </a:r>
                      <a:r>
                        <a:rPr lang="en-US" sz="1200" kern="1200" dirty="0" smtClean="0">
                          <a:solidFill>
                            <a:srgbClr val="0A2191"/>
                          </a:solidFill>
                          <a:latin typeface="Effra"/>
                          <a:ea typeface="+mn-ea"/>
                          <a:cs typeface="+mn-cs"/>
                        </a:rPr>
                        <a:t>)</a:t>
                      </a:r>
                      <a:endParaRPr lang="en-US" sz="1200" kern="1200" dirty="0" smtClean="0">
                        <a:solidFill>
                          <a:srgbClr val="0A2191"/>
                        </a:solidFill>
                        <a:latin typeface="Effra"/>
                        <a:ea typeface="+mn-ea"/>
                        <a:cs typeface="+mn-cs"/>
                        <a:hlinkClick r:id="rId3" tooltip="Lean Product and Process Development, 2nd ed."/>
                      </a:endParaRPr>
                    </a:p>
                    <a:p>
                      <a:endParaRPr lang="fr-CA" sz="1200" dirty="0"/>
                    </a:p>
                  </a:txBody>
                  <a:tcPr/>
                </a:tc>
              </a:tr>
              <a:tr h="370840">
                <a:tc>
                  <a:txBody>
                    <a:bodyPr/>
                    <a:lstStyle/>
                    <a:p>
                      <a:r>
                        <a:rPr lang="en-US" sz="1200" kern="1200" dirty="0" smtClean="0">
                          <a:solidFill>
                            <a:srgbClr val="0A2191"/>
                          </a:solidFill>
                          <a:latin typeface="Effra"/>
                          <a:ea typeface="+mn-ea"/>
                          <a:cs typeface="+mn-cs"/>
                        </a:rPr>
                        <a:t>The DevOps Handbook: How to Create World-Class Agility, Reliability, and Security in Technology Organizations (Gene Kim,‎ Patrick </a:t>
                      </a:r>
                      <a:r>
                        <a:rPr lang="en-US" sz="1200" kern="1200" dirty="0" err="1" smtClean="0">
                          <a:solidFill>
                            <a:srgbClr val="0A2191"/>
                          </a:solidFill>
                          <a:latin typeface="Effra"/>
                          <a:ea typeface="+mn-ea"/>
                          <a:cs typeface="+mn-cs"/>
                        </a:rPr>
                        <a:t>Debois</a:t>
                      </a:r>
                      <a:r>
                        <a:rPr lang="en-US" sz="1200" kern="1200" dirty="0" smtClean="0">
                          <a:solidFill>
                            <a:srgbClr val="0A2191"/>
                          </a:solidFill>
                          <a:latin typeface="Effra"/>
                          <a:ea typeface="+mn-ea"/>
                          <a:cs typeface="+mn-cs"/>
                        </a:rPr>
                        <a:t>,‎ John Willis,‎ Jez Humble,‎ John </a:t>
                      </a:r>
                      <a:r>
                        <a:rPr lang="en-US" sz="1200" kern="1200" dirty="0" err="1" smtClean="0">
                          <a:solidFill>
                            <a:srgbClr val="0A2191"/>
                          </a:solidFill>
                          <a:latin typeface="Effra"/>
                          <a:ea typeface="+mn-ea"/>
                          <a:cs typeface="+mn-cs"/>
                        </a:rPr>
                        <a:t>Allspaw</a:t>
                      </a:r>
                      <a:r>
                        <a:rPr lang="en-US" sz="1200" kern="1200" dirty="0" smtClean="0">
                          <a:solidFill>
                            <a:srgbClr val="0A2191"/>
                          </a:solidFill>
                          <a:latin typeface="Effra"/>
                          <a:ea typeface="+mn-ea"/>
                          <a:cs typeface="+mn-cs"/>
                        </a:rPr>
                        <a:t>)</a:t>
                      </a:r>
                    </a:p>
                  </a:txBody>
                  <a:tcPr/>
                </a:tc>
              </a:tr>
              <a:tr h="370840">
                <a:tc>
                  <a:txBody>
                    <a:bodyPr/>
                    <a:lstStyle/>
                    <a:p>
                      <a:r>
                        <a:rPr lang="en-US" sz="1200" kern="1200" dirty="0" smtClean="0">
                          <a:solidFill>
                            <a:srgbClr val="0A2191"/>
                          </a:solidFill>
                          <a:latin typeface="Effra"/>
                          <a:ea typeface="+mn-ea"/>
                          <a:cs typeface="+mn-cs"/>
                        </a:rPr>
                        <a:t>The Lean IT Field Guide: A Roadmap for Your Transformation (Michael A. </a:t>
                      </a:r>
                      <a:r>
                        <a:rPr lang="en-US" sz="1200" kern="1200" dirty="0" err="1" smtClean="0">
                          <a:solidFill>
                            <a:srgbClr val="0A2191"/>
                          </a:solidFill>
                          <a:latin typeface="Effra"/>
                          <a:ea typeface="+mn-ea"/>
                          <a:cs typeface="+mn-cs"/>
                        </a:rPr>
                        <a:t>Orzen</a:t>
                      </a:r>
                      <a:r>
                        <a:rPr lang="en-US" sz="1200" kern="1200" dirty="0" smtClean="0">
                          <a:solidFill>
                            <a:srgbClr val="0A2191"/>
                          </a:solidFill>
                          <a:latin typeface="Effra"/>
                          <a:ea typeface="+mn-ea"/>
                          <a:cs typeface="+mn-cs"/>
                        </a:rPr>
                        <a:t> et Thomas A. </a:t>
                      </a:r>
                      <a:r>
                        <a:rPr lang="en-US" sz="1200" kern="1200" dirty="0" err="1" smtClean="0">
                          <a:solidFill>
                            <a:srgbClr val="0A2191"/>
                          </a:solidFill>
                          <a:latin typeface="Effra"/>
                          <a:ea typeface="+mn-ea"/>
                          <a:cs typeface="+mn-cs"/>
                        </a:rPr>
                        <a:t>Paider</a:t>
                      </a:r>
                      <a:r>
                        <a:rPr lang="en-US" sz="1200" kern="1200" dirty="0" smtClean="0">
                          <a:solidFill>
                            <a:srgbClr val="0A2191"/>
                          </a:solidFill>
                          <a:latin typeface="Effra"/>
                          <a:ea typeface="+mn-ea"/>
                          <a:cs typeface="+mn-cs"/>
                        </a:rPr>
                        <a:t>)</a:t>
                      </a:r>
                    </a:p>
                  </a:txBody>
                  <a:tcPr/>
                </a:tc>
              </a:tr>
              <a:tr h="370840">
                <a:tc>
                  <a:txBody>
                    <a:bodyPr/>
                    <a:lstStyle/>
                    <a:p>
                      <a:r>
                        <a:rPr lang="fr-CA" sz="1200" kern="1200" dirty="0" smtClean="0">
                          <a:solidFill>
                            <a:srgbClr val="0A2191"/>
                          </a:solidFill>
                          <a:latin typeface="Effra"/>
                          <a:ea typeface="+mn-ea"/>
                          <a:cs typeface="+mn-cs"/>
                        </a:rPr>
                        <a:t>Le modèle Toyota: 14 principes qui feront la réussite de votre entreprise (Jeffrey </a:t>
                      </a:r>
                      <a:r>
                        <a:rPr lang="fr-CA" sz="1200" kern="1200" dirty="0" err="1" smtClean="0">
                          <a:solidFill>
                            <a:srgbClr val="0A2191"/>
                          </a:solidFill>
                          <a:latin typeface="Effra"/>
                          <a:ea typeface="+mn-ea"/>
                          <a:cs typeface="+mn-cs"/>
                        </a:rPr>
                        <a:t>Liker</a:t>
                      </a:r>
                      <a:r>
                        <a:rPr lang="fr-CA" sz="1200" kern="1200" dirty="0" smtClean="0">
                          <a:solidFill>
                            <a:srgbClr val="0A2191"/>
                          </a:solidFill>
                          <a:latin typeface="Effra"/>
                          <a:ea typeface="+mn-ea"/>
                          <a:cs typeface="+mn-cs"/>
                        </a:rPr>
                        <a:t>)</a:t>
                      </a:r>
                      <a:endParaRPr lang="en-US" sz="1200" kern="1200" dirty="0" smtClean="0">
                        <a:solidFill>
                          <a:srgbClr val="0A2191"/>
                        </a:solidFill>
                        <a:latin typeface="Effra"/>
                        <a:ea typeface="+mn-ea"/>
                        <a:cs typeface="+mn-cs"/>
                      </a:endParaRPr>
                    </a:p>
                  </a:txBody>
                  <a:tcPr/>
                </a:tc>
              </a:tr>
              <a:tr h="370840">
                <a:tc>
                  <a:txBody>
                    <a:bodyPr/>
                    <a:lstStyle/>
                    <a:p>
                      <a:r>
                        <a:rPr lang="en-US" sz="1200" kern="1200" dirty="0" smtClean="0">
                          <a:solidFill>
                            <a:srgbClr val="0A2191"/>
                          </a:solidFill>
                          <a:latin typeface="Effra"/>
                          <a:ea typeface="+mn-ea"/>
                          <a:cs typeface="+mn-cs"/>
                        </a:rPr>
                        <a:t>Toyota Kata </a:t>
                      </a:r>
                      <a:r>
                        <a:rPr lang="en-US" sz="1200" kern="1200" dirty="0" err="1" smtClean="0">
                          <a:solidFill>
                            <a:srgbClr val="0A2191"/>
                          </a:solidFill>
                          <a:latin typeface="Effra"/>
                          <a:ea typeface="+mn-ea"/>
                          <a:cs typeface="+mn-cs"/>
                        </a:rPr>
                        <a:t>ou</a:t>
                      </a:r>
                      <a:r>
                        <a:rPr lang="en-US" sz="1200" kern="1200" dirty="0" smtClean="0">
                          <a:solidFill>
                            <a:srgbClr val="0A2191"/>
                          </a:solidFill>
                          <a:latin typeface="Effra"/>
                          <a:ea typeface="+mn-ea"/>
                          <a:cs typeface="+mn-cs"/>
                        </a:rPr>
                        <a:t> </a:t>
                      </a:r>
                      <a:r>
                        <a:rPr lang="fr-CA" sz="1200" kern="1200" dirty="0" smtClean="0">
                          <a:solidFill>
                            <a:srgbClr val="0A2191"/>
                          </a:solidFill>
                          <a:latin typeface="Effra"/>
                          <a:ea typeface="+mn-ea"/>
                          <a:cs typeface="+mn-cs"/>
                        </a:rPr>
                        <a:t>Guide pratique du kata d’amélioration et du kata de coaching </a:t>
                      </a:r>
                      <a:r>
                        <a:rPr lang="en-US" sz="1200" kern="1200" dirty="0" smtClean="0">
                          <a:solidFill>
                            <a:srgbClr val="0A2191"/>
                          </a:solidFill>
                          <a:latin typeface="Effra"/>
                          <a:ea typeface="+mn-ea"/>
                          <a:cs typeface="+mn-cs"/>
                        </a:rPr>
                        <a:t>(Mike </a:t>
                      </a:r>
                      <a:r>
                        <a:rPr lang="en-US" sz="1200" kern="1200" dirty="0" err="1" smtClean="0">
                          <a:solidFill>
                            <a:srgbClr val="0A2191"/>
                          </a:solidFill>
                          <a:latin typeface="Effra"/>
                          <a:ea typeface="+mn-ea"/>
                          <a:cs typeface="+mn-cs"/>
                        </a:rPr>
                        <a:t>Rother</a:t>
                      </a:r>
                      <a:r>
                        <a:rPr lang="en-US" sz="1200" kern="1200" dirty="0" smtClean="0">
                          <a:solidFill>
                            <a:srgbClr val="0A2191"/>
                          </a:solidFill>
                          <a:latin typeface="Effra"/>
                          <a:ea typeface="+mn-ea"/>
                          <a:cs typeface="+mn-cs"/>
                        </a:rPr>
                        <a:t>)</a:t>
                      </a:r>
                    </a:p>
                  </a:txBody>
                  <a:tcPr/>
                </a:tc>
              </a:tr>
              <a:tr h="370840">
                <a:tc>
                  <a:txBody>
                    <a:bodyPr/>
                    <a:lstStyle/>
                    <a:p>
                      <a:r>
                        <a:rPr lang="en-US" sz="1200" kern="1200" dirty="0" smtClean="0">
                          <a:solidFill>
                            <a:srgbClr val="0A2191"/>
                          </a:solidFill>
                          <a:latin typeface="Effra"/>
                          <a:ea typeface="+mn-ea"/>
                          <a:cs typeface="+mn-cs"/>
                        </a:rPr>
                        <a:t>Lean enterprise,</a:t>
                      </a:r>
                      <a:r>
                        <a:rPr lang="en-US" sz="1200" kern="1200" baseline="0" dirty="0" smtClean="0">
                          <a:solidFill>
                            <a:srgbClr val="0A2191"/>
                          </a:solidFill>
                          <a:latin typeface="Effra"/>
                          <a:ea typeface="+mn-ea"/>
                          <a:cs typeface="+mn-cs"/>
                        </a:rPr>
                        <a:t> Continuous delivery (Jez Humble)</a:t>
                      </a:r>
                      <a:endParaRPr lang="en-US" sz="1200" kern="1200" dirty="0" smtClean="0">
                        <a:solidFill>
                          <a:srgbClr val="0A2191"/>
                        </a:solidFill>
                        <a:latin typeface="Effra"/>
                        <a:ea typeface="+mn-ea"/>
                        <a:cs typeface="+mn-cs"/>
                      </a:endParaRPr>
                    </a:p>
                  </a:txBody>
                  <a:tcPr/>
                </a:tc>
              </a:tr>
              <a:tr h="370840">
                <a:tc>
                  <a:txBody>
                    <a:bodyPr/>
                    <a:lstStyle/>
                    <a:p>
                      <a:r>
                        <a:rPr lang="en-US" sz="1200" kern="1200" dirty="0" smtClean="0">
                          <a:solidFill>
                            <a:srgbClr val="0A2191"/>
                          </a:solidFill>
                          <a:latin typeface="Effra"/>
                          <a:ea typeface="+mn-ea"/>
                          <a:cs typeface="+mn-cs"/>
                        </a:rPr>
                        <a:t>Leading the transformation – Applying Agile and DevOps at scale (Gary Gruver)</a:t>
                      </a:r>
                    </a:p>
                  </a:txBody>
                  <a:tcPr/>
                </a:tc>
              </a:tr>
              <a:tr h="370840">
                <a:tc>
                  <a:txBody>
                    <a:bodyPr/>
                    <a:lstStyle/>
                    <a:p>
                      <a:r>
                        <a:rPr lang="en-US" sz="1200" kern="1200" dirty="0" smtClean="0">
                          <a:solidFill>
                            <a:srgbClr val="0A2191"/>
                          </a:solidFill>
                          <a:latin typeface="Effra"/>
                          <a:ea typeface="+mn-ea"/>
                          <a:cs typeface="+mn-cs"/>
                        </a:rPr>
                        <a:t>The Phoenix Project: A Novel about IT, DevOps, and Helping Your Business Win (Gene Kim)</a:t>
                      </a:r>
                    </a:p>
                  </a:txBody>
                  <a:tcPr/>
                </a:tc>
              </a:tr>
            </a:tbl>
          </a:graphicData>
        </a:graphic>
      </p:graphicFrame>
    </p:spTree>
    <p:extLst>
      <p:ext uri="{BB962C8B-B14F-4D97-AF65-F5344CB8AC3E}">
        <p14:creationId xmlns:p14="http://schemas.microsoft.com/office/powerpoint/2010/main" val="16871629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20AF2735-B99D-4350-BC1E-6E64B33DA655}" type="slidenum">
              <a:rPr lang="en-CA" sz="1500" smtClean="0">
                <a:solidFill>
                  <a:srgbClr val="0A2191"/>
                </a:solidFill>
                <a:latin typeface="Effra" pitchFamily="34" charset="0"/>
              </a:rPr>
              <a:pPr/>
              <a:t>65</a:t>
            </a:fld>
            <a:endParaRPr lang="en-CA" sz="1500" dirty="0">
              <a:solidFill>
                <a:srgbClr val="0A2191"/>
              </a:solidFill>
              <a:latin typeface="Effra" pitchFamily="34" charset="0"/>
            </a:endParaRPr>
          </a:p>
        </p:txBody>
      </p:sp>
      <p:sp>
        <p:nvSpPr>
          <p:cNvPr id="5" name="Rectangle 4"/>
          <p:cNvSpPr/>
          <p:nvPr/>
        </p:nvSpPr>
        <p:spPr>
          <a:xfrm>
            <a:off x="416370" y="980660"/>
            <a:ext cx="9073260" cy="2723823"/>
          </a:xfrm>
          <a:prstGeom prst="rect">
            <a:avLst/>
          </a:prstGeom>
        </p:spPr>
        <p:txBody>
          <a:bodyPr wrap="square">
            <a:spAutoFit/>
          </a:bodyPr>
          <a:lstStyle/>
          <a:p>
            <a:pPr marL="342900" indent="-342900">
              <a:buFontTx/>
              <a:buChar char="-"/>
            </a:pPr>
            <a:r>
              <a:rPr lang="fr-CA" b="1" dirty="0" smtClean="0">
                <a:solidFill>
                  <a:srgbClr val="000000"/>
                </a:solidFill>
                <a:latin typeface="Calibri,Arial,Helvetica,sans-serif"/>
              </a:rPr>
              <a:t>Quelle </a:t>
            </a:r>
            <a:r>
              <a:rPr lang="fr-CA" b="1" dirty="0">
                <a:solidFill>
                  <a:srgbClr val="000000"/>
                </a:solidFill>
                <a:latin typeface="Calibri,Arial,Helvetica,sans-serif"/>
              </a:rPr>
              <a:t>est la partie que vous avez trouvé la plus pertinente ?</a:t>
            </a:r>
            <a:r>
              <a:rPr lang="fr-CA" dirty="0">
                <a:solidFill>
                  <a:srgbClr val="000000"/>
                </a:solidFill>
                <a:latin typeface="Calibri,Arial,Helvetica,sans-serif"/>
              </a:rPr>
              <a:t>  </a:t>
            </a:r>
            <a:endParaRPr lang="fr-CA" dirty="0" smtClean="0">
              <a:solidFill>
                <a:srgbClr val="000000"/>
              </a:solidFill>
              <a:latin typeface="Calibri,Arial,Helvetica,sans-serif"/>
            </a:endParaRPr>
          </a:p>
          <a:p>
            <a:pPr marL="342900" indent="-342900">
              <a:buFontTx/>
              <a:buChar char="-"/>
            </a:pPr>
            <a:r>
              <a:rPr lang="fr-CA" b="1" dirty="0" smtClean="0">
                <a:solidFill>
                  <a:srgbClr val="000000"/>
                </a:solidFill>
                <a:latin typeface="Calibri,Arial,Helvetica,sans-serif"/>
              </a:rPr>
              <a:t>Qu'est </a:t>
            </a:r>
            <a:r>
              <a:rPr lang="fr-CA" b="1" dirty="0">
                <a:solidFill>
                  <a:srgbClr val="000000"/>
                </a:solidFill>
                <a:latin typeface="Calibri,Arial,Helvetica,sans-serif"/>
              </a:rPr>
              <a:t>ce qui vous à laissé le plus sur votre faim ? </a:t>
            </a:r>
            <a:endParaRPr lang="fr-CA" b="1" dirty="0" smtClean="0">
              <a:solidFill>
                <a:srgbClr val="000000"/>
              </a:solidFill>
              <a:latin typeface="Calibri,Arial,Helvetica,sans-serif"/>
            </a:endParaRPr>
          </a:p>
          <a:p>
            <a:pPr marL="342900" indent="-342900">
              <a:buFontTx/>
              <a:buChar char="-"/>
            </a:pPr>
            <a:r>
              <a:rPr lang="fr-CA" b="1" dirty="0" smtClean="0">
                <a:solidFill>
                  <a:srgbClr val="000000"/>
                </a:solidFill>
                <a:latin typeface="Calibri,Arial,Helvetica,sans-serif"/>
              </a:rPr>
              <a:t>Qu'est ce qui était flou / pas clair / trop compliqué / à revoir ?</a:t>
            </a:r>
            <a:r>
              <a:rPr lang="fr-CA" dirty="0" smtClean="0">
                <a:solidFill>
                  <a:srgbClr val="000000"/>
                </a:solidFill>
                <a:latin typeface="Calibri,Arial,Helvetica,sans-serif"/>
              </a:rPr>
              <a:t> </a:t>
            </a:r>
          </a:p>
          <a:p>
            <a:pPr marL="342900" indent="-342900">
              <a:buFontTx/>
              <a:buChar char="-"/>
            </a:pPr>
            <a:r>
              <a:rPr lang="fr-CA" b="1" dirty="0" smtClean="0">
                <a:solidFill>
                  <a:srgbClr val="000000"/>
                </a:solidFill>
                <a:latin typeface="Calibri,Arial,Helvetica,sans-serif"/>
              </a:rPr>
              <a:t>Qu'est-ce </a:t>
            </a:r>
            <a:r>
              <a:rPr lang="fr-CA" b="1" dirty="0">
                <a:solidFill>
                  <a:srgbClr val="000000"/>
                </a:solidFill>
                <a:latin typeface="Calibri,Arial,Helvetica,sans-serif"/>
              </a:rPr>
              <a:t>qui manque ? Qu'est-ce qui n'est pas essentiel ?</a:t>
            </a:r>
            <a:r>
              <a:rPr lang="fr-CA" dirty="0">
                <a:solidFill>
                  <a:srgbClr val="000000"/>
                </a:solidFill>
                <a:latin typeface="Calibri,Arial,Helvetica,sans-serif"/>
              </a:rPr>
              <a:t> </a:t>
            </a:r>
            <a:endParaRPr lang="fr-CA" dirty="0" smtClean="0">
              <a:solidFill>
                <a:srgbClr val="000000"/>
              </a:solidFill>
              <a:latin typeface="Calibri,Arial,Helvetica,sans-serif"/>
            </a:endParaRPr>
          </a:p>
          <a:p>
            <a:pPr marL="342900" indent="-342900">
              <a:buFontTx/>
              <a:buChar char="-"/>
            </a:pPr>
            <a:r>
              <a:rPr lang="fr-CA" b="1" dirty="0" smtClean="0">
                <a:solidFill>
                  <a:srgbClr val="000000"/>
                </a:solidFill>
                <a:latin typeface="Calibri,Arial,Helvetica,sans-serif"/>
              </a:rPr>
              <a:t>Est-ce </a:t>
            </a:r>
            <a:r>
              <a:rPr lang="fr-CA" b="1" dirty="0">
                <a:solidFill>
                  <a:srgbClr val="000000"/>
                </a:solidFill>
                <a:latin typeface="Calibri,Arial,Helvetica,sans-serif"/>
              </a:rPr>
              <a:t>que les objectifs annoncés en début de la présentation ont bien été adressés ?</a:t>
            </a:r>
            <a:r>
              <a:rPr lang="fr-CA" dirty="0">
                <a:solidFill>
                  <a:srgbClr val="000000"/>
                </a:solidFill>
                <a:latin typeface="Calibri,Arial,Helvetica,sans-serif"/>
              </a:rPr>
              <a:t> </a:t>
            </a:r>
            <a:endParaRPr lang="fr-CA" dirty="0" smtClean="0">
              <a:solidFill>
                <a:srgbClr val="000000"/>
              </a:solidFill>
              <a:latin typeface="Calibri,Arial,Helvetica,sans-serif"/>
            </a:endParaRPr>
          </a:p>
          <a:p>
            <a:pPr marL="342900" indent="-342900">
              <a:buFontTx/>
              <a:buChar char="-"/>
            </a:pPr>
            <a:r>
              <a:rPr lang="fr-CA" b="1" dirty="0" smtClean="0">
                <a:solidFill>
                  <a:srgbClr val="000000"/>
                </a:solidFill>
                <a:latin typeface="Calibri,Arial,Helvetica,sans-serif"/>
              </a:rPr>
              <a:t>Tout </a:t>
            </a:r>
            <a:r>
              <a:rPr lang="fr-CA" b="1" dirty="0">
                <a:solidFill>
                  <a:srgbClr val="000000"/>
                </a:solidFill>
                <a:latin typeface="Calibri,Arial,Helvetica,sans-serif"/>
              </a:rPr>
              <a:t>autre remarque utile pour améliorer la présentation</a:t>
            </a:r>
            <a:endParaRPr lang="fr-CA" b="1" dirty="0">
              <a:solidFill>
                <a:srgbClr val="000000"/>
              </a:solidFill>
              <a:latin typeface="Calibri" panose="020F0502020204030204" pitchFamily="34" charset="0"/>
            </a:endParaRPr>
          </a:p>
          <a:p>
            <a:r>
              <a:rPr lang="fr-CA" dirty="0"/>
              <a:t/>
            </a:r>
            <a:br>
              <a:rPr lang="fr-CA" dirty="0"/>
            </a:br>
            <a:endParaRPr lang="fr-CA" dirty="0"/>
          </a:p>
        </p:txBody>
      </p:sp>
    </p:spTree>
    <p:extLst>
      <p:ext uri="{BB962C8B-B14F-4D97-AF65-F5344CB8AC3E}">
        <p14:creationId xmlns:p14="http://schemas.microsoft.com/office/powerpoint/2010/main" val="338077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a:t>Le </a:t>
            </a:r>
            <a:r>
              <a:rPr lang="fr-CA" sz="11200" dirty="0" smtClean="0"/>
              <a:t>Lean appliqué aux TI : Équipe HP Laser jet</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400" dirty="0">
              <a:latin typeface="Arial Narrow" panose="020B0606020202030204" pitchFamily="34" charset="0"/>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4" name="ZoneTexte 3"/>
          <p:cNvSpPr txBox="1"/>
          <p:nvPr/>
        </p:nvSpPr>
        <p:spPr>
          <a:xfrm>
            <a:off x="299333" y="1181892"/>
            <a:ext cx="8470198" cy="707886"/>
          </a:xfrm>
          <a:prstGeom prst="rect">
            <a:avLst/>
          </a:prstGeom>
          <a:noFill/>
        </p:spPr>
        <p:txBody>
          <a:bodyPr wrap="square" rtlCol="0">
            <a:spAutoFit/>
          </a:bodyPr>
          <a:lstStyle/>
          <a:p>
            <a:r>
              <a:rPr lang="fr-CA" sz="2000" dirty="0">
                <a:solidFill>
                  <a:srgbClr val="0A2191"/>
                </a:solidFill>
                <a:latin typeface="Effra"/>
              </a:rPr>
              <a:t>Résultat de la transformation du processus de développement des </a:t>
            </a:r>
            <a:r>
              <a:rPr lang="fr-CA" sz="2000" dirty="0" err="1">
                <a:solidFill>
                  <a:srgbClr val="0A2191"/>
                </a:solidFill>
                <a:latin typeface="Effra"/>
              </a:rPr>
              <a:t>firmware</a:t>
            </a:r>
            <a:r>
              <a:rPr lang="fr-CA" sz="2000" dirty="0">
                <a:solidFill>
                  <a:srgbClr val="0A2191"/>
                </a:solidFill>
                <a:latin typeface="Effra"/>
              </a:rPr>
              <a:t> HP </a:t>
            </a:r>
            <a:r>
              <a:rPr lang="fr-CA" sz="2000" dirty="0" smtClean="0">
                <a:solidFill>
                  <a:srgbClr val="0A2191"/>
                </a:solidFill>
                <a:latin typeface="Effra"/>
              </a:rPr>
              <a:t>LaserJet :</a:t>
            </a:r>
            <a:endParaRPr lang="fr-CA" sz="2000" dirty="0">
              <a:solidFill>
                <a:srgbClr val="0A2191"/>
              </a:solidFill>
              <a:latin typeface="Effra"/>
            </a:endParaRPr>
          </a:p>
        </p:txBody>
      </p:sp>
      <p:pic>
        <p:nvPicPr>
          <p:cNvPr id="6" name="Image 5"/>
          <p:cNvPicPr>
            <a:picLocks noChangeAspect="1"/>
          </p:cNvPicPr>
          <p:nvPr/>
        </p:nvPicPr>
        <p:blipFill>
          <a:blip r:embed="rId4"/>
          <a:stretch>
            <a:fillRect/>
          </a:stretch>
        </p:blipFill>
        <p:spPr>
          <a:xfrm>
            <a:off x="344360" y="2081033"/>
            <a:ext cx="4486275" cy="3924300"/>
          </a:xfrm>
          <a:prstGeom prst="rect">
            <a:avLst/>
          </a:prstGeom>
        </p:spPr>
      </p:pic>
      <p:sp>
        <p:nvSpPr>
          <p:cNvPr id="10" name="ZoneTexte 9"/>
          <p:cNvSpPr txBox="1"/>
          <p:nvPr/>
        </p:nvSpPr>
        <p:spPr>
          <a:xfrm>
            <a:off x="5169030" y="2738127"/>
            <a:ext cx="4320600" cy="3170099"/>
          </a:xfrm>
          <a:prstGeom prst="rect">
            <a:avLst/>
          </a:prstGeom>
          <a:noFill/>
        </p:spPr>
        <p:txBody>
          <a:bodyPr wrap="square" rtlCol="0">
            <a:spAutoFit/>
          </a:bodyPr>
          <a:lstStyle/>
          <a:p>
            <a:r>
              <a:rPr lang="fr-CA" sz="2000" dirty="0">
                <a:solidFill>
                  <a:srgbClr val="0A2191"/>
                </a:solidFill>
                <a:latin typeface="Effra"/>
              </a:rPr>
              <a:t>Augmentation du temps disponible pour développer de nouvelles </a:t>
            </a:r>
            <a:r>
              <a:rPr lang="fr-CA" sz="2000" dirty="0" smtClean="0">
                <a:solidFill>
                  <a:srgbClr val="0A2191"/>
                </a:solidFill>
                <a:latin typeface="Effra"/>
              </a:rPr>
              <a:t>fonctionnalités avec budget constant </a:t>
            </a:r>
            <a:r>
              <a:rPr lang="fr-CA" sz="2000" dirty="0">
                <a:solidFill>
                  <a:srgbClr val="0A2191"/>
                </a:solidFill>
                <a:latin typeface="Effra"/>
              </a:rPr>
              <a:t>: +700 </a:t>
            </a:r>
            <a:r>
              <a:rPr lang="fr-CA" sz="2000" dirty="0" smtClean="0">
                <a:solidFill>
                  <a:srgbClr val="0A2191"/>
                </a:solidFill>
                <a:latin typeface="Effra"/>
              </a:rPr>
              <a:t>%</a:t>
            </a:r>
          </a:p>
          <a:p>
            <a:endParaRPr lang="fr-CA" sz="2000" dirty="0">
              <a:solidFill>
                <a:srgbClr val="0A2191"/>
              </a:solidFill>
              <a:latin typeface="Effra"/>
            </a:endParaRPr>
          </a:p>
          <a:p>
            <a:r>
              <a:rPr lang="fr-CA" sz="2000" dirty="0" smtClean="0">
                <a:solidFill>
                  <a:srgbClr val="0A2191"/>
                </a:solidFill>
                <a:latin typeface="Effra"/>
              </a:rPr>
              <a:t>Cette transformation de processus a été couplé a un projet d’ingénierie pour réduire les coups fixes par déploiements (intégrations, tests, déploiements)</a:t>
            </a:r>
            <a:endParaRPr lang="fr-CA" sz="2000" dirty="0">
              <a:solidFill>
                <a:srgbClr val="0A2191"/>
              </a:solidFill>
              <a:latin typeface="Effra"/>
            </a:endParaRPr>
          </a:p>
        </p:txBody>
      </p:sp>
    </p:spTree>
    <p:extLst>
      <p:ext uri="{BB962C8B-B14F-4D97-AF65-F5344CB8AC3E}">
        <p14:creationId xmlns:p14="http://schemas.microsoft.com/office/powerpoint/2010/main" val="300976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7" y="404580"/>
            <a:ext cx="7709464" cy="445729"/>
          </a:xfrm>
        </p:spPr>
        <p:txBody>
          <a:bodyPr>
            <a:noAutofit/>
          </a:bodyPr>
          <a:lstStyle/>
          <a:p>
            <a:r>
              <a:rPr lang="fr-CA" sz="2600" dirty="0"/>
              <a:t>Le Lean appliqué aux </a:t>
            </a:r>
            <a:r>
              <a:rPr lang="fr-CA" sz="2600" dirty="0" smtClean="0"/>
              <a:t>TI : Statistiques mondiales</a:t>
            </a:r>
            <a:endParaRPr lang="fr-CA" altLang="fr-FR" sz="2600" dirty="0"/>
          </a:p>
          <a:p>
            <a:pPr lvl="8"/>
            <a:endParaRPr lang="fr-CA" altLang="fr-FR" sz="2600" dirty="0">
              <a:latin typeface="Arial Narrow" panose="020B0606020202030204" pitchFamily="34" charset="0"/>
            </a:endParaRPr>
          </a:p>
          <a:p>
            <a:pPr lvl="8"/>
            <a:endParaRPr lang="fr-CA" altLang="fr-FR" sz="2600" dirty="0">
              <a:latin typeface="Arial Narrow" panose="020B0606020202030204" pitchFamily="34" charset="0"/>
            </a:endParaRPr>
          </a:p>
          <a:p>
            <a:pPr lvl="8"/>
            <a:endParaRPr lang="fr-CA" altLang="fr-FR" sz="2600" dirty="0">
              <a:latin typeface="Arial Narrow" panose="020B0606020202030204" pitchFamily="34" charset="0"/>
            </a:endParaRPr>
          </a:p>
          <a:p>
            <a:pPr marL="3657266" lvl="8" indent="0">
              <a:buNone/>
            </a:pPr>
            <a:r>
              <a:rPr lang="fr-CA" altLang="fr-FR" sz="2600" dirty="0">
                <a:latin typeface="Arial Narrow" panose="020B0606020202030204" pitchFamily="34" charset="0"/>
              </a:rPr>
              <a:t>	</a:t>
            </a:r>
          </a:p>
          <a:p>
            <a:pPr marL="3657266" lvl="8" indent="0">
              <a:buNone/>
            </a:pPr>
            <a:endParaRPr lang="fr-CA" altLang="fr-FR" sz="2600" dirty="0">
              <a:latin typeface="Arial Narrow" panose="020B0606020202030204" pitchFamily="34" charset="0"/>
            </a:endParaRPr>
          </a:p>
        </p:txBody>
      </p:sp>
      <p:sp>
        <p:nvSpPr>
          <p:cNvPr id="3" name="ZoneTexte 2"/>
          <p:cNvSpPr txBox="1"/>
          <p:nvPr/>
        </p:nvSpPr>
        <p:spPr>
          <a:xfrm>
            <a:off x="416370" y="1034916"/>
            <a:ext cx="7135030" cy="400110"/>
          </a:xfrm>
          <a:prstGeom prst="rect">
            <a:avLst/>
          </a:prstGeom>
          <a:noFill/>
        </p:spPr>
        <p:txBody>
          <a:bodyPr wrap="none" rtlCol="0">
            <a:spAutoFit/>
          </a:bodyPr>
          <a:lstStyle/>
          <a:p>
            <a:r>
              <a:rPr lang="fr-CA" sz="2000" dirty="0" smtClean="0">
                <a:solidFill>
                  <a:srgbClr val="0A2191"/>
                </a:solidFill>
                <a:latin typeface="Effra"/>
              </a:rPr>
              <a:t>L’importance du temps de cycle et de la qualité en continue</a:t>
            </a:r>
            <a:endParaRPr lang="fr-CA" sz="2000" dirty="0">
              <a:solidFill>
                <a:srgbClr val="0A2191"/>
              </a:solidFill>
              <a:latin typeface="Effra"/>
            </a:endParaRPr>
          </a:p>
        </p:txBody>
      </p:sp>
      <p:pic>
        <p:nvPicPr>
          <p:cNvPr id="7" name="Image 6"/>
          <p:cNvPicPr>
            <a:picLocks noChangeAspect="1"/>
          </p:cNvPicPr>
          <p:nvPr/>
        </p:nvPicPr>
        <p:blipFill>
          <a:blip r:embed="rId4"/>
          <a:stretch>
            <a:fillRect/>
          </a:stretch>
        </p:blipFill>
        <p:spPr>
          <a:xfrm>
            <a:off x="5313050" y="1465007"/>
            <a:ext cx="2751868" cy="4670473"/>
          </a:xfrm>
          <a:prstGeom prst="rect">
            <a:avLst/>
          </a:prstGeom>
        </p:spPr>
      </p:pic>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pic>
        <p:nvPicPr>
          <p:cNvPr id="8" name="Image 7"/>
          <p:cNvPicPr>
            <a:picLocks noChangeAspect="1"/>
          </p:cNvPicPr>
          <p:nvPr/>
        </p:nvPicPr>
        <p:blipFill>
          <a:blip r:embed="rId5"/>
          <a:stretch>
            <a:fillRect/>
          </a:stretch>
        </p:blipFill>
        <p:spPr>
          <a:xfrm>
            <a:off x="1886594" y="1465007"/>
            <a:ext cx="3020752" cy="4772046"/>
          </a:xfrm>
          <a:prstGeom prst="rect">
            <a:avLst/>
          </a:prstGeom>
        </p:spPr>
      </p:pic>
      <p:sp>
        <p:nvSpPr>
          <p:cNvPr id="10" name="ZoneTexte 9"/>
          <p:cNvSpPr txBox="1"/>
          <p:nvPr/>
        </p:nvSpPr>
        <p:spPr>
          <a:xfrm>
            <a:off x="6969280" y="6135480"/>
            <a:ext cx="2433680" cy="276999"/>
          </a:xfrm>
          <a:prstGeom prst="rect">
            <a:avLst/>
          </a:prstGeom>
          <a:noFill/>
        </p:spPr>
        <p:txBody>
          <a:bodyPr wrap="none" rtlCol="0">
            <a:spAutoFit/>
          </a:bodyPr>
          <a:lstStyle/>
          <a:p>
            <a:r>
              <a:rPr lang="fr-CA" sz="1200" dirty="0">
                <a:solidFill>
                  <a:srgbClr val="0A2191"/>
                </a:solidFill>
                <a:latin typeface="Effra"/>
              </a:rPr>
              <a:t>Rapport </a:t>
            </a:r>
            <a:r>
              <a:rPr lang="fr-CA" sz="1200" dirty="0" err="1">
                <a:solidFill>
                  <a:srgbClr val="0A2191"/>
                </a:solidFill>
                <a:latin typeface="Effra"/>
              </a:rPr>
              <a:t>Devops</a:t>
            </a:r>
            <a:r>
              <a:rPr lang="fr-CA" sz="1200" dirty="0">
                <a:solidFill>
                  <a:srgbClr val="0A2191"/>
                </a:solidFill>
                <a:latin typeface="Effra"/>
              </a:rPr>
              <a:t> 2017 de </a:t>
            </a:r>
            <a:r>
              <a:rPr lang="fr-CA" sz="1200" dirty="0" err="1" smtClean="0">
                <a:solidFill>
                  <a:srgbClr val="0A2191"/>
                </a:solidFill>
                <a:latin typeface="Effra"/>
              </a:rPr>
              <a:t>Puppets</a:t>
            </a:r>
            <a:endParaRPr lang="fr-CA" sz="1200" dirty="0">
              <a:solidFill>
                <a:srgbClr val="0A2191"/>
              </a:solidFill>
              <a:latin typeface="Effra"/>
            </a:endParaRPr>
          </a:p>
        </p:txBody>
      </p:sp>
    </p:spTree>
    <p:extLst>
      <p:ext uri="{BB962C8B-B14F-4D97-AF65-F5344CB8AC3E}">
        <p14:creationId xmlns:p14="http://schemas.microsoft.com/office/powerpoint/2010/main" val="1650108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4"/>
          </p:nvPr>
        </p:nvSpPr>
        <p:spPr>
          <a:xfrm>
            <a:off x="1852176" y="512086"/>
            <a:ext cx="7853483" cy="486577"/>
          </a:xfrm>
        </p:spPr>
        <p:txBody>
          <a:bodyPr>
            <a:normAutofit fontScale="25000" lnSpcReduction="20000"/>
          </a:bodyPr>
          <a:lstStyle/>
          <a:p>
            <a:r>
              <a:rPr lang="fr-CA" sz="11200" dirty="0"/>
              <a:t>Le Lean appliqué aux </a:t>
            </a:r>
            <a:r>
              <a:rPr lang="fr-CA" sz="11200" dirty="0" smtClean="0"/>
              <a:t>TI : MTQ</a:t>
            </a:r>
            <a:endParaRPr lang="fr-CA" altLang="fr-FR" sz="11200" dirty="0"/>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lvl="8"/>
            <a:endParaRPr lang="fr-CA" altLang="fr-FR" sz="2400" dirty="0">
              <a:latin typeface="Arial Narrow" panose="020B0606020202030204" pitchFamily="34" charset="0"/>
            </a:endParaRPr>
          </a:p>
          <a:p>
            <a:pPr marL="3657266" lvl="8" indent="0">
              <a:buNone/>
            </a:pPr>
            <a:r>
              <a:rPr lang="fr-CA" altLang="fr-FR" sz="2400" dirty="0">
                <a:latin typeface="Arial Narrow" panose="020B0606020202030204" pitchFamily="34" charset="0"/>
              </a:rPr>
              <a:t>	</a:t>
            </a:r>
          </a:p>
          <a:p>
            <a:pPr marL="3657266" lvl="8" indent="0">
              <a:buNone/>
            </a:pPr>
            <a:endParaRPr lang="fr-CA" altLang="fr-FR" sz="2000" dirty="0">
              <a:latin typeface="Arial Narrow" panose="020B0606020202030204" pitchFamily="34" charset="0"/>
            </a:endParaRPr>
          </a:p>
        </p:txBody>
      </p:sp>
      <p:sp>
        <p:nvSpPr>
          <p:cNvPr id="3" name="ZoneTexte 2"/>
          <p:cNvSpPr txBox="1"/>
          <p:nvPr/>
        </p:nvSpPr>
        <p:spPr>
          <a:xfrm>
            <a:off x="416370" y="1034916"/>
            <a:ext cx="2654894" cy="400110"/>
          </a:xfrm>
          <a:prstGeom prst="rect">
            <a:avLst/>
          </a:prstGeom>
          <a:noFill/>
        </p:spPr>
        <p:txBody>
          <a:bodyPr wrap="none" rtlCol="0">
            <a:spAutoFit/>
          </a:bodyPr>
          <a:lstStyle/>
          <a:p>
            <a:r>
              <a:rPr lang="fr-CA" sz="2000" dirty="0" smtClean="0">
                <a:solidFill>
                  <a:srgbClr val="0A2191"/>
                </a:solidFill>
                <a:latin typeface="Effra"/>
              </a:rPr>
              <a:t>Plus modestement …</a:t>
            </a:r>
            <a:endParaRPr lang="fr-CA" sz="2000" dirty="0">
              <a:solidFill>
                <a:srgbClr val="0A2191"/>
              </a:solidFill>
              <a:latin typeface="Effra"/>
            </a:endParaRPr>
          </a:p>
        </p:txBody>
      </p:sp>
      <p:sp>
        <p:nvSpPr>
          <p:cNvPr id="9" name="Espace réservé du pied de page 3"/>
          <p:cNvSpPr>
            <a:spLocks noGrp="1"/>
          </p:cNvSpPr>
          <p:nvPr>
            <p:ph type="ftr" sz="quarter" idx="4294967295"/>
            <p:custDataLst>
              <p:tags r:id="rId1"/>
            </p:custDataLst>
          </p:nvPr>
        </p:nvSpPr>
        <p:spPr>
          <a:xfrm>
            <a:off x="1675180" y="6384369"/>
            <a:ext cx="8230820" cy="185381"/>
          </a:xfrm>
          <a:prstGeom prst="rect">
            <a:avLst/>
          </a:prstGeom>
          <a:noFill/>
        </p:spPr>
        <p:txBody>
          <a:bodyPr lIns="107990" tIns="0" rIns="89992" bIns="0" anchor="ctr"/>
          <a:lstStyle>
            <a:lvl1pPr eaLnBrk="0" hangingPunct="0">
              <a:defRPr sz="800">
                <a:solidFill>
                  <a:srgbClr val="717171"/>
                </a:solidFill>
                <a:latin typeface="Arial Narrow" pitchFamily="34" charset="0"/>
              </a:defRPr>
            </a:lvl1pPr>
            <a:lvl2pPr marL="742882" indent="-285724" eaLnBrk="0" hangingPunct="0">
              <a:defRPr>
                <a:solidFill>
                  <a:schemeClr val="tx1"/>
                </a:solidFill>
                <a:latin typeface="Arial Narrow" pitchFamily="34" charset="0"/>
              </a:defRPr>
            </a:lvl2pPr>
            <a:lvl3pPr marL="1142896" indent="-228579" eaLnBrk="0" hangingPunct="0">
              <a:defRPr>
                <a:solidFill>
                  <a:schemeClr val="tx1"/>
                </a:solidFill>
                <a:latin typeface="Arial Narrow" pitchFamily="34" charset="0"/>
              </a:defRPr>
            </a:lvl3pPr>
            <a:lvl4pPr marL="1600054" indent="-228579" eaLnBrk="0" hangingPunct="0">
              <a:defRPr>
                <a:solidFill>
                  <a:schemeClr val="tx1"/>
                </a:solidFill>
                <a:latin typeface="Arial Narrow" pitchFamily="34" charset="0"/>
              </a:defRPr>
            </a:lvl4pPr>
            <a:lvl5pPr marL="2057212" indent="-228579" eaLnBrk="0" hangingPunct="0">
              <a:defRPr>
                <a:solidFill>
                  <a:schemeClr val="tx1"/>
                </a:solidFill>
                <a:latin typeface="Arial Narrow" pitchFamily="34" charset="0"/>
              </a:defRPr>
            </a:lvl5pPr>
            <a:lvl6pPr marL="2514370" indent="-228579" eaLnBrk="0" fontAlgn="base" hangingPunct="0">
              <a:spcBef>
                <a:spcPct val="0"/>
              </a:spcBef>
              <a:spcAft>
                <a:spcPct val="0"/>
              </a:spcAft>
              <a:defRPr>
                <a:solidFill>
                  <a:schemeClr val="tx1"/>
                </a:solidFill>
                <a:latin typeface="Arial Narrow" pitchFamily="34" charset="0"/>
              </a:defRPr>
            </a:lvl6pPr>
            <a:lvl7pPr marL="2971528" indent="-228579" eaLnBrk="0" fontAlgn="base" hangingPunct="0">
              <a:spcBef>
                <a:spcPct val="0"/>
              </a:spcBef>
              <a:spcAft>
                <a:spcPct val="0"/>
              </a:spcAft>
              <a:defRPr>
                <a:solidFill>
                  <a:schemeClr val="tx1"/>
                </a:solidFill>
                <a:latin typeface="Arial Narrow" pitchFamily="34" charset="0"/>
              </a:defRPr>
            </a:lvl7pPr>
            <a:lvl8pPr marL="3428686" indent="-228579" eaLnBrk="0" fontAlgn="base" hangingPunct="0">
              <a:spcBef>
                <a:spcPct val="0"/>
              </a:spcBef>
              <a:spcAft>
                <a:spcPct val="0"/>
              </a:spcAft>
              <a:defRPr>
                <a:solidFill>
                  <a:schemeClr val="tx1"/>
                </a:solidFill>
                <a:latin typeface="Arial Narrow" pitchFamily="34" charset="0"/>
              </a:defRPr>
            </a:lvl8pPr>
            <a:lvl9pPr marL="3885845" indent="-228579" eaLnBrk="0" fontAlgn="base" hangingPunct="0">
              <a:spcBef>
                <a:spcPct val="0"/>
              </a:spcBef>
              <a:spcAft>
                <a:spcPct val="0"/>
              </a:spcAft>
              <a:defRPr>
                <a:solidFill>
                  <a:schemeClr val="tx1"/>
                </a:solidFill>
                <a:latin typeface="Arial Narrow" pitchFamily="34" charset="0"/>
              </a:defRPr>
            </a:lvl9pPr>
          </a:lstStyle>
          <a:p>
            <a:pPr eaLnBrk="1" hangingPunct="1"/>
            <a:r>
              <a:rPr lang="fr-CA" altLang="fr-FR" dirty="0" smtClean="0"/>
              <a:t>REVENU QUÉBEC  |  FORMATION CEINTURE BLANCHE</a:t>
            </a:r>
            <a:endParaRPr lang="fr-CA" altLang="fr-FR" dirty="0"/>
          </a:p>
        </p:txBody>
      </p:sp>
      <p:sp>
        <p:nvSpPr>
          <p:cNvPr id="2" name="Rectangle 1"/>
          <p:cNvSpPr/>
          <p:nvPr/>
        </p:nvSpPr>
        <p:spPr>
          <a:xfrm>
            <a:off x="3008730" y="1692165"/>
            <a:ext cx="6552910" cy="3785652"/>
          </a:xfrm>
          <a:prstGeom prst="rect">
            <a:avLst/>
          </a:prstGeom>
        </p:spPr>
        <p:txBody>
          <a:bodyPr wrap="square">
            <a:spAutoFit/>
          </a:bodyPr>
          <a:lstStyle/>
          <a:p>
            <a:r>
              <a:rPr lang="fr-CA" sz="2000" dirty="0" smtClean="0">
                <a:solidFill>
                  <a:srgbClr val="0A2191"/>
                </a:solidFill>
                <a:latin typeface="Effra"/>
              </a:rPr>
              <a:t>Mon </a:t>
            </a:r>
            <a:r>
              <a:rPr lang="fr-CA" sz="2000" dirty="0">
                <a:solidFill>
                  <a:srgbClr val="0A2191"/>
                </a:solidFill>
                <a:latin typeface="Effra"/>
              </a:rPr>
              <a:t>mandat au MTQ Laboratoire des chaussées</a:t>
            </a:r>
          </a:p>
          <a:p>
            <a:pPr marL="342900" indent="-342900">
              <a:buFont typeface="Wingdings" panose="05000000000000000000" pitchFamily="2" charset="2"/>
              <a:buChar char="§"/>
            </a:pPr>
            <a:r>
              <a:rPr lang="fr-CA" sz="2000" dirty="0" smtClean="0">
                <a:solidFill>
                  <a:srgbClr val="0A2191"/>
                </a:solidFill>
                <a:latin typeface="Effra"/>
              </a:rPr>
              <a:t>Gaspillages identifiés : Livraisons instables et coûteuses, tests inefficaces car environnements inconsistants, gels des livraisons par peur de corruption de données</a:t>
            </a:r>
          </a:p>
          <a:p>
            <a:pPr marL="342900" indent="-342900">
              <a:buFont typeface="Wingdings" panose="05000000000000000000" pitchFamily="2" charset="2"/>
              <a:buChar char="§"/>
            </a:pPr>
            <a:r>
              <a:rPr lang="fr-CA" sz="2000" dirty="0" smtClean="0">
                <a:solidFill>
                  <a:srgbClr val="0A2191"/>
                </a:solidFill>
                <a:latin typeface="Effra"/>
              </a:rPr>
              <a:t>Mise </a:t>
            </a:r>
            <a:r>
              <a:rPr lang="fr-CA" sz="2000" dirty="0">
                <a:solidFill>
                  <a:srgbClr val="0A2191"/>
                </a:solidFill>
                <a:latin typeface="Effra"/>
              </a:rPr>
              <a:t>en place de tableaux Kanban avec traçabilité complète de la demande client à la livraison</a:t>
            </a:r>
          </a:p>
          <a:p>
            <a:pPr marL="342900" indent="-342900">
              <a:buFont typeface="Wingdings" panose="05000000000000000000" pitchFamily="2" charset="2"/>
              <a:buChar char="§"/>
            </a:pPr>
            <a:r>
              <a:rPr lang="fr-CA" sz="2000" dirty="0" smtClean="0">
                <a:solidFill>
                  <a:srgbClr val="0A2191"/>
                </a:solidFill>
                <a:latin typeface="Effra"/>
              </a:rPr>
              <a:t>Préparation automatique des </a:t>
            </a:r>
            <a:r>
              <a:rPr lang="fr-CA" sz="2000" dirty="0">
                <a:solidFill>
                  <a:srgbClr val="0A2191"/>
                </a:solidFill>
                <a:latin typeface="Effra"/>
              </a:rPr>
              <a:t>packages de </a:t>
            </a:r>
            <a:r>
              <a:rPr lang="fr-CA" sz="2000" dirty="0" smtClean="0">
                <a:solidFill>
                  <a:srgbClr val="0A2191"/>
                </a:solidFill>
                <a:latin typeface="Effra"/>
              </a:rPr>
              <a:t>livraison</a:t>
            </a:r>
            <a:endParaRPr lang="fr-CA" sz="2000" dirty="0">
              <a:solidFill>
                <a:srgbClr val="0A2191"/>
              </a:solidFill>
              <a:latin typeface="Effra"/>
            </a:endParaRPr>
          </a:p>
          <a:p>
            <a:pPr marL="342900" indent="-342900">
              <a:buFont typeface="Wingdings" panose="05000000000000000000" pitchFamily="2" charset="2"/>
              <a:buChar char="§"/>
            </a:pPr>
            <a:r>
              <a:rPr lang="fr-CA" sz="2000" dirty="0" smtClean="0">
                <a:solidFill>
                  <a:srgbClr val="0A2191"/>
                </a:solidFill>
                <a:latin typeface="Effra"/>
              </a:rPr>
              <a:t>Livraison automatique des </a:t>
            </a:r>
            <a:r>
              <a:rPr lang="fr-CA" sz="2000" dirty="0">
                <a:solidFill>
                  <a:srgbClr val="0A2191"/>
                </a:solidFill>
                <a:latin typeface="Effra"/>
              </a:rPr>
              <a:t>logiciels </a:t>
            </a:r>
            <a:r>
              <a:rPr lang="fr-CA" sz="2000" dirty="0" smtClean="0">
                <a:solidFill>
                  <a:srgbClr val="0A2191"/>
                </a:solidFill>
                <a:latin typeface="Effra"/>
              </a:rPr>
              <a:t>embarqués</a:t>
            </a:r>
          </a:p>
          <a:p>
            <a:pPr marL="342900" indent="-342900">
              <a:buFont typeface="Wingdings" panose="05000000000000000000" pitchFamily="2" charset="2"/>
              <a:buChar char="§"/>
            </a:pPr>
            <a:r>
              <a:rPr lang="fr-CA" sz="2000" dirty="0" smtClean="0">
                <a:solidFill>
                  <a:srgbClr val="0A2191"/>
                </a:solidFill>
                <a:latin typeface="Effra"/>
              </a:rPr>
              <a:t>Paramétrage automatique des </a:t>
            </a:r>
            <a:r>
              <a:rPr lang="fr-CA" sz="2000" dirty="0">
                <a:solidFill>
                  <a:srgbClr val="0A2191"/>
                </a:solidFill>
                <a:latin typeface="Effra"/>
              </a:rPr>
              <a:t>environnements</a:t>
            </a:r>
          </a:p>
          <a:p>
            <a:pPr marL="342900" indent="-342900">
              <a:buFont typeface="Wingdings" panose="05000000000000000000" pitchFamily="2" charset="2"/>
              <a:buChar char="§"/>
            </a:pPr>
            <a:r>
              <a:rPr lang="fr-CA" sz="2000" dirty="0" smtClean="0">
                <a:solidFill>
                  <a:srgbClr val="0A2191"/>
                </a:solidFill>
                <a:latin typeface="Effra"/>
              </a:rPr>
              <a:t>Environnement de test beaucoup plus </a:t>
            </a:r>
            <a:r>
              <a:rPr lang="fr-CA" sz="2000" dirty="0">
                <a:solidFill>
                  <a:srgbClr val="0A2191"/>
                </a:solidFill>
                <a:latin typeface="Effra"/>
              </a:rPr>
              <a:t>représentatif </a:t>
            </a:r>
            <a:r>
              <a:rPr lang="fr-CA" sz="2000" dirty="0" smtClean="0">
                <a:solidFill>
                  <a:srgbClr val="0A2191"/>
                </a:solidFill>
                <a:latin typeface="Effra"/>
              </a:rPr>
              <a:t>de </a:t>
            </a:r>
            <a:r>
              <a:rPr lang="fr-CA" sz="2000" dirty="0">
                <a:solidFill>
                  <a:srgbClr val="0A2191"/>
                </a:solidFill>
                <a:latin typeface="Effra"/>
              </a:rPr>
              <a:t>ce qui se trouve </a:t>
            </a:r>
            <a:r>
              <a:rPr lang="fr-CA" sz="2000" dirty="0" smtClean="0">
                <a:solidFill>
                  <a:srgbClr val="0A2191"/>
                </a:solidFill>
                <a:latin typeface="Effra"/>
              </a:rPr>
              <a:t>dans </a:t>
            </a:r>
            <a:r>
              <a:rPr lang="fr-CA" sz="2000" dirty="0">
                <a:solidFill>
                  <a:srgbClr val="0A2191"/>
                </a:solidFill>
                <a:latin typeface="Effra"/>
              </a:rPr>
              <a:t>les véhicules</a:t>
            </a:r>
          </a:p>
        </p:txBody>
      </p:sp>
      <p:pic>
        <p:nvPicPr>
          <p:cNvPr id="10" name="Image 9"/>
          <p:cNvPicPr>
            <a:picLocks noChangeAspect="1"/>
          </p:cNvPicPr>
          <p:nvPr/>
        </p:nvPicPr>
        <p:blipFill>
          <a:blip r:embed="rId4"/>
          <a:stretch>
            <a:fillRect/>
          </a:stretch>
        </p:blipFill>
        <p:spPr>
          <a:xfrm>
            <a:off x="525904" y="1847262"/>
            <a:ext cx="2050766" cy="1027632"/>
          </a:xfrm>
          <a:prstGeom prst="rect">
            <a:avLst/>
          </a:prstGeom>
        </p:spPr>
      </p:pic>
      <p:pic>
        <p:nvPicPr>
          <p:cNvPr id="1026" name="Picture 2" descr="Résultats de recherche d'images pour « mtq vert orange rouge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903" y="3217320"/>
            <a:ext cx="1906746" cy="174003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rot="20921201">
            <a:off x="253621" y="5492144"/>
            <a:ext cx="2451312" cy="400110"/>
          </a:xfrm>
          <a:prstGeom prst="rect">
            <a:avLst/>
          </a:prstGeom>
          <a:noFill/>
          <a:ln>
            <a:solidFill>
              <a:srgbClr val="F51A00"/>
            </a:solidFill>
          </a:ln>
        </p:spPr>
        <p:txBody>
          <a:bodyPr wrap="none" rtlCol="0">
            <a:spAutoFit/>
          </a:bodyPr>
          <a:lstStyle/>
          <a:p>
            <a:r>
              <a:rPr lang="fr-CA" sz="2000" dirty="0">
                <a:solidFill>
                  <a:srgbClr val="0A2191"/>
                </a:solidFill>
                <a:latin typeface="Effra"/>
              </a:rPr>
              <a:t>Qualité en </a:t>
            </a:r>
            <a:r>
              <a:rPr lang="fr-CA" sz="2000" dirty="0" smtClean="0">
                <a:solidFill>
                  <a:srgbClr val="0A2191"/>
                </a:solidFill>
                <a:latin typeface="Effra"/>
              </a:rPr>
              <a:t>continue</a:t>
            </a:r>
            <a:endParaRPr lang="fr-CA" sz="2000" dirty="0">
              <a:solidFill>
                <a:srgbClr val="0A2191"/>
              </a:solidFill>
              <a:latin typeface="Effra"/>
            </a:endParaRPr>
          </a:p>
        </p:txBody>
      </p:sp>
    </p:spTree>
    <p:extLst>
      <p:ext uri="{BB962C8B-B14F-4D97-AF65-F5344CB8AC3E}">
        <p14:creationId xmlns:p14="http://schemas.microsoft.com/office/powerpoint/2010/main" val="600414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2"/>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4366</TotalTime>
  <Words>4323</Words>
  <Application>Microsoft Office PowerPoint</Application>
  <PresentationFormat>Format A4 (210 x 297 mm)</PresentationFormat>
  <Paragraphs>1012</Paragraphs>
  <Slides>65</Slides>
  <Notes>49</Notes>
  <HiddenSlides>1</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65</vt:i4>
      </vt:variant>
    </vt:vector>
  </HeadingPairs>
  <TitlesOfParts>
    <vt:vector size="77" baseType="lpstr">
      <vt:lpstr>Arial</vt:lpstr>
      <vt:lpstr>Arial Narrow</vt:lpstr>
      <vt:lpstr>Calibri</vt:lpstr>
      <vt:lpstr>Calibri,Arial,Helvetica,sans-serif</vt:lpstr>
      <vt:lpstr>Cambria Math</vt:lpstr>
      <vt:lpstr>Effra</vt:lpstr>
      <vt:lpstr>Effra Heavy</vt:lpstr>
      <vt:lpstr>Effra Medium</vt:lpstr>
      <vt:lpstr>MinionPro-It</vt:lpstr>
      <vt:lpstr>MinionPro-Regular</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Paco</dc:creator>
  <cp:lastModifiedBy>Olivier Puech</cp:lastModifiedBy>
  <cp:revision>523</cp:revision>
  <dcterms:created xsi:type="dcterms:W3CDTF">2014-08-26T03:41:57Z</dcterms:created>
  <dcterms:modified xsi:type="dcterms:W3CDTF">2017-11-12T22:32:08Z</dcterms:modified>
</cp:coreProperties>
</file>