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67"/>
  </p:notesMasterIdLst>
  <p:handoutMasterIdLst>
    <p:handoutMasterId r:id="rId68"/>
  </p:handoutMasterIdLst>
  <p:sldIdLst>
    <p:sldId id="256" r:id="rId5"/>
    <p:sldId id="1497" r:id="rId6"/>
    <p:sldId id="263" r:id="rId7"/>
    <p:sldId id="2076138761" r:id="rId8"/>
    <p:sldId id="277" r:id="rId9"/>
    <p:sldId id="2076138768" r:id="rId10"/>
    <p:sldId id="2076138771" r:id="rId11"/>
    <p:sldId id="2076138769" r:id="rId12"/>
    <p:sldId id="2076138766" r:id="rId13"/>
    <p:sldId id="2076138772" r:id="rId14"/>
    <p:sldId id="2076138780" r:id="rId15"/>
    <p:sldId id="2076138773" r:id="rId16"/>
    <p:sldId id="2076138774" r:id="rId17"/>
    <p:sldId id="282" r:id="rId18"/>
    <p:sldId id="2076138776" r:id="rId19"/>
    <p:sldId id="2076138775" r:id="rId20"/>
    <p:sldId id="2076138778" r:id="rId21"/>
    <p:sldId id="2076138779" r:id="rId22"/>
    <p:sldId id="2076138777" r:id="rId23"/>
    <p:sldId id="2076138815" r:id="rId24"/>
    <p:sldId id="2076138816" r:id="rId25"/>
    <p:sldId id="2076138817" r:id="rId26"/>
    <p:sldId id="2076138781" r:id="rId27"/>
    <p:sldId id="2076138782" r:id="rId28"/>
    <p:sldId id="2076138786" r:id="rId29"/>
    <p:sldId id="2076138783" r:id="rId30"/>
    <p:sldId id="2076138784" r:id="rId31"/>
    <p:sldId id="2076138785" r:id="rId32"/>
    <p:sldId id="2076138787" r:id="rId33"/>
    <p:sldId id="2076138788" r:id="rId34"/>
    <p:sldId id="2076138790" r:id="rId35"/>
    <p:sldId id="2076138770" r:id="rId36"/>
    <p:sldId id="2076138792" r:id="rId37"/>
    <p:sldId id="2076138789" r:id="rId38"/>
    <p:sldId id="2076138791" r:id="rId39"/>
    <p:sldId id="2076138793" r:id="rId40"/>
    <p:sldId id="2076138794" r:id="rId41"/>
    <p:sldId id="2076138795" r:id="rId42"/>
    <p:sldId id="2076138796" r:id="rId43"/>
    <p:sldId id="2076138797" r:id="rId44"/>
    <p:sldId id="2076138762" r:id="rId45"/>
    <p:sldId id="2076138798" r:id="rId46"/>
    <p:sldId id="2076138800" r:id="rId47"/>
    <p:sldId id="2076138799" r:id="rId48"/>
    <p:sldId id="2076138801" r:id="rId49"/>
    <p:sldId id="2076138802" r:id="rId50"/>
    <p:sldId id="2076138803" r:id="rId51"/>
    <p:sldId id="2076138804" r:id="rId52"/>
    <p:sldId id="2076138805" r:id="rId53"/>
    <p:sldId id="2076138806" r:id="rId54"/>
    <p:sldId id="2076138807" r:id="rId55"/>
    <p:sldId id="2076138808" r:id="rId56"/>
    <p:sldId id="2076138809" r:id="rId57"/>
    <p:sldId id="2076138763" r:id="rId58"/>
    <p:sldId id="2076138810" r:id="rId59"/>
    <p:sldId id="2076138812" r:id="rId60"/>
    <p:sldId id="284" r:id="rId61"/>
    <p:sldId id="286" r:id="rId62"/>
    <p:sldId id="2076138813" r:id="rId63"/>
    <p:sldId id="2076138764" r:id="rId64"/>
    <p:sldId id="2076138814" r:id="rId65"/>
    <p:sldId id="262" r:id="rId66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D6C259BE-0ED6-4166-904E-331FC5049AB5}">
          <p14:sldIdLst>
            <p14:sldId id="256"/>
            <p14:sldId id="1497"/>
            <p14:sldId id="263"/>
            <p14:sldId id="2076138761"/>
            <p14:sldId id="277"/>
            <p14:sldId id="2076138768"/>
            <p14:sldId id="2076138771"/>
            <p14:sldId id="2076138769"/>
            <p14:sldId id="2076138766"/>
            <p14:sldId id="2076138772"/>
            <p14:sldId id="2076138780"/>
            <p14:sldId id="2076138773"/>
            <p14:sldId id="2076138774"/>
            <p14:sldId id="282"/>
            <p14:sldId id="2076138776"/>
            <p14:sldId id="2076138775"/>
            <p14:sldId id="2076138778"/>
            <p14:sldId id="2076138779"/>
            <p14:sldId id="2076138777"/>
            <p14:sldId id="2076138815"/>
            <p14:sldId id="2076138816"/>
            <p14:sldId id="2076138817"/>
            <p14:sldId id="2076138781"/>
            <p14:sldId id="2076138782"/>
            <p14:sldId id="2076138786"/>
            <p14:sldId id="2076138783"/>
            <p14:sldId id="2076138784"/>
            <p14:sldId id="2076138785"/>
            <p14:sldId id="2076138787"/>
            <p14:sldId id="2076138788"/>
            <p14:sldId id="2076138790"/>
            <p14:sldId id="2076138770"/>
            <p14:sldId id="2076138792"/>
            <p14:sldId id="2076138789"/>
            <p14:sldId id="2076138791"/>
            <p14:sldId id="2076138793"/>
            <p14:sldId id="2076138794"/>
            <p14:sldId id="2076138795"/>
            <p14:sldId id="2076138796"/>
            <p14:sldId id="2076138797"/>
            <p14:sldId id="2076138762"/>
            <p14:sldId id="2076138798"/>
            <p14:sldId id="2076138800"/>
            <p14:sldId id="2076138799"/>
            <p14:sldId id="2076138801"/>
            <p14:sldId id="2076138802"/>
            <p14:sldId id="2076138803"/>
            <p14:sldId id="2076138804"/>
            <p14:sldId id="2076138805"/>
            <p14:sldId id="2076138806"/>
            <p14:sldId id="2076138807"/>
            <p14:sldId id="2076138808"/>
            <p14:sldId id="2076138809"/>
            <p14:sldId id="2076138763"/>
            <p14:sldId id="2076138810"/>
            <p14:sldId id="2076138812"/>
            <p14:sldId id="284"/>
            <p14:sldId id="286"/>
            <p14:sldId id="2076138813"/>
            <p14:sldId id="2076138764"/>
            <p14:sldId id="2076138814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0A2F2F-7F51-4474-B730-AD0C50371BA4}" v="15" dt="2021-06-12T00:47:35.8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8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026" y="102"/>
      </p:cViewPr>
      <p:guideLst>
        <p:guide orient="horz" pos="2160"/>
        <p:guide pos="383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7044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7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‹N°›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712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371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004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7103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3234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5827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664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6423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512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0901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578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5258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7994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183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7342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4025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092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6129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5012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9441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6290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086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565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294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6372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5334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7050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8983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3007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9874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3960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1142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111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7975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5281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2284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530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37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685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793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297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146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‹N°›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455" y="258445"/>
            <a:ext cx="11506835" cy="611505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8455" y="1048385"/>
            <a:ext cx="11506835" cy="5128895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‹N°›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‹N°›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3220" y="258445"/>
            <a:ext cx="11442065" cy="514350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63220" y="951230"/>
            <a:ext cx="5466080" cy="522605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951230"/>
            <a:ext cx="5823585" cy="522605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‹N°›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‹N°›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‹N°›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2022/6/30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‹N°›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‹N°›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59410" y="551815"/>
            <a:ext cx="11513820" cy="5558790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91795" y="365125"/>
            <a:ext cx="11409045" cy="643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1795" y="1188720"/>
            <a:ext cx="11409045" cy="4988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‹N°›</a:t>
            </a:fld>
            <a:endParaRPr lang="zh-CN" altLang="en-US"/>
          </a:p>
        </p:txBody>
      </p:sp>
      <p:pic>
        <p:nvPicPr>
          <p:cNvPr id="49" name="Google Shape;49;p6"/>
          <p:cNvPicPr preferRelativeResize="0"/>
          <p:nvPr userDrawn="1"/>
        </p:nvPicPr>
        <p:blipFill rotWithShape="1">
          <a:blip r:embed="rId10"/>
          <a:srcRect l="16790" t="40712" r="16922" b="40920"/>
          <a:stretch>
            <a:fillRect/>
          </a:stretch>
        </p:blipFill>
        <p:spPr>
          <a:xfrm>
            <a:off x="10476437" y="33164"/>
            <a:ext cx="1677800" cy="33232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cofomo.com/" TargetMode="External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Relationship Id="rId6" Type="http://schemas.openxmlformats.org/officeDocument/2006/relationships/hyperlink" Target="https://dev.to/tidjani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://espacenuagic.com/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meetup.com/azureqc" TargetMode="External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storage/blobs/access-tiers-overview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messerra.com/archive/2019/02/azure-data-lake-store-gen2-is-ga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netapp.com/blog/azure-anf-blg-azure-storage-limits-at-a-glance#H_H1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>
                <a:sym typeface="+mn-ea"/>
              </a:rPr>
              <a:t>PGPCC - Mentor session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>
                <a:sym typeface="+mn-ea"/>
              </a:rPr>
              <a:t>Survey of some Azure Services</a:t>
            </a:r>
            <a:endParaRPr lang="en-US" altLang="en-US" dirty="0"/>
          </a:p>
          <a:p>
            <a:r>
              <a:rPr lang="en-US" altLang="en-US" dirty="0">
                <a:sym typeface="+mn-ea"/>
              </a:rPr>
              <a:t>Week 3 “Azure Essentials”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Storage Accounts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6D21E57-2F04-64B4-26B8-4352457611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175" y="1093469"/>
            <a:ext cx="8209084" cy="533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626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Storage Accounts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11B210A-396F-48ED-B460-290AD1DFC6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818" y="1643062"/>
            <a:ext cx="7525432" cy="453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334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Storage Browser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82EC5F4-A9CD-020B-9427-EC6154D32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709" y="1143000"/>
            <a:ext cx="869632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910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8CDDB2-871D-3DA7-8FB3-63438B71F6E6}"/>
              </a:ext>
            </a:extLst>
          </p:cNvPr>
          <p:cNvSpPr/>
          <p:nvPr/>
        </p:nvSpPr>
        <p:spPr>
          <a:xfrm>
            <a:off x="0" y="2514600"/>
            <a:ext cx="121920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Azure Storage Account | Files</a:t>
            </a:r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454369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F6783-E8DA-4527-9C22-346C582F9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File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C2ED9-F463-4E24-A038-B79C59EBF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455" y="1048386"/>
            <a:ext cx="11506835" cy="3114824"/>
          </a:xfrm>
        </p:spPr>
        <p:txBody>
          <a:bodyPr/>
          <a:lstStyle/>
          <a:p>
            <a:r>
              <a:rPr lang="en-US" dirty="0"/>
              <a:t>Cloud based network file share</a:t>
            </a:r>
          </a:p>
          <a:p>
            <a:pPr lvl="1"/>
            <a:r>
              <a:rPr lang="en-US" dirty="0"/>
              <a:t>Replacement of network drives</a:t>
            </a:r>
          </a:p>
          <a:p>
            <a:r>
              <a:rPr lang="en-US" dirty="0"/>
              <a:t>Supports SMB 2.0 &amp; 3.0</a:t>
            </a:r>
          </a:p>
          <a:p>
            <a:pPr lvl="1"/>
            <a:r>
              <a:rPr lang="en-US" dirty="0"/>
              <a:t>SMB can be mounted by Windows, Linux, and MacOS</a:t>
            </a:r>
          </a:p>
          <a:p>
            <a:r>
              <a:rPr lang="en-US" dirty="0"/>
              <a:t>Supports NFS 3.0 and 4.1 (preview)</a:t>
            </a:r>
          </a:p>
          <a:p>
            <a:r>
              <a:rPr lang="en-US" dirty="0"/>
              <a:t>In addition to mounting from the O/S, Azure File Sync can be used (from on-premise)</a:t>
            </a:r>
          </a:p>
          <a:p>
            <a:r>
              <a:rPr lang="en-US" dirty="0"/>
              <a:t>Azure File Sync is a sync between Azure Files and your local file share on a Windows platform</a:t>
            </a:r>
          </a:p>
          <a:p>
            <a:r>
              <a:rPr lang="en-US" dirty="0"/>
              <a:t>Very useful when it comes to migrating existing applications to the cloud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AFA8CD-EA86-4500-803F-E3D478FD0B76}"/>
              </a:ext>
            </a:extLst>
          </p:cNvPr>
          <p:cNvSpPr/>
          <p:nvPr/>
        </p:nvSpPr>
        <p:spPr>
          <a:xfrm>
            <a:off x="703307" y="4371428"/>
            <a:ext cx="3711389" cy="6136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Storage – File Share </a:t>
            </a:r>
          </a:p>
          <a:p>
            <a:pPr algn="ctr"/>
            <a:r>
              <a:rPr lang="en-US" dirty="0"/>
              <a:t>(Cloud Endpoint)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D87986-CFC3-467F-A9C7-25CEDAF650A5}"/>
              </a:ext>
            </a:extLst>
          </p:cNvPr>
          <p:cNvSpPr/>
          <p:nvPr/>
        </p:nvSpPr>
        <p:spPr>
          <a:xfrm>
            <a:off x="6766428" y="4388636"/>
            <a:ext cx="4823011" cy="613670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On-premises Windows Server </a:t>
            </a:r>
          </a:p>
          <a:p>
            <a:pPr algn="ctr"/>
            <a:r>
              <a:rPr lang="en-US" dirty="0"/>
              <a:t>(Server Endpoint)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0239A1-587E-4F13-87AD-443E2E81B100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414696" y="4695471"/>
            <a:ext cx="2351732" cy="0"/>
          </a:xfrm>
          <a:prstGeom prst="straightConnector1">
            <a:avLst/>
          </a:prstGeom>
          <a:ln w="762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3F00932-064D-4F2C-91BA-17791E7784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056" y="5406954"/>
            <a:ext cx="750161" cy="859376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7CE974-0DF1-497C-9B46-21AF7462280B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2737137" y="4985098"/>
            <a:ext cx="0" cy="421856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55278D-725D-4FBD-95D8-030A2A323685}"/>
              </a:ext>
            </a:extLst>
          </p:cNvPr>
          <p:cNvCxnSpPr>
            <a:cxnSpLocks/>
          </p:cNvCxnSpPr>
          <p:nvPr/>
        </p:nvCxnSpPr>
        <p:spPr>
          <a:xfrm>
            <a:off x="8350951" y="5088368"/>
            <a:ext cx="46593" cy="404648"/>
          </a:xfrm>
          <a:prstGeom prst="straightConnector1">
            <a:avLst/>
          </a:prstGeom>
          <a:ln w="50800">
            <a:solidFill>
              <a:srgbClr val="FF66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D18EFBF-459B-4640-A189-B78F1AF8F04A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3112217" y="5088368"/>
            <a:ext cx="4598853" cy="748274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3D44E25-E11E-4C5B-A4A6-383AC8F9F5BD}"/>
              </a:ext>
            </a:extLst>
          </p:cNvPr>
          <p:cNvSpPr txBox="1"/>
          <p:nvPr/>
        </p:nvSpPr>
        <p:spPr>
          <a:xfrm>
            <a:off x="4946754" y="467826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Storage Sync</a:t>
            </a:r>
          </a:p>
          <a:p>
            <a:pPr algn="ctr"/>
            <a:r>
              <a:rPr lang="en-US" dirty="0"/>
              <a:t>Service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1CE9A52-7B39-45B5-BFF6-EBDB9149DCE8}"/>
              </a:ext>
            </a:extLst>
          </p:cNvPr>
          <p:cNvCxnSpPr>
            <a:cxnSpLocks/>
          </p:cNvCxnSpPr>
          <p:nvPr/>
        </p:nvCxnSpPr>
        <p:spPr>
          <a:xfrm>
            <a:off x="9473885" y="5002306"/>
            <a:ext cx="46593" cy="404648"/>
          </a:xfrm>
          <a:prstGeom prst="straightConnector1">
            <a:avLst/>
          </a:prstGeom>
          <a:ln w="50800">
            <a:solidFill>
              <a:srgbClr val="FF66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C5889A3-6072-42FF-AAE6-8FC9395DF016}"/>
              </a:ext>
            </a:extLst>
          </p:cNvPr>
          <p:cNvCxnSpPr>
            <a:cxnSpLocks/>
          </p:cNvCxnSpPr>
          <p:nvPr/>
        </p:nvCxnSpPr>
        <p:spPr>
          <a:xfrm>
            <a:off x="10550226" y="5088368"/>
            <a:ext cx="46593" cy="404648"/>
          </a:xfrm>
          <a:prstGeom prst="straightConnector1">
            <a:avLst/>
          </a:prstGeom>
          <a:ln w="50800">
            <a:solidFill>
              <a:srgbClr val="FF66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ata:image/jpeg;base64,/9j/4AAQSkZJRgABAQAAAQABAAD/2wCEAAoGBxQUExYVFBQYGBYZGhwdGxoaGxwfIB0dISIfHR0hHx0hICsiHCApHR0dIzQkKCwuMTExHyE3PDcvOyswMS4BCwsLDw4PHRERHTAoIikyMDAwMjAwMDAwMDAwMDAwMDAwMDAwMDAwMDAwMDAwMDAwMDAwMDAwMDAwMDAwMDAwMP/AABEIAOsA1wMBIgACEQEDEQH/xAAbAAADAQADAQAAAAAAAAAAAAAEBQYDAAIHAf/EAD0QAAIBAgQEBAQEBQQBBQEBAAECEQMhAAQSMQVBUWEGEyJxMoGRoUKxwfAUI1LR4QczcvFiFUOCkqKDJP/EABoBAAMBAQEBAAAAAAAAAAAAAAECAwQABQb/xAAoEQACAgICAgICAQUBAAAAAAAAAQIRAyESMSJBBFETYXFSkaHR8DL/2gAMAwEAAhEDEQA/AMG47UqlmuUXBvDOKrTQ1tJM8sS/Acy1Vly6CS7R/k9gL4qOP5SnRQUaR1Pqv2UC59ycfPSxcDRyQKPEqmsGAieWPU+E5VEQN+JlBJPcTH+MeScN4ZSY7+okAdptj1zPHSFPQEEdRHvvIGPQ+PW39BndUAeIeINSps59UGAomW7Ry53nvjzjj2e1sUIuT+K8jluLD32xS5zjlRld9H8kyi6j6pUlSQLgAxYYhuL5saNR/ltf07z/AG+s/LFG7YUqQFQqtTamUF0JMmTc2B3v19746ZOnWasXZt5JJxrwysrFiYW1gNh2HYbY68Ay9Svmlpz6Sw26DEm7sU9c4enl5VVP9IGIXidNabFhzJOLPxACiU6anEV4nXSQp6jBfaRT1Yny/BnzNbTqIWCTjDifBVy2pHXUIkHFh4XelTOonfC3xhVSqKrAyNMT7XxneRqdeibRzw3xpDRSiaJVGNyOYGKteNZenTOldKhekAY838IccYVEWLRpnkO+PRPFD0hkqh0gkrb9MPw4yZy6BvA9CkfNrkiajsQP/EWH5YivHVEmq5Fgbxim8KUKT5ZVVtLR9MT3jmi1OoATIIMf94XGpflv1sNaC/APC6Pks7wTEnDTw7SX+NTyyUiZIi4sSD2I/PEb4crFQ0kj5/vnij8EUGbOUyzejUSe8Db74earIFPQXwClUo52pUMuRUrAQRGn/cA73dhfoMHeMfElCmkMzGpVso5CYEE8rEn3xQZjhjisalIgARK2hgT6jt8W+PMvHBpefqVZphBp1D4ZMAxzxVK3TD0rQRwfiBSlUSos02LK0Mfi9+Y2xScLVKtMEKCI9RN7g8r9pwq8M+WUOWSnCaRcz6iQCxvthlWyr0g4pNF4GwOOlVnIz4hwSgCSFJAJeNgxi9hY4QVM4hpeZS1+ho07G/6g4c5bLVKpJ1ainxC5md/nyxpw/gaJJQsATqKyIB9jgoFBfBqf8QKeYdQKjUzRqoLagZCsRAvAB+S+wRZ3iNQVmqi7o6lR0AEFLAenTYQBadsNcxWaiytEgMJQRDLzBJ+x5GMC8Vos1PzKcCmYDORLIxMwY6ddu9wMccVnh3jlJzd4OjUA0k6SQANRMCDJiefbHMRfhzP0aeqnVqAHX6aoAlRDEi4IAJG55vG+OYbYuhx4U4EuUoa4mqyAs55SJ0joOuI7N8dc16uj1TacW3jGk9ZaPkVRoaQUWZO31HKMR+ZyQoqxF25iMZZKN+WxFGnYw8L5fVWof1NVT7EE/YHHrXEWb8O/T8va+PM/9Ncm75ig7KQF1sCQYMKRbrdhj0bjhKqSFm1vf9/njRiWmx32iJ47n1or/DxqENBtYG9z8z9MQnFqOqosMSlmImZMb8hM2OKvxVVc1CmldgfSCS3MiPf88T1dEp6jqmIEGbdQZ58vljm6HYbWyVAZXUD6/wBcb/6b5NmzOsCyr9zhbXrIaPpuxawnHongzg38PltREOwk++Iwi7B7FPijix/iVE+ld/0xI8f4qK2YAB2ww8QKWrHrc/2xN5bhx84mdji0ae2GX0Mn4n5Z0nGlTI1quXbyl1CP+8brxenl29dLWTzAk4Ky/idqQLaNKMdjyxGUfJMWl7Yj8KcKZzoMobz1jnhj41Zqfl0hUJBie2Nv/UqaOauqzch1OEnHM+KoMyTO+KpNysLSSo9A8KcOy1KkGL3K7z9Rhf8A6iU0qBRTEkGcS3Dqn8seokiOe2H1AEDUTIP2wtUwpWc8LeH6dVbqTe/Qe4xScO8MmlXDhgFVW9MbqR17HCTwTxZKFdw5s1we/TFHl/EC5nNNSpEaUpnUe5Ige9sCUbdgAc/45o5fNmh/MOrT5gIsgCgDR2Mz9cTPjzM0AymlLIo1CYiJ1BY3N7Xxh47yqnPsVIvSBk/1CCS07C/2OBM1mHrClSFNWqRBIG47zsSOWKpdM6+wvwp4g8xv9tl1Ndlvz9IuLCBGLR69IqSzKsblrYScI4YigLoVWIuAIjqL7/bHzi2Q1EiqQU2VRY/UX74VtN6O6QfQzeXy6ScwjSSSdyZJPLbCWpxwMVqFSFqPCQYJ5TB3GMhwMMgggIu5a0gXGwvgGvwZjXLafQgsAZEiOvwiDhlQG2d+O1S9WxEDod9tzgnJ+IHp0lpFaenqAA46+oWJIn4gTfrfGNeioGqSPVzH5deWMTSkgHYiQ0e/1vbDaaEt2EZjgksczQlqb7oDdW7ye+x++PuAODZytTrlqbEAqbmLxaIuLY+Y6mNooOG1HpuoWNcNLGdpGoDtMYruGvRzBDMqFoj1D4uhuPULG/Y4QeHeIU83WY6BSRVlr/CgkuSehJ36xhrlOHKKjV7DXpZmItTy6/Cijlr0j/4gDmcZoL7OW0UHDMswqqxKxpOmAIvBkdFFlA7k87E8cUaIMQDMHoL468ITWoqj064IH/iPhHQR+ZOO3FAWR7QdJUMTaDue0HGuCXHQvTPNOO5zTUCvGpHBDXIggwCd57e+JbM5UmTUsH9dj1xV8cakCdI1HSfUQQNWymDbmd735bYneJ5F6YRXaRAEdMRlKnRRnPCfC/MzKAXVTJx6zxniCJS0g8sTHgPhSIhqBrnrjLjucBqEA4VSdMaMSP8AFHECjM074T8JzxLCTvg3xcinTJ3N8a8D4KKih6YBjf5YonFQ2JK3IK4qo1pPOMZ8aylSqoAt9sc8R8dVdIC3GE1XjNR9mjtgRg3TObQY2SKoFcjAgpJrCzPvgfOZlwRJJOC6XCGdBVU+q1sUquxe+h9TyRSn6UaSLW5e2AhnqqEKbg4tfBlelRQ/xDLMbseXYYn2AzWcqNST+UD8o5/XEb1bKCfO0q1WfJQkcyOWC/BL16IzjLKutBmBIkSJj5z1xR8Drrkq/l1TK1LqffDzJ5WkMxVIVSlVNLfIMYAx3PVArZMcZZHzVBtDN5uXQMSPTquWH5YT53NtQq1TT0FubFetzHSDb5Ytczw9BSFTzAPLQadX4Vt98Q3GeH1Q7lSWpwL9Z998GDt7DLRzJeNAG1ZkOyiw0AAe55zhtS4kMzlqtSm2l1nSOZHIx10/fETxNWRRq3ba37thz4D4gy+YqqpIRjJsRPOdrHFJQXG0TTd0HcBqvqDljIMaGuIuZI2npg+hmStSoJs86iQBMyME5NqdSCaiA8xILT7Y+5ry6ZBYbg2PLucJYToKKE+sNt6dPLphatZgyqkEKsiQYuDuPfGg4zSNTSitb8XU+3TfA+dckPysbm1v74aKFZhwfNin6WAJ1MSdwSd5je+OYH4HVgEnbpjmKUCz0Xh3BaeVoFWFn0vWB3Kf+1Q92Mlt/SGB3XHTjWZqOhRmCkFXqgXlj6gD/wARp+gxvxPW1UbMlM/ylMfzqxGoub2VBLEG9kANiMK6mXptUZEfzHW9VmMIJj1VWHckCmt2sLYxZoyceMH/AN7LRXEsuE8QWjk6GuXdklKaiWYbiB0AIkmw54XcdqVHpl6zQTOikl16EE/iNx0E/XDbgnDvKVnYRKKAXs5UbajtTHSmsBfcnCDxHxLLVG0+brYbikusx7rYD588aYxcYJfSEXZEZ+rVCBlsjODB3gC9uQkr98VvBvDIr0kq5iQGEqB8TDr2HPCrLV6OYzVKn5LOS4WHcQoWS8Kscg25PPtiy4vxVaeo2AFgeSgWHsLcpxDJXbKRjyZ3yeRy1CnpSnbmSTOFnE+DZauSQDTaBDqZUnoVnoO22B34wlVJSor9dpj7ffHMjUFSlVRfiEMIMExIMctj/wBYi8zuqL/ijRE+LvCOYU64D0Z/3EMgDa43U/ucb8E05agejTc4qEzFSiwQk7Aw3ORqIPtcfL2wDxrgYroWy8AlhqSbDrp7dsFZ1PxehJ4WvJEDnEVmGq41fbGOd4aJBpC/QfpihXwjXeoFZfLHNmiO22+HeV4FQyyh6tQO4WQoMAnr12M4s88Y9MRYZS9HmaVizAHHo3gLI0FBNV5nadh7YHVKLFgtFCpBAIuYjk3cA3w44bXpilKqg0iYVZtER7gjHT+Qq6DDC77EPi/JslYuDFOPThz/AKX018tjALEkycC8dzS5lfLCn4ZlrYWcGWtklZ7lJ+vy/e+CpqUa9glBplB4k4WDULzqYDb+2MfBGdJzemqT8Jhe4/xgngNNs1V82SJBgMD9hh2eAUqVek4ADyfUCZMi/bAVoAv48CyVKbKAApnlczEHtiYy+cFOkKbq0XlmvflHX2xX1M35tWpSSg7ugF4Me5O313wJnvBiOSa1daf9CiWIJ6xaZ6Y6P7DL9EHmskmYCmYYAgX7Ttywu8ItpzKKb6wVI7bj74vh4Ff1eRWp1ZU+oHQ+rsDb74h+GZF0zioyFWWJU7gnr0xeLuLRJqmir4twU03SvSVlNiYXmL3jcf4x18QaXuTuPubi3zxRcTDChOooyLIi9zyM8sQnD+OqmpKyk6VApn8U8/0jE4WwyoGyKOKxZgWAJW2wb9jGnGc+SNG3OP0nngXKZx6hLXBZjJHYbxsMdeI0yXGkEsRf97Yulsmxp4bYU18xlBZiQkiQFAGptJsSWIUEg7PziOYY0uGsuk2CpTWm0cj8bA//ANGb7Y5jg0Webzq5ZHq1X9KsUSfUVETB6s2me2BvCmSq5oK5U01ptrWFCq7/AIToIkhdgzC945k9vGuWpKDV0hqlP1J6yF1/CCwFjEneeeE/+nmfq1MwwqVia0MygVG01IOkBQp8uFj4YiLzY4jGKLTZYZ3w7qg5mq9dyQNBbTTUSJYKoFws9JMDvhDx1/LWqlGKQVTAWBpBkbdOc9Zw3bij/wAQRVmVBQTEbjpYSTE77dpjeOcUQVXgyWpkggGIBjTB7mJHTDN30LFV2BeBcxT/APUssFEDS/W5Ia+KnxQGJIFENJPqLRpPzN8SfhLhn87L11IUiqY1Wmn/ANzi98XKaal1VSD1B+0YzZZKT8fRXGq7PLeKZyrRbRS1IJN/ik8yLR2HQDDDwvx2pSIrVarMqGKogHSrEBZja9+lsa5rPrW1fy0RlFzy2PMi0jpffC7wzX/h6rGoQUrAqUYqoI/q9TARJ23/AFdJSg7WzrqWno9IzVWnWpqwcHYqwNjvEcie2E2Vzgy/my0QNaybWuef7g4M4XwykinSzGm29MaWC87EC30GAuL5Om4ClFhTbV7zvjzJSSkblFuJv4kzrVKSVKRiVBvaRynvJH2wHxyupoDSAzbEN16DvjtTpF00iWCmbxfn8gDyHbDF8orsvp+ECLWP95N5wFK5WBrVCDJKi6QUZfKRvMUSLsQVH0J++OVfVQITUrhi09Zlgp+w+uGXH8qqpTpn/dqVQzNy5CJ5iGAHtg2lkkiuApJOn5AKBbvY4vyXZOn0J+D5OsNyrtaZ2AM2HYQTjT/1dhUFOtSUFTDAX32Ptiiy2RAIqBQrXbT1BHL5mY74XcQ4N5tXXq0VNTHXvKn8Mfv7YWUvsKj9HajRfWBl/SRNheYFh/4yefY4aojU6YqZx9VRTKoht9cZ8OztKifIQgv8TExN9gOpN/viY8VVa9etooEa1vOpQB0F5nf9zisZtVG/9IlKCdsbV+OZjMVRSpqtNZWwaDefii8e/Q4AomoUZid2Eb2mZv8AL9cfOHcOfK0iXPm1iSx0n1Meg25m7NbGnEc49anNP01aQDVaKtPpgyyMLtHMdt7XenL2D/yaVcyKVJn8xvMlQEUc78z0C7RywRwjh1KsaucZ4ZwoZGAsotqnqd8TFTN0q9FghJYqzQQYlQSZOxtOw+eGeXzZp5OvpBLClzjYkCY/LFYKlRKTspXoI3wnY/ptGPO+NvRp5mp5il6YOpgpCslhJQkQTz0mx6jcU+S41Xq5YPTpqzhYJMrtYwOeIfiaO2oml8XOSZPOTi0FTJSehpnuA1EYOCXy1VgUdbAA9ZurDmp+U74WrlKrsQKo8oG0G4UySPffDXg/iMBEpVDHqPmU3Aam9MCIIPeIi43BwTXy9NlLZNApm1JvikSPQT/ug3tZux3xRNi6GdbPlfNQqL1CdTSBBJPvuPvj5gbMcEq1KnmX9cMQ0ysrMFTsRMY5jgm/iPjM5aPRUqVUgKmoxqE2IuDf5H2wNkKBetQrEJl6olio1K7Ig0uoIsQqEXsxmSbyE1LjOVp1w1OjCyxsSGdj3BL326SRYbYqOD0GqCGbMhkJqAuxa1/TtBEah+dxha4oe+TGDcUD1KquTqpN5csdR8s6GUsTeYc3/wDEHER4wy3l16IAn0tTA6jYf/st9MNa9KqtWtUgsjoKdRitvOQwsgWBam1vaMfM/kmrCkUBJSpSmANUfzSwUczJtjutg9G/CymXy65iqdQpNppg/wDuP2H9K/nii8NcPq5mh52YZmDsWCvsOQgT6RiI8f1zUZAo00afopr2H4j1JOLf/TTi3m5Zw8AIQqr2gfeZxmcIx69t2NGTuhT4g4ErOBTZdaz6ABAJEXPM364UUf8ATXMM4Z/L08wzFt9454rMwSKvoVjLWiYHziw++HFeVWQLx+++M6zzinXRqeKMmJuHcIXK0iGbWQOigR7DAi0mzZ0KuhBPqANx09xg3K8LzFepLsUpA7AxJ/OMVuVySUlhVAHbC48LyPlLoaeVQXFCrhXAlUSY3BH+cb0MjpbqB9PlhmWhSxE9hzxlWqBkkWONX4oRWiH5JNkV4oJJaoIOl1CnpBufft2wRwIAFne2ogqOwiY6gzjHiGT0OFF/UIM7sTJJ62m+GGQ4ewOs7AWH1G/SBOMaTcjTpI70gBUMPYEQT3m2AuKcQUMQee5G8ER/bDw8K9SvzUywHOxt98K+L5IMNS7xB7mNoixvik8b47EjkXIlsvwtmrLWVdbMbvNwsQARsed974b08ooLelTU3KnWurkNjfp+xhRlM49CoKVZiKbgaGuNHa3La3TB+ZzADTWawA0ufxDpP4WBxPy5JMPjVonuOcXzTOKKrSpKWCj1AASYlmJtEzs3tjPLeGc7l6qZikwq6QNNWg3mqwkyCB6ipUgG3Q77E+I6DsC9KrTrCPhaohI6yHKsD2DnCjwzxLMI5GXqNTEnUswDcfhMhjyneOePSx0oapGOduRX0+GFaprUk8sulQsjCyMaZmBbckEgdeQIGMKlMrk2qACajUpFh6Re3QCcNcp4kqkCjm6dNTUBArU5Akgj1gk7ixYHpy2TZ7JV6TeU8uhH8sggWXkR1+5+2A1u0zr1R8yviGmFprWpVDoJ9K2kcpFjjrxnOUMw00kCqIDn/A7c8JaGYqVsxUNKpUDeUAnpFxI1XI2wpbiNShTrUqdUSxg2NzMGD7ScUUbJ2O6XC1zVTSjL6Jh/6geRHYTjrx3hr0FDVR5rGwE2Ee3OYGOnhnhtYqjFk0kj1OYJmYF9t4x88R1swykVUFJqVwokGdxM72jDJO6B6PReAu60ULc1HpMMF7AnpjmFXhziWqmru0wSPVYi35b45gWMFcO8EcPpQ5d3bcsWTcc4AhQb25DG3Bcxl6OZYUgqKKaCnMbSQYvzadt4wTxzwua2WWgoRW8xRTqII9F7uRBMJIIn1EA88IfG3Ba2XSnUpVpA0KrKBKupIciZuxZyZ2gzYYV8mdousnWpulVCqgamLL/Vq9RY25z9seZNVfL16lI/gqggkySoYaTPOVJJ98W3BcuwZVZ21+VLsQDcN6S31bbl0gYnOPcMNWtm6kS9JaLCNohwwPeB7wB1x132clRP1wKxKWsf8/lhjw/ghWkamvy6cxrMiT2A32x88P8AClCmvXMU1AVlB9bOBGj8r4wzHGqmZqqrLopggKixCrPLlMc/+sQyR0Muz0fw0geitVhBI9sMHog/sY+5MKlJVQQoAgf3PXvjrQrz7nCxUUkityds3GhBcgfbE9x/xnlaTik9VA3TUBvtzw3zuh9NOosrUJU9L8vntjzKtwz+GrVKTUKRHmsSaiBiVYDRBJ+AwwHSB1xZLknTpIS6afs9Ey2eFemhpOrKQZYHb5c+mNs/WC04HyHM7/riM8A0GTOV0VUppUp6hTpzpUggAxJgsJn2xTigzD1NsTt+/tiOS4rW7KwqT3qiTrZ2cylK2o6jY/b3kRbp3xY8OzBYgG0C+JvMcEP8SKgEwpFj1vaNjb6Ya0s4KS+vvB5xyB+uM8Hxki0laYzruVrKJMNt07j398DZ5AtUgQZEkdzyjCfiniagtEVajHSjahE3N7W3tJOJLOf6ioK5Y0aiBiL1FYGOovP73xp4yknxVkLintlP4l4UtVGB6Egjr9euF3hfNakNDMCY/C/MDmJvhtS4rSr6HpkMGFj++cYW8T4YrOHUlPnJm9jJ+2IS+iqPnF/BWWrrFMhGGwYEgfIEW7TGJs+DHoNHmglrLB+0aYAn3xQcUFUUYQsjg2g784HMTidzfHHamC5Y1FPPf2MWw0J5KpMWcYXtFPnOFqMsvnOQ2nSCDza23W+BPDWY86m+SzJDMAfKqjmBt7Mv3A7NMzV4zmc0Vpqj1CsGEVmIJ6wDpG/3w54ZwfMUyK1V6SaR8LP61gkg+kEC94n9Ri8OceyM+L6OZvgLpaNJQRZokWNjzHPCirRSgrI9MG5MkgnHoOb4hTrJp9LNpEqNQRnESATDD1AQbcuWJrxHw0OC1AozqWmk1qij/i1/3bFU9iNAB44lVKS+X/LQgajuSBFhO2AeIeKVJNKpTFWifSATDUxa9N4JX/jBXtgupl6DUaNLyyrWYuphgbzA+eEfiHg3kuoSXki5P1BH3xaNE5MveEZMs4qpULoF+DTDrNhqpyZH/kpK7XBtj5gXwoDTpq8uKgJ0m8aSOXbvj7hNBor+B8T81SwbTIKtEDS5uWE2uFn5N1wRxXU1ArWCsQyEgqBqLemReCCx+hNpxE5DjK0GWdWk2crvBtI9pnFdV4UtepSdY0L8Y5NZTSYAbklZDdDG4tng21RRpdjbJ5bSxqBplYA+c+o7zyvgTI5KXzTOJWoypG/oFNefO5b6424PdIvKkgzyuR9JGGmXoWg/1H5zYfa3ti0FZOTo864NwqoEzPmgFVqOpG8lZOocxYrHXpidz9cJUGleYIO0jkceicKXU+aAWFFUW1bzTpjaLEBRP/JvfEznsmnmaWuCSFMDkzA/P+2JZNbHTsteF19WWRjYlRbCXgPFmZqm8Bivz/tgutm/LohVFtICifpJ9sAeFsuCGW86tRtAM74xzlclRsxxqLsccYyxqIQfl1nlB6zF8DZWnRzi+TnaKtUpgDVzINpsZXb2w3KyIgjfcYAbKxU1IPWRBIPYySeQj35Y0wbjK0RmlJUBeHPDVPJZystEAK1MNeZEmBJJM7HDfTpSwmMDZQs9d3J9KqFP5/kfvgvLsCDHwk8+ftgzlz/yCMeIqpv6ieZER05YQeJ6gKFb6mIAO0SevKJJw+4pWGptAGpYmZ36fTniaV2r1ZYEBWGtTyPSYuDvPT6YzQW/4LSeid8cZ9aVejl1gUxRdQbmC40hjG9xuOROAclw/N5yp/LFVpTyyWYkaecsZhbkzi18K5ei2azGZKqwVvLRTFgd7f8AMN8vrhpxLiVeu3k02Wkh3KWJHuRItG0Y9BZVCCRk4OUhdkvD1HLIUpMCUChiDYvHqi9udsdcs7AO8kpvYGR7DnjnEs4lCmVp/CB2/Z/PGPD+O5enREJqqR6tZIVSeQAF19iCb7bYxNObbZpviqQ6bM0mUPUhYF2Nu3ubjEvmRkaL+b/NrtqLLKlE6iNi2++o7bYe5cJm/XVioQQQrbKeRC7Tb4t++EPifMrVcr8JWZLbyOh5xsR+mDGSXQJJvsnuNeKa/wAFNVoUZMKkc7G8W9gB898LMnWeoxLuWIE+ok725+2NvElUCmFNOGmQwP54U5TOlRAsf3/bGuKcoWkQbSlRWeHc+ctXVgNa7Mn9Snl2PMYsOJ8NFfy69Ah1HwmDqi3pm51AiBO+28avPeH8RkH0369Bir8IZ9qR11HpDL1BFRXcC4tKoJYn5XHyIirumO0qtBOinVgVEDEE6aoJBVejLcsCRFtt+WM34LRqqHR9jpVwwIJBIJN77x+4wzzPBaQH8TRao6GWhAl7zZpmd91vHXcHK1qNUkrSUEi5cs+8SSFKKSYG45c8GMpR1JgcYvaHPg/LmqGpsVKIPi9ybdAJBgG/P35h1wcohUJ6UgAqBoZ2KlhemIhV7T1JmMcxsjFUZm3ZBDKhWW0g74tPDlSabUPhOg6H5iTK/wD0YyPfthG/A1jUp35YN4LTZMwjTACsPmY0z2mMefjk1JI0Vof5Vij1AZBb1aRcA877xJPLcYNpZkatBI1AAkSLD1QY6Shx0pVV10w4PmtTYxIJEFZBjpricLuK+TSIzDn0vTKtcQwVgaekki/qY25STtjSk0SbONn9NaqnlaKelSKpYQxLS3cTqtymcIOOog0CRMwpuJMSbfPBlPidHz1pMxHmsAAwWxgaZ5jULiQRbvgnjPDEdGptcSGkdQoA2G/t0+WEknJDJpaOmaypamAbGLYD4OXp1wpvqBHseWNqefY5emWYWkT1AMKfciMZ52qGIqILr9euMmWCi7RrxytUUrKw3J7Y+ZnMaFiNTHkBjmWfzUVxNwP8+2PlKmQWJXsI/dsXX6J/yD1x5NJQ1i7HUR1N9/thHls4aLOAGOpiZJJ+3IYouN0taqIm4J9gZ/TCjNBQfUsm3bbfvieZNPQ+N2jCjxCmwJY3O568ov8ATE9wzMlczpsdSsIubAiPe53Hfrh5UqUwDPp1T8zvbkLYnODZf/8A1sdXw2G8Acvlt9cLj6Om9hfD8uUNdaYkpVY6bQy6iCpMQTBEdxhzm65p0w4SR/SLMIgR3wrqr5OYqO10qG47wBPcTBj3xgtYuTTpyOYnse3M/wBsNNgigLxQ7mnH9R25iev02wsq0glMEiCTB6bTJjY4eZ6oXMOvqEW62/7+eEXE6hYk7BQBB5zvPQ/lgQfo6S9lD4XyzJSJkwVJMHbv8sTnFMwxd4hryCOott7jFJwbMEU1MgCLHttf8sKPFfCdD61AAa9uvbpzwsJeTsaS8dEr4noGEImSu0+9/wBMKKdLnG+K/jFEtTTVbnaLcie2EIy5JK7GAI27m+N2LL4UZpQ8rMcpVIM7ThxSMqfr8umMBk5IGkxuNX73x8SpoJBkQf374nNqXQ8fHsqfD3iR8s38sTTb4qZ2Pt/Se/8AjFdlspls1Sq1qAPmEAPB0mAyt8M6dQiJMzO52x51lnH3Mfn9MWXhHhtWjTbMmVWqFpooElyzKEPQRcyeUnbcY7b49o7JVWV9autJUQKIZZvIY3kAMiRYcpFhzvjmO/8AClSBRLTs1wFBvMFgdJOkbgjlANxzG2mZBBk84rHexF+k8498Acc4oooV42A0A9zhI+eakYpnzUG8fEB8rYEruGp0aYJ/nVS5HbYfYYwQin5Ghs9AqcdapQpL/t1augVG+GNfQRIZ1iegNjIsmSnTzTrSepUVzpVJVlt8QDSYY72jlAAAnHamv8PQp12EgPGkydTmymJ3RRF9wR0AxtwLLM7eatE1AQragpQAahyO7i5kXtti23QKSNj4aqCq1fMayKcssGJIJKwQbRuJEDYyCMNOJ5uno1l4J0iDYqWgC1xckdhueeKDiceUf+Jt17X58sTFKmjU1nS1OJK2iPhEr0ExHKZw848dEk72IfMIpOpCrDkqATddpE9wZ9weZwt4bxN/PFMKSjMJO3xQfnbpihzdGkNI0yo9JDADQRDD3s5BJE3HK+JLLeG2bMNUrZinTpqQdTMdvw7gLcdTflOM8oKWmVU2qaPVOA09JdBqjcExeel8Hut+Yk3B/LocCcCr0mQFHDiI1Az+QGGTX3GodRi+OFRSFnK5WBCout6dR1BLSgJAJUgbDnBnbtjPNcKVjJv3xl4i8PJmUX1MlRPgfmOxGxHUHELmuMZ+g+g1NMMVIcSAQC2pSfUUIuLmIjlgZIr2hsbb6ZTcb4MWQ6d/eMTmTJFRlUanQKHYfhkTHvc98AjinEc36aBbTsasaF/+IjU3vYe+KXhPB6tKl5QRmYtqq1WIGs87j1H+xxFwS6K8rexFxlXai6qAYYkcvefnj5wNdLhmWNaCRGzXkidsUea4c/llXWnSBvYyZM6oAFzMX+1sS/GaxTXpYsdiW0iV7aed+gxKSfQ6a7MM/naaVGQN6yTfvgfIcPeswZzIMgn8sK8uhqOGMxPPkffFbl08lS1oN+cXv8umEl4KkGPkAcRotlApUShNxsR0P25dsJc1xeo50OZFgP3tg7jXFxXA0vHVTtPUHry5ThJlkJcE9ef3nDRiqtnN/Q7zGW1ALGpYGlh+Rwt4lw0jSRHq2lbx0nnH9t8O+G5dlUuPiFuzDlPflfGmbRWkQCSBI/WOXeMS/I4vQ/BNCuigUFWnUVgT7cvnGEeboAuy3BA5n9cU1emoYMgsoiST+xcWwu4llwxNQQQwG24M/qJw+OexZx0CcMMnTGosQAO+2/WdsexeH8m9KitJnVgmmWChoZYkLykGVuOYPKMeYeH+HJUzNJCzLL7kTaJHK8kR88etUslU1CpVqFaaEkJEsSQZJYEbEkARAAB5Y3/HV3Iy5n0gkBCfMb+WwsZCn3HOxMG/MDHMTnHvEcIf4YyVgvVZPQhMQtyAXIPWw5XBx9xfmiXBkv4Y4ctOlIOpiJI74VeI8t5dWnVphl0idJ6xP64p8j4bHlBkYhomJwJxvLNWotrENSse8f4OPPxz8qfsu1o+0sycxkyylQS7MrHV8XlopJAEn1al6SSZtgjgHFai5glNRUOBoOoCCDqBBAEAoZaJBYXIAGFuRyflJSKFWgrZmAAAJc72mWPe/tjXxBQq0Xp1KleNXpPl04A5gBwdyNRvEwbXxZfoV9FP4hD11qaapQIdYWbembW3jTJA5kXgYH8PcRWqsCNRILBQILESAQb3vN+Q5zhNS8S0xSbQjFmtMaokw5k/FBIhbiCBabLfDGcAr06iyBBFTUeUqNR6QdJvYGRznDNvti66K58u1VaL+UFbQKgAj0G3pNoYEa/nFsQ/HeHVKmYDlyE9RAI/2h8Ten+vTfmTbcxHoVU1KbLTptTEkKzCPSJFlSbaRO9r94xh4m4EWFRqUlykwBvcc/l+eA4vtAtdCDwz4kp00dCPLQAsdTmYHWPUTtJJYkkwAIAu+EZzzEVjYkdwY5bnHi2WyVQhzUUqQfUGsbco3P5bYqPC3iJHomnmHCODCFJWBG5M2+WETcWMnemeqAgD4vriO8S5HKZjPZZajgsqVCUDRqFo1DmJJtzvghvDvnJDV6pUjYO0EfXCPMeAKROlY1Kw9ceqYk+rftizk2ugJfssmyoCwotyANsB1aI20uO4qEAcz+IxhLTr5rLAKWFVdvXIYCf6gDPLcfPHMxxOqySyFDA3gwTvaDInEZziVjFhWfzdKkS9g3MltUbcz8MiP84iOJ5gmoVYU2VlIDqNJvsGEC8EHbbG+dbUJLFZm6GIJsbT6p73jnvgVqgpwHuBaRzAtb5zbGeWS+iqgacN4bUp8gVOx7XtjXjnHlVSq/EsAjkVIE/ScYV+MNGgAxvI3Akg27YXcYyMjWNma/0H9sIvKXkM9LxB6SBiRykQffkcH8HogsDzH7/fvgHKqpETBG/yIIw64UoDraCQAfcjf2M/bDZHo6CHeQKyV2iCI6WMH2M/LAdTKAVKpHwxtzVo/LDF6Ikx6SIMfLGFJdRLfCfxR3mCOoJGMzZahBXq6VhSIO+rl268sNkoKcvaCTESNvfqPocAcZocyJbkRtgvh1KUW8iLm/y+YjfDroX2OPAXCNWY88gQnpUC8NHq5zAEf/cYouO8OrVitLUUpXLsJ1NMjf2mR37Rhj4TyPl5amDGpgWJjfVcf/mB8sDeJ+M+SlQ2AWmzAk8xMW9wPvj18cFHGkzzpycptoj/ABnFeoMjlVUaFBa0U6QF5MHdiQLHePnzHfwpw4ig1dyfMrPrqMYC6bhFvJJuDtFxcwDjmH0LYwyfEBl7EGOU4wL+aaoAjWs/Pb9cJuFZsZmhrYwy2ZeYOD+D56KwpspEyAY67Y8aHNTSfpmj0I81wxsxRXRUFN6crULEgFQYMxvG+x3PTDOlXTNZZ6VfSKgAYgMJhfhcDUNwTsYN45jA1Zlo13ovOlmmQ2kgm49XIahvjp4mykglVtTmrBDw9NtLFpB9IlSCrc1JEHHoq7omyh4K9EIgVHGksUYy0T6jcg+mL27AmZwozGdompUp0Cqrd2pgD1EhdJBPpO5iLwR0wLl+NI9OjXRgQZVkUhNLFRqRVJ9R1kdRvvIw3Xhq5lXSsESWVmcBdQEyAdmmFI/+XODg36Yp38OU2c63qMU1fy1VRIi2rVMgmCIHfFbQz6OzInpKgM5KwAp2JO0n36nCuhTawQHyxCglY/UEiTA3G9+qLjtRBNKiFDVCGOgMS9x5SjYXZWYwY29gyfFAasM8ZeG7NVokamF5NnMQL8jAgcjYY804DlW/iCaytpBiCCLjl2A5n9dvYuCUTVo+W1PSgI10nJkbgyNgusEgSbAGbwBvEvhRnpP5RXzALMQJaP6oj1bCY95x0otptLsF+mfcjxIFImwAFvyEYZ5anI+KCSCR3tiHq5wZeilJidZsT3mCZxZcLrpClCDPPqe3WMYIZZcqfRaNM7Z3ISvqvBP3xL+IqVSyg25/8emLusuEXFcnq+ZH0wfkJ9o0YWnojquSIJty++/6YX5nLBtrG31P+cWGeywEnly/LCWtkSBPOT+eM6dFXEWU8sDUQnY7dreoH746Ll5XQRYMwHsIA+2GeZpaVEbkMR88dcrRtbf9YkYPIHEUZXJDXEWJg/OY/LDDhFPVSUvuAL87Hn88dEaAxNiGHzE2/OPljXIUyEYCfSSfpFvscdJ2gxQzRzI1XlSCeh5EYy89YIEowMEx9/Y9u+CqtPpYLHzU/wCYxmVkzNyB/a3TphBxQMusksBE7bzfl8sOOE5YVKq01HpYgT2/WBN8CGg25AntI27Yd+BstNYvBARWPadv1JxXDHnNIlklxg2WPFsw1OkfLXU8Qi7Ce55AC/yxF06B4hmPU80KajzIHpZosqk30mSdtoMgkQ58VZxmVaSQzVSaajcz+KOmxBJsBJ7YP4PwtcvRWmvq0iWOxZjEnvPfsOWPYe3+jzV4oxznD0VAoEDtA3vaRH7Ix9x1zesLYPUO8SBJO4AJAAEzuNscx1HWeN5KkaJWo/WSBzvj0Hg/FcvW0G0j8xia4lwzVmFpnbl0xjwygMvmBTqH0ObHoeU/l9MYrUnfsutDnxVlA2YVgPjt8rnDDPr51F8uir5jZfRD/DIJEg/1HVexiZExjPxLT0UVqD/2mF+scvphbwitSzmpGJB7GDsRyvF4+eHbkpWjqTE9POVaVTyKrlKmgvPlhWp1HUEqDEGRHq2m4IucU/hfhtYlbmDLksCZJvIOqGBC/FyBXnYIfF+TqmoruJdF0kzIdFJKksb6okEn8QHXGfhHji0y9WXIFKSNfqZgVjSBZQtpAkncC8Gjp7J00XaUqjuC+lBMhgskLItqJJBJFgBAHfZTmPD9FqpqNWqqS0KxgAf02+OwsDII3sZONM5xDWlM6w4BddK0xpUk7FBBmR/SYi8erHfP8O83yjTpM5VwbVAhQAhjYkarCNMR1wL3RwN4Xq0aFF8wJ8xiwqOBGolj+HbTEMDHObTij4Rxk2DCzS3OQskfWQLd/lib4RmlLfw1akouKZ0/De2wJuG1CwgGBfc2OQyeXVmp02BemACu5WQDOnobHpgwjNytMMnFLaE3HeEZfNU2atScoSGDqp1KpAhlIE94vvzwF4T4E1Crq81qtPSPLaIAncEXhusGLdZGK98kiIqiQFMrsSLz6QQfbawPLA+V4c9MuS5YMZuADPW1h3gfph54m1QkZpbCd8D5pMZnOqHanqGpeXY40DyD9MZcn9LNEPtCvOZeRhVnkgH3/f2OKLPJC2F8Is5Tkx1kf5xjyR4s1wfJCjM0vUOgtH7+eOlQafMP9P6f4Bwxz9Pp/V+U/qcLcyC0xb1EN7XP6jCBYpz59BG5JA/+okfp98b5GszK1vUIUz0iT+uOudpQR2t9JH5YP4dkjMmdpOC2qoEVsc0adht8AB+gwFUgcrjn+9tsG1H0pIEmNpi/b6fXCxyCYBMzJ7dZ+eAxzur+9+vI8/bFB4cUrlyVF3YkkmPQtt/+RPynCLJZZqtUIh3MdYG5J9hOKLNUmrMlFGKwIZlmFWLgHeYYR3jocbfh49uRl+RPXE++G8vdq76lpqCtKYuCYZtIJiQqj5MYvhwc9TZWIMANzEX2597dcY8UQolNaaLCmwmIta/3v3wi4xlguoz8YE/1CNI3i4i97dRGN70jD2w/OcWSm2ltomZgX22257j9ccxMGm1Wz6goJGq5MiOckkdDvEbiDj7ifJjUIaHEGbNrF9Ivhnm+EfxJc6tLAensRhTkQiZx2G2KHhGYDPUZNrYx9SRcA4Zm2r5Svl6p/m0t558gf32wJ4EypbMEqIAW574F46rUKvnqPiBDjqD+/tik/wBNwoosw3DH+4+xxpjtIAP41oVBVQUzdyFO36jEpxDhXlVzSKiirrIAMqCZkrYtckemJFxcXFf4m40tKqlRxZTiV8W8RGZZa9OwSIPsZwnJ8qXQGUfCeOH+FqCrXZq6nS8x/LpqWDeq1mCt695qCcMvDXG1emKvmDQNKy0ywJFMmJPPb2B54gauWJAqGKi1SQTswYzbupJBFrER7NvBueJbyWrCmgQljpMtTRZ0h1I0gBQA3SRzGGXltCvRUcD4KtTMaqWmmqAF/WxeoCzFnHqJSSdNyNpiIw0yFPy+J1yRd6YIsZIOgHYEWNJtyNxvOAOG8Tp1XqpRoClpZNdRbaqcFwWIEg+Y17kxe0xgLM8bejmHZ/MGh6jUdRAptTZQHAfckNpIXvFptS0hNsvKz+ap0q2++ooQdjBHTb3xnlMm1MksxclQAxuxI62tIA53PIYXcEpMy1K9Wq+kqDpqaAFgl9QgW3+w6DBHHOPLljTAp6vMJuGAiLnuTfkIxXkq5MSndIMrUvTtM7mB7bjfp9MByEjWQok7sLnkJtftfANXxLqUwhGoRpBBaxAJnoQR09+jGmdSAVAYZQZvIPSIswnCScJ6HXKOzQrqv2wqzWV9ZPQW+hwUs5adWpqRNjb0zyjeN8ELDjUCCOo2/Yxjy4v7mrFkEeaywCgdLfM/s4x/gpWI/Df9/TDJ6eqqByUEn3Nh+eNDS+OP3eMZOBp5EzxLISq2ubfLBKQjAdSFPaw/U/fDDOUvT7EH++F2dqj0gXIM/L0z+WJNUx7PtZCRE7b/AC6YBIBJI5x9eeO9euwDLPOBfqbfePrjtwrLBgXaQqDUbTczpEc7/lHPDQi5SSQspJK2GZVmy9I1CCC8zAvpHwx0mxPumKnw1lSKQdwNbgH2XdR73n54Tmn/ABfk1FK6CwDIwhlAb1Akmx1JptyJ6TimrV1T0229o5D9+2PbxQUY0jzMs3JgebaT1HT9/vfCrPSQQzAIf3B3EXFo/OMNeJZ6lTpvUeNKCT+fz3HLET4i8WtlqdKq0mo5tTgFaaTJJi2s7ifYGAcCQqHlHg5UgaV0E3FzHptpsOczM4+YAbiD09OaoAtRqwSPg+Jd9OmxkC4j4iCDuvMDQaZIVcr5ed8s/CROHNCqKNOsVWwvPywF4wtXpEWPXDPilsjVPY4xdsu/YkOdSuILDURpvynBngjMfw1V6TGVqxpP/kto+Y/LHn+WqmDfFUrmKJm4ZL/PFoKtCJ2F+OsrVr11RBY7YDz3DkoUPKqiGInFBRrE5xJM4C8cf7h/4j9cZ8mR/k4egtCj+HPlU6IB9Zge/wC74+5vgzZa5AZtJu15Fhcb2IB+WM1qmad9pjtjLiudqNUaWJtH2xOMpRdL3bYKRReCs0Uh3ADTFMWAJOu25tLCPcC0YsM7SyuYVUqDzSA5FRHWBGkkalIAUkExtbrGILg16bKbqUNsN0qEZdCCQSgpkixKHTIkX+e+NmObOkijymXUpUbzVXLKsobAKQxZlZTKkDQsEf1MLkThjWy616QRiGaBqNRRqgnc2gMVH4Yi3bEvnOHU9OXp6ZTXTbSSSJNybneWJ+eKjw/TC0wQIlmJ72TFoO9E2q2LuCMuqoqujkOyaoEnSTct2IjsQbmZw4ydCoTqL+m4K6pkWE7H8/njPw6oNHXA1ENsABYkCwty6YcIu/thoRDKQO2WEMvI8u0YnKGUq0D6GkEnVTa2odQeTj6NzvcU+TbUik3JSZ9wMdc2sqff++GnBNAjKmKuH0/Uzcz+mOxX1npb++O2X9JAG0HvzPXHd/xfvljDOFaNUZXsQcT1MWUbSD8v+8CjLRNpiAJ6Ybqv5YwzfxD/AJD9cYZL2ak/Qny9P+cocSux/fUWxQsiZem4U3BliRIMwQoXctED8t8YUMspq3E7nGBqmpWoazMlJ5TCFuXcTjX8WCSczLmlboGzmWfK5Q1DIr16mrQRrCOY0hR/VYX/AKukAhvka1Q06IeVqFVDqfwxaWad7dTuQewudYtmQGJIpQUkmxikJ7mGbedzgji9UqzsDB0kT2LG32H0xqjm319GdqzHxnmVNE0ylmKhoP4VdS4NiZKCRAn2xBcYydSnmzT1PUUp6FCuYggIwVFOsKJAMfiv1Nzk2NQNr9Vm37TGFPCcy4UwxHwra3pLC1v+R+uOllV9ewJaE9TgIoUSa9WoKtRp062AVQSV9Akr6TflJGOYdZ/h9OqMv5i6/jHqJNlA07nlqP1xzE5fIV+w0f/Z">
            <a:extLst>
              <a:ext uri="{FF2B5EF4-FFF2-40B4-BE49-F238E27FC236}">
                <a16:creationId xmlns:a16="http://schemas.microsoft.com/office/drawing/2014/main" id="{67FC4D1C-7DC7-8F0C-BE01-F2538F98B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9215" y="5644739"/>
            <a:ext cx="842525" cy="92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 descr="Une image contenant arbre, mammifère, ours, extérieur&#10;&#10;Description générée automatiquement">
            <a:extLst>
              <a:ext uri="{FF2B5EF4-FFF2-40B4-BE49-F238E27FC236}">
                <a16:creationId xmlns:a16="http://schemas.microsoft.com/office/drawing/2014/main" id="{43D3C2C2-FE1B-DB17-8D9B-65404BC853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078" y="5678655"/>
            <a:ext cx="1383865" cy="920899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AA553B3-D857-E90D-1FEF-82081AE07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8165" y="5579078"/>
            <a:ext cx="1021229" cy="1171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90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File Storage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8842245-AF3D-15B2-3312-17F4ECA6D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697" y="1610868"/>
            <a:ext cx="9250605" cy="469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37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8CDDB2-871D-3DA7-8FB3-63438B71F6E6}"/>
              </a:ext>
            </a:extLst>
          </p:cNvPr>
          <p:cNvSpPr/>
          <p:nvPr/>
        </p:nvSpPr>
        <p:spPr>
          <a:xfrm>
            <a:off x="0" y="2514600"/>
            <a:ext cx="121920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Azure Storage Account | Tables</a:t>
            </a:r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1056183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Table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455" y="1457325"/>
            <a:ext cx="11720195" cy="4719955"/>
          </a:xfrm>
        </p:spPr>
        <p:txBody>
          <a:bodyPr>
            <a:normAutofit/>
          </a:bodyPr>
          <a:lstStyle/>
          <a:p>
            <a:r>
              <a:rPr lang="en-US" dirty="0"/>
              <a:t>Tabular data with no enforced schema</a:t>
            </a:r>
          </a:p>
          <a:p>
            <a:endParaRPr lang="en-US" dirty="0"/>
          </a:p>
          <a:p>
            <a:r>
              <a:rPr lang="en-US" dirty="0"/>
              <a:t>Non-relational data schemes</a:t>
            </a:r>
          </a:p>
          <a:p>
            <a:pPr lvl="1"/>
            <a:r>
              <a:rPr lang="en-US" dirty="0"/>
              <a:t>If you have many relationships between your data entities, then Table Storage is not the right storage mechanism for you. Consider a SQL-like database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Useful when your app manipulates a small number of entities with no (or very loose) relationships between them</a:t>
            </a:r>
          </a:p>
          <a:p>
            <a:pPr lvl="1"/>
            <a:r>
              <a:rPr lang="en-US" dirty="0"/>
              <a:t>In that case, Table Storage can be a more cost-effective option than a SQL database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79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Table Storage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6CD12C8-0A42-FB7B-F2F4-A20A6E87ED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081" y="1631466"/>
            <a:ext cx="8818583" cy="447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817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Table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455" y="1048385"/>
            <a:ext cx="11720195" cy="5128895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/>
              <a:t>Warning #1</a:t>
            </a:r>
            <a:r>
              <a:rPr lang="en-US" dirty="0"/>
              <a:t>: </a:t>
            </a:r>
            <a:r>
              <a:rPr lang="en-US" b="1" dirty="0"/>
              <a:t>Beware of the way you access your data!</a:t>
            </a:r>
          </a:p>
          <a:p>
            <a:r>
              <a:rPr lang="en-US" dirty="0"/>
              <a:t>Make sure that the requested column exists for the entity you’re accessing before you try to read its value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Warning #2</a:t>
            </a:r>
            <a:r>
              <a:rPr lang="en-US" dirty="0"/>
              <a:t>: Fetching table data is 1,000 items at a time</a:t>
            </a:r>
            <a:endParaRPr lang="en-US" b="1" dirty="0"/>
          </a:p>
          <a:p>
            <a:r>
              <a:rPr lang="en-US" dirty="0"/>
              <a:t>You need to check if there are more items in the table and fetch the next batch of items</a:t>
            </a:r>
          </a:p>
          <a:p>
            <a:r>
              <a:rPr lang="en-US" dirty="0"/>
              <a:t>The batch size of 1,000 items doesn’t mean you’ll get exactly 1,000 items (you can get less)</a:t>
            </a:r>
          </a:p>
        </p:txBody>
      </p:sp>
    </p:spTree>
    <p:extLst>
      <p:ext uri="{BB962C8B-B14F-4D97-AF65-F5344CB8AC3E}">
        <p14:creationId xmlns:p14="http://schemas.microsoft.com/office/powerpoint/2010/main" val="28165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1F3C5771-F862-4E31-8110-B4416FCF8D18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53240" y="1298161"/>
            <a:ext cx="10353230" cy="5371974"/>
          </a:xfrm>
          <a:prstGeom prst="rect">
            <a:avLst/>
          </a:prstGeom>
        </p:spPr>
        <p:txBody>
          <a:bodyPr vert="horz" lIns="91427" tIns="45713" rIns="91427" bIns="45713" numCol="1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CA" sz="2800" dirty="0"/>
              <a:t>Tidjani Belmansour </a:t>
            </a:r>
          </a:p>
          <a:p>
            <a:pPr lvl="1"/>
            <a:endParaRPr lang="fr-CA" sz="2800" dirty="0"/>
          </a:p>
          <a:p>
            <a:pPr lvl="1"/>
            <a:r>
              <a:rPr lang="fr-CA" sz="2800" dirty="0"/>
              <a:t>Cloud Solution Architect | Microsoft Azure MVP </a:t>
            </a:r>
          </a:p>
          <a:p>
            <a:pPr lvl="1"/>
            <a:endParaRPr lang="fr-CA" sz="2800" dirty="0"/>
          </a:p>
          <a:p>
            <a:pPr lvl="1"/>
            <a:r>
              <a:rPr lang="fr-CA" sz="2800" dirty="0"/>
              <a:t> </a:t>
            </a:r>
            <a:r>
              <a:rPr lang="fr-CA" sz="2400" dirty="0"/>
              <a:t>Cofomo – Quebec City - Canada (</a:t>
            </a:r>
            <a:r>
              <a:rPr lang="fr-CA" sz="2400" dirty="0">
                <a:hlinkClick r:id="rId3"/>
              </a:rPr>
              <a:t>https://www.cofomo.com</a:t>
            </a:r>
            <a:r>
              <a:rPr lang="fr-CA" sz="2400" dirty="0"/>
              <a:t>) </a:t>
            </a:r>
          </a:p>
          <a:p>
            <a:pPr lvl="1"/>
            <a:endParaRPr lang="fr-CA" sz="2800" dirty="0"/>
          </a:p>
          <a:p>
            <a:pPr marL="717412" lvl="1"/>
            <a:r>
              <a:rPr lang="fr-CA" sz="2400" dirty="0"/>
              <a:t>Co-</a:t>
            </a:r>
            <a:r>
              <a:rPr lang="fr-CA" sz="2400" dirty="0" err="1"/>
              <a:t>organizer</a:t>
            </a:r>
            <a:r>
              <a:rPr lang="fr-CA" sz="2400" dirty="0"/>
              <a:t> of the Azure </a:t>
            </a:r>
            <a:r>
              <a:rPr lang="fr-CA" sz="2400" dirty="0" err="1"/>
              <a:t>Quebec</a:t>
            </a:r>
            <a:r>
              <a:rPr lang="fr-CA" sz="2400" dirty="0"/>
              <a:t> Community (</a:t>
            </a:r>
            <a:r>
              <a:rPr lang="fr-CA" sz="2400" dirty="0">
                <a:hlinkClick r:id="rId4"/>
              </a:rPr>
              <a:t>https://meetup.com/azureqc</a:t>
            </a:r>
            <a:r>
              <a:rPr lang="fr-CA" sz="2400" dirty="0"/>
              <a:t>)</a:t>
            </a:r>
          </a:p>
          <a:p>
            <a:pPr lvl="1"/>
            <a:endParaRPr lang="fr-CA" sz="2800" dirty="0"/>
          </a:p>
          <a:p>
            <a:pPr lvl="1">
              <a:spcAft>
                <a:spcPts val="1800"/>
              </a:spcAft>
            </a:pPr>
            <a:r>
              <a:rPr lang="fr-CA" sz="2800" dirty="0"/>
              <a:t>   @Tidjani_B</a:t>
            </a:r>
          </a:p>
          <a:p>
            <a:pPr lvl="1">
              <a:spcAft>
                <a:spcPts val="1800"/>
              </a:spcAft>
            </a:pPr>
            <a:endParaRPr lang="fr-CA" sz="1100" dirty="0"/>
          </a:p>
          <a:p>
            <a:pPr lvl="1"/>
            <a:r>
              <a:rPr lang="fr-CA" sz="2800" dirty="0"/>
              <a:t>    </a:t>
            </a:r>
            <a:r>
              <a:rPr lang="fr-CA" sz="2800" dirty="0">
                <a:hlinkClick r:id="rId5"/>
              </a:rPr>
              <a:t>https://espacenuagic.com </a:t>
            </a:r>
            <a:r>
              <a:rPr lang="fr-CA" sz="2800" dirty="0"/>
              <a:t>| </a:t>
            </a:r>
            <a:r>
              <a:rPr lang="fr-CA" sz="2800" dirty="0">
                <a:hlinkClick r:id="rId6"/>
              </a:rPr>
              <a:t>https://dev.to/tidjani</a:t>
            </a:r>
            <a:r>
              <a:rPr lang="fr-CA" sz="2800" dirty="0"/>
              <a:t> </a:t>
            </a:r>
            <a:endParaRPr lang="fr-CA" sz="1600" dirty="0"/>
          </a:p>
          <a:p>
            <a:endParaRPr lang="fr-CA" sz="1600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1B1CB71-CEB8-4161-9D19-531CA71C67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951" y="1367988"/>
            <a:ext cx="2685772" cy="2685772"/>
          </a:xfrm>
          <a:prstGeom prst="rect">
            <a:avLst/>
          </a:prstGeom>
        </p:spPr>
      </p:pic>
      <p:pic>
        <p:nvPicPr>
          <p:cNvPr id="6" name="Picture 2" descr="RÃ©sultats de recherche d'images pour Â«Â twitter logoÂ Â»">
            <a:extLst>
              <a:ext uri="{FF2B5EF4-FFF2-40B4-BE49-F238E27FC236}">
                <a16:creationId xmlns:a16="http://schemas.microsoft.com/office/drawing/2014/main" id="{5DBC16C7-F569-4AA0-B6AA-9C90921EF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39" y="4948272"/>
            <a:ext cx="614688" cy="49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Image associÃ©e">
            <a:extLst>
              <a:ext uri="{FF2B5EF4-FFF2-40B4-BE49-F238E27FC236}">
                <a16:creationId xmlns:a16="http://schemas.microsoft.com/office/drawing/2014/main" id="{7B883B32-1F38-409B-9BD1-A87B3D5AB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32" y="5857531"/>
            <a:ext cx="812604" cy="81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s://www.theprojectcornerblog.com/wp-content/uploads/2018/09/MVP_Logo_Horizontal_Preferred_Cyan300_RGB_300ppi-e1535890173806.png">
            <a:extLst>
              <a:ext uri="{FF2B5EF4-FFF2-40B4-BE49-F238E27FC236}">
                <a16:creationId xmlns:a16="http://schemas.microsoft.com/office/drawing/2014/main" id="{ADD5A2FF-2931-473C-900F-239B10FB2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3016" y="4341759"/>
            <a:ext cx="2629638" cy="106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re 9">
            <a:extLst>
              <a:ext uri="{FF2B5EF4-FFF2-40B4-BE49-F238E27FC236}">
                <a16:creationId xmlns:a16="http://schemas.microsoft.com/office/drawing/2014/main" id="{0D0D4D3B-F6CE-440D-A0C0-0ADAD6852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47" y="275116"/>
            <a:ext cx="8028828" cy="1325563"/>
          </a:xfrm>
        </p:spPr>
        <p:txBody>
          <a:bodyPr anchor="t">
            <a:normAutofit/>
          </a:bodyPr>
          <a:lstStyle/>
          <a:p>
            <a:pPr algn="l"/>
            <a:r>
              <a:rPr lang="fr-CA" sz="4000" b="1" dirty="0"/>
              <a:t>Hi, </a:t>
            </a:r>
            <a:r>
              <a:rPr lang="fr-CA" sz="4000" b="1" dirty="0" err="1"/>
              <a:t>my</a:t>
            </a:r>
            <a:r>
              <a:rPr lang="fr-CA" sz="4000" b="1" dirty="0"/>
              <a:t> </a:t>
            </a:r>
            <a:r>
              <a:rPr lang="fr-CA" sz="4000" b="1" dirty="0" err="1"/>
              <a:t>name</a:t>
            </a:r>
            <a:r>
              <a:rPr lang="fr-CA" sz="4000" b="1" dirty="0"/>
              <a:t> </a:t>
            </a:r>
            <a:r>
              <a:rPr lang="fr-CA" sz="4000" b="1" dirty="0" err="1"/>
              <a:t>is</a:t>
            </a:r>
            <a:r>
              <a:rPr lang="fr-CA" sz="4000" b="1" dirty="0"/>
              <a:t> …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2207D7C-DC15-4EA7-9A7D-968173470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01" y="3740990"/>
            <a:ext cx="938081" cy="89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8BAC5AB-A350-4269-92A0-78C60C605CB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32" y="2818459"/>
            <a:ext cx="609515" cy="60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47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Table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455" y="1403878"/>
            <a:ext cx="4087241" cy="4773402"/>
          </a:xfrm>
        </p:spPr>
        <p:txBody>
          <a:bodyPr>
            <a:normAutofit/>
          </a:bodyPr>
          <a:lstStyle/>
          <a:p>
            <a:pPr lvl="1"/>
            <a:endParaRPr lang="en-US" sz="1600" dirty="0"/>
          </a:p>
          <a:p>
            <a:pPr marL="0" indent="0">
              <a:buNone/>
            </a:pPr>
            <a:r>
              <a:rPr lang="en-US" sz="1800" b="1" dirty="0"/>
              <a:t>Warning #3</a:t>
            </a:r>
            <a:r>
              <a:rPr lang="en-US" sz="1800" dirty="0"/>
              <a:t>: </a:t>
            </a:r>
            <a:r>
              <a:rPr lang="en-US" sz="1800" b="1" dirty="0"/>
              <a:t>Timestamp refers to the moment the item was pushed into the table</a:t>
            </a:r>
          </a:p>
          <a:p>
            <a:r>
              <a:rPr lang="en-US" sz="1800" dirty="0"/>
              <a:t>Items are pushed into a table by batch and/or asynchronously</a:t>
            </a:r>
          </a:p>
          <a:p>
            <a:r>
              <a:rPr lang="en-US" sz="1800" dirty="0"/>
              <a:t>They aren’t necessarily pushed into the table in the same order that they were sent to the Table Storage service</a:t>
            </a:r>
          </a:p>
          <a:p>
            <a:r>
              <a:rPr lang="en-US" sz="1800" dirty="0"/>
              <a:t>Hence, you can’t refer to that order for processing. You must have some column that tracks the order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41F1E03-9B0D-5C3B-EBD2-12077868F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696" y="1403878"/>
            <a:ext cx="7825019" cy="4773402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3E3D2314-DD23-9BB3-6098-254BC31E2E94}"/>
              </a:ext>
            </a:extLst>
          </p:cNvPr>
          <p:cNvSpPr/>
          <p:nvPr/>
        </p:nvSpPr>
        <p:spPr>
          <a:xfrm>
            <a:off x="9848088" y="2322576"/>
            <a:ext cx="1280160" cy="385470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88041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Table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455" y="1048385"/>
            <a:ext cx="11720195" cy="5128895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PartitionKey</a:t>
            </a:r>
            <a:r>
              <a:rPr lang="en-US" dirty="0"/>
              <a:t> and </a:t>
            </a:r>
            <a:r>
              <a:rPr lang="en-US" dirty="0" err="1"/>
              <a:t>RowKey</a:t>
            </a:r>
            <a:r>
              <a:rPr lang="en-US" dirty="0"/>
              <a:t> are a way to segment items in a table</a:t>
            </a:r>
          </a:p>
          <a:p>
            <a:pPr lvl="1"/>
            <a:r>
              <a:rPr lang="en-US" dirty="0"/>
              <a:t>Any query to a table will need the </a:t>
            </a:r>
            <a:r>
              <a:rPr lang="en-US" dirty="0" err="1"/>
              <a:t>PartitionKey</a:t>
            </a:r>
            <a:r>
              <a:rPr lang="en-US" dirty="0"/>
              <a:t> to be specified</a:t>
            </a:r>
          </a:p>
          <a:p>
            <a:endParaRPr lang="en-US" dirty="0"/>
          </a:p>
          <a:p>
            <a:r>
              <a:rPr lang="en-US" dirty="0"/>
              <a:t>They help for faster data retrieval</a:t>
            </a:r>
          </a:p>
          <a:p>
            <a:pPr lvl="1"/>
            <a:r>
              <a:rPr lang="en-US" dirty="0"/>
              <a:t>You can provide the </a:t>
            </a:r>
            <a:r>
              <a:rPr lang="en-US" dirty="0" err="1"/>
              <a:t>PartitionKey</a:t>
            </a:r>
            <a:r>
              <a:rPr lang="en-US" dirty="0"/>
              <a:t> and/or </a:t>
            </a:r>
            <a:r>
              <a:rPr lang="en-US" dirty="0" err="1"/>
              <a:t>RowKey</a:t>
            </a:r>
            <a:r>
              <a:rPr lang="en-US" dirty="0"/>
              <a:t> when querying a table</a:t>
            </a:r>
          </a:p>
          <a:p>
            <a:pPr lvl="1"/>
            <a:r>
              <a:rPr lang="en-US" dirty="0"/>
              <a:t>If you specify both, you will get a most one item</a:t>
            </a:r>
          </a:p>
          <a:p>
            <a:pPr lvl="1"/>
            <a:r>
              <a:rPr lang="en-US" dirty="0"/>
              <a:t>If you specify only the </a:t>
            </a:r>
            <a:r>
              <a:rPr lang="en-US" dirty="0" err="1"/>
              <a:t>PartitionKey</a:t>
            </a:r>
            <a:r>
              <a:rPr lang="en-US" dirty="0"/>
              <a:t>, you may get multiple items</a:t>
            </a:r>
          </a:p>
          <a:p>
            <a:endParaRPr lang="en-US" dirty="0"/>
          </a:p>
          <a:p>
            <a:r>
              <a:rPr lang="en-US" dirty="0" err="1"/>
              <a:t>PartitionKey</a:t>
            </a:r>
            <a:r>
              <a:rPr lang="en-US" dirty="0"/>
              <a:t> and </a:t>
            </a:r>
            <a:r>
              <a:rPr lang="en-US" dirty="0" err="1"/>
              <a:t>RowKey</a:t>
            </a:r>
            <a:r>
              <a:rPr lang="en-US" dirty="0"/>
              <a:t> together form the unique key for an item</a:t>
            </a:r>
          </a:p>
          <a:p>
            <a:pPr lvl="1"/>
            <a:r>
              <a:rPr lang="en-US" dirty="0"/>
              <a:t>Hence, you can’t have the same </a:t>
            </a:r>
            <a:r>
              <a:rPr lang="en-US" dirty="0" err="1"/>
              <a:t>PartitionKey</a:t>
            </a:r>
            <a:r>
              <a:rPr lang="en-US" dirty="0"/>
              <a:t> and </a:t>
            </a:r>
            <a:r>
              <a:rPr lang="en-US" dirty="0" err="1"/>
              <a:t>RowKey</a:t>
            </a:r>
            <a:r>
              <a:rPr lang="en-US" dirty="0"/>
              <a:t> for multiple items</a:t>
            </a:r>
          </a:p>
          <a:p>
            <a:pPr lvl="1"/>
            <a:r>
              <a:rPr lang="en-US" dirty="0"/>
              <a:t>However, you can have the same </a:t>
            </a:r>
            <a:r>
              <a:rPr lang="en-US" dirty="0" err="1"/>
              <a:t>PartitionKey</a:t>
            </a:r>
            <a:r>
              <a:rPr lang="en-US" dirty="0"/>
              <a:t> with different </a:t>
            </a:r>
            <a:r>
              <a:rPr lang="en-US" dirty="0" err="1"/>
              <a:t>RowKeys</a:t>
            </a:r>
            <a:endParaRPr lang="en-US" dirty="0"/>
          </a:p>
          <a:p>
            <a:pPr lvl="1"/>
            <a:r>
              <a:rPr lang="en-US" dirty="0"/>
              <a:t>And you can also have the same </a:t>
            </a:r>
            <a:r>
              <a:rPr lang="en-US" dirty="0" err="1"/>
              <a:t>RowKey</a:t>
            </a:r>
            <a:r>
              <a:rPr lang="en-US" dirty="0"/>
              <a:t> with different </a:t>
            </a:r>
            <a:r>
              <a:rPr lang="en-US" dirty="0" err="1"/>
              <a:t>PartitionKeys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 need to define your strategy for </a:t>
            </a:r>
            <a:r>
              <a:rPr lang="en-US" dirty="0" err="1"/>
              <a:t>PartitionKey</a:t>
            </a:r>
            <a:r>
              <a:rPr lang="en-US" dirty="0"/>
              <a:t> and </a:t>
            </a:r>
            <a:r>
              <a:rPr lang="en-US" dirty="0" err="1"/>
              <a:t>RowKey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This strategy should be based on your use case</a:t>
            </a:r>
          </a:p>
          <a:p>
            <a:pPr lvl="1"/>
            <a:r>
              <a:rPr lang="en-US" dirty="0"/>
              <a:t>There is no “one-size-fits-all” way to define </a:t>
            </a:r>
            <a:r>
              <a:rPr lang="en-US" dirty="0" err="1"/>
              <a:t>PartitionKey</a:t>
            </a:r>
            <a:r>
              <a:rPr lang="en-US" dirty="0"/>
              <a:t> and </a:t>
            </a:r>
            <a:r>
              <a:rPr lang="en-US" dirty="0" err="1"/>
              <a:t>RowKey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8435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Table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456" y="1403878"/>
            <a:ext cx="4087240" cy="4773402"/>
          </a:xfrm>
        </p:spPr>
        <p:txBody>
          <a:bodyPr>
            <a:normAutofit/>
          </a:bodyPr>
          <a:lstStyle/>
          <a:p>
            <a:r>
              <a:rPr lang="en-US" dirty="0"/>
              <a:t>A typical example of </a:t>
            </a:r>
            <a:r>
              <a:rPr lang="en-US" dirty="0" err="1"/>
              <a:t>PartitionKey</a:t>
            </a:r>
            <a:r>
              <a:rPr lang="en-US" dirty="0"/>
              <a:t> and </a:t>
            </a:r>
            <a:r>
              <a:rPr lang="en-US" dirty="0" err="1"/>
              <a:t>RowKey</a:t>
            </a:r>
            <a:r>
              <a:rPr lang="en-US" dirty="0"/>
              <a:t> is to use </a:t>
            </a:r>
            <a:r>
              <a:rPr lang="en-US" dirty="0" err="1"/>
              <a:t>PartitionKey</a:t>
            </a:r>
            <a:r>
              <a:rPr lang="en-US" dirty="0"/>
              <a:t> to specify a department in an organization and to use </a:t>
            </a:r>
            <a:r>
              <a:rPr lang="en-US" dirty="0" err="1"/>
              <a:t>RowKey</a:t>
            </a:r>
            <a:r>
              <a:rPr lang="en-US" dirty="0"/>
              <a:t> to specify the employee (by his/her email address, for example)</a:t>
            </a:r>
          </a:p>
          <a:p>
            <a:endParaRPr lang="en-US" dirty="0"/>
          </a:p>
          <a:p>
            <a:r>
              <a:rPr lang="en-US" dirty="0"/>
              <a:t>Another example (in gaming) is to use </a:t>
            </a:r>
            <a:r>
              <a:rPr lang="en-US" dirty="0" err="1"/>
              <a:t>PartitionKey</a:t>
            </a:r>
            <a:r>
              <a:rPr lang="en-US" dirty="0"/>
              <a:t> to specify the </a:t>
            </a:r>
            <a:r>
              <a:rPr lang="en-US" dirty="0" err="1"/>
              <a:t>game_id</a:t>
            </a:r>
            <a:r>
              <a:rPr lang="en-US" dirty="0"/>
              <a:t> and to use the </a:t>
            </a:r>
            <a:r>
              <a:rPr lang="en-US" dirty="0" err="1"/>
              <a:t>RowKey</a:t>
            </a:r>
            <a:r>
              <a:rPr lang="en-US" dirty="0"/>
              <a:t> to specify the </a:t>
            </a:r>
            <a:r>
              <a:rPr lang="en-US" dirty="0" err="1"/>
              <a:t>player_id</a:t>
            </a:r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07059E2-72A2-EA08-0F04-E8F61AAAC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696" y="1403878"/>
            <a:ext cx="7825019" cy="4773402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AC2A617B-E148-39DF-2189-275A1CEE3FFE}"/>
              </a:ext>
            </a:extLst>
          </p:cNvPr>
          <p:cNvSpPr/>
          <p:nvPr/>
        </p:nvSpPr>
        <p:spPr>
          <a:xfrm>
            <a:off x="6652126" y="2322576"/>
            <a:ext cx="3193209" cy="385470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13431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8CDDB2-871D-3DA7-8FB3-63438B71F6E6}"/>
              </a:ext>
            </a:extLst>
          </p:cNvPr>
          <p:cNvSpPr/>
          <p:nvPr/>
        </p:nvSpPr>
        <p:spPr>
          <a:xfrm>
            <a:off x="0" y="2514600"/>
            <a:ext cx="121920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Azure Storage Account | Queues</a:t>
            </a:r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1563265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Queue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455" y="1457325"/>
            <a:ext cx="11720195" cy="4719955"/>
          </a:xfrm>
        </p:spPr>
        <p:txBody>
          <a:bodyPr>
            <a:normAutofit/>
          </a:bodyPr>
          <a:lstStyle/>
          <a:p>
            <a:r>
              <a:rPr lang="en-US" dirty="0"/>
              <a:t>Queuing mechanism, just like Azure Service Bus</a:t>
            </a:r>
          </a:p>
          <a:p>
            <a:endParaRPr lang="en-US" dirty="0"/>
          </a:p>
          <a:p>
            <a:r>
              <a:rPr lang="en-US" dirty="0"/>
              <a:t>Allows for asynchronous communication and processing of messages between application’s services</a:t>
            </a:r>
          </a:p>
          <a:p>
            <a:endParaRPr lang="en-US" dirty="0"/>
          </a:p>
          <a:p>
            <a:r>
              <a:rPr lang="en-US" dirty="0"/>
              <a:t>Multiple services can push a message and multiple services can listen to the queue for messages</a:t>
            </a:r>
          </a:p>
          <a:p>
            <a:endParaRPr lang="en-US" dirty="0"/>
          </a:p>
          <a:p>
            <a:r>
              <a:rPr lang="en-US" dirty="0"/>
              <a:t>No notification for a new message (Azure Event Grid does that)</a:t>
            </a:r>
          </a:p>
          <a:p>
            <a:pPr lvl="1"/>
            <a:r>
              <a:rPr lang="en-US" dirty="0"/>
              <a:t>A listener needs to poll the queue, waiting for messages to process</a:t>
            </a:r>
          </a:p>
          <a:p>
            <a:pPr lvl="1"/>
            <a:endParaRPr lang="en-US" dirty="0"/>
          </a:p>
          <a:p>
            <a:r>
              <a:rPr lang="en-US" dirty="0"/>
              <a:t>Multiple queues can be created in the same storage queue</a:t>
            </a:r>
          </a:p>
          <a:p>
            <a:pPr lvl="1"/>
            <a:r>
              <a:rPr lang="en-US" dirty="0"/>
              <a:t>Recommended for better segmentation of usages and/or priorities</a:t>
            </a:r>
          </a:p>
          <a:p>
            <a:pPr lvl="1"/>
            <a:r>
              <a:rPr lang="en-US" dirty="0"/>
              <a:t>Billed per message, not per the number of queues</a:t>
            </a:r>
          </a:p>
        </p:txBody>
      </p:sp>
    </p:spTree>
    <p:extLst>
      <p:ext uri="{BB962C8B-B14F-4D97-AF65-F5344CB8AC3E}">
        <p14:creationId xmlns:p14="http://schemas.microsoft.com/office/powerpoint/2010/main" val="166310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Queue Storage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D4E4FD7-BF86-7FCE-FD6F-25CCD9019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567" y="2125494"/>
            <a:ext cx="7693751" cy="299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27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Queue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455" y="1457325"/>
            <a:ext cx="11720195" cy="471995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Unlike Azure Service Bus:</a:t>
            </a:r>
          </a:p>
          <a:p>
            <a:pPr lvl="1"/>
            <a:r>
              <a:rPr lang="en-US" dirty="0"/>
              <a:t>No Topics / Subscriptions support</a:t>
            </a:r>
          </a:p>
          <a:p>
            <a:pPr lvl="1"/>
            <a:r>
              <a:rPr lang="en-US" dirty="0"/>
              <a:t>No guarantee of the order in which messages will be pushed into the queue</a:t>
            </a:r>
          </a:p>
          <a:p>
            <a:pPr lvl="1"/>
            <a:r>
              <a:rPr lang="en-US" dirty="0"/>
              <a:t>No guarantee of single delivery of a given message</a:t>
            </a:r>
          </a:p>
          <a:p>
            <a:pPr lvl="2"/>
            <a:r>
              <a:rPr lang="en-US" dirty="0"/>
              <a:t>Your code needs to be idempotent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18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Queue Storage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61D342B-402E-B1D2-3125-7FACCAFB8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309" y="1624012"/>
            <a:ext cx="7579541" cy="401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6334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Queue Storage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ABCAACA-4806-E46B-317F-A3B443B3F1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325" y="2559569"/>
            <a:ext cx="7143750" cy="187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855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8CDDB2-871D-3DA7-8FB3-63438B71F6E6}"/>
              </a:ext>
            </a:extLst>
          </p:cNvPr>
          <p:cNvSpPr/>
          <p:nvPr/>
        </p:nvSpPr>
        <p:spPr>
          <a:xfrm>
            <a:off x="0" y="2514600"/>
            <a:ext cx="121920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Azure Storage Account | Blobs</a:t>
            </a:r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1269299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D2F6E-526C-45D5-9DC6-828882F29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B0E9C-3E32-4F07-9E47-235E22028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455" y="1619250"/>
            <a:ext cx="11506835" cy="4558030"/>
          </a:xfrm>
        </p:spPr>
        <p:txBody>
          <a:bodyPr>
            <a:normAutofit/>
          </a:bodyPr>
          <a:lstStyle/>
          <a:p>
            <a:r>
              <a:rPr lang="en-US" dirty="0"/>
              <a:t>Azure Storage Account</a:t>
            </a:r>
          </a:p>
          <a:p>
            <a:endParaRPr lang="en-US" dirty="0"/>
          </a:p>
          <a:p>
            <a:r>
              <a:rPr lang="en-US" dirty="0"/>
              <a:t>Azure App Service Web Apps</a:t>
            </a:r>
          </a:p>
          <a:p>
            <a:endParaRPr lang="en-US" dirty="0"/>
          </a:p>
          <a:p>
            <a:r>
              <a:rPr lang="en-US" dirty="0"/>
              <a:t>Azure Functions</a:t>
            </a:r>
          </a:p>
          <a:p>
            <a:endParaRPr lang="en-US" dirty="0"/>
          </a:p>
          <a:p>
            <a:r>
              <a:rPr lang="en-US" dirty="0"/>
              <a:t>Real-world case study</a:t>
            </a:r>
          </a:p>
        </p:txBody>
      </p:sp>
      <p:pic>
        <p:nvPicPr>
          <p:cNvPr id="4" name="Picture Placeholder 6">
            <a:extLst>
              <a:ext uri="{FF2B5EF4-FFF2-40B4-BE49-F238E27FC236}">
                <a16:creationId xmlns:a16="http://schemas.microsoft.com/office/drawing/2014/main" id="{329CA050-4737-9544-9659-9CB43683D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986" y="869950"/>
            <a:ext cx="5248559" cy="22097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9CAA904-6E31-2B96-04B2-CE1E1348C2B8}"/>
              </a:ext>
            </a:extLst>
          </p:cNvPr>
          <p:cNvSpPr/>
          <p:nvPr/>
        </p:nvSpPr>
        <p:spPr>
          <a:xfrm>
            <a:off x="6604986" y="2459115"/>
            <a:ext cx="2405849" cy="620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Azure Essentials</a:t>
            </a:r>
          </a:p>
          <a:p>
            <a:pPr algn="ctr"/>
            <a:r>
              <a:rPr lang="en-US" sz="1600" dirty="0"/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28764194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Blob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455" y="1162050"/>
            <a:ext cx="11720195" cy="5353049"/>
          </a:xfrm>
        </p:spPr>
        <p:txBody>
          <a:bodyPr>
            <a:normAutofit/>
          </a:bodyPr>
          <a:lstStyle/>
          <a:p>
            <a:r>
              <a:rPr lang="en-US" dirty="0"/>
              <a:t>Storage of unstructured data </a:t>
            </a:r>
          </a:p>
          <a:p>
            <a:pPr lvl="1"/>
            <a:r>
              <a:rPr lang="en-US" dirty="0"/>
              <a:t>images, PDF files, Word documents, JSON files, …</a:t>
            </a:r>
          </a:p>
          <a:p>
            <a:pPr lvl="1"/>
            <a:endParaRPr lang="en-US" dirty="0"/>
          </a:p>
          <a:p>
            <a:r>
              <a:rPr lang="en-US" dirty="0"/>
              <a:t>Common usages:</a:t>
            </a:r>
          </a:p>
          <a:p>
            <a:pPr lvl="1"/>
            <a:r>
              <a:rPr lang="en-US" dirty="0"/>
              <a:t>Gallery of images for your shopping site or catalog</a:t>
            </a:r>
          </a:p>
          <a:p>
            <a:pPr lvl="1"/>
            <a:r>
              <a:rPr lang="en-US" dirty="0"/>
              <a:t>Storage of generated invoices or reports</a:t>
            </a:r>
          </a:p>
          <a:p>
            <a:endParaRPr lang="en-US" dirty="0"/>
          </a:p>
          <a:p>
            <a:r>
              <a:rPr lang="en-US" dirty="0"/>
              <a:t>Blobs are stored in containers</a:t>
            </a:r>
          </a:p>
          <a:p>
            <a:pPr lvl="1"/>
            <a:r>
              <a:rPr lang="en-US" dirty="0"/>
              <a:t>Logical grouping</a:t>
            </a:r>
          </a:p>
          <a:p>
            <a:pPr lvl="1"/>
            <a:r>
              <a:rPr lang="en-US" dirty="0"/>
              <a:t>You may think of it as a folder</a:t>
            </a:r>
          </a:p>
          <a:p>
            <a:pPr lvl="1"/>
            <a:r>
              <a:rPr lang="en-US" dirty="0"/>
              <a:t>Paths aren’t hierarchical !</a:t>
            </a:r>
          </a:p>
          <a:p>
            <a:pPr lvl="1"/>
            <a:endParaRPr lang="en-US" dirty="0"/>
          </a:p>
          <a:p>
            <a:r>
              <a:rPr lang="en-US" dirty="0"/>
              <a:t>Snapshots</a:t>
            </a:r>
          </a:p>
          <a:p>
            <a:endParaRPr lang="en-US" dirty="0"/>
          </a:p>
          <a:p>
            <a:r>
              <a:rPr lang="en-US" dirty="0"/>
              <a:t>Soft delete</a:t>
            </a:r>
          </a:p>
        </p:txBody>
      </p:sp>
    </p:spTree>
    <p:extLst>
      <p:ext uri="{BB962C8B-B14F-4D97-AF65-F5344CB8AC3E}">
        <p14:creationId xmlns:p14="http://schemas.microsoft.com/office/powerpoint/2010/main" val="10826096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Blob Storage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AFDB7C2-D7EC-9000-05C6-25E183F45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397" y="1598295"/>
            <a:ext cx="6682553" cy="415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5448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Blob Storage – Access tiers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BBB61CF-A020-F83E-9422-07FCFB643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23" y="1998107"/>
            <a:ext cx="7689391" cy="420052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932136F-B832-06CB-9096-B4E0FE11CB76}"/>
              </a:ext>
            </a:extLst>
          </p:cNvPr>
          <p:cNvSpPr txBox="1"/>
          <p:nvPr/>
        </p:nvSpPr>
        <p:spPr>
          <a:xfrm>
            <a:off x="338455" y="6497250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200" dirty="0">
                <a:hlinkClick r:id="rId3"/>
              </a:rPr>
              <a:t>https://docs.microsoft.com/en-us/azure/storage/blobs/access-tiers-overview</a:t>
            </a:r>
            <a:r>
              <a:rPr lang="fr-CA" sz="1200" dirty="0"/>
              <a:t>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07A71FD-75A6-E3F3-70F6-1593A4D28074}"/>
              </a:ext>
            </a:extLst>
          </p:cNvPr>
          <p:cNvSpPr txBox="1"/>
          <p:nvPr/>
        </p:nvSpPr>
        <p:spPr>
          <a:xfrm>
            <a:off x="228600" y="2520434"/>
            <a:ext cx="412732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Cool Storage use cases:</a:t>
            </a:r>
          </a:p>
          <a:p>
            <a:r>
              <a:rPr lang="en-US" sz="1600" dirty="0"/>
              <a:t>short term storage of backup, telemetry data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b="1" dirty="0"/>
              <a:t>Archive Storage use cases:</a:t>
            </a:r>
          </a:p>
          <a:p>
            <a:r>
              <a:rPr lang="en-US" sz="1600" dirty="0"/>
              <a:t>compliance data, long-term backup, archived datasets</a:t>
            </a:r>
            <a:endParaRPr lang="fr-CA" sz="1600" dirty="0"/>
          </a:p>
        </p:txBody>
      </p:sp>
    </p:spTree>
    <p:extLst>
      <p:ext uri="{BB962C8B-B14F-4D97-AF65-F5344CB8AC3E}">
        <p14:creationId xmlns:p14="http://schemas.microsoft.com/office/powerpoint/2010/main" val="9733982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Blob Storage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96399CD-0DDD-823C-50C7-36B8F24A3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456" y="1457325"/>
            <a:ext cx="5157470" cy="4719955"/>
          </a:xfrm>
        </p:spPr>
        <p:txBody>
          <a:bodyPr>
            <a:normAutofit/>
          </a:bodyPr>
          <a:lstStyle/>
          <a:p>
            <a:r>
              <a:rPr lang="en-US" dirty="0"/>
              <a:t>Access level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8B5EDFB-96F2-7B24-49BB-C37084155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393314"/>
            <a:ext cx="4676776" cy="110954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FE41B4F-2EE9-81A3-0493-5DF4221AB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562" y="1424084"/>
            <a:ext cx="7096125" cy="4686300"/>
          </a:xfrm>
          <a:prstGeom prst="rect">
            <a:avLst/>
          </a:prstGeom>
        </p:spPr>
      </p:pic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52F1DFEB-6FE7-9234-7C75-E3B6DFAABB38}"/>
              </a:ext>
            </a:extLst>
          </p:cNvPr>
          <p:cNvSpPr/>
          <p:nvPr/>
        </p:nvSpPr>
        <p:spPr>
          <a:xfrm>
            <a:off x="9610725" y="1590675"/>
            <a:ext cx="1624013" cy="32385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063472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Blob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456" y="1457325"/>
            <a:ext cx="5157470" cy="4719955"/>
          </a:xfrm>
        </p:spPr>
        <p:txBody>
          <a:bodyPr>
            <a:normAutofit/>
          </a:bodyPr>
          <a:lstStyle/>
          <a:p>
            <a:r>
              <a:rPr lang="en-US" dirty="0"/>
              <a:t>Sharing content with Shared Access Signatures (SAS)</a:t>
            </a:r>
          </a:p>
          <a:p>
            <a:pPr lvl="1"/>
            <a:r>
              <a:rPr lang="en-US" dirty="0"/>
              <a:t>Can be temporary or permanent</a:t>
            </a:r>
          </a:p>
          <a:p>
            <a:pPr lvl="1"/>
            <a:r>
              <a:rPr lang="en-US" dirty="0"/>
              <a:t>Not very secure since if one gets his/her hand on the SAS, he/she can access the content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933C99D-8339-E02E-BFDD-031FFF473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872" y="0"/>
            <a:ext cx="6261287" cy="6858000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043083ED-BFEC-CC87-EAB8-7709595D01A0}"/>
              </a:ext>
            </a:extLst>
          </p:cNvPr>
          <p:cNvSpPr/>
          <p:nvPr/>
        </p:nvSpPr>
        <p:spPr>
          <a:xfrm>
            <a:off x="10439400" y="4962525"/>
            <a:ext cx="1314450" cy="32385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427480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Blob Storage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A5A8A72-8EE4-776D-23D8-9298159A2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2438" y="0"/>
            <a:ext cx="5148024" cy="68580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FBB577E-B947-735F-6D1B-EE70B8EF2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456" y="1457325"/>
            <a:ext cx="5157470" cy="4719955"/>
          </a:xfrm>
        </p:spPr>
        <p:txBody>
          <a:bodyPr>
            <a:normAutofit/>
          </a:bodyPr>
          <a:lstStyle/>
          <a:p>
            <a:r>
              <a:rPr lang="en-US" dirty="0"/>
              <a:t>Sharing content with Shared Access Signatures (SAS)</a:t>
            </a:r>
          </a:p>
          <a:p>
            <a:pPr lvl="1"/>
            <a:r>
              <a:rPr lang="en-US" dirty="0"/>
              <a:t>Can be temporary or permanent</a:t>
            </a:r>
          </a:p>
          <a:p>
            <a:pPr lvl="1"/>
            <a:r>
              <a:rPr lang="en-US" dirty="0"/>
              <a:t>Not very secure since if one gets his/her hand on the SAS, he/she can access the content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8920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Blob Storage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4D159EF-0ACA-329A-C460-4796F2FEE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455" y="1048385"/>
            <a:ext cx="6348095" cy="5128895"/>
          </a:xfrm>
        </p:spPr>
        <p:txBody>
          <a:bodyPr/>
          <a:lstStyle/>
          <a:p>
            <a:endParaRPr lang="fr-CA" dirty="0"/>
          </a:p>
          <a:p>
            <a:r>
              <a:rPr lang="fr-CA" dirty="0"/>
              <a:t>For </a:t>
            </a:r>
            <a:r>
              <a:rPr lang="fr-CA" dirty="0" err="1"/>
              <a:t>better</a:t>
            </a:r>
            <a:r>
              <a:rPr lang="fr-CA" dirty="0"/>
              <a:t> control and </a:t>
            </a:r>
            <a:r>
              <a:rPr lang="fr-CA" dirty="0" err="1"/>
              <a:t>security</a:t>
            </a:r>
            <a:r>
              <a:rPr lang="fr-CA" dirty="0"/>
              <a:t>, </a:t>
            </a:r>
            <a:r>
              <a:rPr lang="fr-CA" dirty="0" err="1"/>
              <a:t>rely</a:t>
            </a:r>
            <a:r>
              <a:rPr lang="fr-CA" dirty="0"/>
              <a:t> on Azure AD permissions </a:t>
            </a:r>
            <a:r>
              <a:rPr lang="fr-CA" dirty="0" err="1"/>
              <a:t>rather</a:t>
            </a:r>
            <a:r>
              <a:rPr lang="fr-CA" dirty="0"/>
              <a:t> </a:t>
            </a:r>
            <a:r>
              <a:rPr lang="fr-CA" dirty="0" err="1"/>
              <a:t>than</a:t>
            </a:r>
            <a:r>
              <a:rPr lang="fr-CA" dirty="0"/>
              <a:t> SAS </a:t>
            </a:r>
            <a:r>
              <a:rPr lang="fr-CA" dirty="0" err="1"/>
              <a:t>when</a:t>
            </a:r>
            <a:r>
              <a:rPr lang="fr-CA" dirty="0"/>
              <a:t> possible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E3FCAD9-5945-FB3E-82B0-9DEBBF6961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1325880"/>
            <a:ext cx="5118185" cy="4756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85209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Blob Storage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4D159EF-0ACA-329A-C460-4796F2FEE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455" y="1048385"/>
            <a:ext cx="6348095" cy="5128895"/>
          </a:xfrm>
        </p:spPr>
        <p:txBody>
          <a:bodyPr/>
          <a:lstStyle/>
          <a:p>
            <a:endParaRPr lang="fr-CA" dirty="0"/>
          </a:p>
          <a:p>
            <a:pPr marL="0" indent="0">
              <a:buNone/>
            </a:pPr>
            <a:r>
              <a:rPr lang="fr-CA" dirty="0"/>
              <a:t>There are </a:t>
            </a:r>
            <a:r>
              <a:rPr lang="fr-CA" dirty="0" err="1"/>
              <a:t>built-in</a:t>
            </a:r>
            <a:r>
              <a:rPr lang="fr-CA" dirty="0"/>
              <a:t> </a:t>
            </a:r>
            <a:r>
              <a:rPr lang="fr-CA" dirty="0" err="1"/>
              <a:t>roles</a:t>
            </a:r>
            <a:r>
              <a:rPr lang="fr-CA" dirty="0"/>
              <a:t> for </a:t>
            </a:r>
            <a:r>
              <a:rPr lang="fr-CA" dirty="0" err="1"/>
              <a:t>that</a:t>
            </a:r>
            <a:r>
              <a:rPr lang="fr-CA" dirty="0"/>
              <a:t>…</a:t>
            </a:r>
          </a:p>
        </p:txBody>
      </p:sp>
      <p:pic>
        <p:nvPicPr>
          <p:cNvPr id="5" name="Image 4" descr="Une image contenant texte, capture d’écran, document&#10;&#10;Description générée automatiquement">
            <a:extLst>
              <a:ext uri="{FF2B5EF4-FFF2-40B4-BE49-F238E27FC236}">
                <a16:creationId xmlns:a16="http://schemas.microsoft.com/office/drawing/2014/main" id="{886F805F-29A5-399D-0565-47697964F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74" y="2263457"/>
            <a:ext cx="11878995" cy="398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006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Blob Storage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4D159EF-0ACA-329A-C460-4796F2FEE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455" y="1048385"/>
            <a:ext cx="11377295" cy="5128895"/>
          </a:xfrm>
        </p:spPr>
        <p:txBody>
          <a:bodyPr/>
          <a:lstStyle/>
          <a:p>
            <a:r>
              <a:rPr lang="fr-CA" dirty="0" err="1"/>
              <a:t>Static</a:t>
            </a:r>
            <a:r>
              <a:rPr lang="fr-CA" dirty="0"/>
              <a:t> </a:t>
            </a:r>
            <a:r>
              <a:rPr lang="fr-CA" dirty="0" err="1"/>
              <a:t>Websites</a:t>
            </a:r>
            <a:endParaRPr lang="fr-CA" dirty="0"/>
          </a:p>
          <a:p>
            <a:pPr lvl="1"/>
            <a:r>
              <a:rPr lang="fr-CA" dirty="0"/>
              <a:t>Host </a:t>
            </a:r>
            <a:r>
              <a:rPr lang="fr-CA" dirty="0" err="1"/>
              <a:t>your</a:t>
            </a:r>
            <a:r>
              <a:rPr lang="fr-CA" dirty="0"/>
              <a:t> </a:t>
            </a:r>
            <a:r>
              <a:rPr lang="fr-CA" dirty="0" err="1"/>
              <a:t>static</a:t>
            </a:r>
            <a:r>
              <a:rPr lang="fr-CA" dirty="0"/>
              <a:t> </a:t>
            </a:r>
            <a:r>
              <a:rPr lang="fr-CA" dirty="0" err="1"/>
              <a:t>website</a:t>
            </a:r>
            <a:r>
              <a:rPr lang="fr-CA" dirty="0"/>
              <a:t> in a Storage </a:t>
            </a:r>
            <a:r>
              <a:rPr lang="fr-CA" dirty="0" err="1"/>
              <a:t>Account</a:t>
            </a:r>
            <a:endParaRPr lang="fr-CA" dirty="0"/>
          </a:p>
          <a:p>
            <a:pPr lvl="1"/>
            <a:r>
              <a:rPr lang="fr-CA" dirty="0"/>
              <a:t>E.g., </a:t>
            </a:r>
            <a:r>
              <a:rPr lang="fr-CA" dirty="0" err="1"/>
              <a:t>Angular</a:t>
            </a:r>
            <a:r>
              <a:rPr lang="fr-CA" dirty="0"/>
              <a:t> / Vue.js / </a:t>
            </a:r>
            <a:r>
              <a:rPr lang="fr-CA" dirty="0" err="1"/>
              <a:t>React</a:t>
            </a:r>
            <a:r>
              <a:rPr lang="fr-CA" dirty="0"/>
              <a:t> </a:t>
            </a:r>
            <a:r>
              <a:rPr lang="fr-CA" dirty="0" err="1"/>
              <a:t>website</a:t>
            </a:r>
            <a:endParaRPr lang="fr-CA" dirty="0"/>
          </a:p>
          <a:p>
            <a:pPr lvl="1"/>
            <a:endParaRPr lang="fr-CA" dirty="0"/>
          </a:p>
          <a:p>
            <a:r>
              <a:rPr lang="fr-CA" dirty="0"/>
              <a:t>Very </a:t>
            </a:r>
            <a:r>
              <a:rPr lang="fr-CA" dirty="0" err="1"/>
              <a:t>cost</a:t>
            </a:r>
            <a:r>
              <a:rPr lang="fr-CA" dirty="0"/>
              <a:t> effective</a:t>
            </a:r>
          </a:p>
          <a:p>
            <a:endParaRPr lang="fr-CA" dirty="0"/>
          </a:p>
          <a:p>
            <a:r>
              <a:rPr lang="fr-CA" dirty="0"/>
              <a:t>Limited </a:t>
            </a:r>
            <a:r>
              <a:rPr lang="fr-CA" dirty="0" err="1"/>
              <a:t>functionalities</a:t>
            </a:r>
            <a:r>
              <a:rPr lang="fr-CA" dirty="0"/>
              <a:t>, E.g.,</a:t>
            </a:r>
          </a:p>
          <a:p>
            <a:pPr lvl="1"/>
            <a:r>
              <a:rPr lang="fr-CA" dirty="0" err="1"/>
              <a:t>Only</a:t>
            </a:r>
            <a:r>
              <a:rPr lang="fr-CA" dirty="0"/>
              <a:t> GET HTTP </a:t>
            </a:r>
            <a:r>
              <a:rPr lang="fr-CA" dirty="0" err="1"/>
              <a:t>verb</a:t>
            </a:r>
            <a:r>
              <a:rPr lang="fr-CA" dirty="0"/>
              <a:t> </a:t>
            </a:r>
            <a:r>
              <a:rPr lang="fr-CA" dirty="0" err="1"/>
              <a:t>supported</a:t>
            </a:r>
            <a:r>
              <a:rPr lang="fr-CA" dirty="0"/>
              <a:t> (</a:t>
            </a:r>
            <a:r>
              <a:rPr lang="fr-CA" dirty="0" err="1"/>
              <a:t>hence</a:t>
            </a:r>
            <a:r>
              <a:rPr lang="fr-CA" dirty="0"/>
              <a:t>, not </a:t>
            </a:r>
            <a:r>
              <a:rPr lang="fr-CA" dirty="0" err="1"/>
              <a:t>suitable</a:t>
            </a:r>
            <a:r>
              <a:rPr lang="fr-CA" dirty="0"/>
              <a:t> for APIs </a:t>
            </a:r>
            <a:r>
              <a:rPr lang="fr-CA" dirty="0" err="1"/>
              <a:t>written</a:t>
            </a:r>
            <a:r>
              <a:rPr lang="fr-CA" dirty="0"/>
              <a:t> in Express.js for </a:t>
            </a:r>
            <a:r>
              <a:rPr lang="fr-CA" dirty="0" err="1"/>
              <a:t>example</a:t>
            </a:r>
            <a:r>
              <a:rPr lang="fr-CA" dirty="0"/>
              <a:t>)</a:t>
            </a:r>
          </a:p>
          <a:p>
            <a:pPr lvl="1"/>
            <a:r>
              <a:rPr lang="fr-CA" dirty="0"/>
              <a:t>No Azure AD </a:t>
            </a:r>
            <a:r>
              <a:rPr lang="fr-CA" dirty="0" err="1"/>
              <a:t>authentication</a:t>
            </a:r>
            <a:r>
              <a:rPr lang="fr-CA" dirty="0"/>
              <a:t> </a:t>
            </a:r>
            <a:r>
              <a:rPr lang="fr-CA" dirty="0" err="1"/>
              <a:t>integration</a:t>
            </a:r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983836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Blob Storage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4D159EF-0ACA-329A-C460-4796F2FEE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455" y="1048385"/>
            <a:ext cx="11377295" cy="5128895"/>
          </a:xfrm>
        </p:spPr>
        <p:txBody>
          <a:bodyPr/>
          <a:lstStyle/>
          <a:p>
            <a:r>
              <a:rPr lang="fr-CA" dirty="0" err="1"/>
              <a:t>Static</a:t>
            </a:r>
            <a:r>
              <a:rPr lang="fr-CA" dirty="0"/>
              <a:t> </a:t>
            </a:r>
            <a:r>
              <a:rPr lang="fr-CA" dirty="0" err="1"/>
              <a:t>Websites</a:t>
            </a:r>
            <a:endParaRPr lang="fr-CA" dirty="0"/>
          </a:p>
          <a:p>
            <a:pPr marL="0" indent="0">
              <a:buNone/>
            </a:pPr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015CD9C-2E26-B458-1F69-B6F5D5252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4" y="1943445"/>
            <a:ext cx="5384829" cy="389376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3D3F1A8-2DA4-3675-3F89-35ADC845D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6786" y="1998634"/>
            <a:ext cx="5686425" cy="3838575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7A98284-FA3B-B146-48AF-056F979131C5}"/>
              </a:ext>
            </a:extLst>
          </p:cNvPr>
          <p:cNvSpPr/>
          <p:nvPr/>
        </p:nvSpPr>
        <p:spPr>
          <a:xfrm>
            <a:off x="6753224" y="3629024"/>
            <a:ext cx="828675" cy="30765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1B6F3235-40B6-EE7A-AE45-B0B2993A9E60}"/>
              </a:ext>
            </a:extLst>
          </p:cNvPr>
          <p:cNvSpPr/>
          <p:nvPr/>
        </p:nvSpPr>
        <p:spPr>
          <a:xfrm>
            <a:off x="9045589" y="3956337"/>
            <a:ext cx="1679561" cy="128241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660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8CDDB2-871D-3DA7-8FB3-63438B71F6E6}"/>
              </a:ext>
            </a:extLst>
          </p:cNvPr>
          <p:cNvSpPr/>
          <p:nvPr/>
        </p:nvSpPr>
        <p:spPr>
          <a:xfrm>
            <a:off x="0" y="2514600"/>
            <a:ext cx="121920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Azure Storage Account</a:t>
            </a:r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15624387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Blob Storage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4D159EF-0ACA-329A-C460-4796F2FEE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455" y="1048385"/>
            <a:ext cx="11377295" cy="5128895"/>
          </a:xfrm>
        </p:spPr>
        <p:txBody>
          <a:bodyPr/>
          <a:lstStyle/>
          <a:p>
            <a:endParaRPr lang="fr-CA" dirty="0"/>
          </a:p>
          <a:p>
            <a:r>
              <a:rPr lang="en-US" b="1" dirty="0"/>
              <a:t>Block blobs: </a:t>
            </a:r>
            <a:r>
              <a:rPr lang="en-US" dirty="0"/>
              <a:t>used for discrete storage objects like images, documents, … that don’t need random read/write operations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Page blobs</a:t>
            </a:r>
            <a:r>
              <a:rPr lang="en-US" dirty="0"/>
              <a:t>: used for random read/write storage objects, usually VHD images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Append blobs</a:t>
            </a:r>
            <a:r>
              <a:rPr lang="en-US" dirty="0"/>
              <a:t>: optimized for append operations, usually logs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97972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8CDDB2-871D-3DA7-8FB3-63438B71F6E6}"/>
              </a:ext>
            </a:extLst>
          </p:cNvPr>
          <p:cNvSpPr/>
          <p:nvPr/>
        </p:nvSpPr>
        <p:spPr>
          <a:xfrm>
            <a:off x="0" y="2514600"/>
            <a:ext cx="121920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Azure App Service Web Apps</a:t>
            </a:r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25852966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App Service Web Apps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4D159EF-0ACA-329A-C460-4796F2FEE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455" y="1048385"/>
            <a:ext cx="11377295" cy="5276215"/>
          </a:xfrm>
        </p:spPr>
        <p:txBody>
          <a:bodyPr>
            <a:normAutofit/>
          </a:bodyPr>
          <a:lstStyle/>
          <a:p>
            <a:endParaRPr lang="fr-CA" dirty="0"/>
          </a:p>
          <a:p>
            <a:r>
              <a:rPr lang="fr-CA" dirty="0" err="1"/>
              <a:t>Hosting</a:t>
            </a:r>
            <a:r>
              <a:rPr lang="fr-CA" dirty="0"/>
              <a:t> of web applications &amp; services</a:t>
            </a:r>
          </a:p>
          <a:p>
            <a:endParaRPr lang="fr-CA" dirty="0"/>
          </a:p>
          <a:p>
            <a:r>
              <a:rPr lang="fr-CA" dirty="0"/>
              <a:t>PaaS </a:t>
            </a:r>
            <a:r>
              <a:rPr lang="fr-CA" dirty="0" err="1"/>
              <a:t>offering</a:t>
            </a:r>
            <a:r>
              <a:rPr lang="fr-CA" dirty="0"/>
              <a:t>: no </a:t>
            </a:r>
            <a:r>
              <a:rPr lang="fr-CA" dirty="0" err="1"/>
              <a:t>need</a:t>
            </a:r>
            <a:r>
              <a:rPr lang="fr-CA" dirty="0"/>
              <a:t> to </a:t>
            </a:r>
            <a:r>
              <a:rPr lang="fr-CA" dirty="0" err="1"/>
              <a:t>worry</a:t>
            </a:r>
            <a:r>
              <a:rPr lang="fr-CA" dirty="0"/>
              <a:t> about the </a:t>
            </a:r>
            <a:r>
              <a:rPr lang="fr-CA" dirty="0" err="1"/>
              <a:t>underlying</a:t>
            </a:r>
            <a:r>
              <a:rPr lang="fr-CA" dirty="0"/>
              <a:t> infrastructure</a:t>
            </a:r>
          </a:p>
          <a:p>
            <a:endParaRPr lang="fr-CA" dirty="0"/>
          </a:p>
          <a:p>
            <a:r>
              <a:rPr lang="fr-CA" dirty="0"/>
              <a:t>But if </a:t>
            </a:r>
            <a:r>
              <a:rPr lang="fr-CA" dirty="0" err="1"/>
              <a:t>you</a:t>
            </a:r>
            <a:r>
              <a:rPr lang="fr-CA" dirty="0"/>
              <a:t> </a:t>
            </a:r>
            <a:r>
              <a:rPr lang="fr-CA" dirty="0" err="1"/>
              <a:t>wanna</a:t>
            </a:r>
            <a:r>
              <a:rPr lang="fr-CA" dirty="0"/>
              <a:t> know…</a:t>
            </a:r>
          </a:p>
          <a:p>
            <a:pPr lvl="1"/>
            <a:r>
              <a:rPr lang="fr-CA" dirty="0"/>
              <a:t>Windows App Service Plan </a:t>
            </a:r>
            <a:r>
              <a:rPr lang="fr-CA" dirty="0">
                <a:sym typeface="Wingdings" panose="05000000000000000000" pitchFamily="2" charset="2"/>
              </a:rPr>
              <a:t> Windows VM </a:t>
            </a:r>
            <a:r>
              <a:rPr lang="fr-CA" dirty="0" err="1">
                <a:sym typeface="Wingdings" panose="05000000000000000000" pitchFamily="2" charset="2"/>
              </a:rPr>
              <a:t>with</a:t>
            </a:r>
            <a:r>
              <a:rPr lang="fr-CA" dirty="0">
                <a:sym typeface="Wingdings" panose="05000000000000000000" pitchFamily="2" charset="2"/>
              </a:rPr>
              <a:t> IIS as a </a:t>
            </a:r>
            <a:r>
              <a:rPr lang="fr-CA" dirty="0" err="1">
                <a:sym typeface="Wingdings" panose="05000000000000000000" pitchFamily="2" charset="2"/>
              </a:rPr>
              <a:t>hosting</a:t>
            </a:r>
            <a:r>
              <a:rPr lang="fr-CA" dirty="0">
                <a:sym typeface="Wingdings" panose="05000000000000000000" pitchFamily="2" charset="2"/>
              </a:rPr>
              <a:t> service</a:t>
            </a:r>
          </a:p>
          <a:p>
            <a:pPr lvl="1"/>
            <a:r>
              <a:rPr lang="fr-CA" dirty="0">
                <a:sym typeface="Wingdings" panose="05000000000000000000" pitchFamily="2" charset="2"/>
              </a:rPr>
              <a:t>Linux App Service Plan  Linux VM (CentOS or Ubuntu) </a:t>
            </a:r>
            <a:r>
              <a:rPr lang="fr-CA" dirty="0" err="1">
                <a:sym typeface="Wingdings" panose="05000000000000000000" pitchFamily="2" charset="2"/>
              </a:rPr>
              <a:t>with</a:t>
            </a:r>
            <a:r>
              <a:rPr lang="fr-CA" dirty="0">
                <a:sym typeface="Wingdings" panose="05000000000000000000" pitchFamily="2" charset="2"/>
              </a:rPr>
              <a:t> </a:t>
            </a:r>
            <a:r>
              <a:rPr lang="fr-CA" dirty="0" err="1">
                <a:sym typeface="Wingdings" panose="05000000000000000000" pitchFamily="2" charset="2"/>
              </a:rPr>
              <a:t>your</a:t>
            </a:r>
            <a:r>
              <a:rPr lang="fr-CA" dirty="0">
                <a:sym typeface="Wingdings" panose="05000000000000000000" pitchFamily="2" charset="2"/>
              </a:rPr>
              <a:t> app running in a docker container (for .NET apps at least…)</a:t>
            </a:r>
          </a:p>
          <a:p>
            <a:endParaRPr lang="fr-CA" dirty="0"/>
          </a:p>
          <a:p>
            <a:r>
              <a:rPr lang="fr-CA" dirty="0"/>
              <a:t>You </a:t>
            </a:r>
            <a:r>
              <a:rPr lang="fr-CA" dirty="0" err="1"/>
              <a:t>can’t</a:t>
            </a:r>
            <a:r>
              <a:rPr lang="fr-CA" dirty="0"/>
              <a:t> (</a:t>
            </a:r>
            <a:r>
              <a:rPr lang="fr-CA" dirty="0" err="1"/>
              <a:t>obviously</a:t>
            </a:r>
            <a:r>
              <a:rPr lang="fr-CA" dirty="0"/>
              <a:t>) run .NET Framework apps in a Linux-</a:t>
            </a:r>
            <a:r>
              <a:rPr lang="fr-CA" dirty="0" err="1"/>
              <a:t>based</a:t>
            </a:r>
            <a:r>
              <a:rPr lang="fr-CA" dirty="0"/>
              <a:t> App Service Web App</a:t>
            </a:r>
          </a:p>
          <a:p>
            <a:endParaRPr lang="fr-CA" dirty="0"/>
          </a:p>
          <a:p>
            <a:r>
              <a:rPr lang="fr-CA" dirty="0"/>
              <a:t>Not all </a:t>
            </a:r>
            <a:r>
              <a:rPr lang="fr-CA" dirty="0" err="1"/>
              <a:t>features</a:t>
            </a:r>
            <a:r>
              <a:rPr lang="fr-CA" dirty="0"/>
              <a:t> are </a:t>
            </a:r>
            <a:r>
              <a:rPr lang="fr-CA" dirty="0" err="1"/>
              <a:t>equally</a:t>
            </a:r>
            <a:r>
              <a:rPr lang="fr-CA" dirty="0"/>
              <a:t> </a:t>
            </a:r>
            <a:r>
              <a:rPr lang="fr-CA" dirty="0" err="1"/>
              <a:t>available</a:t>
            </a:r>
            <a:endParaRPr lang="fr-CA" dirty="0"/>
          </a:p>
          <a:p>
            <a:pPr lvl="1"/>
            <a:r>
              <a:rPr lang="fr-CA" dirty="0"/>
              <a:t>E.g., extensions are not </a:t>
            </a:r>
            <a:r>
              <a:rPr lang="fr-CA" dirty="0" err="1"/>
              <a:t>available</a:t>
            </a:r>
            <a:r>
              <a:rPr lang="fr-CA" dirty="0"/>
              <a:t> for Linux-</a:t>
            </a:r>
            <a:r>
              <a:rPr lang="fr-CA" dirty="0" err="1"/>
              <a:t>based</a:t>
            </a:r>
            <a:r>
              <a:rPr lang="fr-CA" dirty="0"/>
              <a:t> App Service Web Apps</a:t>
            </a:r>
          </a:p>
          <a:p>
            <a:pPr lvl="1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04957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App Service Web Apps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4D159EF-0ACA-329A-C460-4796F2FEE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455" y="1428750"/>
            <a:ext cx="11377295" cy="4895850"/>
          </a:xfrm>
        </p:spPr>
        <p:txBody>
          <a:bodyPr>
            <a:normAutofit/>
          </a:bodyPr>
          <a:lstStyle/>
          <a:p>
            <a:r>
              <a:rPr lang="fr-CA" dirty="0"/>
              <a:t>App Service Plan </a:t>
            </a:r>
            <a:r>
              <a:rPr lang="fr-CA" dirty="0">
                <a:sym typeface="Wingdings" panose="05000000000000000000" pitchFamily="2" charset="2"/>
              </a:rPr>
              <a:t> the SKU </a:t>
            </a:r>
            <a:r>
              <a:rPr lang="fr-CA" dirty="0" err="1">
                <a:sym typeface="Wingdings" panose="05000000000000000000" pitchFamily="2" charset="2"/>
              </a:rPr>
              <a:t>defining</a:t>
            </a:r>
            <a:r>
              <a:rPr lang="fr-CA" dirty="0">
                <a:sym typeface="Wingdings" panose="05000000000000000000" pitchFamily="2" charset="2"/>
              </a:rPr>
              <a:t> the </a:t>
            </a:r>
            <a:r>
              <a:rPr lang="fr-CA" dirty="0" err="1">
                <a:sym typeface="Wingdings" panose="05000000000000000000" pitchFamily="2" charset="2"/>
              </a:rPr>
              <a:t>capacities</a:t>
            </a:r>
            <a:r>
              <a:rPr lang="fr-CA" dirty="0">
                <a:sym typeface="Wingdings" panose="05000000000000000000" pitchFamily="2" charset="2"/>
              </a:rPr>
              <a:t> of the server running </a:t>
            </a:r>
            <a:r>
              <a:rPr lang="fr-CA" dirty="0" err="1">
                <a:sym typeface="Wingdings" panose="05000000000000000000" pitchFamily="2" charset="2"/>
              </a:rPr>
              <a:t>your</a:t>
            </a:r>
            <a:r>
              <a:rPr lang="fr-CA" dirty="0">
                <a:sym typeface="Wingdings" panose="05000000000000000000" pitchFamily="2" charset="2"/>
              </a:rPr>
              <a:t> web app (CPU, RAM, IOPS, …)</a:t>
            </a:r>
          </a:p>
          <a:p>
            <a:pPr lvl="1"/>
            <a:r>
              <a:rPr lang="fr-CA" dirty="0" err="1">
                <a:sym typeface="Wingdings" panose="05000000000000000000" pitchFamily="2" charset="2"/>
              </a:rPr>
              <a:t>Think</a:t>
            </a:r>
            <a:r>
              <a:rPr lang="fr-CA" dirty="0">
                <a:sym typeface="Wingdings" panose="05000000000000000000" pitchFamily="2" charset="2"/>
              </a:rPr>
              <a:t> of </a:t>
            </a:r>
            <a:r>
              <a:rPr lang="fr-CA" dirty="0" err="1">
                <a:sym typeface="Wingdings" panose="05000000000000000000" pitchFamily="2" charset="2"/>
              </a:rPr>
              <a:t>it</a:t>
            </a:r>
            <a:r>
              <a:rPr lang="fr-CA" dirty="0">
                <a:sym typeface="Wingdings" panose="05000000000000000000" pitchFamily="2" charset="2"/>
              </a:rPr>
              <a:t> as the VM </a:t>
            </a:r>
            <a:r>
              <a:rPr lang="fr-CA" dirty="0" err="1">
                <a:sym typeface="Wingdings" panose="05000000000000000000" pitchFamily="2" charset="2"/>
              </a:rPr>
              <a:t>with</a:t>
            </a:r>
            <a:r>
              <a:rPr lang="fr-CA" dirty="0">
                <a:sym typeface="Wingdings" panose="05000000000000000000" pitchFamily="2" charset="2"/>
              </a:rPr>
              <a:t> the web server </a:t>
            </a:r>
            <a:r>
              <a:rPr lang="fr-CA" dirty="0" err="1">
                <a:sym typeface="Wingdings" panose="05000000000000000000" pitchFamily="2" charset="2"/>
              </a:rPr>
              <a:t>installed</a:t>
            </a:r>
            <a:r>
              <a:rPr lang="fr-CA" dirty="0">
                <a:sym typeface="Wingdings" panose="05000000000000000000" pitchFamily="2" charset="2"/>
              </a:rPr>
              <a:t> on </a:t>
            </a:r>
            <a:r>
              <a:rPr lang="fr-CA" dirty="0" err="1">
                <a:sym typeface="Wingdings" panose="05000000000000000000" pitchFamily="2" charset="2"/>
              </a:rPr>
              <a:t>it</a:t>
            </a:r>
            <a:endParaRPr lang="fr-CA" dirty="0">
              <a:sym typeface="Wingdings" panose="05000000000000000000" pitchFamily="2" charset="2"/>
            </a:endParaRPr>
          </a:p>
          <a:p>
            <a:pPr lvl="1"/>
            <a:endParaRPr lang="fr-CA" dirty="0">
              <a:sym typeface="Wingdings" panose="05000000000000000000" pitchFamily="2" charset="2"/>
            </a:endParaRPr>
          </a:p>
          <a:p>
            <a:pPr lvl="1"/>
            <a:endParaRPr lang="fr-CA" dirty="0">
              <a:sym typeface="Wingdings" panose="05000000000000000000" pitchFamily="2" charset="2"/>
            </a:endParaRPr>
          </a:p>
          <a:p>
            <a:r>
              <a:rPr lang="fr-CA" dirty="0">
                <a:sym typeface="Wingdings" panose="05000000000000000000" pitchFamily="2" charset="2"/>
              </a:rPr>
              <a:t>App Service Web App  the instance of the application running on the web server</a:t>
            </a:r>
          </a:p>
          <a:p>
            <a:endParaRPr lang="fr-CA" dirty="0">
              <a:sym typeface="Wingdings" panose="05000000000000000000" pitchFamily="2" charset="2"/>
            </a:endParaRPr>
          </a:p>
          <a:p>
            <a:endParaRPr lang="fr-CA" dirty="0">
              <a:sym typeface="Wingdings" panose="05000000000000000000" pitchFamily="2" charset="2"/>
            </a:endParaRPr>
          </a:p>
          <a:p>
            <a:r>
              <a:rPr lang="fr-CA" dirty="0">
                <a:sym typeface="Wingdings" panose="05000000000000000000" pitchFamily="2" charset="2"/>
              </a:rPr>
              <a:t>Multiple Web Apps can </a:t>
            </a:r>
            <a:r>
              <a:rPr lang="fr-CA" dirty="0" err="1">
                <a:sym typeface="Wingdings" panose="05000000000000000000" pitchFamily="2" charset="2"/>
              </a:rPr>
              <a:t>be</a:t>
            </a:r>
            <a:r>
              <a:rPr lang="fr-CA" dirty="0">
                <a:sym typeface="Wingdings" panose="05000000000000000000" pitchFamily="2" charset="2"/>
              </a:rPr>
              <a:t> </a:t>
            </a:r>
            <a:r>
              <a:rPr lang="fr-CA" dirty="0" err="1">
                <a:sym typeface="Wingdings" panose="05000000000000000000" pitchFamily="2" charset="2"/>
              </a:rPr>
              <a:t>hosted</a:t>
            </a:r>
            <a:r>
              <a:rPr lang="fr-CA" dirty="0">
                <a:sym typeface="Wingdings" panose="05000000000000000000" pitchFamily="2" charset="2"/>
              </a:rPr>
              <a:t> on the </a:t>
            </a:r>
            <a:r>
              <a:rPr lang="fr-CA" dirty="0" err="1">
                <a:sym typeface="Wingdings" panose="05000000000000000000" pitchFamily="2" charset="2"/>
              </a:rPr>
              <a:t>same</a:t>
            </a:r>
            <a:r>
              <a:rPr lang="fr-CA" dirty="0">
                <a:sym typeface="Wingdings" panose="05000000000000000000" pitchFamily="2" charset="2"/>
              </a:rPr>
              <a:t> App Service Plan</a:t>
            </a:r>
          </a:p>
          <a:p>
            <a:pPr lvl="1"/>
            <a:r>
              <a:rPr lang="fr-CA" dirty="0" err="1">
                <a:sym typeface="Wingdings" panose="05000000000000000000" pitchFamily="2" charset="2"/>
              </a:rPr>
              <a:t>Keep</a:t>
            </a:r>
            <a:r>
              <a:rPr lang="fr-CA" dirty="0">
                <a:sym typeface="Wingdings" panose="05000000000000000000" pitchFamily="2" charset="2"/>
              </a:rPr>
              <a:t> an </a:t>
            </a:r>
            <a:r>
              <a:rPr lang="fr-CA" dirty="0" err="1">
                <a:sym typeface="Wingdings" panose="05000000000000000000" pitchFamily="2" charset="2"/>
              </a:rPr>
              <a:t>eye</a:t>
            </a:r>
            <a:r>
              <a:rPr lang="fr-CA" dirty="0">
                <a:sym typeface="Wingdings" panose="05000000000000000000" pitchFamily="2" charset="2"/>
              </a:rPr>
              <a:t> on the </a:t>
            </a:r>
            <a:r>
              <a:rPr lang="fr-CA" dirty="0" err="1">
                <a:sym typeface="Wingdings" panose="05000000000000000000" pitchFamily="2" charset="2"/>
              </a:rPr>
              <a:t>metrics</a:t>
            </a:r>
            <a:r>
              <a:rPr lang="fr-CA" dirty="0">
                <a:sym typeface="Wingdings" panose="05000000000000000000" pitchFamily="2" charset="2"/>
              </a:rPr>
              <a:t> of the App Service Plan…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66961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Azure App Service Web Apps</a:t>
            </a:r>
            <a:endParaRPr lang="en-US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93F5FBC-E754-7D81-E910-EFFF2AAFE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78" y="1964840"/>
            <a:ext cx="7519670" cy="3605419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4A0ED55-C988-1A7C-DFE5-E107741B78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367" y="2491151"/>
            <a:ext cx="8461024" cy="283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898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App Service Web Apps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4D159EF-0ACA-329A-C460-4796F2FEE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455" y="1428750"/>
            <a:ext cx="11377295" cy="4895850"/>
          </a:xfrm>
        </p:spPr>
        <p:txBody>
          <a:bodyPr>
            <a:normAutofit/>
          </a:bodyPr>
          <a:lstStyle/>
          <a:p>
            <a:r>
              <a:rPr lang="fr-CA" dirty="0"/>
              <a:t>App Service Plan </a:t>
            </a:r>
            <a:r>
              <a:rPr lang="fr-CA" dirty="0" err="1"/>
              <a:t>SKUs</a:t>
            </a:r>
            <a:r>
              <a:rPr lang="fr-CA" dirty="0"/>
              <a:t> have limitations</a:t>
            </a:r>
          </a:p>
          <a:p>
            <a:pPr lvl="1"/>
            <a:r>
              <a:rPr lang="fr-CA" dirty="0" err="1"/>
              <a:t>Execution</a:t>
            </a:r>
            <a:r>
              <a:rPr lang="fr-CA" dirty="0"/>
              <a:t> time, </a:t>
            </a:r>
            <a:r>
              <a:rPr lang="fr-CA" dirty="0" err="1"/>
              <a:t>autoscaling</a:t>
            </a:r>
            <a:r>
              <a:rPr lang="fr-CA" dirty="0"/>
              <a:t> </a:t>
            </a:r>
            <a:r>
              <a:rPr lang="fr-CA" dirty="0" err="1"/>
              <a:t>capabilities</a:t>
            </a:r>
            <a:r>
              <a:rPr lang="fr-CA" dirty="0"/>
              <a:t>, custom </a:t>
            </a:r>
            <a:r>
              <a:rPr lang="fr-CA" dirty="0" err="1"/>
              <a:t>domain</a:t>
            </a:r>
            <a:r>
              <a:rPr lang="fr-CA" dirty="0"/>
              <a:t> support, …</a:t>
            </a:r>
          </a:p>
          <a:p>
            <a:pPr lvl="1"/>
            <a:r>
              <a:rPr lang="fr-CA" dirty="0"/>
              <a:t>You can </a:t>
            </a:r>
            <a:r>
              <a:rPr lang="fr-CA" dirty="0" err="1"/>
              <a:t>only</a:t>
            </a:r>
            <a:r>
              <a:rPr lang="fr-CA" dirty="0"/>
              <a:t> have 10 Free (F1) App Service Plans per </a:t>
            </a:r>
            <a:r>
              <a:rPr lang="fr-CA" dirty="0" err="1"/>
              <a:t>subscription</a:t>
            </a:r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7D15AB0-BC79-9303-EEFA-30C14E739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55" y="2822695"/>
            <a:ext cx="5648578" cy="377686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EEF77F6-D78F-56C1-F3F4-4C6796C20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884" y="2454340"/>
            <a:ext cx="5520405" cy="414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7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App Service Web Apps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4D159EF-0ACA-329A-C460-4796F2FEE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455" y="1428750"/>
            <a:ext cx="11377295" cy="4895850"/>
          </a:xfrm>
        </p:spPr>
        <p:txBody>
          <a:bodyPr>
            <a:normAutofit/>
          </a:bodyPr>
          <a:lstStyle/>
          <a:p>
            <a:r>
              <a:rPr lang="fr-CA" dirty="0"/>
              <a:t>Configuration</a:t>
            </a:r>
          </a:p>
          <a:p>
            <a:pPr lvl="1"/>
            <a:r>
              <a:rPr lang="fr-CA" dirty="0"/>
              <a:t>App Settings and Connection Strings</a:t>
            </a:r>
          </a:p>
          <a:p>
            <a:pPr lvl="1"/>
            <a:r>
              <a:rPr lang="fr-CA" dirty="0"/>
              <a:t>General Settings </a:t>
            </a:r>
          </a:p>
          <a:p>
            <a:pPr lvl="2"/>
            <a:r>
              <a:rPr lang="fr-CA" dirty="0">
                <a:sym typeface="Wingdings" panose="05000000000000000000" pitchFamily="2" charset="2"/>
              </a:rPr>
              <a:t>Runtime configuration</a:t>
            </a:r>
          </a:p>
          <a:p>
            <a:pPr lvl="2"/>
            <a:r>
              <a:rPr lang="fr-CA" dirty="0">
                <a:sym typeface="Wingdings" panose="05000000000000000000" pitchFamily="2" charset="2"/>
              </a:rPr>
              <a:t>HTTPS </a:t>
            </a:r>
            <a:r>
              <a:rPr lang="fr-CA" dirty="0" err="1">
                <a:sym typeface="Wingdings" panose="05000000000000000000" pitchFamily="2" charset="2"/>
              </a:rPr>
              <a:t>only</a:t>
            </a:r>
            <a:endParaRPr lang="fr-CA" dirty="0">
              <a:sym typeface="Wingdings" panose="05000000000000000000" pitchFamily="2" charset="2"/>
            </a:endParaRPr>
          </a:p>
          <a:p>
            <a:pPr lvl="2"/>
            <a:r>
              <a:rPr lang="fr-CA" dirty="0">
                <a:sym typeface="Wingdings" panose="05000000000000000000" pitchFamily="2" charset="2"/>
              </a:rPr>
              <a:t>FTPS </a:t>
            </a:r>
            <a:r>
              <a:rPr lang="fr-CA" dirty="0" err="1">
                <a:sym typeface="Wingdings" panose="05000000000000000000" pitchFamily="2" charset="2"/>
              </a:rPr>
              <a:t>only</a:t>
            </a:r>
            <a:endParaRPr lang="fr-CA" dirty="0">
              <a:sym typeface="Wingdings" panose="05000000000000000000" pitchFamily="2" charset="2"/>
            </a:endParaRPr>
          </a:p>
          <a:p>
            <a:pPr lvl="2"/>
            <a:r>
              <a:rPr lang="fr-CA" dirty="0">
                <a:sym typeface="Wingdings" panose="05000000000000000000" pitchFamily="2" charset="2"/>
              </a:rPr>
              <a:t>ARR </a:t>
            </a:r>
            <a:r>
              <a:rPr lang="fr-CA" dirty="0" err="1">
                <a:sym typeface="Wingdings" panose="05000000000000000000" pitchFamily="2" charset="2"/>
              </a:rPr>
              <a:t>Affinity</a:t>
            </a:r>
            <a:endParaRPr lang="fr-CA" dirty="0">
              <a:sym typeface="Wingdings" panose="05000000000000000000" pitchFamily="2" charset="2"/>
            </a:endParaRPr>
          </a:p>
          <a:p>
            <a:pPr lvl="2"/>
            <a:r>
              <a:rPr lang="fr-CA" dirty="0">
                <a:sym typeface="Wingdings" panose="05000000000000000000" pitchFamily="2" charset="2"/>
              </a:rPr>
              <a:t>Always On</a:t>
            </a:r>
          </a:p>
          <a:p>
            <a:pPr lvl="2"/>
            <a:r>
              <a:rPr lang="fr-CA" dirty="0">
                <a:sym typeface="Wingdings" panose="05000000000000000000" pitchFamily="2" charset="2"/>
              </a:rPr>
              <a:t>…</a:t>
            </a:r>
          </a:p>
          <a:p>
            <a:pPr lvl="2"/>
            <a:endParaRPr lang="fr-CA" dirty="0">
              <a:sym typeface="Wingdings" panose="05000000000000000000" pitchFamily="2" charset="2"/>
            </a:endParaRPr>
          </a:p>
          <a:p>
            <a:r>
              <a:rPr lang="fr-CA" dirty="0" err="1">
                <a:sym typeface="Wingdings" panose="05000000000000000000" pitchFamily="2" charset="2"/>
              </a:rPr>
              <a:t>Managed</a:t>
            </a:r>
            <a:r>
              <a:rPr lang="fr-CA" dirty="0">
                <a:sym typeface="Wingdings" panose="05000000000000000000" pitchFamily="2" charset="2"/>
              </a:rPr>
              <a:t> Identity</a:t>
            </a:r>
          </a:p>
          <a:p>
            <a:pPr lvl="1"/>
            <a:r>
              <a:rPr lang="fr-CA" dirty="0">
                <a:sym typeface="Wingdings" panose="05000000000000000000" pitchFamily="2" charset="2"/>
              </a:rPr>
              <a:t>The </a:t>
            </a:r>
            <a:r>
              <a:rPr lang="fr-CA" dirty="0" err="1">
                <a:sym typeface="Wingdings" panose="05000000000000000000" pitchFamily="2" charset="2"/>
              </a:rPr>
              <a:t>identity</a:t>
            </a:r>
            <a:r>
              <a:rPr lang="fr-CA" dirty="0">
                <a:sym typeface="Wingdings" panose="05000000000000000000" pitchFamily="2" charset="2"/>
              </a:rPr>
              <a:t> </a:t>
            </a:r>
            <a:r>
              <a:rPr lang="fr-CA" dirty="0" err="1">
                <a:sym typeface="Wingdings" panose="05000000000000000000" pitchFamily="2" charset="2"/>
              </a:rPr>
              <a:t>under</a:t>
            </a:r>
            <a:r>
              <a:rPr lang="fr-CA" dirty="0">
                <a:sym typeface="Wingdings" panose="05000000000000000000" pitchFamily="2" charset="2"/>
              </a:rPr>
              <a:t> </a:t>
            </a:r>
            <a:r>
              <a:rPr lang="fr-CA" dirty="0" err="1">
                <a:sym typeface="Wingdings" panose="05000000000000000000" pitchFamily="2" charset="2"/>
              </a:rPr>
              <a:t>which</a:t>
            </a:r>
            <a:r>
              <a:rPr lang="fr-CA" dirty="0">
                <a:sym typeface="Wingdings" panose="05000000000000000000" pitchFamily="2" charset="2"/>
              </a:rPr>
              <a:t> </a:t>
            </a:r>
            <a:r>
              <a:rPr lang="fr-CA" dirty="0" err="1">
                <a:sym typeface="Wingdings" panose="05000000000000000000" pitchFamily="2" charset="2"/>
              </a:rPr>
              <a:t>your</a:t>
            </a:r>
            <a:r>
              <a:rPr lang="fr-CA" dirty="0">
                <a:sym typeface="Wingdings" panose="05000000000000000000" pitchFamily="2" charset="2"/>
              </a:rPr>
              <a:t> app </a:t>
            </a:r>
            <a:r>
              <a:rPr lang="fr-CA" dirty="0" err="1">
                <a:sym typeface="Wingdings" panose="05000000000000000000" pitchFamily="2" charset="2"/>
              </a:rPr>
              <a:t>is</a:t>
            </a:r>
            <a:r>
              <a:rPr lang="fr-CA" dirty="0">
                <a:sym typeface="Wingdings" panose="05000000000000000000" pitchFamily="2" charset="2"/>
              </a:rPr>
              <a:t> running</a:t>
            </a:r>
          </a:p>
          <a:p>
            <a:pPr lvl="1"/>
            <a:r>
              <a:rPr lang="fr-CA" dirty="0" err="1">
                <a:sym typeface="Wingdings" panose="05000000000000000000" pitchFamily="2" charset="2"/>
              </a:rPr>
              <a:t>Think</a:t>
            </a:r>
            <a:r>
              <a:rPr lang="fr-CA" dirty="0">
                <a:sym typeface="Wingdings" panose="05000000000000000000" pitchFamily="2" charset="2"/>
              </a:rPr>
              <a:t> of </a:t>
            </a:r>
            <a:r>
              <a:rPr lang="fr-CA" dirty="0" err="1">
                <a:sym typeface="Wingdings" panose="05000000000000000000" pitchFamily="2" charset="2"/>
              </a:rPr>
              <a:t>it</a:t>
            </a:r>
            <a:r>
              <a:rPr lang="fr-CA" dirty="0">
                <a:sym typeface="Wingdings" panose="05000000000000000000" pitchFamily="2" charset="2"/>
              </a:rPr>
              <a:t> as a « </a:t>
            </a:r>
            <a:r>
              <a:rPr lang="fr-CA" dirty="0" err="1">
                <a:sym typeface="Wingdings" panose="05000000000000000000" pitchFamily="2" charset="2"/>
              </a:rPr>
              <a:t>managed</a:t>
            </a:r>
            <a:r>
              <a:rPr lang="fr-CA" dirty="0">
                <a:sym typeface="Wingdings" panose="05000000000000000000" pitchFamily="2" charset="2"/>
              </a:rPr>
              <a:t> service </a:t>
            </a:r>
            <a:r>
              <a:rPr lang="fr-CA" dirty="0" err="1">
                <a:sym typeface="Wingdings" panose="05000000000000000000" pitchFamily="2" charset="2"/>
              </a:rPr>
              <a:t>account</a:t>
            </a:r>
            <a:r>
              <a:rPr lang="fr-CA" dirty="0">
                <a:sym typeface="Wingdings" panose="05000000000000000000" pitchFamily="2" charset="2"/>
              </a:rPr>
              <a:t> »</a:t>
            </a:r>
          </a:p>
          <a:p>
            <a:pPr lvl="1"/>
            <a:r>
              <a:rPr lang="fr-CA" dirty="0">
                <a:sym typeface="Wingdings" panose="05000000000000000000" pitchFamily="2" charset="2"/>
              </a:rPr>
              <a:t>Use </a:t>
            </a:r>
            <a:r>
              <a:rPr lang="fr-CA" dirty="0" err="1">
                <a:sym typeface="Wingdings" panose="05000000000000000000" pitchFamily="2" charset="2"/>
              </a:rPr>
              <a:t>it</a:t>
            </a:r>
            <a:r>
              <a:rPr lang="fr-CA" dirty="0">
                <a:sym typeface="Wingdings" panose="05000000000000000000" pitchFamily="2" charset="2"/>
              </a:rPr>
              <a:t> to set permission for </a:t>
            </a:r>
            <a:r>
              <a:rPr lang="fr-CA" dirty="0" err="1">
                <a:sym typeface="Wingdings" panose="05000000000000000000" pitchFamily="2" charset="2"/>
              </a:rPr>
              <a:t>your</a:t>
            </a:r>
            <a:r>
              <a:rPr lang="fr-CA" dirty="0">
                <a:sym typeface="Wingdings" panose="05000000000000000000" pitchFamily="2" charset="2"/>
              </a:rPr>
              <a:t> app to </a:t>
            </a:r>
            <a:r>
              <a:rPr lang="fr-CA" dirty="0" err="1">
                <a:sym typeface="Wingdings" panose="05000000000000000000" pitchFamily="2" charset="2"/>
              </a:rPr>
              <a:t>other</a:t>
            </a:r>
            <a:r>
              <a:rPr lang="fr-CA" dirty="0">
                <a:sym typeface="Wingdings" panose="05000000000000000000" pitchFamily="2" charset="2"/>
              </a:rPr>
              <a:t> </a:t>
            </a:r>
            <a:r>
              <a:rPr lang="fr-CA" dirty="0" err="1">
                <a:sym typeface="Wingdings" panose="05000000000000000000" pitchFamily="2" charset="2"/>
              </a:rPr>
              <a:t>dependencies</a:t>
            </a:r>
            <a:r>
              <a:rPr lang="fr-CA" dirty="0">
                <a:sym typeface="Wingdings" panose="05000000000000000000" pitchFamily="2" charset="2"/>
              </a:rPr>
              <a:t> (e.g., the </a:t>
            </a:r>
            <a:r>
              <a:rPr lang="fr-CA" dirty="0" err="1">
                <a:sym typeface="Wingdings" panose="05000000000000000000" pitchFamily="2" charset="2"/>
              </a:rPr>
              <a:t>database</a:t>
            </a:r>
            <a:r>
              <a:rPr lang="fr-CA" dirty="0">
                <a:sym typeface="Wingdings" panose="05000000000000000000" pitchFamily="2" charset="2"/>
              </a:rPr>
              <a:t>)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45052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App Service Web Apps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0E4CD15-D468-E9B4-0E4E-B47047437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049" y="1191220"/>
            <a:ext cx="6048375" cy="5408335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8002E864-7E84-504A-E444-69395E01768A}"/>
              </a:ext>
            </a:extLst>
          </p:cNvPr>
          <p:cNvSpPr/>
          <p:nvPr/>
        </p:nvSpPr>
        <p:spPr>
          <a:xfrm>
            <a:off x="2686049" y="6057899"/>
            <a:ext cx="828675" cy="30765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8BD408F-3ABD-5B05-2939-DB37C9A725AE}"/>
              </a:ext>
            </a:extLst>
          </p:cNvPr>
          <p:cNvSpPr/>
          <p:nvPr/>
        </p:nvSpPr>
        <p:spPr>
          <a:xfrm>
            <a:off x="4881562" y="1838324"/>
            <a:ext cx="1985964" cy="30765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B55E086D-1F85-FA61-52C0-89FCBEED24FC}"/>
              </a:ext>
            </a:extLst>
          </p:cNvPr>
          <p:cNvSpPr/>
          <p:nvPr/>
        </p:nvSpPr>
        <p:spPr>
          <a:xfrm>
            <a:off x="4717253" y="3005295"/>
            <a:ext cx="3902871" cy="162385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4268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App Service Web Apps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4D159EF-0ACA-329A-C460-4796F2FEE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455" y="1428750"/>
            <a:ext cx="11377295" cy="4895850"/>
          </a:xfrm>
        </p:spPr>
        <p:txBody>
          <a:bodyPr>
            <a:normAutofit/>
          </a:bodyPr>
          <a:lstStyle/>
          <a:p>
            <a:r>
              <a:rPr lang="fr-CA" dirty="0"/>
              <a:t>Custom </a:t>
            </a:r>
            <a:r>
              <a:rPr lang="fr-CA" dirty="0" err="1"/>
              <a:t>domains</a:t>
            </a:r>
            <a:r>
              <a:rPr lang="fr-CA" dirty="0"/>
              <a:t> and </a:t>
            </a:r>
            <a:r>
              <a:rPr lang="fr-CA" dirty="0" err="1"/>
              <a:t>Managed</a:t>
            </a:r>
            <a:r>
              <a:rPr lang="fr-CA" dirty="0"/>
              <a:t> </a:t>
            </a:r>
            <a:r>
              <a:rPr lang="fr-CA" dirty="0" err="1"/>
              <a:t>certificates</a:t>
            </a:r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48A557F-4796-8638-7849-9FCB64E36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350" y="1995774"/>
            <a:ext cx="7177087" cy="432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60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App Service Web Apps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4D159EF-0ACA-329A-C460-4796F2FEE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455" y="1428750"/>
            <a:ext cx="11377295" cy="4895850"/>
          </a:xfrm>
        </p:spPr>
        <p:txBody>
          <a:bodyPr>
            <a:normAutofit/>
          </a:bodyPr>
          <a:lstStyle/>
          <a:p>
            <a:r>
              <a:rPr lang="fr-CA" dirty="0"/>
              <a:t>Custom </a:t>
            </a:r>
            <a:r>
              <a:rPr lang="fr-CA" dirty="0" err="1"/>
              <a:t>domains</a:t>
            </a:r>
            <a:r>
              <a:rPr lang="fr-CA" dirty="0"/>
              <a:t> and </a:t>
            </a:r>
            <a:r>
              <a:rPr lang="fr-CA" dirty="0" err="1"/>
              <a:t>Managed</a:t>
            </a:r>
            <a:r>
              <a:rPr lang="fr-CA" dirty="0"/>
              <a:t> </a:t>
            </a:r>
            <a:r>
              <a:rPr lang="fr-CA" dirty="0" err="1"/>
              <a:t>certificates</a:t>
            </a:r>
            <a:endParaRPr lang="fr-CA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E12B2DF-1A0A-22C4-3D33-8CF510666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50" y="1961477"/>
            <a:ext cx="10039350" cy="436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82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Storage Accounts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storage service for many data storage needs</a:t>
            </a:r>
          </a:p>
          <a:p>
            <a:endParaRPr lang="en-US" dirty="0"/>
          </a:p>
          <a:p>
            <a:r>
              <a:rPr lang="en-US" dirty="0"/>
              <a:t>Accessible via HTTPS</a:t>
            </a:r>
          </a:p>
          <a:p>
            <a:pPr lvl="1"/>
            <a:r>
              <a:rPr lang="en-US" dirty="0"/>
              <a:t>Hence, from anywhere</a:t>
            </a:r>
          </a:p>
          <a:p>
            <a:endParaRPr lang="en-US" dirty="0"/>
          </a:p>
          <a:p>
            <a:r>
              <a:rPr lang="en-US" dirty="0"/>
              <a:t>Highly scalable</a:t>
            </a:r>
          </a:p>
          <a:p>
            <a:pPr lvl="1"/>
            <a:r>
              <a:rPr lang="en-US" dirty="0"/>
              <a:t>Virtually unlimited storage capacity</a:t>
            </a:r>
          </a:p>
          <a:p>
            <a:endParaRPr lang="en-US" dirty="0"/>
          </a:p>
          <a:p>
            <a:r>
              <a:rPr lang="en-US" dirty="0"/>
              <a:t>Highly available and durable</a:t>
            </a:r>
          </a:p>
          <a:p>
            <a:endParaRPr lang="en-US" dirty="0"/>
          </a:p>
          <a:p>
            <a:r>
              <a:rPr lang="en-US" dirty="0"/>
              <a:t>Secure</a:t>
            </a:r>
          </a:p>
          <a:p>
            <a:pPr lvl="1"/>
            <a:r>
              <a:rPr lang="en-US" dirty="0"/>
              <a:t>Access Keys</a:t>
            </a:r>
          </a:p>
          <a:p>
            <a:pPr lvl="1"/>
            <a:r>
              <a:rPr lang="en-US" dirty="0"/>
              <a:t>Shared Access Signatures</a:t>
            </a:r>
          </a:p>
          <a:p>
            <a:pPr lvl="1"/>
            <a:r>
              <a:rPr lang="en-US" dirty="0"/>
              <a:t>Azure AD permission model</a:t>
            </a:r>
          </a:p>
          <a:p>
            <a:pPr lvl="1"/>
            <a:r>
              <a:rPr lang="en-US" dirty="0"/>
              <a:t>VNET integration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54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App Service Web Apps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4D159EF-0ACA-329A-C460-4796F2FEE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455" y="1428750"/>
            <a:ext cx="11377295" cy="4895850"/>
          </a:xfrm>
        </p:spPr>
        <p:txBody>
          <a:bodyPr>
            <a:normAutofit/>
          </a:bodyPr>
          <a:lstStyle/>
          <a:p>
            <a:r>
              <a:rPr lang="fr-CA" dirty="0"/>
              <a:t>Management</a:t>
            </a:r>
          </a:p>
          <a:p>
            <a:pPr lvl="1"/>
            <a:r>
              <a:rPr lang="fr-CA" dirty="0"/>
              <a:t>Kudu Console</a:t>
            </a:r>
          </a:p>
          <a:p>
            <a:pPr lvl="1"/>
            <a:r>
              <a:rPr lang="fr-CA" dirty="0"/>
              <a:t>App Service Editor</a:t>
            </a:r>
          </a:p>
          <a:p>
            <a:pPr lvl="1"/>
            <a:r>
              <a:rPr lang="fr-CA" dirty="0"/>
              <a:t>Partial </a:t>
            </a:r>
            <a:r>
              <a:rPr lang="fr-CA" dirty="0" err="1"/>
              <a:t>access</a:t>
            </a:r>
            <a:r>
              <a:rPr lang="fr-CA" dirty="0"/>
              <a:t> to the file system of the running instance</a:t>
            </a:r>
          </a:p>
          <a:p>
            <a:endParaRPr lang="fr-CA" dirty="0"/>
          </a:p>
          <a:p>
            <a:pPr lvl="1"/>
            <a:endParaRPr lang="fr-CA" dirty="0"/>
          </a:p>
          <a:p>
            <a:r>
              <a:rPr lang="fr-CA" dirty="0"/>
              <a:t>Be </a:t>
            </a:r>
            <a:r>
              <a:rPr lang="fr-CA" dirty="0" err="1"/>
              <a:t>careful</a:t>
            </a:r>
            <a:r>
              <a:rPr lang="fr-CA" dirty="0"/>
              <a:t>: changes can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undone</a:t>
            </a:r>
            <a:r>
              <a:rPr lang="fr-CA" dirty="0"/>
              <a:t> in case of </a:t>
            </a:r>
            <a:r>
              <a:rPr lang="fr-CA" dirty="0" err="1"/>
              <a:t>scaling</a:t>
            </a:r>
            <a:r>
              <a:rPr lang="fr-CA" dirty="0"/>
              <a:t> or </a:t>
            </a:r>
            <a:r>
              <a:rPr lang="fr-CA" dirty="0" err="1"/>
              <a:t>recreation</a:t>
            </a:r>
            <a:r>
              <a:rPr lang="fr-CA" dirty="0"/>
              <a:t> of the instance</a:t>
            </a:r>
          </a:p>
        </p:txBody>
      </p:sp>
    </p:spTree>
    <p:extLst>
      <p:ext uri="{BB962C8B-B14F-4D97-AF65-F5344CB8AC3E}">
        <p14:creationId xmlns:p14="http://schemas.microsoft.com/office/powerpoint/2010/main" val="420132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App Service Web Apps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4D159EF-0ACA-329A-C460-4796F2FEE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455" y="1428750"/>
            <a:ext cx="11377295" cy="4895850"/>
          </a:xfrm>
        </p:spPr>
        <p:txBody>
          <a:bodyPr>
            <a:normAutofit/>
          </a:bodyPr>
          <a:lstStyle/>
          <a:p>
            <a:r>
              <a:rPr lang="fr-CA" dirty="0"/>
              <a:t>IP Restrictions</a:t>
            </a:r>
          </a:p>
          <a:p>
            <a:pPr lvl="1"/>
            <a:r>
              <a:rPr lang="fr-CA" dirty="0"/>
              <a:t>Controls </a:t>
            </a:r>
            <a:r>
              <a:rPr lang="fr-CA" dirty="0" err="1"/>
              <a:t>which</a:t>
            </a:r>
            <a:r>
              <a:rPr lang="fr-CA" dirty="0"/>
              <a:t> IP </a:t>
            </a:r>
            <a:r>
              <a:rPr lang="fr-CA" dirty="0" err="1"/>
              <a:t>addresses</a:t>
            </a:r>
            <a:r>
              <a:rPr lang="fr-CA" dirty="0"/>
              <a:t> are </a:t>
            </a:r>
            <a:r>
              <a:rPr lang="fr-CA" dirty="0" err="1"/>
              <a:t>allowed</a:t>
            </a:r>
            <a:r>
              <a:rPr lang="fr-CA" dirty="0"/>
              <a:t> to </a:t>
            </a:r>
            <a:r>
              <a:rPr lang="fr-CA" dirty="0" err="1"/>
              <a:t>communicate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the instance</a:t>
            </a:r>
          </a:p>
          <a:p>
            <a:pPr lvl="1"/>
            <a:r>
              <a:rPr lang="fr-CA" dirty="0" err="1"/>
              <a:t>Useful</a:t>
            </a:r>
            <a:r>
              <a:rPr lang="fr-CA" dirty="0"/>
              <a:t> </a:t>
            </a:r>
            <a:r>
              <a:rPr lang="fr-CA" dirty="0" err="1"/>
              <a:t>when</a:t>
            </a:r>
            <a:r>
              <a:rPr lang="fr-CA" dirty="0"/>
              <a:t> no ASE </a:t>
            </a:r>
            <a:r>
              <a:rPr lang="fr-CA" dirty="0" err="1"/>
              <a:t>is</a:t>
            </a:r>
            <a:r>
              <a:rPr lang="fr-CA" dirty="0"/>
              <a:t> in place (</a:t>
            </a:r>
            <a:r>
              <a:rPr lang="fr-CA" dirty="0" err="1"/>
              <a:t>way</a:t>
            </a:r>
            <a:r>
              <a:rPr lang="fr-CA" dirty="0"/>
              <a:t> more </a:t>
            </a:r>
            <a:r>
              <a:rPr lang="fr-CA" dirty="0" err="1"/>
              <a:t>expensive</a:t>
            </a:r>
            <a:r>
              <a:rPr lang="fr-CA" dirty="0"/>
              <a:t>)</a:t>
            </a:r>
          </a:p>
          <a:p>
            <a:pPr lvl="1"/>
            <a:endParaRPr lang="fr-CA" dirty="0"/>
          </a:p>
          <a:p>
            <a:r>
              <a:rPr lang="fr-CA" dirty="0"/>
              <a:t>Use case:</a:t>
            </a:r>
          </a:p>
          <a:p>
            <a:pPr lvl="1"/>
            <a:r>
              <a:rPr lang="fr-CA" dirty="0"/>
              <a:t>You </a:t>
            </a:r>
            <a:r>
              <a:rPr lang="fr-CA" dirty="0" err="1"/>
              <a:t>only</a:t>
            </a:r>
            <a:r>
              <a:rPr lang="fr-CA" dirty="0"/>
              <a:t> </a:t>
            </a:r>
            <a:r>
              <a:rPr lang="fr-CA" dirty="0" err="1"/>
              <a:t>want</a:t>
            </a:r>
            <a:r>
              <a:rPr lang="fr-CA" dirty="0"/>
              <a:t> the </a:t>
            </a:r>
            <a:r>
              <a:rPr lang="fr-CA" dirty="0" err="1"/>
              <a:t>FrontEnd</a:t>
            </a:r>
            <a:r>
              <a:rPr lang="fr-CA" dirty="0"/>
              <a:t> Web App to </a:t>
            </a:r>
            <a:r>
              <a:rPr lang="fr-CA" dirty="0" err="1"/>
              <a:t>be</a:t>
            </a:r>
            <a:r>
              <a:rPr lang="fr-CA" dirty="0"/>
              <a:t> able to </a:t>
            </a:r>
            <a:r>
              <a:rPr lang="fr-CA" dirty="0" err="1"/>
              <a:t>communicate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the </a:t>
            </a:r>
            <a:r>
              <a:rPr lang="fr-CA" dirty="0" err="1"/>
              <a:t>BackEnd</a:t>
            </a:r>
            <a:r>
              <a:rPr lang="fr-CA" dirty="0"/>
              <a:t> Web App</a:t>
            </a:r>
          </a:p>
          <a:p>
            <a:pPr lvl="1"/>
            <a:r>
              <a:rPr lang="fr-CA" dirty="0"/>
              <a:t>You </a:t>
            </a:r>
            <a:r>
              <a:rPr lang="fr-CA" dirty="0" err="1"/>
              <a:t>only</a:t>
            </a:r>
            <a:r>
              <a:rPr lang="fr-CA" dirty="0"/>
              <a:t> </a:t>
            </a:r>
            <a:r>
              <a:rPr lang="fr-CA" dirty="0" err="1"/>
              <a:t>want</a:t>
            </a:r>
            <a:r>
              <a:rPr lang="fr-CA" dirty="0"/>
              <a:t> the </a:t>
            </a:r>
            <a:r>
              <a:rPr lang="fr-CA" dirty="0" err="1"/>
              <a:t>BackEnd</a:t>
            </a:r>
            <a:r>
              <a:rPr lang="fr-CA" dirty="0"/>
              <a:t> Web App to </a:t>
            </a:r>
            <a:r>
              <a:rPr lang="fr-CA" dirty="0" err="1"/>
              <a:t>be</a:t>
            </a:r>
            <a:r>
              <a:rPr lang="fr-CA" dirty="0"/>
              <a:t> able to </a:t>
            </a:r>
          </a:p>
          <a:p>
            <a:pPr lvl="1"/>
            <a:endParaRPr lang="fr-CA" dirty="0"/>
          </a:p>
          <a:p>
            <a:r>
              <a:rPr lang="fr-CA" dirty="0"/>
              <a:t>Be </a:t>
            </a:r>
            <a:r>
              <a:rPr lang="fr-CA" dirty="0" err="1"/>
              <a:t>careful</a:t>
            </a:r>
            <a:r>
              <a:rPr lang="fr-CA" dirty="0"/>
              <a:t>: </a:t>
            </a:r>
            <a:r>
              <a:rPr lang="fr-CA" dirty="0" err="1"/>
              <a:t>Outbound</a:t>
            </a:r>
            <a:r>
              <a:rPr lang="fr-CA" dirty="0"/>
              <a:t> </a:t>
            </a:r>
            <a:r>
              <a:rPr lang="fr-CA" dirty="0" err="1"/>
              <a:t>IPs</a:t>
            </a:r>
            <a:r>
              <a:rPr lang="fr-CA" dirty="0"/>
              <a:t> </a:t>
            </a:r>
            <a:r>
              <a:rPr lang="fr-CA" dirty="0" err="1"/>
              <a:t>may</a:t>
            </a:r>
            <a:r>
              <a:rPr lang="fr-CA" dirty="0"/>
              <a:t> change </a:t>
            </a:r>
            <a:r>
              <a:rPr lang="fr-CA" dirty="0" err="1"/>
              <a:t>when</a:t>
            </a:r>
            <a:r>
              <a:rPr lang="fr-CA" dirty="0"/>
              <a:t> </a:t>
            </a:r>
            <a:r>
              <a:rPr lang="fr-CA" dirty="0" err="1"/>
              <a:t>scaling</a:t>
            </a:r>
            <a:r>
              <a:rPr lang="fr-CA" dirty="0"/>
              <a:t> or </a:t>
            </a:r>
            <a:r>
              <a:rPr lang="fr-CA" dirty="0" err="1"/>
              <a:t>recreating</a:t>
            </a:r>
            <a:r>
              <a:rPr lang="fr-CA" dirty="0"/>
              <a:t> the instance</a:t>
            </a:r>
          </a:p>
        </p:txBody>
      </p:sp>
    </p:spTree>
    <p:extLst>
      <p:ext uri="{BB962C8B-B14F-4D97-AF65-F5344CB8AC3E}">
        <p14:creationId xmlns:p14="http://schemas.microsoft.com/office/powerpoint/2010/main" val="288666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App Service Web Apps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4D159EF-0ACA-329A-C460-4796F2FEE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455" y="1428750"/>
            <a:ext cx="11377295" cy="4895850"/>
          </a:xfrm>
        </p:spPr>
        <p:txBody>
          <a:bodyPr>
            <a:normAutofit/>
          </a:bodyPr>
          <a:lstStyle/>
          <a:p>
            <a:r>
              <a:rPr lang="fr-CA" dirty="0"/>
              <a:t>Auto </a:t>
            </a:r>
            <a:r>
              <a:rPr lang="fr-CA" dirty="0" err="1"/>
              <a:t>Scaling</a:t>
            </a:r>
            <a:endParaRPr lang="fr-CA" dirty="0"/>
          </a:p>
          <a:p>
            <a:pPr lvl="1"/>
            <a:r>
              <a:rPr lang="fr-CA" dirty="0" err="1"/>
              <a:t>Define</a:t>
            </a:r>
            <a:r>
              <a:rPr lang="fr-CA" dirty="0"/>
              <a:t> </a:t>
            </a:r>
            <a:r>
              <a:rPr lang="fr-CA" dirty="0" err="1"/>
              <a:t>rules</a:t>
            </a:r>
            <a:r>
              <a:rPr lang="fr-CA" dirty="0"/>
              <a:t> for </a:t>
            </a:r>
            <a:r>
              <a:rPr lang="fr-CA" dirty="0" err="1"/>
              <a:t>automatic</a:t>
            </a:r>
            <a:r>
              <a:rPr lang="fr-CA" dirty="0"/>
              <a:t> scale-out and </a:t>
            </a:r>
            <a:r>
              <a:rPr lang="fr-CA" dirty="0" err="1"/>
              <a:t>scale</a:t>
            </a:r>
            <a:r>
              <a:rPr lang="fr-CA" dirty="0"/>
              <a:t>-in </a:t>
            </a:r>
            <a:r>
              <a:rPr lang="fr-CA" dirty="0" err="1"/>
              <a:t>based</a:t>
            </a:r>
            <a:r>
              <a:rPr lang="fr-CA" dirty="0"/>
              <a:t> on </a:t>
            </a:r>
            <a:r>
              <a:rPr lang="fr-CA" dirty="0" err="1"/>
              <a:t>demand</a:t>
            </a:r>
            <a:endParaRPr lang="fr-CA" dirty="0"/>
          </a:p>
          <a:p>
            <a:pPr lvl="1"/>
            <a:endParaRPr lang="fr-CA" dirty="0"/>
          </a:p>
          <a:p>
            <a:r>
              <a:rPr lang="fr-CA" dirty="0"/>
              <a:t>Rules can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based</a:t>
            </a:r>
            <a:r>
              <a:rPr lang="fr-CA" dirty="0"/>
              <a:t> on CPU usage, RAM usage, HTTP </a:t>
            </a:r>
            <a:r>
              <a:rPr lang="fr-CA" dirty="0" err="1"/>
              <a:t>requests</a:t>
            </a:r>
            <a:r>
              <a:rPr lang="fr-CA" dirty="0"/>
              <a:t> queue </a:t>
            </a:r>
            <a:r>
              <a:rPr lang="fr-CA" dirty="0" err="1"/>
              <a:t>length</a:t>
            </a:r>
            <a:r>
              <a:rPr lang="fr-CA" dirty="0"/>
              <a:t>, </a:t>
            </a:r>
            <a:r>
              <a:rPr lang="fr-CA" dirty="0" err="1"/>
              <a:t>number</a:t>
            </a:r>
            <a:r>
              <a:rPr lang="fr-CA" dirty="0"/>
              <a:t> of messages in a queue,…</a:t>
            </a:r>
          </a:p>
          <a:p>
            <a:endParaRPr lang="fr-CA" dirty="0"/>
          </a:p>
          <a:p>
            <a:r>
              <a:rPr lang="fr-CA" dirty="0"/>
              <a:t>Common use case</a:t>
            </a:r>
          </a:p>
          <a:p>
            <a:pPr lvl="1"/>
            <a:r>
              <a:rPr lang="fr-CA" dirty="0" err="1"/>
              <a:t>Adapt</a:t>
            </a:r>
            <a:r>
              <a:rPr lang="fr-CA" dirty="0"/>
              <a:t> the </a:t>
            </a:r>
            <a:r>
              <a:rPr lang="fr-CA" dirty="0" err="1"/>
              <a:t>number</a:t>
            </a:r>
            <a:r>
              <a:rPr lang="fr-CA" dirty="0"/>
              <a:t> of instances </a:t>
            </a:r>
            <a:r>
              <a:rPr lang="fr-CA" dirty="0" err="1"/>
              <a:t>based</a:t>
            </a:r>
            <a:r>
              <a:rPr lang="fr-CA" dirty="0"/>
              <a:t> on the </a:t>
            </a:r>
            <a:r>
              <a:rPr lang="fr-CA" dirty="0" err="1"/>
              <a:t>number</a:t>
            </a:r>
            <a:r>
              <a:rPr lang="fr-CA" dirty="0"/>
              <a:t> of messages in the queue</a:t>
            </a:r>
          </a:p>
          <a:p>
            <a:pPr lvl="1"/>
            <a:endParaRPr lang="fr-CA" dirty="0"/>
          </a:p>
          <a:p>
            <a:r>
              <a:rPr lang="fr-CA" b="1" dirty="0"/>
              <a:t>Don’t </a:t>
            </a:r>
            <a:r>
              <a:rPr lang="fr-CA" b="1" dirty="0" err="1"/>
              <a:t>forget</a:t>
            </a:r>
            <a:r>
              <a:rPr lang="fr-CA" b="1" dirty="0"/>
              <a:t> the </a:t>
            </a:r>
            <a:r>
              <a:rPr lang="fr-CA" b="1" dirty="0" err="1"/>
              <a:t>scale</a:t>
            </a:r>
            <a:r>
              <a:rPr lang="fr-CA" b="1" dirty="0"/>
              <a:t>-in </a:t>
            </a:r>
            <a:r>
              <a:rPr lang="fr-CA" b="1" dirty="0" err="1"/>
              <a:t>rules</a:t>
            </a:r>
            <a:r>
              <a:rPr lang="fr-CA" b="1" dirty="0"/>
              <a:t> !</a:t>
            </a:r>
          </a:p>
          <a:p>
            <a:endParaRPr lang="fr-CA" b="1" dirty="0"/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16450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App Service Web Apps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4D159EF-0ACA-329A-C460-4796F2FEE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455" y="1428750"/>
            <a:ext cx="11377295" cy="4895850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rgbClr val="FF0000"/>
                </a:solidFill>
              </a:rPr>
              <a:t>VERY IMPORTANT FACT !</a:t>
            </a:r>
          </a:p>
          <a:p>
            <a:endParaRPr lang="fr-CA" dirty="0"/>
          </a:p>
          <a:p>
            <a:r>
              <a:rPr lang="fr-CA" b="1" dirty="0" err="1"/>
              <a:t>Scaling</a:t>
            </a:r>
            <a:r>
              <a:rPr lang="fr-CA" b="1" dirty="0"/>
              <a:t> </a:t>
            </a:r>
            <a:r>
              <a:rPr lang="fr-CA" b="1" dirty="0" err="1"/>
              <a:t>occurs</a:t>
            </a:r>
            <a:r>
              <a:rPr lang="fr-CA" b="1" dirty="0"/>
              <a:t> at the App Service Plan-</a:t>
            </a:r>
            <a:r>
              <a:rPr lang="fr-CA" b="1" dirty="0" err="1"/>
              <a:t>level</a:t>
            </a:r>
            <a:r>
              <a:rPr lang="fr-CA" b="1" dirty="0"/>
              <a:t> (not the Web App-</a:t>
            </a:r>
            <a:r>
              <a:rPr lang="fr-CA" b="1" dirty="0" err="1"/>
              <a:t>level</a:t>
            </a:r>
            <a:r>
              <a:rPr lang="fr-CA" b="1" dirty="0"/>
              <a:t>)</a:t>
            </a:r>
          </a:p>
          <a:p>
            <a:r>
              <a:rPr lang="fr-CA" dirty="0" err="1"/>
              <a:t>Hence</a:t>
            </a:r>
            <a:r>
              <a:rPr lang="fr-CA" dirty="0"/>
              <a:t>, </a:t>
            </a:r>
            <a:r>
              <a:rPr lang="fr-CA" dirty="0" err="1"/>
              <a:t>make</a:t>
            </a:r>
            <a:r>
              <a:rPr lang="fr-CA" dirty="0"/>
              <a:t> sure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scaling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the </a:t>
            </a:r>
            <a:r>
              <a:rPr lang="fr-CA" dirty="0" err="1"/>
              <a:t>way</a:t>
            </a:r>
            <a:r>
              <a:rPr lang="fr-CA" dirty="0"/>
              <a:t> to go for </a:t>
            </a:r>
            <a:r>
              <a:rPr lang="fr-CA" dirty="0" err="1"/>
              <a:t>your</a:t>
            </a:r>
            <a:r>
              <a:rPr lang="fr-CA" dirty="0"/>
              <a:t> scenario !</a:t>
            </a:r>
          </a:p>
          <a:p>
            <a:endParaRPr lang="fr-CA" b="1" dirty="0"/>
          </a:p>
          <a:p>
            <a:pPr marL="0" indent="0">
              <a:buNone/>
            </a:pPr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5C62C80-73AD-3043-E6CA-A3D1763056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14" y="3700462"/>
            <a:ext cx="8867775" cy="20478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6684441-07F4-91D3-BDC4-3B56618064FE}"/>
              </a:ext>
            </a:extLst>
          </p:cNvPr>
          <p:cNvSpPr/>
          <p:nvPr/>
        </p:nvSpPr>
        <p:spPr>
          <a:xfrm>
            <a:off x="3990975" y="3248025"/>
            <a:ext cx="7124700" cy="2886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3867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8CDDB2-871D-3DA7-8FB3-63438B71F6E6}"/>
              </a:ext>
            </a:extLst>
          </p:cNvPr>
          <p:cNvSpPr/>
          <p:nvPr/>
        </p:nvSpPr>
        <p:spPr>
          <a:xfrm>
            <a:off x="0" y="2514600"/>
            <a:ext cx="121920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Azure Functions</a:t>
            </a:r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12590770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4D159EF-0ACA-329A-C460-4796F2FEE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455" y="1428750"/>
            <a:ext cx="11377295" cy="4895850"/>
          </a:xfrm>
        </p:spPr>
        <p:txBody>
          <a:bodyPr>
            <a:normAutofit/>
          </a:bodyPr>
          <a:lstStyle/>
          <a:p>
            <a:r>
              <a:rPr lang="fr-CA" dirty="0" err="1"/>
              <a:t>Event-based</a:t>
            </a:r>
            <a:r>
              <a:rPr lang="fr-CA" dirty="0"/>
              <a:t> </a:t>
            </a:r>
            <a:r>
              <a:rPr lang="fr-CA" dirty="0" err="1"/>
              <a:t>processing</a:t>
            </a:r>
            <a:r>
              <a:rPr lang="fr-CA" dirty="0"/>
              <a:t> </a:t>
            </a:r>
          </a:p>
          <a:p>
            <a:pPr lvl="1"/>
            <a:r>
              <a:rPr lang="fr-CA" dirty="0"/>
              <a:t>i.e., </a:t>
            </a:r>
            <a:r>
              <a:rPr lang="fr-CA" dirty="0" err="1"/>
              <a:t>processing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triggered</a:t>
            </a:r>
            <a:r>
              <a:rPr lang="fr-CA" dirty="0"/>
              <a:t> as a </a:t>
            </a:r>
            <a:r>
              <a:rPr lang="fr-CA" dirty="0" err="1"/>
              <a:t>response</a:t>
            </a:r>
            <a:r>
              <a:rPr lang="fr-CA" dirty="0"/>
              <a:t> of an </a:t>
            </a:r>
            <a:r>
              <a:rPr lang="fr-CA" dirty="0" err="1"/>
              <a:t>event</a:t>
            </a:r>
            <a:r>
              <a:rPr lang="fr-CA" dirty="0"/>
              <a:t> (e.g., a new message in the queue)</a:t>
            </a:r>
          </a:p>
          <a:p>
            <a:endParaRPr lang="fr-CA" dirty="0"/>
          </a:p>
          <a:p>
            <a:r>
              <a:rPr lang="fr-CA" dirty="0" err="1"/>
              <a:t>Serverless</a:t>
            </a:r>
            <a:r>
              <a:rPr lang="fr-CA" dirty="0"/>
              <a:t> service</a:t>
            </a:r>
          </a:p>
          <a:p>
            <a:pPr lvl="1"/>
            <a:r>
              <a:rPr lang="fr-CA" dirty="0"/>
              <a:t>Microsoft </a:t>
            </a:r>
            <a:r>
              <a:rPr lang="fr-CA" dirty="0" err="1"/>
              <a:t>provides</a:t>
            </a:r>
            <a:r>
              <a:rPr lang="fr-CA" dirty="0"/>
              <a:t> and manages the infrastructure and the middlewares and </a:t>
            </a:r>
            <a:r>
              <a:rPr lang="fr-CA" dirty="0" err="1"/>
              <a:t>takes</a:t>
            </a:r>
            <a:r>
              <a:rPr lang="fr-CA" dirty="0"/>
              <a:t> care of </a:t>
            </a:r>
            <a:r>
              <a:rPr lang="fr-CA" dirty="0" err="1"/>
              <a:t>scaling</a:t>
            </a:r>
            <a:r>
              <a:rPr lang="fr-CA" dirty="0"/>
              <a:t> (in and out)</a:t>
            </a:r>
          </a:p>
          <a:p>
            <a:pPr lvl="1"/>
            <a:endParaRPr lang="fr-CA" dirty="0"/>
          </a:p>
          <a:p>
            <a:r>
              <a:rPr lang="fr-CA" dirty="0"/>
              <a:t>A </a:t>
            </a:r>
            <a:r>
              <a:rPr lang="fr-CA" dirty="0" err="1"/>
              <a:t>Function</a:t>
            </a:r>
            <a:r>
              <a:rPr lang="fr-CA" dirty="0"/>
              <a:t> App </a:t>
            </a:r>
            <a:r>
              <a:rPr lang="fr-CA" dirty="0" err="1"/>
              <a:t>is</a:t>
            </a:r>
            <a:r>
              <a:rPr lang="fr-CA" dirty="0"/>
              <a:t> a collection of </a:t>
            </a:r>
            <a:r>
              <a:rPr lang="fr-CA" dirty="0" err="1"/>
              <a:t>functions</a:t>
            </a:r>
            <a:endParaRPr lang="fr-CA" dirty="0"/>
          </a:p>
          <a:p>
            <a:endParaRPr lang="fr-CA" dirty="0"/>
          </a:p>
          <a:p>
            <a:r>
              <a:rPr lang="fr-CA" dirty="0" err="1"/>
              <a:t>Many</a:t>
            </a:r>
            <a:r>
              <a:rPr lang="fr-CA" dirty="0"/>
              <a:t> </a:t>
            </a:r>
            <a:r>
              <a:rPr lang="fr-CA" dirty="0" err="1"/>
              <a:t>programming</a:t>
            </a:r>
            <a:r>
              <a:rPr lang="fr-CA" dirty="0"/>
              <a:t> </a:t>
            </a:r>
            <a:r>
              <a:rPr lang="fr-CA" dirty="0" err="1"/>
              <a:t>languages</a:t>
            </a:r>
            <a:r>
              <a:rPr lang="fr-CA" dirty="0"/>
              <a:t> are </a:t>
            </a:r>
            <a:r>
              <a:rPr lang="fr-CA" dirty="0" err="1"/>
              <a:t>supported</a:t>
            </a:r>
            <a:r>
              <a:rPr lang="fr-CA" dirty="0"/>
              <a:t>: .NET, Java, JavaScript, Python, PowerShell</a:t>
            </a:r>
          </a:p>
          <a:p>
            <a:pPr marL="0" indent="0">
              <a:buNone/>
            </a:pPr>
            <a:endParaRPr lang="fr-CA" b="1" dirty="0"/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6392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4D159EF-0ACA-329A-C460-4796F2FEE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455" y="1428750"/>
            <a:ext cx="11377295" cy="4895850"/>
          </a:xfrm>
        </p:spPr>
        <p:txBody>
          <a:bodyPr>
            <a:normAutofit/>
          </a:bodyPr>
          <a:lstStyle/>
          <a:p>
            <a:endParaRPr lang="fr-CA" dirty="0"/>
          </a:p>
          <a:p>
            <a:r>
              <a:rPr lang="fr-CA" dirty="0"/>
              <a:t>Can use </a:t>
            </a:r>
            <a:r>
              <a:rPr lang="fr-CA" dirty="0" err="1"/>
              <a:t>Managed</a:t>
            </a:r>
            <a:r>
              <a:rPr lang="fr-CA" dirty="0"/>
              <a:t> </a:t>
            </a:r>
            <a:r>
              <a:rPr lang="fr-CA" dirty="0" err="1"/>
              <a:t>Identities</a:t>
            </a:r>
            <a:r>
              <a:rPr lang="fr-CA" dirty="0"/>
              <a:t> for permissions and </a:t>
            </a:r>
            <a:r>
              <a:rPr lang="fr-CA" dirty="0" err="1"/>
              <a:t>access</a:t>
            </a:r>
            <a:endParaRPr lang="fr-CA" dirty="0"/>
          </a:p>
          <a:p>
            <a:endParaRPr lang="fr-CA" dirty="0"/>
          </a:p>
          <a:p>
            <a:endParaRPr lang="fr-CA" dirty="0"/>
          </a:p>
          <a:p>
            <a:r>
              <a:rPr lang="fr-CA" dirty="0"/>
              <a:t>Common use cases:</a:t>
            </a:r>
          </a:p>
          <a:p>
            <a:pPr lvl="1"/>
            <a:r>
              <a:rPr lang="fr-CA" dirty="0" err="1"/>
              <a:t>Some</a:t>
            </a:r>
            <a:r>
              <a:rPr lang="fr-CA" dirty="0"/>
              <a:t> people use </a:t>
            </a:r>
            <a:r>
              <a:rPr lang="fr-CA" dirty="0" err="1"/>
              <a:t>Functions</a:t>
            </a:r>
            <a:r>
              <a:rPr lang="fr-CA" dirty="0"/>
              <a:t> for </a:t>
            </a:r>
            <a:r>
              <a:rPr lang="fr-CA" dirty="0" err="1"/>
              <a:t>managing</a:t>
            </a:r>
            <a:r>
              <a:rPr lang="fr-CA" dirty="0"/>
              <a:t> the Azure infrastructure</a:t>
            </a:r>
          </a:p>
          <a:p>
            <a:pPr lvl="1"/>
            <a:r>
              <a:rPr lang="fr-CA" dirty="0" err="1"/>
              <a:t>Others</a:t>
            </a:r>
            <a:r>
              <a:rPr lang="fr-CA" dirty="0"/>
              <a:t> use </a:t>
            </a:r>
            <a:r>
              <a:rPr lang="fr-CA" dirty="0" err="1"/>
              <a:t>them</a:t>
            </a:r>
            <a:r>
              <a:rPr lang="fr-CA" dirty="0"/>
              <a:t> for business </a:t>
            </a:r>
            <a:r>
              <a:rPr lang="fr-CA" dirty="0" err="1"/>
              <a:t>needs</a:t>
            </a:r>
            <a:r>
              <a:rPr lang="fr-CA" dirty="0"/>
              <a:t> (e.g., report </a:t>
            </a:r>
            <a:r>
              <a:rPr lang="fr-CA" dirty="0" err="1"/>
              <a:t>generation</a:t>
            </a:r>
            <a:r>
              <a:rPr lang="fr-CA" dirty="0"/>
              <a:t>, </a:t>
            </a:r>
            <a:r>
              <a:rPr lang="fr-CA" dirty="0" err="1"/>
              <a:t>thumbnail</a:t>
            </a:r>
            <a:r>
              <a:rPr lang="fr-CA" dirty="0"/>
              <a:t> </a:t>
            </a:r>
            <a:r>
              <a:rPr lang="fr-CA" dirty="0" err="1"/>
              <a:t>creation</a:t>
            </a:r>
            <a:r>
              <a:rPr lang="fr-CA" dirty="0"/>
              <a:t>, …)</a:t>
            </a:r>
          </a:p>
          <a:p>
            <a:endParaRPr lang="fr-CA" b="1" dirty="0"/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86693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204E5-A3DC-4ADA-B8CD-6A907368F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FE448-64F4-4DCC-98A6-2F08E0594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triggers exist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E1640BA-DE1C-2708-B73E-450D78150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1571625"/>
            <a:ext cx="979170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4210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44B14-6FD6-43D7-B5FA-94DD5ACA9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Hosting Plans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D1750C2-2F4D-44F7-B45F-1DDB634E4B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7699737"/>
              </p:ext>
            </p:extLst>
          </p:nvPr>
        </p:nvGraphicFramePr>
        <p:xfrm>
          <a:off x="338138" y="1047750"/>
          <a:ext cx="11507784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6946">
                  <a:extLst>
                    <a:ext uri="{9D8B030D-6E8A-4147-A177-3AD203B41FA5}">
                      <a16:colId xmlns:a16="http://schemas.microsoft.com/office/drawing/2014/main" val="3754248371"/>
                    </a:ext>
                  </a:extLst>
                </a:gridCol>
                <a:gridCol w="2876946">
                  <a:extLst>
                    <a:ext uri="{9D8B030D-6E8A-4147-A177-3AD203B41FA5}">
                      <a16:colId xmlns:a16="http://schemas.microsoft.com/office/drawing/2014/main" val="3176276277"/>
                    </a:ext>
                  </a:extLst>
                </a:gridCol>
                <a:gridCol w="2876946">
                  <a:extLst>
                    <a:ext uri="{9D8B030D-6E8A-4147-A177-3AD203B41FA5}">
                      <a16:colId xmlns:a16="http://schemas.microsoft.com/office/drawing/2014/main" val="1527327824"/>
                    </a:ext>
                  </a:extLst>
                </a:gridCol>
                <a:gridCol w="2876946">
                  <a:extLst>
                    <a:ext uri="{9D8B030D-6E8A-4147-A177-3AD203B41FA5}">
                      <a16:colId xmlns:a16="http://schemas.microsoft.com/office/drawing/2014/main" val="2899867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Consumption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Premium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 Service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012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Default/Max Timeout (min)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30/unlimited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30/unlimited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83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 ACUs/1.5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210-840 ACUs/3.5-14GB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100-840 ACUs/1.75-14GB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778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Auto-scale (200 max)</a:t>
                      </a:r>
                    </a:p>
                    <a:p>
                      <a:r>
                        <a:rPr lang="en-US" dirty="0"/>
                        <a:t>No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Auto-scale (200 max)</a:t>
                      </a:r>
                    </a:p>
                    <a:p>
                      <a:r>
                        <a:rPr lang="en-US" dirty="0"/>
                        <a:t>No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Auto/Manual-scale </a:t>
                      </a:r>
                      <a:br>
                        <a:rPr lang="en-US" dirty="0"/>
                      </a:br>
                      <a:r>
                        <a:rPr lang="en-US" dirty="0"/>
                        <a:t>Better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169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Cold-start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Must have 1 pre-warmed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Runs continuously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077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Executions, Execution Time,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Instances running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Depends on App Service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4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32254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44B14-6FD6-43D7-B5FA-94DD5ACA9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Functions</a:t>
            </a:r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BC65235F-E0E8-AFC1-0A56-6A2EFEC51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796" y="1571590"/>
            <a:ext cx="7634421" cy="413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555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Storage Accounts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PaaS offering</a:t>
            </a:r>
          </a:p>
          <a:p>
            <a:pPr lvl="1"/>
            <a:r>
              <a:rPr lang="en-US" dirty="0"/>
              <a:t>No need to care about the underlying infrastructure</a:t>
            </a:r>
          </a:p>
          <a:p>
            <a:endParaRPr lang="en-US" dirty="0"/>
          </a:p>
          <a:p>
            <a:r>
              <a:rPr lang="en-US" dirty="0"/>
              <a:t>Can you guess what kind of infrastructure it is under the hoods ?</a:t>
            </a:r>
          </a:p>
          <a:p>
            <a:pPr lvl="1"/>
            <a:r>
              <a:rPr lang="en-US" dirty="0"/>
              <a:t>No?</a:t>
            </a:r>
          </a:p>
          <a:p>
            <a:pPr lvl="1"/>
            <a:r>
              <a:rPr lang="en-US" dirty="0"/>
              <a:t>Me neither! And know what? I don’t care!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It’s billed based on usage &amp; number of transactions</a:t>
            </a:r>
          </a:p>
          <a:p>
            <a:pPr lvl="1"/>
            <a:r>
              <a:rPr lang="en-US" dirty="0"/>
              <a:t>Not by the number of Storage Accounts that you have</a:t>
            </a:r>
          </a:p>
          <a:p>
            <a:pPr lvl="1"/>
            <a:r>
              <a:rPr lang="en-US" dirty="0"/>
              <a:t>Hence, you can create multiple Storage Accounts to help better segmentation of access and permissions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Access to a storage account is through one of its Access Keys and connection string</a:t>
            </a:r>
          </a:p>
          <a:p>
            <a:pPr lvl="1"/>
            <a:r>
              <a:rPr lang="en-US" dirty="0"/>
              <a:t>Keys can be rotated to ensure security </a:t>
            </a:r>
          </a:p>
        </p:txBody>
      </p:sp>
    </p:spTree>
    <p:extLst>
      <p:ext uri="{BB962C8B-B14F-4D97-AF65-F5344CB8AC3E}">
        <p14:creationId xmlns:p14="http://schemas.microsoft.com/office/powerpoint/2010/main" val="160785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8CDDB2-871D-3DA7-8FB3-63438B71F6E6}"/>
              </a:ext>
            </a:extLst>
          </p:cNvPr>
          <p:cNvSpPr/>
          <p:nvPr/>
        </p:nvSpPr>
        <p:spPr>
          <a:xfrm>
            <a:off x="0" y="2514600"/>
            <a:ext cx="121920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Real-World Case Study</a:t>
            </a:r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26924970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Cekissa</a:t>
            </a:r>
            <a:endParaRPr lang="en-US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4D159EF-0ACA-329A-C460-4796F2FEE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455" y="1228725"/>
            <a:ext cx="11377295" cy="5095875"/>
          </a:xfrm>
        </p:spPr>
        <p:txBody>
          <a:bodyPr>
            <a:normAutofit/>
          </a:bodyPr>
          <a:lstStyle/>
          <a:p>
            <a:r>
              <a:rPr lang="fr-CA" dirty="0" err="1"/>
              <a:t>Cekissa</a:t>
            </a:r>
            <a:r>
              <a:rPr lang="fr-CA" dirty="0"/>
              <a:t> (c’est qui ça ?!)   </a:t>
            </a:r>
            <a:r>
              <a:rPr lang="fr-CA" dirty="0">
                <a:sym typeface="Wingdings" panose="05000000000000000000" pitchFamily="2" charset="2"/>
              </a:rPr>
              <a:t>  </a:t>
            </a:r>
            <a:r>
              <a:rPr lang="fr-CA" dirty="0" err="1">
                <a:sym typeface="Wingdings" panose="05000000000000000000" pitchFamily="2" charset="2"/>
              </a:rPr>
              <a:t>WhoozDat</a:t>
            </a:r>
            <a:r>
              <a:rPr lang="fr-CA" dirty="0">
                <a:sym typeface="Wingdings" panose="05000000000000000000" pitchFamily="2" charset="2"/>
              </a:rPr>
              <a:t> (</a:t>
            </a:r>
            <a:r>
              <a:rPr lang="fr-CA" dirty="0" err="1">
                <a:sym typeface="Wingdings" panose="05000000000000000000" pitchFamily="2" charset="2"/>
              </a:rPr>
              <a:t>who</a:t>
            </a:r>
            <a:r>
              <a:rPr lang="fr-CA" dirty="0">
                <a:sym typeface="Wingdings" panose="05000000000000000000" pitchFamily="2" charset="2"/>
              </a:rPr>
              <a:t> </a:t>
            </a:r>
            <a:r>
              <a:rPr lang="fr-CA" dirty="0" err="1">
                <a:sym typeface="Wingdings" panose="05000000000000000000" pitchFamily="2" charset="2"/>
              </a:rPr>
              <a:t>is</a:t>
            </a:r>
            <a:r>
              <a:rPr lang="fr-CA" dirty="0">
                <a:sym typeface="Wingdings" panose="05000000000000000000" pitchFamily="2" charset="2"/>
              </a:rPr>
              <a:t> </a:t>
            </a:r>
            <a:r>
              <a:rPr lang="fr-CA" dirty="0" err="1">
                <a:sym typeface="Wingdings" panose="05000000000000000000" pitchFamily="2" charset="2"/>
              </a:rPr>
              <a:t>that</a:t>
            </a:r>
            <a:r>
              <a:rPr lang="fr-CA" dirty="0">
                <a:sym typeface="Wingdings" panose="05000000000000000000" pitchFamily="2" charset="2"/>
              </a:rPr>
              <a:t>?!)</a:t>
            </a:r>
          </a:p>
          <a:p>
            <a:endParaRPr lang="fr-CA" dirty="0">
              <a:sym typeface="Wingdings" panose="05000000000000000000" pitchFamily="2" charset="2"/>
            </a:endParaRPr>
          </a:p>
          <a:p>
            <a:endParaRPr lang="fr-CA" dirty="0">
              <a:sym typeface="Wingdings" panose="05000000000000000000" pitchFamily="2" charset="2"/>
            </a:endParaRPr>
          </a:p>
          <a:p>
            <a:r>
              <a:rPr lang="fr-CA" dirty="0">
                <a:sym typeface="Wingdings" panose="05000000000000000000" pitchFamily="2" charset="2"/>
              </a:rPr>
              <a:t>Guess how </a:t>
            </a:r>
            <a:r>
              <a:rPr lang="fr-CA" dirty="0" err="1">
                <a:sym typeface="Wingdings" panose="05000000000000000000" pitchFamily="2" charset="2"/>
              </a:rPr>
              <a:t>much</a:t>
            </a:r>
            <a:r>
              <a:rPr lang="fr-CA" dirty="0">
                <a:sym typeface="Wingdings" panose="05000000000000000000" pitchFamily="2" charset="2"/>
              </a:rPr>
              <a:t> </a:t>
            </a:r>
            <a:r>
              <a:rPr lang="fr-CA" dirty="0" err="1">
                <a:sym typeface="Wingdings" panose="05000000000000000000" pitchFamily="2" charset="2"/>
              </a:rPr>
              <a:t>it</a:t>
            </a:r>
            <a:r>
              <a:rPr lang="fr-CA" dirty="0">
                <a:sym typeface="Wingdings" panose="05000000000000000000" pitchFamily="2" charset="2"/>
              </a:rPr>
              <a:t> </a:t>
            </a:r>
            <a:r>
              <a:rPr lang="fr-CA" dirty="0" err="1">
                <a:sym typeface="Wingdings" panose="05000000000000000000" pitchFamily="2" charset="2"/>
              </a:rPr>
              <a:t>used</a:t>
            </a:r>
            <a:r>
              <a:rPr lang="fr-CA" dirty="0">
                <a:sym typeface="Wingdings" panose="05000000000000000000" pitchFamily="2" charset="2"/>
              </a:rPr>
              <a:t> to </a:t>
            </a:r>
            <a:r>
              <a:rPr lang="fr-CA" dirty="0" err="1">
                <a:sym typeface="Wingdings" panose="05000000000000000000" pitchFamily="2" charset="2"/>
              </a:rPr>
              <a:t>cost</a:t>
            </a:r>
            <a:r>
              <a:rPr lang="fr-CA" dirty="0">
                <a:sym typeface="Wingdings" panose="05000000000000000000" pitchFamily="2" charset="2"/>
              </a:rPr>
              <a:t> per </a:t>
            </a:r>
            <a:r>
              <a:rPr lang="fr-CA" dirty="0" err="1">
                <a:sym typeface="Wingdings" panose="05000000000000000000" pitchFamily="2" charset="2"/>
              </a:rPr>
              <a:t>month</a:t>
            </a:r>
            <a:r>
              <a:rPr lang="fr-CA" dirty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fr-CA" dirty="0">
                <a:sym typeface="Wingdings" panose="05000000000000000000" pitchFamily="2" charset="2"/>
              </a:rPr>
              <a:t>100 $</a:t>
            </a:r>
          </a:p>
          <a:p>
            <a:pPr lvl="1"/>
            <a:r>
              <a:rPr lang="fr-CA" dirty="0">
                <a:sym typeface="Wingdings" panose="05000000000000000000" pitchFamily="2" charset="2"/>
              </a:rPr>
              <a:t>10 $</a:t>
            </a:r>
          </a:p>
          <a:p>
            <a:pPr lvl="1"/>
            <a:r>
              <a:rPr lang="fr-CA" dirty="0">
                <a:sym typeface="Wingdings" panose="05000000000000000000" pitchFamily="2" charset="2"/>
              </a:rPr>
              <a:t>&lt; 1$</a:t>
            </a:r>
          </a:p>
          <a:p>
            <a:pPr lvl="1"/>
            <a:endParaRPr lang="fr-CA" dirty="0">
              <a:sym typeface="Wingdings" panose="05000000000000000000" pitchFamily="2" charset="2"/>
            </a:endParaRPr>
          </a:p>
          <a:p>
            <a:pPr lvl="1"/>
            <a:endParaRPr lang="fr-CA" dirty="0">
              <a:sym typeface="Wingdings" panose="05000000000000000000" pitchFamily="2" charset="2"/>
            </a:endParaRPr>
          </a:p>
          <a:p>
            <a:r>
              <a:rPr lang="fr-CA" dirty="0" err="1">
                <a:sym typeface="Wingdings" panose="05000000000000000000" pitchFamily="2" charset="2"/>
              </a:rPr>
              <a:t>Two</a:t>
            </a:r>
            <a:r>
              <a:rPr lang="fr-CA" dirty="0">
                <a:sym typeface="Wingdings" panose="05000000000000000000" pitchFamily="2" charset="2"/>
              </a:rPr>
              <a:t> </a:t>
            </a:r>
            <a:r>
              <a:rPr lang="fr-CA" dirty="0" err="1">
                <a:sym typeface="Wingdings" panose="05000000000000000000" pitchFamily="2" charset="2"/>
              </a:rPr>
              <a:t>things</a:t>
            </a:r>
            <a:r>
              <a:rPr lang="fr-CA" dirty="0">
                <a:sym typeface="Wingdings" panose="05000000000000000000" pitchFamily="2" charset="2"/>
              </a:rPr>
              <a:t> to note </a:t>
            </a:r>
            <a:r>
              <a:rPr lang="fr-CA" dirty="0" err="1">
                <a:sym typeface="Wingdings" panose="05000000000000000000" pitchFamily="2" charset="2"/>
              </a:rPr>
              <a:t>here</a:t>
            </a:r>
            <a:r>
              <a:rPr lang="fr-CA" dirty="0">
                <a:sym typeface="Wingdings" panose="05000000000000000000" pitchFamily="2" charset="2"/>
              </a:rPr>
              <a:t>…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CA" dirty="0" err="1">
                <a:sym typeface="Wingdings" panose="05000000000000000000" pitchFamily="2" charset="2"/>
              </a:rPr>
              <a:t>Clever</a:t>
            </a:r>
            <a:r>
              <a:rPr lang="fr-CA" dirty="0">
                <a:sym typeface="Wingdings" panose="05000000000000000000" pitchFamily="2" charset="2"/>
              </a:rPr>
              <a:t> designs </a:t>
            </a:r>
            <a:r>
              <a:rPr lang="fr-CA" dirty="0" err="1">
                <a:sym typeface="Wingdings" panose="05000000000000000000" pitchFamily="2" charset="2"/>
              </a:rPr>
              <a:t>could</a:t>
            </a:r>
            <a:r>
              <a:rPr lang="fr-CA" dirty="0">
                <a:sym typeface="Wingdings" panose="05000000000000000000" pitchFamily="2" charset="2"/>
              </a:rPr>
              <a:t> lead to </a:t>
            </a:r>
            <a:r>
              <a:rPr lang="fr-CA" dirty="0" err="1">
                <a:sym typeface="Wingdings" panose="05000000000000000000" pitchFamily="2" charset="2"/>
              </a:rPr>
              <a:t>very</a:t>
            </a:r>
            <a:r>
              <a:rPr lang="fr-CA" dirty="0">
                <a:sym typeface="Wingdings" panose="05000000000000000000" pitchFamily="2" charset="2"/>
              </a:rPr>
              <a:t> </a:t>
            </a:r>
            <a:r>
              <a:rPr lang="fr-CA" dirty="0" err="1">
                <a:sym typeface="Wingdings" panose="05000000000000000000" pitchFamily="2" charset="2"/>
              </a:rPr>
              <a:t>cost</a:t>
            </a:r>
            <a:r>
              <a:rPr lang="fr-CA" dirty="0">
                <a:sym typeface="Wingdings" panose="05000000000000000000" pitchFamily="2" charset="2"/>
              </a:rPr>
              <a:t>-effective applications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CA" dirty="0">
                <a:sym typeface="Wingdings" panose="05000000000000000000" pitchFamily="2" charset="2"/>
              </a:rPr>
              <a:t>« The Cloud </a:t>
            </a:r>
            <a:r>
              <a:rPr lang="fr-CA" dirty="0" err="1">
                <a:sym typeface="Wingdings" panose="05000000000000000000" pitchFamily="2" charset="2"/>
              </a:rPr>
              <a:t>is</a:t>
            </a:r>
            <a:r>
              <a:rPr lang="fr-CA" dirty="0">
                <a:sym typeface="Wingdings" panose="05000000000000000000" pitchFamily="2" charset="2"/>
              </a:rPr>
              <a:t> a </a:t>
            </a:r>
            <a:r>
              <a:rPr lang="fr-CA" dirty="0" err="1">
                <a:sym typeface="Wingdings" panose="05000000000000000000" pitchFamily="2" charset="2"/>
              </a:rPr>
              <a:t>moving</a:t>
            </a:r>
            <a:r>
              <a:rPr lang="fr-CA" dirty="0">
                <a:sym typeface="Wingdings" panose="05000000000000000000" pitchFamily="2" charset="2"/>
              </a:rPr>
              <a:t> </a:t>
            </a:r>
            <a:r>
              <a:rPr lang="fr-CA" dirty="0" err="1">
                <a:sym typeface="Wingdings" panose="05000000000000000000" pitchFamily="2" charset="2"/>
              </a:rPr>
              <a:t>target</a:t>
            </a:r>
            <a:r>
              <a:rPr lang="fr-CA" dirty="0">
                <a:sym typeface="Wingdings" panose="05000000000000000000" pitchFamily="2" charset="2"/>
              </a:rPr>
              <a:t> »</a:t>
            </a:r>
          </a:p>
          <a:p>
            <a:pPr lvl="2"/>
            <a:r>
              <a:rPr lang="fr-CA" dirty="0">
                <a:sym typeface="Wingdings" panose="05000000000000000000" pitchFamily="2" charset="2"/>
              </a:rPr>
              <a:t>F1 SKU </a:t>
            </a:r>
            <a:r>
              <a:rPr lang="fr-CA" dirty="0" err="1">
                <a:sym typeface="Wingdings" panose="05000000000000000000" pitchFamily="2" charset="2"/>
              </a:rPr>
              <a:t>used</a:t>
            </a:r>
            <a:r>
              <a:rPr lang="fr-CA" dirty="0">
                <a:sym typeface="Wingdings" panose="05000000000000000000" pitchFamily="2" charset="2"/>
              </a:rPr>
              <a:t> not to </a:t>
            </a:r>
            <a:r>
              <a:rPr lang="fr-CA" dirty="0" err="1">
                <a:sym typeface="Wingdings" panose="05000000000000000000" pitchFamily="2" charset="2"/>
              </a:rPr>
              <a:t>being</a:t>
            </a:r>
            <a:r>
              <a:rPr lang="fr-CA" dirty="0">
                <a:sym typeface="Wingdings" panose="05000000000000000000" pitchFamily="2" charset="2"/>
              </a:rPr>
              <a:t> time-</a:t>
            </a:r>
            <a:r>
              <a:rPr lang="fr-CA" dirty="0" err="1">
                <a:sym typeface="Wingdings" panose="05000000000000000000" pitchFamily="2" charset="2"/>
              </a:rPr>
              <a:t>limited</a:t>
            </a:r>
            <a:r>
              <a:rPr lang="fr-CA" dirty="0">
                <a:sym typeface="Wingdings" panose="05000000000000000000" pitchFamily="2" charset="2"/>
              </a:rPr>
              <a:t> back in 2015 (but </a:t>
            </a:r>
            <a:r>
              <a:rPr lang="fr-CA" dirty="0" err="1">
                <a:sym typeface="Wingdings" panose="05000000000000000000" pitchFamily="2" charset="2"/>
              </a:rPr>
              <a:t>it</a:t>
            </a:r>
            <a:r>
              <a:rPr lang="fr-CA" dirty="0">
                <a:sym typeface="Wingdings" panose="05000000000000000000" pitchFamily="2" charset="2"/>
              </a:rPr>
              <a:t> </a:t>
            </a:r>
            <a:r>
              <a:rPr lang="fr-CA" dirty="0" err="1">
                <a:sym typeface="Wingdings" panose="05000000000000000000" pitchFamily="2" charset="2"/>
              </a:rPr>
              <a:t>had</a:t>
            </a:r>
            <a:r>
              <a:rPr lang="fr-CA" dirty="0">
                <a:sym typeface="Wingdings" panose="05000000000000000000" pitchFamily="2" charset="2"/>
              </a:rPr>
              <a:t> </a:t>
            </a:r>
            <a:r>
              <a:rPr lang="fr-CA" dirty="0" err="1">
                <a:sym typeface="Wingdings" panose="05000000000000000000" pitchFamily="2" charset="2"/>
              </a:rPr>
              <a:t>less</a:t>
            </a:r>
            <a:r>
              <a:rPr lang="fr-CA" dirty="0">
                <a:sym typeface="Wingdings" panose="05000000000000000000" pitchFamily="2" charset="2"/>
              </a:rPr>
              <a:t> </a:t>
            </a:r>
            <a:r>
              <a:rPr lang="fr-CA" dirty="0" err="1">
                <a:sym typeface="Wingdings" panose="05000000000000000000" pitchFamily="2" charset="2"/>
              </a:rPr>
              <a:t>features</a:t>
            </a:r>
            <a:r>
              <a:rPr lang="fr-CA" dirty="0">
                <a:sym typeface="Wingdings" panose="05000000000000000000" pitchFamily="2" charset="2"/>
              </a:rPr>
              <a:t> </a:t>
            </a:r>
            <a:r>
              <a:rPr lang="fr-CA" dirty="0" err="1">
                <a:sym typeface="Wingdings" panose="05000000000000000000" pitchFamily="2" charset="2"/>
              </a:rPr>
              <a:t>than</a:t>
            </a:r>
            <a:r>
              <a:rPr lang="fr-CA" dirty="0">
                <a:sym typeface="Wingdings" panose="05000000000000000000" pitchFamily="2" charset="2"/>
              </a:rPr>
              <a:t> </a:t>
            </a:r>
            <a:r>
              <a:rPr lang="fr-CA" dirty="0" err="1">
                <a:sym typeface="Wingdings" panose="05000000000000000000" pitchFamily="2" charset="2"/>
              </a:rPr>
              <a:t>today</a:t>
            </a:r>
            <a:r>
              <a:rPr lang="fr-CA" dirty="0">
                <a:sym typeface="Wingdings" panose="05000000000000000000" pitchFamily="2" charset="2"/>
              </a:rPr>
              <a:t>)</a:t>
            </a:r>
            <a:endParaRPr lang="fr-CA" dirty="0"/>
          </a:p>
          <a:p>
            <a:endParaRPr lang="fr-CA" dirty="0"/>
          </a:p>
          <a:p>
            <a:endParaRPr lang="fr-CA" b="1" dirty="0"/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2380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Happy Learning!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1CC850-E7A0-F9FE-8051-D47E904B4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712" y="1065173"/>
            <a:ext cx="2685772" cy="2685772"/>
          </a:xfrm>
          <a:prstGeom prst="rect">
            <a:avLst/>
          </a:prstGeom>
        </p:spPr>
      </p:pic>
      <p:pic>
        <p:nvPicPr>
          <p:cNvPr id="7" name="Picture 2" descr="RÃ©sultats de recherche d'images pour Â«Â twitter logoÂ Â»">
            <a:extLst>
              <a:ext uri="{FF2B5EF4-FFF2-40B4-BE49-F238E27FC236}">
                <a16:creationId xmlns:a16="http://schemas.microsoft.com/office/drawing/2014/main" id="{6A9F206B-05F8-F609-19F0-C10B2DB98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1712" y="3836265"/>
            <a:ext cx="614688" cy="49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8ACDD62-B6F2-B16F-019C-321C1A9C560B}"/>
              </a:ext>
            </a:extLst>
          </p:cNvPr>
          <p:cNvSpPr txBox="1"/>
          <p:nvPr/>
        </p:nvSpPr>
        <p:spPr>
          <a:xfrm>
            <a:off x="9538641" y="3940730"/>
            <a:ext cx="1371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@Tidjani_B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Blob Storage – Replication Options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E8C570E-1C32-4F4A-F91D-DE41E5FA0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0403299-E4B6-F44B-6213-226F5BE59571}"/>
              </a:ext>
            </a:extLst>
          </p:cNvPr>
          <p:cNvSpPr txBox="1"/>
          <p:nvPr/>
        </p:nvSpPr>
        <p:spPr>
          <a:xfrm>
            <a:off x="5200650" y="6445666"/>
            <a:ext cx="68846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CA" sz="1400" dirty="0">
                <a:hlinkClick r:id="rId3"/>
              </a:rPr>
              <a:t>https://www.jamesserra.com/archive/2019/02/azure-data-lake-store-gen2-is-ga/</a:t>
            </a:r>
            <a:r>
              <a:rPr lang="fr-CA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9232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Storage Accounts - Limits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7F14EA9-3661-BD44-75FC-56466DFB1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440" y="869950"/>
            <a:ext cx="4895850" cy="56007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D1ED5A0-AB71-BA40-F53B-FBC67A55F238}"/>
              </a:ext>
            </a:extLst>
          </p:cNvPr>
          <p:cNvSpPr txBox="1"/>
          <p:nvPr/>
        </p:nvSpPr>
        <p:spPr>
          <a:xfrm>
            <a:off x="200025" y="6363831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200" dirty="0">
                <a:hlinkClick r:id="rId3"/>
              </a:rPr>
              <a:t>https://cloud.netapp.com/blog/azure-anf-blg-azure-storage-limits-at-a-glance#H_H1</a:t>
            </a:r>
            <a:r>
              <a:rPr lang="fr-CA" sz="1200" dirty="0"/>
              <a:t>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DE5EFC0-9FC5-9318-FFEE-A43CE299D591}"/>
              </a:ext>
            </a:extLst>
          </p:cNvPr>
          <p:cNvSpPr txBox="1"/>
          <p:nvPr/>
        </p:nvSpPr>
        <p:spPr>
          <a:xfrm>
            <a:off x="338455" y="496166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(*) This limit applies to accounts of type “general-purpose v2” or “blob storage”. If you have a “general-purpose v1” account, with RA-GRS/GRS, the limit is 20 Gbps, or 30 Gbps if LRS/ZRS is used.</a:t>
            </a:r>
          </a:p>
          <a:p>
            <a:endParaRPr lang="en-US" sz="1200" dirty="0"/>
          </a:p>
          <a:p>
            <a:r>
              <a:rPr lang="en-US" sz="1200" dirty="0"/>
              <a:t>(**) This limit applies if your storage account uses RA-GRS/GRS. Otherwise, for LRS/ZRS, the limit is 15 Gbps.</a:t>
            </a:r>
          </a:p>
        </p:txBody>
      </p:sp>
    </p:spTree>
    <p:extLst>
      <p:ext uri="{BB962C8B-B14F-4D97-AF65-F5344CB8AC3E}">
        <p14:creationId xmlns:p14="http://schemas.microsoft.com/office/powerpoint/2010/main" val="1629885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Storage Accounts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455" y="1048385"/>
            <a:ext cx="11720195" cy="5128895"/>
          </a:xfrm>
        </p:spPr>
        <p:txBody>
          <a:bodyPr>
            <a:normAutofit/>
          </a:bodyPr>
          <a:lstStyle/>
          <a:p>
            <a:r>
              <a:rPr lang="en-US" dirty="0"/>
              <a:t>Comprised of 4 underlying services</a:t>
            </a:r>
          </a:p>
          <a:p>
            <a:endParaRPr lang="en-US" dirty="0"/>
          </a:p>
          <a:p>
            <a:r>
              <a:rPr lang="en-US" b="1" dirty="0"/>
              <a:t>Blob Storage</a:t>
            </a:r>
            <a:r>
              <a:rPr lang="en-US" dirty="0"/>
              <a:t>: storage of unstructured data (stored in terms of </a:t>
            </a:r>
            <a:r>
              <a:rPr lang="en-US" i="1" dirty="0"/>
              <a:t>binary large objects </a:t>
            </a:r>
            <a:r>
              <a:rPr lang="en-US" dirty="0"/>
              <a:t>or, BLOBs)</a:t>
            </a:r>
          </a:p>
          <a:p>
            <a:endParaRPr lang="en-US" dirty="0"/>
          </a:p>
          <a:p>
            <a:r>
              <a:rPr lang="en-US" b="1" dirty="0"/>
              <a:t>Table Storage</a:t>
            </a:r>
            <a:r>
              <a:rPr lang="en-US" dirty="0"/>
              <a:t>: storage of NoSQL data (tabular data that have not defined schema)</a:t>
            </a:r>
          </a:p>
          <a:p>
            <a:endParaRPr lang="en-US" dirty="0"/>
          </a:p>
          <a:p>
            <a:r>
              <a:rPr lang="en-US" b="1" dirty="0"/>
              <a:t>File Storage</a:t>
            </a:r>
            <a:r>
              <a:rPr lang="en-US" dirty="0"/>
              <a:t>: file sharing service supporting the SMB protocol</a:t>
            </a:r>
          </a:p>
          <a:p>
            <a:endParaRPr lang="en-US" dirty="0"/>
          </a:p>
          <a:p>
            <a:r>
              <a:rPr lang="en-US" b="1" dirty="0"/>
              <a:t>Queue Storage</a:t>
            </a:r>
            <a:r>
              <a:rPr lang="en-US" dirty="0"/>
              <a:t>: simple (yet effective) queuing mechanism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8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CC2FEBA2B8164C86BEEB1468AC0F6C" ma:contentTypeVersion="8" ma:contentTypeDescription="Create a new document." ma:contentTypeScope="" ma:versionID="60452b6c25c8c076ca5f91c45878c609">
  <xsd:schema xmlns:xsd="http://www.w3.org/2001/XMLSchema" xmlns:xs="http://www.w3.org/2001/XMLSchema" xmlns:p="http://schemas.microsoft.com/office/2006/metadata/properties" xmlns:ns3="5cb6e10b-9eaa-44b2-9e6d-33ff91a362c4" targetNamespace="http://schemas.microsoft.com/office/2006/metadata/properties" ma:root="true" ma:fieldsID="068ca1dd32a5b950f2ea94bace0a88b6" ns3:_="">
    <xsd:import namespace="5cb6e10b-9eaa-44b2-9e6d-33ff91a362c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b6e10b-9eaa-44b2-9e6d-33ff91a362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2CC4C51-1960-44EE-8C1E-B12EAE43EC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b6e10b-9eaa-44b2-9e6d-33ff91a362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F24A630-1609-4035-8FC7-362384AF9AEE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5cb6e10b-9eaa-44b2-9e6d-33ff91a362c4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423BBF5-7A85-41DC-AFCD-6F6BC03A39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2613</TotalTime>
  <Words>2344</Words>
  <Application>Microsoft Office PowerPoint</Application>
  <PresentationFormat>Grand écran</PresentationFormat>
  <Paragraphs>420</Paragraphs>
  <Slides>62</Slides>
  <Notes>42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62</vt:i4>
      </vt:variant>
    </vt:vector>
  </HeadingPairs>
  <TitlesOfParts>
    <vt:vector size="67" baseType="lpstr">
      <vt:lpstr>SimSun</vt:lpstr>
      <vt:lpstr>Arial</vt:lpstr>
      <vt:lpstr>Arial Black</vt:lpstr>
      <vt:lpstr>Calibri</vt:lpstr>
      <vt:lpstr>Office Theme</vt:lpstr>
      <vt:lpstr>PGPCC - Mentor session</vt:lpstr>
      <vt:lpstr>Hi, my name is …</vt:lpstr>
      <vt:lpstr>Agenda</vt:lpstr>
      <vt:lpstr>Présentation PowerPoint</vt:lpstr>
      <vt:lpstr>Azure Storage Accounts</vt:lpstr>
      <vt:lpstr>Azure Storage Accounts</vt:lpstr>
      <vt:lpstr>Azure Blob Storage – Replication Options</vt:lpstr>
      <vt:lpstr>Azure Storage Accounts - Limits</vt:lpstr>
      <vt:lpstr>Azure Storage Accounts</vt:lpstr>
      <vt:lpstr>Azure Storage Accounts</vt:lpstr>
      <vt:lpstr>Azure Storage Accounts</vt:lpstr>
      <vt:lpstr>Azure Storage Browser</vt:lpstr>
      <vt:lpstr>Présentation PowerPoint</vt:lpstr>
      <vt:lpstr>Azure File Storage</vt:lpstr>
      <vt:lpstr>Azure File Storage</vt:lpstr>
      <vt:lpstr>Présentation PowerPoint</vt:lpstr>
      <vt:lpstr>Azure Table Storage</vt:lpstr>
      <vt:lpstr>Azure Table Storage</vt:lpstr>
      <vt:lpstr>Azure Table Storage</vt:lpstr>
      <vt:lpstr>Azure Table Storage</vt:lpstr>
      <vt:lpstr>Azure Table Storage</vt:lpstr>
      <vt:lpstr>Azure Table Storage</vt:lpstr>
      <vt:lpstr>Présentation PowerPoint</vt:lpstr>
      <vt:lpstr>Azure Queue Storage</vt:lpstr>
      <vt:lpstr>Azure Queue Storage</vt:lpstr>
      <vt:lpstr>Azure Queue Storage</vt:lpstr>
      <vt:lpstr>Azure Queue Storage</vt:lpstr>
      <vt:lpstr>Azure Queue Storage</vt:lpstr>
      <vt:lpstr>Présentation PowerPoint</vt:lpstr>
      <vt:lpstr>Azure Blob Storage</vt:lpstr>
      <vt:lpstr>Azure Blob Storage</vt:lpstr>
      <vt:lpstr>Azure Blob Storage – Access tiers</vt:lpstr>
      <vt:lpstr>Azure Blob Storage</vt:lpstr>
      <vt:lpstr>Azure Blob Storage</vt:lpstr>
      <vt:lpstr>Azure Blob Storage</vt:lpstr>
      <vt:lpstr>Azure Blob Storage</vt:lpstr>
      <vt:lpstr>Azure Blob Storage</vt:lpstr>
      <vt:lpstr>Azure Blob Storage</vt:lpstr>
      <vt:lpstr>Azure Blob Storage</vt:lpstr>
      <vt:lpstr>Azure Blob Storage</vt:lpstr>
      <vt:lpstr>Présentation PowerPoint</vt:lpstr>
      <vt:lpstr>Azure App Service Web Apps</vt:lpstr>
      <vt:lpstr>Azure App Service Web Apps</vt:lpstr>
      <vt:lpstr>Azure App Service Web Apps</vt:lpstr>
      <vt:lpstr>Azure App Service Web Apps</vt:lpstr>
      <vt:lpstr>Azure App Service Web Apps</vt:lpstr>
      <vt:lpstr>Azure App Service Web Apps</vt:lpstr>
      <vt:lpstr>Azure App Service Web Apps</vt:lpstr>
      <vt:lpstr>Azure App Service Web Apps</vt:lpstr>
      <vt:lpstr>Azure App Service Web Apps</vt:lpstr>
      <vt:lpstr>Azure App Service Web Apps</vt:lpstr>
      <vt:lpstr>Azure App Service Web Apps</vt:lpstr>
      <vt:lpstr>Azure App Service Web Apps</vt:lpstr>
      <vt:lpstr>Présentation PowerPoint</vt:lpstr>
      <vt:lpstr>Azure Functions</vt:lpstr>
      <vt:lpstr>Azure Functions</vt:lpstr>
      <vt:lpstr>Azure Functions</vt:lpstr>
      <vt:lpstr>Function Hosting Plans</vt:lpstr>
      <vt:lpstr>Azure Functions</vt:lpstr>
      <vt:lpstr>Présentation PowerPoint</vt:lpstr>
      <vt:lpstr>Cekissa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Mentor session guideline</dc:title>
  <dc:creator>Nirmallya Mukherjee</dc:creator>
  <cp:lastModifiedBy>Tidjani Belmansour</cp:lastModifiedBy>
  <cp:revision>36</cp:revision>
  <dcterms:created xsi:type="dcterms:W3CDTF">2020-12-06T12:09:06Z</dcterms:created>
  <dcterms:modified xsi:type="dcterms:W3CDTF">2022-06-30T13:47:39Z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  <property fmtid="{D5CDD505-2E9C-101B-9397-08002B2CF9AE}" pid="3" name="ContentTypeId">
    <vt:lpwstr>0x0101001ACC2FEBA2B8164C86BEEB1468AC0F6C</vt:lpwstr>
  </property>
</Properties>
</file>