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Canva Sans" charset="1" panose="020B0503030501040103"/>
      <p:regular r:id="rId12"/>
    </p:embeddedFont>
    <p:embeddedFont>
      <p:font typeface="League Spartan" charset="1" panose="00000800000000000000"/>
      <p:regular r:id="rId13"/>
    </p:embeddedFont>
    <p:embeddedFont>
      <p:font typeface="Gliker Bold" charset="1" panose="000008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D35039"/>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15120" y="1028700"/>
            <a:ext cx="15657760" cy="9962250"/>
          </a:xfrm>
          <a:custGeom>
            <a:avLst/>
            <a:gdLst/>
            <a:ahLst/>
            <a:cxnLst/>
            <a:rect r="r" b="b" t="t" l="l"/>
            <a:pathLst>
              <a:path h="9962250" w="15657760">
                <a:moveTo>
                  <a:pt x="0" y="0"/>
                </a:moveTo>
                <a:lnTo>
                  <a:pt x="15657760" y="0"/>
                </a:lnTo>
                <a:lnTo>
                  <a:pt x="15657760" y="9962250"/>
                </a:lnTo>
                <a:lnTo>
                  <a:pt x="0" y="9962250"/>
                </a:lnTo>
                <a:lnTo>
                  <a:pt x="0" y="0"/>
                </a:lnTo>
                <a:close/>
              </a:path>
            </a:pathLst>
          </a:custGeom>
          <a:blipFill>
            <a:blip r:embed="rId2"/>
            <a:stretch>
              <a:fillRect l="0" t="0" r="0" b="0"/>
            </a:stretch>
          </a:blipFill>
        </p:spPr>
      </p:sp>
      <p:grpSp>
        <p:nvGrpSpPr>
          <p:cNvPr name="Group 6" id="6"/>
          <p:cNvGrpSpPr/>
          <p:nvPr/>
        </p:nvGrpSpPr>
        <p:grpSpPr>
          <a:xfrm rot="0">
            <a:off x="3455709" y="4815659"/>
            <a:ext cx="11148357" cy="4311623"/>
            <a:chOff x="0" y="0"/>
            <a:chExt cx="2936193" cy="1135571"/>
          </a:xfrm>
        </p:grpSpPr>
        <p:sp>
          <p:nvSpPr>
            <p:cNvPr name="Freeform 7" id="7"/>
            <p:cNvSpPr/>
            <p:nvPr/>
          </p:nvSpPr>
          <p:spPr>
            <a:xfrm flipH="false" flipV="false" rot="0">
              <a:off x="0" y="0"/>
              <a:ext cx="2936193" cy="1135571"/>
            </a:xfrm>
            <a:custGeom>
              <a:avLst/>
              <a:gdLst/>
              <a:ahLst/>
              <a:cxnLst/>
              <a:rect r="r" b="b" t="t" l="l"/>
              <a:pathLst>
                <a:path h="1135571" w="2936193">
                  <a:moveTo>
                    <a:pt x="0" y="0"/>
                  </a:moveTo>
                  <a:lnTo>
                    <a:pt x="2936193" y="0"/>
                  </a:lnTo>
                  <a:lnTo>
                    <a:pt x="2936193" y="1135571"/>
                  </a:lnTo>
                  <a:lnTo>
                    <a:pt x="0" y="1135571"/>
                  </a:lnTo>
                  <a:close/>
                </a:path>
              </a:pathLst>
            </a:custGeom>
            <a:solidFill>
              <a:srgbClr val="FFFFFF"/>
            </a:solidFill>
          </p:spPr>
        </p:sp>
        <p:sp>
          <p:nvSpPr>
            <p:cNvPr name="TextBox 8" id="8"/>
            <p:cNvSpPr txBox="true"/>
            <p:nvPr/>
          </p:nvSpPr>
          <p:spPr>
            <a:xfrm>
              <a:off x="0" y="-38100"/>
              <a:ext cx="2936193" cy="117367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4955963" y="3569840"/>
            <a:ext cx="8376075" cy="1245819"/>
            <a:chOff x="0" y="0"/>
            <a:chExt cx="2206044" cy="328117"/>
          </a:xfrm>
        </p:grpSpPr>
        <p:sp>
          <p:nvSpPr>
            <p:cNvPr name="Freeform 10" id="10"/>
            <p:cNvSpPr/>
            <p:nvPr/>
          </p:nvSpPr>
          <p:spPr>
            <a:xfrm flipH="false" flipV="false" rot="0">
              <a:off x="0" y="0"/>
              <a:ext cx="2206044" cy="328117"/>
            </a:xfrm>
            <a:custGeom>
              <a:avLst/>
              <a:gdLst/>
              <a:ahLst/>
              <a:cxnLst/>
              <a:rect r="r" b="b" t="t" l="l"/>
              <a:pathLst>
                <a:path h="328117" w="2206044">
                  <a:moveTo>
                    <a:pt x="0" y="0"/>
                  </a:moveTo>
                  <a:lnTo>
                    <a:pt x="2206044" y="0"/>
                  </a:lnTo>
                  <a:lnTo>
                    <a:pt x="2206044" y="328117"/>
                  </a:lnTo>
                  <a:lnTo>
                    <a:pt x="0" y="328117"/>
                  </a:lnTo>
                  <a:close/>
                </a:path>
              </a:pathLst>
            </a:custGeom>
            <a:solidFill>
              <a:srgbClr val="D35039"/>
            </a:solidFill>
          </p:spPr>
        </p:sp>
        <p:sp>
          <p:nvSpPr>
            <p:cNvPr name="TextBox 11" id="11"/>
            <p:cNvSpPr txBox="true"/>
            <p:nvPr/>
          </p:nvSpPr>
          <p:spPr>
            <a:xfrm>
              <a:off x="0" y="-38100"/>
              <a:ext cx="2206044" cy="36621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5500740" y="7436331"/>
            <a:ext cx="7058295" cy="1412261"/>
            <a:chOff x="0" y="0"/>
            <a:chExt cx="1858975" cy="371953"/>
          </a:xfrm>
        </p:grpSpPr>
        <p:sp>
          <p:nvSpPr>
            <p:cNvPr name="Freeform 13" id="13"/>
            <p:cNvSpPr/>
            <p:nvPr/>
          </p:nvSpPr>
          <p:spPr>
            <a:xfrm flipH="false" flipV="false" rot="0">
              <a:off x="0" y="0"/>
              <a:ext cx="1858975" cy="371953"/>
            </a:xfrm>
            <a:custGeom>
              <a:avLst/>
              <a:gdLst/>
              <a:ahLst/>
              <a:cxnLst/>
              <a:rect r="r" b="b" t="t" l="l"/>
              <a:pathLst>
                <a:path h="371953" w="1858975">
                  <a:moveTo>
                    <a:pt x="55940" y="0"/>
                  </a:moveTo>
                  <a:lnTo>
                    <a:pt x="1803035" y="0"/>
                  </a:lnTo>
                  <a:cubicBezTo>
                    <a:pt x="1833930" y="0"/>
                    <a:pt x="1858975" y="25045"/>
                    <a:pt x="1858975" y="55940"/>
                  </a:cubicBezTo>
                  <a:lnTo>
                    <a:pt x="1858975" y="316014"/>
                  </a:lnTo>
                  <a:cubicBezTo>
                    <a:pt x="1858975" y="330850"/>
                    <a:pt x="1853081" y="345078"/>
                    <a:pt x="1842591" y="355569"/>
                  </a:cubicBezTo>
                  <a:cubicBezTo>
                    <a:pt x="1832100" y="366060"/>
                    <a:pt x="1817871" y="371953"/>
                    <a:pt x="1803035" y="371953"/>
                  </a:cubicBezTo>
                  <a:lnTo>
                    <a:pt x="55940" y="371953"/>
                  </a:lnTo>
                  <a:cubicBezTo>
                    <a:pt x="25045" y="371953"/>
                    <a:pt x="0" y="346909"/>
                    <a:pt x="0" y="316014"/>
                  </a:cubicBezTo>
                  <a:lnTo>
                    <a:pt x="0" y="55940"/>
                  </a:lnTo>
                  <a:cubicBezTo>
                    <a:pt x="0" y="25045"/>
                    <a:pt x="25045" y="0"/>
                    <a:pt x="55940" y="0"/>
                  </a:cubicBezTo>
                  <a:close/>
                </a:path>
              </a:pathLst>
            </a:custGeom>
            <a:solidFill>
              <a:srgbClr val="000000"/>
            </a:solidFill>
          </p:spPr>
        </p:sp>
        <p:sp>
          <p:nvSpPr>
            <p:cNvPr name="TextBox 14" id="14"/>
            <p:cNvSpPr txBox="true"/>
            <p:nvPr/>
          </p:nvSpPr>
          <p:spPr>
            <a:xfrm>
              <a:off x="0" y="-38100"/>
              <a:ext cx="1858975" cy="41005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166372" y="3797012"/>
            <a:ext cx="3955256" cy="697973"/>
          </a:xfrm>
          <a:prstGeom prst="rect">
            <a:avLst/>
          </a:prstGeom>
        </p:spPr>
        <p:txBody>
          <a:bodyPr anchor="t" rtlCol="false" tIns="0" lIns="0" bIns="0" rIns="0">
            <a:spAutoFit/>
          </a:bodyPr>
          <a:lstStyle/>
          <a:p>
            <a:pPr algn="ctr">
              <a:lnSpc>
                <a:spcPts val="5629"/>
              </a:lnSpc>
            </a:pPr>
            <a:r>
              <a:rPr lang="en-US" sz="4020">
                <a:solidFill>
                  <a:srgbClr val="FFFFFF"/>
                </a:solidFill>
                <a:latin typeface="Canva Sans"/>
                <a:ea typeface="Canva Sans"/>
                <a:cs typeface="Canva Sans"/>
                <a:sym typeface="Canva Sans"/>
              </a:rPr>
              <a:t>Web Framework</a:t>
            </a:r>
          </a:p>
        </p:txBody>
      </p:sp>
      <p:sp>
        <p:nvSpPr>
          <p:cNvPr name="TextBox 16" id="16"/>
          <p:cNvSpPr txBox="true"/>
          <p:nvPr/>
        </p:nvSpPr>
        <p:spPr>
          <a:xfrm rot="0">
            <a:off x="4193456" y="5089499"/>
            <a:ext cx="9901089" cy="1883032"/>
          </a:xfrm>
          <a:prstGeom prst="rect">
            <a:avLst/>
          </a:prstGeom>
        </p:spPr>
        <p:txBody>
          <a:bodyPr anchor="t" rtlCol="false" tIns="0" lIns="0" bIns="0" rIns="0">
            <a:spAutoFit/>
          </a:bodyPr>
          <a:lstStyle/>
          <a:p>
            <a:pPr algn="ctr">
              <a:lnSpc>
                <a:spcPts val="15385"/>
              </a:lnSpc>
            </a:pPr>
            <a:r>
              <a:rPr lang="en-US" b="true" sz="10989">
                <a:solidFill>
                  <a:srgbClr val="000000"/>
                </a:solidFill>
                <a:latin typeface="League Spartan"/>
                <a:ea typeface="League Spartan"/>
                <a:cs typeface="League Spartan"/>
                <a:sym typeface="League Spartan"/>
              </a:rPr>
              <a:t>EduSumatera</a:t>
            </a:r>
          </a:p>
        </p:txBody>
      </p:sp>
      <p:sp>
        <p:nvSpPr>
          <p:cNvPr name="TextBox 17" id="17"/>
          <p:cNvSpPr txBox="true"/>
          <p:nvPr/>
        </p:nvSpPr>
        <p:spPr>
          <a:xfrm rot="0">
            <a:off x="5500740" y="7605577"/>
            <a:ext cx="7058295" cy="923370"/>
          </a:xfrm>
          <a:prstGeom prst="rect">
            <a:avLst/>
          </a:prstGeom>
        </p:spPr>
        <p:txBody>
          <a:bodyPr anchor="t" rtlCol="false" tIns="0" lIns="0" bIns="0" rIns="0">
            <a:spAutoFit/>
          </a:bodyPr>
          <a:lstStyle/>
          <a:p>
            <a:pPr algn="ctr">
              <a:lnSpc>
                <a:spcPts val="3705"/>
              </a:lnSpc>
            </a:pPr>
            <a:r>
              <a:rPr lang="en-US" sz="2646">
                <a:solidFill>
                  <a:srgbClr val="FDD39C"/>
                </a:solidFill>
                <a:latin typeface="Canva Sans"/>
                <a:ea typeface="Canva Sans"/>
                <a:cs typeface="Canva Sans"/>
                <a:sym typeface="Canva Sans"/>
              </a:rPr>
              <a:t>By. Bela Cantika</a:t>
            </a:r>
          </a:p>
          <a:p>
            <a:pPr algn="ctr">
              <a:lnSpc>
                <a:spcPts val="3705"/>
              </a:lnSpc>
            </a:pPr>
            <a:r>
              <a:rPr lang="en-US" sz="2646">
                <a:solidFill>
                  <a:srgbClr val="FDD39C"/>
                </a:solidFill>
                <a:latin typeface="Canva Sans"/>
                <a:ea typeface="Canva Sans"/>
                <a:cs typeface="Canva Sans"/>
                <a:sym typeface="Canva Sans"/>
              </a:rPr>
              <a:t>NPM 2213025076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9002"/>
        </a:solidFill>
      </p:bgPr>
    </p:bg>
    <p:spTree>
      <p:nvGrpSpPr>
        <p:cNvPr id="1" name=""/>
        <p:cNvGrpSpPr/>
        <p:nvPr/>
      </p:nvGrpSpPr>
      <p:grpSpPr>
        <a:xfrm>
          <a:off x="0" y="0"/>
          <a:ext cx="0" cy="0"/>
          <a:chOff x="0" y="0"/>
          <a:chExt cx="0" cy="0"/>
        </a:xfrm>
      </p:grpSpPr>
      <p:sp>
        <p:nvSpPr>
          <p:cNvPr name="Freeform 2" id="2"/>
          <p:cNvSpPr/>
          <p:nvPr/>
        </p:nvSpPr>
        <p:spPr>
          <a:xfrm flipH="false" flipV="false" rot="0">
            <a:off x="450150" y="4010185"/>
            <a:ext cx="5732529" cy="6050163"/>
          </a:xfrm>
          <a:custGeom>
            <a:avLst/>
            <a:gdLst/>
            <a:ahLst/>
            <a:cxnLst/>
            <a:rect r="r" b="b" t="t" l="l"/>
            <a:pathLst>
              <a:path h="6050163" w="5732529">
                <a:moveTo>
                  <a:pt x="0" y="0"/>
                </a:moveTo>
                <a:lnTo>
                  <a:pt x="5732530" y="0"/>
                </a:lnTo>
                <a:lnTo>
                  <a:pt x="5732530" y="6050163"/>
                </a:lnTo>
                <a:lnTo>
                  <a:pt x="0" y="6050163"/>
                </a:lnTo>
                <a:lnTo>
                  <a:pt x="0" y="0"/>
                </a:lnTo>
                <a:close/>
              </a:path>
            </a:pathLst>
          </a:custGeom>
          <a:blipFill>
            <a:blip r:embed="rId2"/>
            <a:stretch>
              <a:fillRect l="0" t="0" r="0" b="0"/>
            </a:stretch>
          </a:blipFill>
        </p:spPr>
      </p:sp>
      <p:sp>
        <p:nvSpPr>
          <p:cNvPr name="Freeform 3" id="3"/>
          <p:cNvSpPr/>
          <p:nvPr/>
        </p:nvSpPr>
        <p:spPr>
          <a:xfrm flipH="false" flipV="false" rot="0">
            <a:off x="14708189" y="671989"/>
            <a:ext cx="3016894" cy="3338196"/>
          </a:xfrm>
          <a:custGeom>
            <a:avLst/>
            <a:gdLst/>
            <a:ahLst/>
            <a:cxnLst/>
            <a:rect r="r" b="b" t="t" l="l"/>
            <a:pathLst>
              <a:path h="3338196" w="3016894">
                <a:moveTo>
                  <a:pt x="0" y="0"/>
                </a:moveTo>
                <a:lnTo>
                  <a:pt x="3016894" y="0"/>
                </a:lnTo>
                <a:lnTo>
                  <a:pt x="3016894" y="3338196"/>
                </a:lnTo>
                <a:lnTo>
                  <a:pt x="0" y="33381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305706" y="1133475"/>
            <a:ext cx="10034600" cy="3245789"/>
          </a:xfrm>
          <a:prstGeom prst="rect">
            <a:avLst/>
          </a:prstGeom>
        </p:spPr>
        <p:txBody>
          <a:bodyPr anchor="t" rtlCol="false" tIns="0" lIns="0" bIns="0" rIns="0">
            <a:spAutoFit/>
          </a:bodyPr>
          <a:lstStyle/>
          <a:p>
            <a:pPr algn="ctr">
              <a:lnSpc>
                <a:spcPts val="12732"/>
              </a:lnSpc>
            </a:pPr>
            <a:r>
              <a:rPr lang="en-US" sz="11471">
                <a:solidFill>
                  <a:srgbClr val="000000"/>
                </a:solidFill>
                <a:latin typeface="League Spartan"/>
                <a:ea typeface="League Spartan"/>
                <a:cs typeface="League Spartan"/>
                <a:sym typeface="League Spartan"/>
              </a:rPr>
              <a:t>Deskripsi SIngkat</a:t>
            </a:r>
          </a:p>
        </p:txBody>
      </p:sp>
      <p:sp>
        <p:nvSpPr>
          <p:cNvPr name="TextBox 5" id="5"/>
          <p:cNvSpPr txBox="true"/>
          <p:nvPr/>
        </p:nvSpPr>
        <p:spPr>
          <a:xfrm rot="0">
            <a:off x="6182680" y="4911247"/>
            <a:ext cx="11768380" cy="4181365"/>
          </a:xfrm>
          <a:prstGeom prst="rect">
            <a:avLst/>
          </a:prstGeom>
        </p:spPr>
        <p:txBody>
          <a:bodyPr anchor="t" rtlCol="false" tIns="0" lIns="0" bIns="0" rIns="0">
            <a:spAutoFit/>
          </a:bodyPr>
          <a:lstStyle/>
          <a:p>
            <a:pPr algn="ctr">
              <a:lnSpc>
                <a:spcPts val="4731"/>
              </a:lnSpc>
            </a:pPr>
            <a:r>
              <a:rPr lang="en-US" sz="3379">
                <a:solidFill>
                  <a:srgbClr val="FFFFFF"/>
                </a:solidFill>
                <a:latin typeface="Canva Sans"/>
                <a:ea typeface="Canva Sans"/>
                <a:cs typeface="Canva Sans"/>
                <a:sym typeface="Canva Sans"/>
              </a:rPr>
              <a:t>EduSumatera adalah platform berbasis web yang menyediakan informasi tentang Perguruan Tinggi Negeri (PTN) di Sumatera, termasuk profil universitas, program studi, dan akreditasinya. Website ini bertujuan untuk memberikan kemudahan bagi calon mahasiswa dalam memilih universitas berdasarkan informasi yang lengkap dan terpercaya.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9002"/>
        </a:solidFill>
      </p:bgPr>
    </p:bg>
    <p:spTree>
      <p:nvGrpSpPr>
        <p:cNvPr id="1" name=""/>
        <p:cNvGrpSpPr/>
        <p:nvPr/>
      </p:nvGrpSpPr>
      <p:grpSpPr>
        <a:xfrm>
          <a:off x="0" y="0"/>
          <a:ext cx="0" cy="0"/>
          <a:chOff x="0" y="0"/>
          <a:chExt cx="0" cy="0"/>
        </a:xfrm>
      </p:grpSpPr>
      <p:sp>
        <p:nvSpPr>
          <p:cNvPr name="Freeform 2" id="2"/>
          <p:cNvSpPr/>
          <p:nvPr/>
        </p:nvSpPr>
        <p:spPr>
          <a:xfrm flipH="false" flipV="false" rot="0">
            <a:off x="14612969" y="645112"/>
            <a:ext cx="2646331" cy="3086100"/>
          </a:xfrm>
          <a:custGeom>
            <a:avLst/>
            <a:gdLst/>
            <a:ahLst/>
            <a:cxnLst/>
            <a:rect r="r" b="b" t="t" l="l"/>
            <a:pathLst>
              <a:path h="3086100" w="2646331">
                <a:moveTo>
                  <a:pt x="0" y="0"/>
                </a:moveTo>
                <a:lnTo>
                  <a:pt x="2646331" y="0"/>
                </a:lnTo>
                <a:lnTo>
                  <a:pt x="2646331" y="3086100"/>
                </a:lnTo>
                <a:lnTo>
                  <a:pt x="0" y="3086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691261"/>
            <a:ext cx="8486827" cy="1258404"/>
            <a:chOff x="0" y="0"/>
            <a:chExt cx="2235214" cy="331432"/>
          </a:xfrm>
        </p:grpSpPr>
        <p:sp>
          <p:nvSpPr>
            <p:cNvPr name="Freeform 4" id="4"/>
            <p:cNvSpPr/>
            <p:nvPr/>
          </p:nvSpPr>
          <p:spPr>
            <a:xfrm flipH="false" flipV="false" rot="0">
              <a:off x="0" y="0"/>
              <a:ext cx="2235214" cy="331432"/>
            </a:xfrm>
            <a:custGeom>
              <a:avLst/>
              <a:gdLst/>
              <a:ahLst/>
              <a:cxnLst/>
              <a:rect r="r" b="b" t="t" l="l"/>
              <a:pathLst>
                <a:path h="331432" w="2235214">
                  <a:moveTo>
                    <a:pt x="0" y="0"/>
                  </a:moveTo>
                  <a:lnTo>
                    <a:pt x="2235214" y="0"/>
                  </a:lnTo>
                  <a:lnTo>
                    <a:pt x="2235214" y="331432"/>
                  </a:lnTo>
                  <a:lnTo>
                    <a:pt x="0" y="331432"/>
                  </a:lnTo>
                  <a:close/>
                </a:path>
              </a:pathLst>
            </a:custGeom>
            <a:solidFill>
              <a:srgbClr val="FDD39C"/>
            </a:solidFill>
          </p:spPr>
        </p:sp>
        <p:sp>
          <p:nvSpPr>
            <p:cNvPr name="TextBox 5" id="5"/>
            <p:cNvSpPr txBox="true"/>
            <p:nvPr/>
          </p:nvSpPr>
          <p:spPr>
            <a:xfrm>
              <a:off x="0" y="-38100"/>
              <a:ext cx="2235214" cy="36953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1786511"/>
            <a:ext cx="13925364" cy="1625851"/>
          </a:xfrm>
          <a:prstGeom prst="rect">
            <a:avLst/>
          </a:prstGeom>
        </p:spPr>
        <p:txBody>
          <a:bodyPr anchor="t" rtlCol="false" tIns="0" lIns="0" bIns="0" rIns="0">
            <a:spAutoFit/>
          </a:bodyPr>
          <a:lstStyle/>
          <a:p>
            <a:pPr algn="ctr">
              <a:lnSpc>
                <a:spcPts val="12571"/>
              </a:lnSpc>
            </a:pPr>
            <a:r>
              <a:rPr lang="en-US" sz="11325">
                <a:solidFill>
                  <a:srgbClr val="000000"/>
                </a:solidFill>
                <a:latin typeface="League Spartan"/>
                <a:ea typeface="League Spartan"/>
                <a:cs typeface="League Spartan"/>
                <a:sym typeface="League Spartan"/>
              </a:rPr>
              <a:t>Fitur Utama</a:t>
            </a:r>
          </a:p>
        </p:txBody>
      </p:sp>
      <p:sp>
        <p:nvSpPr>
          <p:cNvPr name="TextBox 7" id="7"/>
          <p:cNvSpPr txBox="true"/>
          <p:nvPr/>
        </p:nvSpPr>
        <p:spPr>
          <a:xfrm rot="0">
            <a:off x="1516238" y="4242471"/>
            <a:ext cx="16020447" cy="3072792"/>
          </a:xfrm>
          <a:prstGeom prst="rect">
            <a:avLst/>
          </a:prstGeom>
        </p:spPr>
        <p:txBody>
          <a:bodyPr anchor="t" rtlCol="false" tIns="0" lIns="0" bIns="0" rIns="0">
            <a:spAutoFit/>
          </a:bodyPr>
          <a:lstStyle/>
          <a:p>
            <a:pPr algn="l" marL="760821" indent="-380410" lvl="1">
              <a:lnSpc>
                <a:spcPts val="4933"/>
              </a:lnSpc>
              <a:buAutoNum type="arabicPeriod" startAt="1"/>
            </a:pPr>
            <a:r>
              <a:rPr lang="en-US" sz="3523">
                <a:solidFill>
                  <a:srgbClr val="FFFFFF"/>
                </a:solidFill>
                <a:latin typeface="Canva Sans"/>
                <a:ea typeface="Canva Sans"/>
                <a:cs typeface="Canva Sans"/>
                <a:sym typeface="Canva Sans"/>
              </a:rPr>
              <a:t>Halaman Beranda – Menampilkan daftar ringkasan PTN di Sumatera.</a:t>
            </a:r>
          </a:p>
          <a:p>
            <a:pPr algn="l" marL="760821" indent="-380410" lvl="1">
              <a:lnSpc>
                <a:spcPts val="4933"/>
              </a:lnSpc>
              <a:buAutoNum type="arabicPeriod" startAt="1"/>
            </a:pPr>
            <a:r>
              <a:rPr lang="en-US" sz="3523">
                <a:solidFill>
                  <a:srgbClr val="FFFFFF"/>
                </a:solidFill>
                <a:latin typeface="Canva Sans"/>
                <a:ea typeface="Canva Sans"/>
                <a:cs typeface="Canva Sans"/>
                <a:sym typeface="Canva Sans"/>
              </a:rPr>
              <a:t>Halaman Profil PTN – Menampilkan detail universitas dan akreditasi program studi.</a:t>
            </a:r>
          </a:p>
          <a:p>
            <a:pPr algn="l" marL="760821" indent="-380410" lvl="1">
              <a:lnSpc>
                <a:spcPts val="4933"/>
              </a:lnSpc>
              <a:buAutoNum type="arabicPeriod" startAt="1"/>
            </a:pPr>
            <a:r>
              <a:rPr lang="en-US" sz="3523">
                <a:solidFill>
                  <a:srgbClr val="FFFFFF"/>
                </a:solidFill>
                <a:latin typeface="Canva Sans"/>
                <a:ea typeface="Canva Sans"/>
                <a:cs typeface="Canva Sans"/>
                <a:sym typeface="Canva Sans"/>
              </a:rPr>
              <a:t>Halaman Akreditasi PTN – Menampilkan daftar PTN dengan informasi akreditasinya.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9002"/>
        </a:solidFill>
      </p:bgPr>
    </p:bg>
    <p:spTree>
      <p:nvGrpSpPr>
        <p:cNvPr id="1" name=""/>
        <p:cNvGrpSpPr/>
        <p:nvPr/>
      </p:nvGrpSpPr>
      <p:grpSpPr>
        <a:xfrm>
          <a:off x="0" y="0"/>
          <a:ext cx="0" cy="0"/>
          <a:chOff x="0" y="0"/>
          <a:chExt cx="0" cy="0"/>
        </a:xfrm>
      </p:grpSpPr>
      <p:grpSp>
        <p:nvGrpSpPr>
          <p:cNvPr name="Group 2" id="2"/>
          <p:cNvGrpSpPr/>
          <p:nvPr/>
        </p:nvGrpSpPr>
        <p:grpSpPr>
          <a:xfrm rot="0">
            <a:off x="0" y="1691261"/>
            <a:ext cx="5452994" cy="1258404"/>
            <a:chOff x="0" y="0"/>
            <a:chExt cx="1436179" cy="331432"/>
          </a:xfrm>
        </p:grpSpPr>
        <p:sp>
          <p:nvSpPr>
            <p:cNvPr name="Freeform 3" id="3"/>
            <p:cNvSpPr/>
            <p:nvPr/>
          </p:nvSpPr>
          <p:spPr>
            <a:xfrm flipH="false" flipV="false" rot="0">
              <a:off x="0" y="0"/>
              <a:ext cx="1436179" cy="331432"/>
            </a:xfrm>
            <a:custGeom>
              <a:avLst/>
              <a:gdLst/>
              <a:ahLst/>
              <a:cxnLst/>
              <a:rect r="r" b="b" t="t" l="l"/>
              <a:pathLst>
                <a:path h="331432" w="1436179">
                  <a:moveTo>
                    <a:pt x="0" y="0"/>
                  </a:moveTo>
                  <a:lnTo>
                    <a:pt x="1436179" y="0"/>
                  </a:lnTo>
                  <a:lnTo>
                    <a:pt x="1436179" y="331432"/>
                  </a:lnTo>
                  <a:lnTo>
                    <a:pt x="0" y="331432"/>
                  </a:lnTo>
                  <a:close/>
                </a:path>
              </a:pathLst>
            </a:custGeom>
            <a:solidFill>
              <a:srgbClr val="FDD39C"/>
            </a:solidFill>
          </p:spPr>
        </p:sp>
        <p:sp>
          <p:nvSpPr>
            <p:cNvPr name="TextBox 4" id="4"/>
            <p:cNvSpPr txBox="true"/>
            <p:nvPr/>
          </p:nvSpPr>
          <p:spPr>
            <a:xfrm>
              <a:off x="0" y="-38100"/>
              <a:ext cx="1436179" cy="36953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832315" y="892266"/>
            <a:ext cx="4623371" cy="4114800"/>
          </a:xfrm>
          <a:custGeom>
            <a:avLst/>
            <a:gdLst/>
            <a:ahLst/>
            <a:cxnLst/>
            <a:rect r="r" b="b" t="t" l="l"/>
            <a:pathLst>
              <a:path h="4114800" w="4623371">
                <a:moveTo>
                  <a:pt x="0" y="0"/>
                </a:moveTo>
                <a:lnTo>
                  <a:pt x="4623370" y="0"/>
                </a:lnTo>
                <a:lnTo>
                  <a:pt x="462337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863636" y="7103858"/>
            <a:ext cx="12560727" cy="2825777"/>
          </a:xfrm>
          <a:prstGeom prst="rect">
            <a:avLst/>
          </a:prstGeom>
        </p:spPr>
        <p:txBody>
          <a:bodyPr anchor="t" rtlCol="false" tIns="0" lIns="0" bIns="0" rIns="0">
            <a:spAutoFit/>
          </a:bodyPr>
          <a:lstStyle/>
          <a:p>
            <a:pPr algn="ctr">
              <a:lnSpc>
                <a:spcPts val="5913"/>
              </a:lnSpc>
            </a:pPr>
            <a:r>
              <a:rPr lang="en-US" sz="4223">
                <a:solidFill>
                  <a:srgbClr val="FFFFFF"/>
                </a:solidFill>
                <a:latin typeface="Canva Sans"/>
                <a:ea typeface="Canva Sans"/>
                <a:cs typeface="Canva Sans"/>
                <a:sym typeface="Canva Sans"/>
              </a:rPr>
              <a:t>Frontend (</a:t>
            </a:r>
            <a:r>
              <a:rPr lang="en-US" sz="4223">
                <a:solidFill>
                  <a:srgbClr val="FFFFFF"/>
                </a:solidFill>
                <a:latin typeface="Canva Sans"/>
                <a:ea typeface="Canva Sans"/>
                <a:cs typeface="Canva Sans"/>
                <a:sym typeface="Canva Sans"/>
              </a:rPr>
              <a:t>Bootstrap)</a:t>
            </a:r>
          </a:p>
          <a:p>
            <a:pPr algn="ctr">
              <a:lnSpc>
                <a:spcPts val="5913"/>
              </a:lnSpc>
            </a:pPr>
            <a:r>
              <a:rPr lang="en-US" sz="4223">
                <a:solidFill>
                  <a:srgbClr val="FFFFFF"/>
                </a:solidFill>
                <a:latin typeface="Canva Sans"/>
                <a:ea typeface="Canva Sans"/>
                <a:cs typeface="Canva Sans"/>
                <a:sym typeface="Canva Sans"/>
              </a:rPr>
              <a:t>Backend (CodeIgniter (CI 4))</a:t>
            </a:r>
          </a:p>
          <a:p>
            <a:pPr algn="ctr">
              <a:lnSpc>
                <a:spcPts val="5913"/>
              </a:lnSpc>
            </a:pPr>
            <a:r>
              <a:rPr lang="en-US" sz="4223">
                <a:solidFill>
                  <a:srgbClr val="FFFFFF"/>
                </a:solidFill>
                <a:latin typeface="Canva Sans"/>
                <a:ea typeface="Canva Sans"/>
                <a:cs typeface="Canva Sans"/>
                <a:sym typeface="Canva Sans"/>
              </a:rPr>
              <a:t>Database (MySQL)</a:t>
            </a:r>
          </a:p>
          <a:p>
            <a:pPr algn="ctr">
              <a:lnSpc>
                <a:spcPts val="4933"/>
              </a:lnSpc>
            </a:pPr>
          </a:p>
        </p:txBody>
      </p:sp>
      <p:grpSp>
        <p:nvGrpSpPr>
          <p:cNvPr name="Group 7" id="7"/>
          <p:cNvGrpSpPr/>
          <p:nvPr/>
        </p:nvGrpSpPr>
        <p:grpSpPr>
          <a:xfrm rot="0">
            <a:off x="12661626" y="5237583"/>
            <a:ext cx="5626374" cy="1258404"/>
            <a:chOff x="0" y="0"/>
            <a:chExt cx="1481843" cy="331432"/>
          </a:xfrm>
        </p:grpSpPr>
        <p:sp>
          <p:nvSpPr>
            <p:cNvPr name="Freeform 8" id="8"/>
            <p:cNvSpPr/>
            <p:nvPr/>
          </p:nvSpPr>
          <p:spPr>
            <a:xfrm flipH="false" flipV="false" rot="0">
              <a:off x="0" y="0"/>
              <a:ext cx="1481843" cy="331432"/>
            </a:xfrm>
            <a:custGeom>
              <a:avLst/>
              <a:gdLst/>
              <a:ahLst/>
              <a:cxnLst/>
              <a:rect r="r" b="b" t="t" l="l"/>
              <a:pathLst>
                <a:path h="331432" w="1481843">
                  <a:moveTo>
                    <a:pt x="0" y="0"/>
                  </a:moveTo>
                  <a:lnTo>
                    <a:pt x="1481843" y="0"/>
                  </a:lnTo>
                  <a:lnTo>
                    <a:pt x="1481843" y="331432"/>
                  </a:lnTo>
                  <a:lnTo>
                    <a:pt x="0" y="331432"/>
                  </a:lnTo>
                  <a:close/>
                </a:path>
              </a:pathLst>
            </a:custGeom>
            <a:solidFill>
              <a:srgbClr val="FDD39C"/>
            </a:solidFill>
          </p:spPr>
        </p:sp>
        <p:sp>
          <p:nvSpPr>
            <p:cNvPr name="TextBox 9" id="9"/>
            <p:cNvSpPr txBox="true"/>
            <p:nvPr/>
          </p:nvSpPr>
          <p:spPr>
            <a:xfrm>
              <a:off x="0" y="-38100"/>
              <a:ext cx="1481843" cy="369532"/>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589319" y="5313783"/>
            <a:ext cx="16698681" cy="1293793"/>
          </a:xfrm>
          <a:prstGeom prst="rect">
            <a:avLst/>
          </a:prstGeom>
        </p:spPr>
        <p:txBody>
          <a:bodyPr anchor="t" rtlCol="false" tIns="0" lIns="0" bIns="0" rIns="0">
            <a:spAutoFit/>
          </a:bodyPr>
          <a:lstStyle/>
          <a:p>
            <a:pPr algn="l">
              <a:lnSpc>
                <a:spcPts val="10018"/>
              </a:lnSpc>
            </a:pPr>
            <a:r>
              <a:rPr lang="en-US" sz="9026">
                <a:solidFill>
                  <a:srgbClr val="000000"/>
                </a:solidFill>
                <a:latin typeface="League Spartan"/>
                <a:ea typeface="League Spartan"/>
                <a:cs typeface="League Spartan"/>
                <a:sym typeface="League Spartan"/>
              </a:rPr>
              <a:t>Teknologi Yang di Gunakan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9002"/>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8486827" cy="1258404"/>
            <a:chOff x="0" y="0"/>
            <a:chExt cx="2235214" cy="331432"/>
          </a:xfrm>
        </p:grpSpPr>
        <p:sp>
          <p:nvSpPr>
            <p:cNvPr name="Freeform 3" id="3"/>
            <p:cNvSpPr/>
            <p:nvPr/>
          </p:nvSpPr>
          <p:spPr>
            <a:xfrm flipH="false" flipV="false" rot="0">
              <a:off x="0" y="0"/>
              <a:ext cx="2235214" cy="331432"/>
            </a:xfrm>
            <a:custGeom>
              <a:avLst/>
              <a:gdLst/>
              <a:ahLst/>
              <a:cxnLst/>
              <a:rect r="r" b="b" t="t" l="l"/>
              <a:pathLst>
                <a:path h="331432" w="2235214">
                  <a:moveTo>
                    <a:pt x="0" y="0"/>
                  </a:moveTo>
                  <a:lnTo>
                    <a:pt x="2235214" y="0"/>
                  </a:lnTo>
                  <a:lnTo>
                    <a:pt x="2235214" y="331432"/>
                  </a:lnTo>
                  <a:lnTo>
                    <a:pt x="0" y="331432"/>
                  </a:lnTo>
                  <a:close/>
                </a:path>
              </a:pathLst>
            </a:custGeom>
            <a:solidFill>
              <a:srgbClr val="FDD39C"/>
            </a:solidFill>
          </p:spPr>
        </p:sp>
        <p:sp>
          <p:nvSpPr>
            <p:cNvPr name="TextBox 4" id="4"/>
            <p:cNvSpPr txBox="true"/>
            <p:nvPr/>
          </p:nvSpPr>
          <p:spPr>
            <a:xfrm>
              <a:off x="0" y="-38100"/>
              <a:ext cx="2235214" cy="36953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366838" y="2377659"/>
            <a:ext cx="5554324" cy="7892467"/>
          </a:xfrm>
          <a:custGeom>
            <a:avLst/>
            <a:gdLst/>
            <a:ahLst/>
            <a:cxnLst/>
            <a:rect r="r" b="b" t="t" l="l"/>
            <a:pathLst>
              <a:path h="7892467" w="5554324">
                <a:moveTo>
                  <a:pt x="0" y="0"/>
                </a:moveTo>
                <a:lnTo>
                  <a:pt x="5554324" y="0"/>
                </a:lnTo>
                <a:lnTo>
                  <a:pt x="5554324" y="7892467"/>
                </a:lnTo>
                <a:lnTo>
                  <a:pt x="0" y="7892467"/>
                </a:lnTo>
                <a:lnTo>
                  <a:pt x="0" y="0"/>
                </a:lnTo>
                <a:close/>
              </a:path>
            </a:pathLst>
          </a:custGeom>
          <a:blipFill>
            <a:blip r:embed="rId2"/>
            <a:stretch>
              <a:fillRect l="0" t="0" r="0" b="0"/>
            </a:stretch>
          </a:blipFill>
        </p:spPr>
      </p:sp>
      <p:sp>
        <p:nvSpPr>
          <p:cNvPr name="TextBox 6" id="6"/>
          <p:cNvSpPr txBox="true"/>
          <p:nvPr/>
        </p:nvSpPr>
        <p:spPr>
          <a:xfrm rot="0">
            <a:off x="1259808" y="1104900"/>
            <a:ext cx="13598774" cy="1272759"/>
          </a:xfrm>
          <a:prstGeom prst="rect">
            <a:avLst/>
          </a:prstGeom>
        </p:spPr>
        <p:txBody>
          <a:bodyPr anchor="t" rtlCol="false" tIns="0" lIns="0" bIns="0" rIns="0">
            <a:spAutoFit/>
          </a:bodyPr>
          <a:lstStyle/>
          <a:p>
            <a:pPr algn="ctr">
              <a:lnSpc>
                <a:spcPts val="9853"/>
              </a:lnSpc>
            </a:pPr>
            <a:r>
              <a:rPr lang="en-US" sz="8876">
                <a:solidFill>
                  <a:srgbClr val="000000"/>
                </a:solidFill>
                <a:latin typeface="League Spartan"/>
                <a:ea typeface="League Spartan"/>
                <a:cs typeface="League Spartan"/>
                <a:sym typeface="League Spartan"/>
              </a:rPr>
              <a:t>Timeline Proyek</a:t>
            </a:r>
          </a:p>
        </p:txBody>
      </p:sp>
      <p:sp>
        <p:nvSpPr>
          <p:cNvPr name="TextBox 7" id="7"/>
          <p:cNvSpPr txBox="true"/>
          <p:nvPr/>
        </p:nvSpPr>
        <p:spPr>
          <a:xfrm rot="0">
            <a:off x="783896" y="2406751"/>
            <a:ext cx="7702932" cy="1684059"/>
          </a:xfrm>
          <a:prstGeom prst="rect">
            <a:avLst/>
          </a:prstGeom>
        </p:spPr>
        <p:txBody>
          <a:bodyPr anchor="t" rtlCol="false" tIns="0" lIns="0" bIns="0" rIns="0">
            <a:spAutoFit/>
          </a:bodyPr>
          <a:lstStyle/>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Perencanaan Proyek dan Membuat Judul Proyek</a:t>
            </a:r>
          </a:p>
          <a:p>
            <a:pPr algn="just" marL="626110" indent="-313055" lvl="1">
              <a:lnSpc>
                <a:spcPts val="4060"/>
              </a:lnSpc>
              <a:buFont typeface="Arial"/>
              <a:buChar char="•"/>
            </a:pPr>
            <a:r>
              <a:rPr lang="en-US" sz="2900">
                <a:solidFill>
                  <a:srgbClr val="FFFFFF"/>
                </a:solidFill>
                <a:latin typeface="Canva Sans"/>
                <a:ea typeface="Canva Sans"/>
                <a:cs typeface="Canva Sans"/>
                <a:sym typeface="Canva Sans"/>
              </a:rPr>
              <a:t>Membuat Timeline Proyek</a:t>
            </a:r>
          </a:p>
          <a:p>
            <a:pPr algn="ctr">
              <a:lnSpc>
                <a:spcPts val="1064"/>
              </a:lnSpc>
            </a:pPr>
          </a:p>
        </p:txBody>
      </p:sp>
      <p:sp>
        <p:nvSpPr>
          <p:cNvPr name="TextBox 8" id="8"/>
          <p:cNvSpPr txBox="true"/>
          <p:nvPr/>
        </p:nvSpPr>
        <p:spPr>
          <a:xfrm rot="0">
            <a:off x="7896005" y="2696337"/>
            <a:ext cx="1247995" cy="1038213"/>
          </a:xfrm>
          <a:prstGeom prst="rect">
            <a:avLst/>
          </a:prstGeom>
        </p:spPr>
        <p:txBody>
          <a:bodyPr anchor="t" rtlCol="false" tIns="0" lIns="0" bIns="0" rIns="0">
            <a:spAutoFit/>
          </a:bodyPr>
          <a:lstStyle/>
          <a:p>
            <a:pPr algn="ctr">
              <a:lnSpc>
                <a:spcPts val="8400"/>
              </a:lnSpc>
            </a:pPr>
            <a:r>
              <a:rPr lang="en-US" sz="6000" b="true">
                <a:solidFill>
                  <a:srgbClr val="000000"/>
                </a:solidFill>
                <a:latin typeface="Gliker Bold"/>
                <a:ea typeface="Gliker Bold"/>
                <a:cs typeface="Gliker Bold"/>
                <a:sym typeface="Gliker Bold"/>
              </a:rPr>
              <a:t>1</a:t>
            </a:r>
          </a:p>
        </p:txBody>
      </p:sp>
      <p:sp>
        <p:nvSpPr>
          <p:cNvPr name="TextBox 9" id="9"/>
          <p:cNvSpPr txBox="true"/>
          <p:nvPr/>
        </p:nvSpPr>
        <p:spPr>
          <a:xfrm rot="0">
            <a:off x="9970596" y="4562481"/>
            <a:ext cx="1247995" cy="1038213"/>
          </a:xfrm>
          <a:prstGeom prst="rect">
            <a:avLst/>
          </a:prstGeom>
        </p:spPr>
        <p:txBody>
          <a:bodyPr anchor="t" rtlCol="false" tIns="0" lIns="0" bIns="0" rIns="0">
            <a:spAutoFit/>
          </a:bodyPr>
          <a:lstStyle/>
          <a:p>
            <a:pPr algn="ctr">
              <a:lnSpc>
                <a:spcPts val="8400"/>
              </a:lnSpc>
            </a:pPr>
            <a:r>
              <a:rPr lang="en-US" sz="6000" b="true">
                <a:solidFill>
                  <a:srgbClr val="000000"/>
                </a:solidFill>
                <a:latin typeface="Gliker Bold"/>
                <a:ea typeface="Gliker Bold"/>
                <a:cs typeface="Gliker Bold"/>
                <a:sym typeface="Gliker Bold"/>
              </a:rPr>
              <a:t>2</a:t>
            </a:r>
          </a:p>
        </p:txBody>
      </p:sp>
      <p:sp>
        <p:nvSpPr>
          <p:cNvPr name="TextBox 10" id="10"/>
          <p:cNvSpPr txBox="true"/>
          <p:nvPr/>
        </p:nvSpPr>
        <p:spPr>
          <a:xfrm rot="0">
            <a:off x="6633754" y="6200067"/>
            <a:ext cx="1247995" cy="1038213"/>
          </a:xfrm>
          <a:prstGeom prst="rect">
            <a:avLst/>
          </a:prstGeom>
        </p:spPr>
        <p:txBody>
          <a:bodyPr anchor="t" rtlCol="false" tIns="0" lIns="0" bIns="0" rIns="0">
            <a:spAutoFit/>
          </a:bodyPr>
          <a:lstStyle/>
          <a:p>
            <a:pPr algn="ctr">
              <a:lnSpc>
                <a:spcPts val="8400"/>
              </a:lnSpc>
            </a:pPr>
            <a:r>
              <a:rPr lang="en-US" sz="6000" b="true">
                <a:solidFill>
                  <a:srgbClr val="000000"/>
                </a:solidFill>
                <a:latin typeface="Gliker Bold"/>
                <a:ea typeface="Gliker Bold"/>
                <a:cs typeface="Gliker Bold"/>
                <a:sym typeface="Gliker Bold"/>
              </a:rPr>
              <a:t>3</a:t>
            </a:r>
          </a:p>
        </p:txBody>
      </p:sp>
      <p:sp>
        <p:nvSpPr>
          <p:cNvPr name="TextBox 11" id="11"/>
          <p:cNvSpPr txBox="true"/>
          <p:nvPr/>
        </p:nvSpPr>
        <p:spPr>
          <a:xfrm rot="0">
            <a:off x="10316840" y="7810519"/>
            <a:ext cx="1247995" cy="1038213"/>
          </a:xfrm>
          <a:prstGeom prst="rect">
            <a:avLst/>
          </a:prstGeom>
        </p:spPr>
        <p:txBody>
          <a:bodyPr anchor="t" rtlCol="false" tIns="0" lIns="0" bIns="0" rIns="0">
            <a:spAutoFit/>
          </a:bodyPr>
          <a:lstStyle/>
          <a:p>
            <a:pPr algn="ctr">
              <a:lnSpc>
                <a:spcPts val="8400"/>
              </a:lnSpc>
            </a:pPr>
            <a:r>
              <a:rPr lang="en-US" sz="6000" b="true">
                <a:solidFill>
                  <a:srgbClr val="000000"/>
                </a:solidFill>
                <a:latin typeface="Gliker Bold"/>
                <a:ea typeface="Gliker Bold"/>
                <a:cs typeface="Gliker Bold"/>
                <a:sym typeface="Gliker Bold"/>
              </a:rPr>
              <a:t>4</a:t>
            </a:r>
          </a:p>
        </p:txBody>
      </p:sp>
      <p:sp>
        <p:nvSpPr>
          <p:cNvPr name="TextBox 12" id="12"/>
          <p:cNvSpPr txBox="true"/>
          <p:nvPr/>
        </p:nvSpPr>
        <p:spPr>
          <a:xfrm rot="0">
            <a:off x="8059195" y="8677281"/>
            <a:ext cx="1247995" cy="1038213"/>
          </a:xfrm>
          <a:prstGeom prst="rect">
            <a:avLst/>
          </a:prstGeom>
        </p:spPr>
        <p:txBody>
          <a:bodyPr anchor="t" rtlCol="false" tIns="0" lIns="0" bIns="0" rIns="0">
            <a:spAutoFit/>
          </a:bodyPr>
          <a:lstStyle/>
          <a:p>
            <a:pPr algn="ctr">
              <a:lnSpc>
                <a:spcPts val="8400"/>
              </a:lnSpc>
            </a:pPr>
            <a:r>
              <a:rPr lang="en-US" sz="6000" b="true">
                <a:solidFill>
                  <a:srgbClr val="000000"/>
                </a:solidFill>
                <a:latin typeface="Gliker Bold"/>
                <a:ea typeface="Gliker Bold"/>
                <a:cs typeface="Gliker Bold"/>
                <a:sym typeface="Gliker Bold"/>
              </a:rPr>
              <a:t>5</a:t>
            </a:r>
          </a:p>
        </p:txBody>
      </p:sp>
      <p:sp>
        <p:nvSpPr>
          <p:cNvPr name="TextBox 13" id="13"/>
          <p:cNvSpPr txBox="true"/>
          <p:nvPr/>
        </p:nvSpPr>
        <p:spPr>
          <a:xfrm rot="0">
            <a:off x="11431485" y="4285397"/>
            <a:ext cx="7702932" cy="1684059"/>
          </a:xfrm>
          <a:prstGeom prst="rect">
            <a:avLst/>
          </a:prstGeom>
        </p:spPr>
        <p:txBody>
          <a:bodyPr anchor="t" rtlCol="false" tIns="0" lIns="0" bIns="0" rIns="0">
            <a:spAutoFit/>
          </a:bodyPr>
          <a:lstStyle/>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Menginstall codeigniter</a:t>
            </a:r>
          </a:p>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Menentukan Fitur Utama</a:t>
            </a:r>
          </a:p>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Merancang desain UI</a:t>
            </a:r>
          </a:p>
          <a:p>
            <a:pPr algn="ctr">
              <a:lnSpc>
                <a:spcPts val="1064"/>
              </a:lnSpc>
            </a:pPr>
          </a:p>
        </p:txBody>
      </p:sp>
      <p:sp>
        <p:nvSpPr>
          <p:cNvPr name="TextBox 14" id="14"/>
          <p:cNvSpPr txBox="true"/>
          <p:nvPr/>
        </p:nvSpPr>
        <p:spPr>
          <a:xfrm rot="0">
            <a:off x="783896" y="6007556"/>
            <a:ext cx="6366838" cy="1684059"/>
          </a:xfrm>
          <a:prstGeom prst="rect">
            <a:avLst/>
          </a:prstGeom>
        </p:spPr>
        <p:txBody>
          <a:bodyPr anchor="t" rtlCol="false" tIns="0" lIns="0" bIns="0" rIns="0">
            <a:spAutoFit/>
          </a:bodyPr>
          <a:lstStyle/>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Membuat database PTN</a:t>
            </a:r>
          </a:p>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Membuat Struktur Poyek di GitHub</a:t>
            </a:r>
          </a:p>
          <a:p>
            <a:pPr algn="ctr">
              <a:lnSpc>
                <a:spcPts val="1064"/>
              </a:lnSpc>
            </a:pPr>
          </a:p>
        </p:txBody>
      </p:sp>
      <p:sp>
        <p:nvSpPr>
          <p:cNvPr name="TextBox 15" id="15"/>
          <p:cNvSpPr txBox="true"/>
          <p:nvPr/>
        </p:nvSpPr>
        <p:spPr>
          <a:xfrm rot="0">
            <a:off x="11526735" y="7573161"/>
            <a:ext cx="6761265" cy="2713839"/>
          </a:xfrm>
          <a:prstGeom prst="rect">
            <a:avLst/>
          </a:prstGeom>
        </p:spPr>
        <p:txBody>
          <a:bodyPr anchor="t" rtlCol="false" tIns="0" lIns="0" bIns="0" rIns="0">
            <a:spAutoFit/>
          </a:bodyPr>
          <a:lstStyle/>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Menghubungkan frontend dengan API backend.</a:t>
            </a:r>
          </a:p>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Melakukan Pengujian dan perbaikan web apabila terjadi kendala</a:t>
            </a:r>
          </a:p>
          <a:p>
            <a:pPr algn="ctr">
              <a:lnSpc>
                <a:spcPts val="1064"/>
              </a:lnSpc>
            </a:pPr>
          </a:p>
        </p:txBody>
      </p:sp>
      <p:sp>
        <p:nvSpPr>
          <p:cNvPr name="TextBox 16" id="16"/>
          <p:cNvSpPr txBox="true"/>
          <p:nvPr/>
        </p:nvSpPr>
        <p:spPr>
          <a:xfrm rot="0">
            <a:off x="890913" y="8602941"/>
            <a:ext cx="6366838" cy="1684059"/>
          </a:xfrm>
          <a:prstGeom prst="rect">
            <a:avLst/>
          </a:prstGeom>
        </p:spPr>
        <p:txBody>
          <a:bodyPr anchor="t" rtlCol="false" tIns="0" lIns="0" bIns="0" rIns="0">
            <a:spAutoFit/>
          </a:bodyPr>
          <a:lstStyle/>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Presentasi Proyek</a:t>
            </a:r>
          </a:p>
          <a:p>
            <a:pPr algn="l" marL="626110" indent="-313055" lvl="1">
              <a:lnSpc>
                <a:spcPts val="4060"/>
              </a:lnSpc>
              <a:buFont typeface="Arial"/>
              <a:buChar char="•"/>
            </a:pPr>
            <a:r>
              <a:rPr lang="en-US" sz="2900">
                <a:solidFill>
                  <a:srgbClr val="FFFFFF"/>
                </a:solidFill>
                <a:latin typeface="Canva Sans"/>
                <a:ea typeface="Canva Sans"/>
                <a:cs typeface="Canva Sans"/>
                <a:sym typeface="Canva Sans"/>
              </a:rPr>
              <a:t>Membuat Laporan dan Dokumentasi</a:t>
            </a:r>
          </a:p>
          <a:p>
            <a:pPr algn="ctr">
              <a:lnSpc>
                <a:spcPts val="106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A9002"/>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455709" y="4815659"/>
            <a:ext cx="11148357" cy="3962906"/>
            <a:chOff x="0" y="0"/>
            <a:chExt cx="2936193" cy="1043728"/>
          </a:xfrm>
        </p:grpSpPr>
        <p:sp>
          <p:nvSpPr>
            <p:cNvPr name="Freeform 6" id="6"/>
            <p:cNvSpPr/>
            <p:nvPr/>
          </p:nvSpPr>
          <p:spPr>
            <a:xfrm flipH="false" flipV="false" rot="0">
              <a:off x="0" y="0"/>
              <a:ext cx="2936193" cy="1043728"/>
            </a:xfrm>
            <a:custGeom>
              <a:avLst/>
              <a:gdLst/>
              <a:ahLst/>
              <a:cxnLst/>
              <a:rect r="r" b="b" t="t" l="l"/>
              <a:pathLst>
                <a:path h="1043728" w="2936193">
                  <a:moveTo>
                    <a:pt x="0" y="0"/>
                  </a:moveTo>
                  <a:lnTo>
                    <a:pt x="2936193" y="0"/>
                  </a:lnTo>
                  <a:lnTo>
                    <a:pt x="2936193" y="1043728"/>
                  </a:lnTo>
                  <a:lnTo>
                    <a:pt x="0" y="1043728"/>
                  </a:lnTo>
                  <a:close/>
                </a:path>
              </a:pathLst>
            </a:custGeom>
            <a:solidFill>
              <a:srgbClr val="FDD39C"/>
            </a:solidFill>
          </p:spPr>
        </p:sp>
        <p:sp>
          <p:nvSpPr>
            <p:cNvPr name="TextBox 7" id="7"/>
            <p:cNvSpPr txBox="true"/>
            <p:nvPr/>
          </p:nvSpPr>
          <p:spPr>
            <a:xfrm>
              <a:off x="0" y="-38100"/>
              <a:ext cx="2936193" cy="10818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55963" y="3569840"/>
            <a:ext cx="8376075" cy="1245819"/>
            <a:chOff x="0" y="0"/>
            <a:chExt cx="2206044" cy="328117"/>
          </a:xfrm>
        </p:grpSpPr>
        <p:sp>
          <p:nvSpPr>
            <p:cNvPr name="Freeform 9" id="9"/>
            <p:cNvSpPr/>
            <p:nvPr/>
          </p:nvSpPr>
          <p:spPr>
            <a:xfrm flipH="false" flipV="false" rot="0">
              <a:off x="0" y="0"/>
              <a:ext cx="2206044" cy="328117"/>
            </a:xfrm>
            <a:custGeom>
              <a:avLst/>
              <a:gdLst/>
              <a:ahLst/>
              <a:cxnLst/>
              <a:rect r="r" b="b" t="t" l="l"/>
              <a:pathLst>
                <a:path h="328117" w="2206044">
                  <a:moveTo>
                    <a:pt x="0" y="0"/>
                  </a:moveTo>
                  <a:lnTo>
                    <a:pt x="2206044" y="0"/>
                  </a:lnTo>
                  <a:lnTo>
                    <a:pt x="2206044" y="328117"/>
                  </a:lnTo>
                  <a:lnTo>
                    <a:pt x="0" y="328117"/>
                  </a:lnTo>
                  <a:close/>
                </a:path>
              </a:pathLst>
            </a:custGeom>
            <a:solidFill>
              <a:srgbClr val="FA9002"/>
            </a:solidFill>
          </p:spPr>
        </p:sp>
        <p:sp>
          <p:nvSpPr>
            <p:cNvPr name="TextBox 10" id="10"/>
            <p:cNvSpPr txBox="true"/>
            <p:nvPr/>
          </p:nvSpPr>
          <p:spPr>
            <a:xfrm>
              <a:off x="0" y="-38100"/>
              <a:ext cx="2206044" cy="36621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895606" y="7436331"/>
            <a:ext cx="4024462" cy="924058"/>
            <a:chOff x="0" y="0"/>
            <a:chExt cx="1059941" cy="243373"/>
          </a:xfrm>
        </p:grpSpPr>
        <p:sp>
          <p:nvSpPr>
            <p:cNvPr name="Freeform 12" id="12"/>
            <p:cNvSpPr/>
            <p:nvPr/>
          </p:nvSpPr>
          <p:spPr>
            <a:xfrm flipH="false" flipV="false" rot="0">
              <a:off x="0" y="0"/>
              <a:ext cx="1059941" cy="243373"/>
            </a:xfrm>
            <a:custGeom>
              <a:avLst/>
              <a:gdLst/>
              <a:ahLst/>
              <a:cxnLst/>
              <a:rect r="r" b="b" t="t" l="l"/>
              <a:pathLst>
                <a:path h="243373" w="1059941">
                  <a:moveTo>
                    <a:pt x="98109" y="0"/>
                  </a:moveTo>
                  <a:lnTo>
                    <a:pt x="961831" y="0"/>
                  </a:lnTo>
                  <a:cubicBezTo>
                    <a:pt x="1016016" y="0"/>
                    <a:pt x="1059941" y="43925"/>
                    <a:pt x="1059941" y="98109"/>
                  </a:cubicBezTo>
                  <a:lnTo>
                    <a:pt x="1059941" y="145264"/>
                  </a:lnTo>
                  <a:cubicBezTo>
                    <a:pt x="1059941" y="171284"/>
                    <a:pt x="1049604" y="196239"/>
                    <a:pt x="1031205" y="214638"/>
                  </a:cubicBezTo>
                  <a:cubicBezTo>
                    <a:pt x="1012806" y="233037"/>
                    <a:pt x="987851" y="243373"/>
                    <a:pt x="961831" y="243373"/>
                  </a:cubicBezTo>
                  <a:lnTo>
                    <a:pt x="98109" y="243373"/>
                  </a:lnTo>
                  <a:cubicBezTo>
                    <a:pt x="72089" y="243373"/>
                    <a:pt x="47135" y="233037"/>
                    <a:pt x="28736" y="214638"/>
                  </a:cubicBezTo>
                  <a:cubicBezTo>
                    <a:pt x="10337" y="196239"/>
                    <a:pt x="0" y="171284"/>
                    <a:pt x="0" y="145264"/>
                  </a:cubicBezTo>
                  <a:lnTo>
                    <a:pt x="0" y="98109"/>
                  </a:lnTo>
                  <a:cubicBezTo>
                    <a:pt x="0" y="43925"/>
                    <a:pt x="43925" y="0"/>
                    <a:pt x="98109" y="0"/>
                  </a:cubicBezTo>
                  <a:close/>
                </a:path>
              </a:pathLst>
            </a:custGeom>
            <a:solidFill>
              <a:srgbClr val="000000"/>
            </a:solidFill>
          </p:spPr>
        </p:sp>
        <p:sp>
          <p:nvSpPr>
            <p:cNvPr name="TextBox 13" id="13"/>
            <p:cNvSpPr txBox="true"/>
            <p:nvPr/>
          </p:nvSpPr>
          <p:spPr>
            <a:xfrm>
              <a:off x="0" y="-38100"/>
              <a:ext cx="1059941" cy="28147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427351" y="1028700"/>
            <a:ext cx="15433297" cy="9028479"/>
          </a:xfrm>
          <a:custGeom>
            <a:avLst/>
            <a:gdLst/>
            <a:ahLst/>
            <a:cxnLst/>
            <a:rect r="r" b="b" t="t" l="l"/>
            <a:pathLst>
              <a:path h="9028479" w="15433297">
                <a:moveTo>
                  <a:pt x="0" y="0"/>
                </a:moveTo>
                <a:lnTo>
                  <a:pt x="15433298" y="0"/>
                </a:lnTo>
                <a:lnTo>
                  <a:pt x="15433298" y="9028479"/>
                </a:lnTo>
                <a:lnTo>
                  <a:pt x="0" y="90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3012923" y="4207598"/>
            <a:ext cx="12262155" cy="2403983"/>
          </a:xfrm>
          <a:prstGeom prst="rect">
            <a:avLst/>
          </a:prstGeom>
        </p:spPr>
        <p:txBody>
          <a:bodyPr anchor="t" rtlCol="false" tIns="0" lIns="0" bIns="0" rIns="0">
            <a:spAutoFit/>
          </a:bodyPr>
          <a:lstStyle/>
          <a:p>
            <a:pPr algn="ctr">
              <a:lnSpc>
                <a:spcPts val="19690"/>
              </a:lnSpc>
            </a:pPr>
            <a:r>
              <a:rPr lang="en-US" sz="14064">
                <a:solidFill>
                  <a:srgbClr val="FDE17B"/>
                </a:solidFill>
                <a:latin typeface="League Spartan"/>
                <a:ea typeface="League Spartan"/>
                <a:cs typeface="League Spartan"/>
                <a:sym typeface="League Spartan"/>
              </a:rPr>
              <a:t>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DAGfvd1MQNA</dc:identifier>
  <dcterms:modified xsi:type="dcterms:W3CDTF">2011-08-01T06:04:30Z</dcterms:modified>
  <cp:revision>1</cp:revision>
  <dc:title>Laporan Praktikum1_Bela Cantika</dc:title>
</cp:coreProperties>
</file>