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nva Sans" charset="0"/>
      <p:regular r:id="rId8"/>
    </p:embeddedFont>
    <p:embeddedFont>
      <p:font typeface="League Spartan" charset="0"/>
      <p:regular r:id="rId9"/>
    </p:embeddedFont>
    <p:embeddedFont>
      <p:font typeface="Calibri" pitchFamily="34"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D35039"/>
            </a:solidFill>
          </p:spPr>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15120" y="1028700"/>
            <a:ext cx="15657760" cy="9962250"/>
          </a:xfrm>
          <a:custGeom>
            <a:avLst/>
            <a:gdLst/>
            <a:ahLst/>
            <a:cxnLst/>
            <a:rect l="l" t="t" r="r" b="b"/>
            <a:pathLst>
              <a:path w="15657760" h="9962250">
                <a:moveTo>
                  <a:pt x="0" y="0"/>
                </a:moveTo>
                <a:lnTo>
                  <a:pt x="15657760" y="0"/>
                </a:lnTo>
                <a:lnTo>
                  <a:pt x="15657760" y="9962250"/>
                </a:lnTo>
                <a:lnTo>
                  <a:pt x="0" y="9962250"/>
                </a:lnTo>
                <a:lnTo>
                  <a:pt x="0" y="0"/>
                </a:lnTo>
                <a:close/>
              </a:path>
            </a:pathLst>
          </a:custGeom>
          <a:blipFill>
            <a:blip r:embed="rId2"/>
            <a:stretch>
              <a:fillRect/>
            </a:stretch>
          </a:blipFill>
        </p:spPr>
      </p:sp>
      <p:grpSp>
        <p:nvGrpSpPr>
          <p:cNvPr id="6" name="Group 6"/>
          <p:cNvGrpSpPr/>
          <p:nvPr/>
        </p:nvGrpSpPr>
        <p:grpSpPr>
          <a:xfrm>
            <a:off x="3455709" y="4815659"/>
            <a:ext cx="11148357" cy="4311623"/>
            <a:chOff x="0" y="0"/>
            <a:chExt cx="2936193" cy="1135571"/>
          </a:xfrm>
        </p:grpSpPr>
        <p:sp>
          <p:nvSpPr>
            <p:cNvPr id="7" name="Freeform 7"/>
            <p:cNvSpPr/>
            <p:nvPr/>
          </p:nvSpPr>
          <p:spPr>
            <a:xfrm>
              <a:off x="0" y="0"/>
              <a:ext cx="2936193" cy="1135571"/>
            </a:xfrm>
            <a:custGeom>
              <a:avLst/>
              <a:gdLst/>
              <a:ahLst/>
              <a:cxnLst/>
              <a:rect l="l" t="t" r="r" b="b"/>
              <a:pathLst>
                <a:path w="2936193" h="1135571">
                  <a:moveTo>
                    <a:pt x="0" y="0"/>
                  </a:moveTo>
                  <a:lnTo>
                    <a:pt x="2936193" y="0"/>
                  </a:lnTo>
                  <a:lnTo>
                    <a:pt x="2936193" y="1135571"/>
                  </a:lnTo>
                  <a:lnTo>
                    <a:pt x="0" y="1135571"/>
                  </a:lnTo>
                  <a:close/>
                </a:path>
              </a:pathLst>
            </a:custGeom>
            <a:solidFill>
              <a:srgbClr val="FFFFFF"/>
            </a:solidFill>
          </p:spPr>
        </p:sp>
        <p:sp>
          <p:nvSpPr>
            <p:cNvPr id="8" name="TextBox 8"/>
            <p:cNvSpPr txBox="1"/>
            <p:nvPr/>
          </p:nvSpPr>
          <p:spPr>
            <a:xfrm>
              <a:off x="0" y="-38100"/>
              <a:ext cx="2936193" cy="1173671"/>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955963" y="3569840"/>
            <a:ext cx="8376075" cy="1245819"/>
            <a:chOff x="0" y="0"/>
            <a:chExt cx="2206044" cy="328117"/>
          </a:xfrm>
        </p:grpSpPr>
        <p:sp>
          <p:nvSpPr>
            <p:cNvPr id="10" name="Freeform 10"/>
            <p:cNvSpPr/>
            <p:nvPr/>
          </p:nvSpPr>
          <p:spPr>
            <a:xfrm>
              <a:off x="0" y="0"/>
              <a:ext cx="2206044" cy="328117"/>
            </a:xfrm>
            <a:custGeom>
              <a:avLst/>
              <a:gdLst/>
              <a:ahLst/>
              <a:cxnLst/>
              <a:rect l="l" t="t" r="r" b="b"/>
              <a:pathLst>
                <a:path w="2206044" h="328117">
                  <a:moveTo>
                    <a:pt x="0" y="0"/>
                  </a:moveTo>
                  <a:lnTo>
                    <a:pt x="2206044" y="0"/>
                  </a:lnTo>
                  <a:lnTo>
                    <a:pt x="2206044" y="328117"/>
                  </a:lnTo>
                  <a:lnTo>
                    <a:pt x="0" y="328117"/>
                  </a:lnTo>
                  <a:close/>
                </a:path>
              </a:pathLst>
            </a:custGeom>
            <a:solidFill>
              <a:srgbClr val="D35039"/>
            </a:solidFill>
          </p:spPr>
        </p:sp>
        <p:sp>
          <p:nvSpPr>
            <p:cNvPr id="11" name="TextBox 11"/>
            <p:cNvSpPr txBox="1"/>
            <p:nvPr/>
          </p:nvSpPr>
          <p:spPr>
            <a:xfrm>
              <a:off x="0" y="-38100"/>
              <a:ext cx="2206044" cy="366217"/>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500740" y="7436331"/>
            <a:ext cx="7058295" cy="1412261"/>
            <a:chOff x="0" y="0"/>
            <a:chExt cx="1858975" cy="371953"/>
          </a:xfrm>
        </p:grpSpPr>
        <p:sp>
          <p:nvSpPr>
            <p:cNvPr id="13" name="Freeform 13"/>
            <p:cNvSpPr/>
            <p:nvPr/>
          </p:nvSpPr>
          <p:spPr>
            <a:xfrm>
              <a:off x="0" y="0"/>
              <a:ext cx="1858975" cy="371953"/>
            </a:xfrm>
            <a:custGeom>
              <a:avLst/>
              <a:gdLst/>
              <a:ahLst/>
              <a:cxnLst/>
              <a:rect l="l" t="t" r="r" b="b"/>
              <a:pathLst>
                <a:path w="1858975" h="371953">
                  <a:moveTo>
                    <a:pt x="55940" y="0"/>
                  </a:moveTo>
                  <a:lnTo>
                    <a:pt x="1803035" y="0"/>
                  </a:lnTo>
                  <a:cubicBezTo>
                    <a:pt x="1833930" y="0"/>
                    <a:pt x="1858975" y="25045"/>
                    <a:pt x="1858975" y="55940"/>
                  </a:cubicBezTo>
                  <a:lnTo>
                    <a:pt x="1858975" y="316014"/>
                  </a:lnTo>
                  <a:cubicBezTo>
                    <a:pt x="1858975" y="330850"/>
                    <a:pt x="1853081" y="345078"/>
                    <a:pt x="1842591" y="355569"/>
                  </a:cubicBezTo>
                  <a:cubicBezTo>
                    <a:pt x="1832100" y="366060"/>
                    <a:pt x="1817871" y="371953"/>
                    <a:pt x="1803035" y="371953"/>
                  </a:cubicBezTo>
                  <a:lnTo>
                    <a:pt x="55940" y="371953"/>
                  </a:lnTo>
                  <a:cubicBezTo>
                    <a:pt x="25045" y="371953"/>
                    <a:pt x="0" y="346909"/>
                    <a:pt x="0" y="316014"/>
                  </a:cubicBezTo>
                  <a:lnTo>
                    <a:pt x="0" y="55940"/>
                  </a:lnTo>
                  <a:cubicBezTo>
                    <a:pt x="0" y="25045"/>
                    <a:pt x="25045" y="0"/>
                    <a:pt x="55940" y="0"/>
                  </a:cubicBezTo>
                  <a:close/>
                </a:path>
              </a:pathLst>
            </a:custGeom>
            <a:solidFill>
              <a:srgbClr val="000000"/>
            </a:solidFill>
          </p:spPr>
        </p:sp>
        <p:sp>
          <p:nvSpPr>
            <p:cNvPr id="14" name="TextBox 14"/>
            <p:cNvSpPr txBox="1"/>
            <p:nvPr/>
          </p:nvSpPr>
          <p:spPr>
            <a:xfrm>
              <a:off x="0" y="-38100"/>
              <a:ext cx="1858975" cy="410053"/>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7166372" y="3797012"/>
            <a:ext cx="3955256" cy="697973"/>
          </a:xfrm>
          <a:prstGeom prst="rect">
            <a:avLst/>
          </a:prstGeom>
        </p:spPr>
        <p:txBody>
          <a:bodyPr lIns="0" tIns="0" rIns="0" bIns="0" rtlCol="0" anchor="t">
            <a:spAutoFit/>
          </a:bodyPr>
          <a:lstStyle/>
          <a:p>
            <a:pPr algn="ctr">
              <a:lnSpc>
                <a:spcPts val="5629"/>
              </a:lnSpc>
            </a:pPr>
            <a:r>
              <a:rPr lang="en-US" sz="4020">
                <a:solidFill>
                  <a:srgbClr val="FFFFFF"/>
                </a:solidFill>
                <a:latin typeface="Canva Sans"/>
                <a:ea typeface="Canva Sans"/>
                <a:cs typeface="Canva Sans"/>
                <a:sym typeface="Canva Sans"/>
              </a:rPr>
              <a:t>Web Framework</a:t>
            </a:r>
          </a:p>
        </p:txBody>
      </p:sp>
      <p:sp>
        <p:nvSpPr>
          <p:cNvPr id="16" name="TextBox 16"/>
          <p:cNvSpPr txBox="1"/>
          <p:nvPr/>
        </p:nvSpPr>
        <p:spPr>
          <a:xfrm>
            <a:off x="4193456" y="5089499"/>
            <a:ext cx="9901089" cy="1883032"/>
          </a:xfrm>
          <a:prstGeom prst="rect">
            <a:avLst/>
          </a:prstGeom>
        </p:spPr>
        <p:txBody>
          <a:bodyPr lIns="0" tIns="0" rIns="0" bIns="0" rtlCol="0" anchor="t">
            <a:spAutoFit/>
          </a:bodyPr>
          <a:lstStyle/>
          <a:p>
            <a:pPr algn="ctr">
              <a:lnSpc>
                <a:spcPts val="15385"/>
              </a:lnSpc>
            </a:pPr>
            <a:r>
              <a:rPr lang="en-US" sz="10989" b="1">
                <a:solidFill>
                  <a:srgbClr val="000000"/>
                </a:solidFill>
                <a:latin typeface="League Spartan"/>
                <a:ea typeface="League Spartan"/>
                <a:cs typeface="League Spartan"/>
                <a:sym typeface="League Spartan"/>
              </a:rPr>
              <a:t>EduSumatera</a:t>
            </a:r>
          </a:p>
        </p:txBody>
      </p:sp>
      <p:sp>
        <p:nvSpPr>
          <p:cNvPr id="17" name="TextBox 17"/>
          <p:cNvSpPr txBox="1"/>
          <p:nvPr/>
        </p:nvSpPr>
        <p:spPr>
          <a:xfrm>
            <a:off x="5500740" y="7605577"/>
            <a:ext cx="7058295" cy="923370"/>
          </a:xfrm>
          <a:prstGeom prst="rect">
            <a:avLst/>
          </a:prstGeom>
        </p:spPr>
        <p:txBody>
          <a:bodyPr lIns="0" tIns="0" rIns="0" bIns="0" rtlCol="0" anchor="t">
            <a:spAutoFit/>
          </a:bodyPr>
          <a:lstStyle/>
          <a:p>
            <a:pPr algn="ctr">
              <a:lnSpc>
                <a:spcPts val="3705"/>
              </a:lnSpc>
            </a:pPr>
            <a:r>
              <a:rPr lang="en-US" sz="2646">
                <a:solidFill>
                  <a:srgbClr val="FDD39C"/>
                </a:solidFill>
                <a:latin typeface="Canva Sans"/>
                <a:ea typeface="Canva Sans"/>
                <a:cs typeface="Canva Sans"/>
                <a:sym typeface="Canva Sans"/>
              </a:rPr>
              <a:t>By. Bela Cantika</a:t>
            </a:r>
          </a:p>
          <a:p>
            <a:pPr algn="ctr">
              <a:lnSpc>
                <a:spcPts val="3705"/>
              </a:lnSpc>
            </a:pPr>
            <a:r>
              <a:rPr lang="en-US" sz="2646">
                <a:solidFill>
                  <a:srgbClr val="FDD39C"/>
                </a:solidFill>
                <a:latin typeface="Canva Sans"/>
                <a:ea typeface="Canva Sans"/>
                <a:cs typeface="Canva Sans"/>
                <a:sym typeface="Canva Sans"/>
              </a:rPr>
              <a:t>NPM 2213025076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9002"/>
        </a:solidFill>
        <a:effectLst/>
      </p:bgPr>
    </p:bg>
    <p:spTree>
      <p:nvGrpSpPr>
        <p:cNvPr id="1" name=""/>
        <p:cNvGrpSpPr/>
        <p:nvPr/>
      </p:nvGrpSpPr>
      <p:grpSpPr>
        <a:xfrm>
          <a:off x="0" y="0"/>
          <a:ext cx="0" cy="0"/>
          <a:chOff x="0" y="0"/>
          <a:chExt cx="0" cy="0"/>
        </a:xfrm>
      </p:grpSpPr>
      <p:sp>
        <p:nvSpPr>
          <p:cNvPr id="2" name="Freeform 2"/>
          <p:cNvSpPr/>
          <p:nvPr/>
        </p:nvSpPr>
        <p:spPr>
          <a:xfrm>
            <a:off x="450150" y="4010185"/>
            <a:ext cx="5732529" cy="6050163"/>
          </a:xfrm>
          <a:custGeom>
            <a:avLst/>
            <a:gdLst/>
            <a:ahLst/>
            <a:cxnLst/>
            <a:rect l="l" t="t" r="r" b="b"/>
            <a:pathLst>
              <a:path w="5732529" h="6050163">
                <a:moveTo>
                  <a:pt x="0" y="0"/>
                </a:moveTo>
                <a:lnTo>
                  <a:pt x="5732530" y="0"/>
                </a:lnTo>
                <a:lnTo>
                  <a:pt x="5732530" y="6050163"/>
                </a:lnTo>
                <a:lnTo>
                  <a:pt x="0" y="6050163"/>
                </a:lnTo>
                <a:lnTo>
                  <a:pt x="0" y="0"/>
                </a:lnTo>
                <a:close/>
              </a:path>
            </a:pathLst>
          </a:custGeom>
          <a:blipFill>
            <a:blip r:embed="rId2"/>
            <a:stretch>
              <a:fillRect/>
            </a:stretch>
          </a:blipFill>
        </p:spPr>
      </p:sp>
      <p:sp>
        <p:nvSpPr>
          <p:cNvPr id="3" name="Freeform 3"/>
          <p:cNvSpPr/>
          <p:nvPr/>
        </p:nvSpPr>
        <p:spPr>
          <a:xfrm>
            <a:off x="14708189" y="671989"/>
            <a:ext cx="3016894" cy="3338196"/>
          </a:xfrm>
          <a:custGeom>
            <a:avLst/>
            <a:gdLst/>
            <a:ahLst/>
            <a:cxnLst/>
            <a:rect l="l" t="t" r="r" b="b"/>
            <a:pathLst>
              <a:path w="3016894" h="3338196">
                <a:moveTo>
                  <a:pt x="0" y="0"/>
                </a:moveTo>
                <a:lnTo>
                  <a:pt x="3016894" y="0"/>
                </a:lnTo>
                <a:lnTo>
                  <a:pt x="3016894" y="3338196"/>
                </a:lnTo>
                <a:lnTo>
                  <a:pt x="0" y="33381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4305706" y="1133475"/>
            <a:ext cx="10034600" cy="3245789"/>
          </a:xfrm>
          <a:prstGeom prst="rect">
            <a:avLst/>
          </a:prstGeom>
        </p:spPr>
        <p:txBody>
          <a:bodyPr lIns="0" tIns="0" rIns="0" bIns="0" rtlCol="0" anchor="t">
            <a:spAutoFit/>
          </a:bodyPr>
          <a:lstStyle/>
          <a:p>
            <a:pPr algn="ctr">
              <a:lnSpc>
                <a:spcPts val="12732"/>
              </a:lnSpc>
            </a:pPr>
            <a:r>
              <a:rPr lang="en-US" sz="11471">
                <a:solidFill>
                  <a:srgbClr val="000000"/>
                </a:solidFill>
                <a:latin typeface="League Spartan"/>
                <a:ea typeface="League Spartan"/>
                <a:cs typeface="League Spartan"/>
                <a:sym typeface="League Spartan"/>
              </a:rPr>
              <a:t>Deskripsi SIngkat</a:t>
            </a:r>
          </a:p>
        </p:txBody>
      </p:sp>
      <p:sp>
        <p:nvSpPr>
          <p:cNvPr id="5" name="TextBox 5"/>
          <p:cNvSpPr txBox="1"/>
          <p:nvPr/>
        </p:nvSpPr>
        <p:spPr>
          <a:xfrm>
            <a:off x="6182680" y="4911247"/>
            <a:ext cx="11768380" cy="4181365"/>
          </a:xfrm>
          <a:prstGeom prst="rect">
            <a:avLst/>
          </a:prstGeom>
        </p:spPr>
        <p:txBody>
          <a:bodyPr lIns="0" tIns="0" rIns="0" bIns="0" rtlCol="0" anchor="t">
            <a:spAutoFit/>
          </a:bodyPr>
          <a:lstStyle/>
          <a:p>
            <a:pPr algn="ctr">
              <a:lnSpc>
                <a:spcPts val="4731"/>
              </a:lnSpc>
            </a:pPr>
            <a:r>
              <a:rPr lang="en-US" sz="3379">
                <a:solidFill>
                  <a:srgbClr val="FFFFFF"/>
                </a:solidFill>
                <a:latin typeface="Canva Sans"/>
                <a:ea typeface="Canva Sans"/>
                <a:cs typeface="Canva Sans"/>
                <a:sym typeface="Canva Sans"/>
              </a:rPr>
              <a:t>EduSumatera adalah platform berbasis web yang menyediakan informasi tentang Perguruan Tinggi Negeri (PTN) di Sumatera, termasuk profil universitas, program studi, dan akreditasinya. Website ini bertujuan untuk memberikan kemudahan bagi calon mahasiswa dalam memilih universitas berdasarkan informasi yang lengkap dan terpercaya.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9002"/>
        </a:solidFill>
        <a:effectLst/>
      </p:bgPr>
    </p:bg>
    <p:spTree>
      <p:nvGrpSpPr>
        <p:cNvPr id="1" name=""/>
        <p:cNvGrpSpPr/>
        <p:nvPr/>
      </p:nvGrpSpPr>
      <p:grpSpPr>
        <a:xfrm>
          <a:off x="0" y="0"/>
          <a:ext cx="0" cy="0"/>
          <a:chOff x="0" y="0"/>
          <a:chExt cx="0" cy="0"/>
        </a:xfrm>
      </p:grpSpPr>
      <p:sp>
        <p:nvSpPr>
          <p:cNvPr id="2" name="Freeform 2"/>
          <p:cNvSpPr/>
          <p:nvPr/>
        </p:nvSpPr>
        <p:spPr>
          <a:xfrm>
            <a:off x="14612969" y="645112"/>
            <a:ext cx="2646331" cy="3086100"/>
          </a:xfrm>
          <a:custGeom>
            <a:avLst/>
            <a:gdLst/>
            <a:ahLst/>
            <a:cxnLst/>
            <a:rect l="l" t="t" r="r" b="b"/>
            <a:pathLst>
              <a:path w="2646331" h="3086100">
                <a:moveTo>
                  <a:pt x="0" y="0"/>
                </a:moveTo>
                <a:lnTo>
                  <a:pt x="2646331" y="0"/>
                </a:lnTo>
                <a:lnTo>
                  <a:pt x="2646331" y="3086100"/>
                </a:lnTo>
                <a:lnTo>
                  <a:pt x="0" y="30861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0" y="1691261"/>
            <a:ext cx="8486827" cy="1258404"/>
            <a:chOff x="0" y="0"/>
            <a:chExt cx="2235214" cy="331432"/>
          </a:xfrm>
        </p:grpSpPr>
        <p:sp>
          <p:nvSpPr>
            <p:cNvPr id="4" name="Freeform 4"/>
            <p:cNvSpPr/>
            <p:nvPr/>
          </p:nvSpPr>
          <p:spPr>
            <a:xfrm>
              <a:off x="0" y="0"/>
              <a:ext cx="2235214" cy="331432"/>
            </a:xfrm>
            <a:custGeom>
              <a:avLst/>
              <a:gdLst/>
              <a:ahLst/>
              <a:cxnLst/>
              <a:rect l="l" t="t" r="r" b="b"/>
              <a:pathLst>
                <a:path w="2235214" h="331432">
                  <a:moveTo>
                    <a:pt x="0" y="0"/>
                  </a:moveTo>
                  <a:lnTo>
                    <a:pt x="2235214" y="0"/>
                  </a:lnTo>
                  <a:lnTo>
                    <a:pt x="2235214" y="331432"/>
                  </a:lnTo>
                  <a:lnTo>
                    <a:pt x="0" y="331432"/>
                  </a:lnTo>
                  <a:close/>
                </a:path>
              </a:pathLst>
            </a:custGeom>
            <a:solidFill>
              <a:srgbClr val="FDD39C"/>
            </a:solidFill>
          </p:spPr>
        </p:sp>
        <p:sp>
          <p:nvSpPr>
            <p:cNvPr id="5" name="TextBox 5"/>
            <p:cNvSpPr txBox="1"/>
            <p:nvPr/>
          </p:nvSpPr>
          <p:spPr>
            <a:xfrm>
              <a:off x="0" y="-38100"/>
              <a:ext cx="2235214" cy="36953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1786511"/>
            <a:ext cx="13925364" cy="1625851"/>
          </a:xfrm>
          <a:prstGeom prst="rect">
            <a:avLst/>
          </a:prstGeom>
        </p:spPr>
        <p:txBody>
          <a:bodyPr lIns="0" tIns="0" rIns="0" bIns="0" rtlCol="0" anchor="t">
            <a:spAutoFit/>
          </a:bodyPr>
          <a:lstStyle/>
          <a:p>
            <a:pPr algn="ctr">
              <a:lnSpc>
                <a:spcPts val="12571"/>
              </a:lnSpc>
            </a:pPr>
            <a:r>
              <a:rPr lang="en-US" sz="11325">
                <a:solidFill>
                  <a:srgbClr val="000000"/>
                </a:solidFill>
                <a:latin typeface="League Spartan"/>
                <a:ea typeface="League Spartan"/>
                <a:cs typeface="League Spartan"/>
                <a:sym typeface="League Spartan"/>
              </a:rPr>
              <a:t>Fitur Utama</a:t>
            </a:r>
          </a:p>
        </p:txBody>
      </p:sp>
      <p:sp>
        <p:nvSpPr>
          <p:cNvPr id="7" name="TextBox 7"/>
          <p:cNvSpPr txBox="1"/>
          <p:nvPr/>
        </p:nvSpPr>
        <p:spPr>
          <a:xfrm>
            <a:off x="1516238" y="4242471"/>
            <a:ext cx="16020447" cy="3770263"/>
          </a:xfrm>
          <a:prstGeom prst="rect">
            <a:avLst/>
          </a:prstGeom>
        </p:spPr>
        <p:txBody>
          <a:bodyPr lIns="0" tIns="0" rIns="0" bIns="0" rtlCol="0" anchor="t">
            <a:spAutoFit/>
          </a:bodyPr>
          <a:lstStyle/>
          <a:p>
            <a:pPr marL="760821" lvl="1" indent="-380410" algn="l">
              <a:lnSpc>
                <a:spcPts val="4933"/>
              </a:lnSpc>
              <a:buAutoNum type="arabicPeriod"/>
            </a:pPr>
            <a:r>
              <a:rPr lang="en-US" sz="3523" dirty="0" err="1">
                <a:solidFill>
                  <a:srgbClr val="FFFFFF"/>
                </a:solidFill>
                <a:latin typeface="Canva Sans"/>
                <a:ea typeface="Canva Sans"/>
                <a:cs typeface="Canva Sans"/>
                <a:sym typeface="Canva Sans"/>
              </a:rPr>
              <a:t>Halaman</a:t>
            </a:r>
            <a:r>
              <a:rPr lang="en-US" sz="3523" dirty="0">
                <a:solidFill>
                  <a:srgbClr val="FFFFFF"/>
                </a:solidFill>
                <a:latin typeface="Canva Sans"/>
                <a:ea typeface="Canva Sans"/>
                <a:cs typeface="Canva Sans"/>
                <a:sym typeface="Canva Sans"/>
              </a:rPr>
              <a:t> </a:t>
            </a:r>
            <a:r>
              <a:rPr lang="en-US" sz="3523" dirty="0" err="1">
                <a:solidFill>
                  <a:srgbClr val="FFFFFF"/>
                </a:solidFill>
                <a:latin typeface="Canva Sans"/>
                <a:ea typeface="Canva Sans"/>
                <a:cs typeface="Canva Sans"/>
                <a:sym typeface="Canva Sans"/>
              </a:rPr>
              <a:t>Beranda</a:t>
            </a:r>
            <a:r>
              <a:rPr lang="en-US" sz="3523" dirty="0">
                <a:solidFill>
                  <a:srgbClr val="FFFFFF"/>
                </a:solidFill>
                <a:latin typeface="Canva Sans"/>
                <a:ea typeface="Canva Sans"/>
                <a:cs typeface="Canva Sans"/>
                <a:sym typeface="Canva Sans"/>
              </a:rPr>
              <a:t> – </a:t>
            </a:r>
            <a:r>
              <a:rPr lang="en-US" sz="3523" dirty="0" err="1">
                <a:solidFill>
                  <a:srgbClr val="FFFFFF"/>
                </a:solidFill>
                <a:latin typeface="Canva Sans"/>
                <a:ea typeface="Canva Sans"/>
                <a:cs typeface="Canva Sans"/>
                <a:sym typeface="Canva Sans"/>
              </a:rPr>
              <a:t>Menampilkan</a:t>
            </a:r>
            <a:r>
              <a:rPr lang="en-US" sz="3523" dirty="0">
                <a:solidFill>
                  <a:srgbClr val="FFFFFF"/>
                </a:solidFill>
                <a:latin typeface="Canva Sans"/>
                <a:ea typeface="Canva Sans"/>
                <a:cs typeface="Canva Sans"/>
                <a:sym typeface="Canva Sans"/>
              </a:rPr>
              <a:t> </a:t>
            </a:r>
            <a:r>
              <a:rPr lang="en-US" sz="3523" dirty="0" err="1">
                <a:solidFill>
                  <a:srgbClr val="FFFFFF"/>
                </a:solidFill>
                <a:latin typeface="Canva Sans"/>
                <a:ea typeface="Canva Sans"/>
                <a:cs typeface="Canva Sans"/>
                <a:sym typeface="Canva Sans"/>
              </a:rPr>
              <a:t>daftar</a:t>
            </a:r>
            <a:r>
              <a:rPr lang="en-US" sz="3523" dirty="0">
                <a:solidFill>
                  <a:srgbClr val="FFFFFF"/>
                </a:solidFill>
                <a:latin typeface="Canva Sans"/>
                <a:ea typeface="Canva Sans"/>
                <a:cs typeface="Canva Sans"/>
                <a:sym typeface="Canva Sans"/>
              </a:rPr>
              <a:t> </a:t>
            </a:r>
            <a:r>
              <a:rPr lang="en-US" sz="3523" dirty="0" smtClean="0">
                <a:solidFill>
                  <a:srgbClr val="FFFFFF"/>
                </a:solidFill>
                <a:latin typeface="Canva Sans"/>
                <a:ea typeface="Canva Sans"/>
                <a:cs typeface="Canva Sans"/>
                <a:sym typeface="Canva Sans"/>
              </a:rPr>
              <a:t>PTN </a:t>
            </a:r>
            <a:r>
              <a:rPr lang="en-US" sz="3523" dirty="0">
                <a:solidFill>
                  <a:srgbClr val="FFFFFF"/>
                </a:solidFill>
                <a:latin typeface="Canva Sans"/>
                <a:ea typeface="Canva Sans"/>
                <a:cs typeface="Canva Sans"/>
                <a:sym typeface="Canva Sans"/>
              </a:rPr>
              <a:t>di </a:t>
            </a:r>
            <a:r>
              <a:rPr lang="en-US" sz="3523" dirty="0" smtClean="0">
                <a:solidFill>
                  <a:srgbClr val="FFFFFF"/>
                </a:solidFill>
                <a:latin typeface="Canva Sans"/>
                <a:ea typeface="Canva Sans"/>
                <a:cs typeface="Canva Sans"/>
                <a:sym typeface="Canva Sans"/>
              </a:rPr>
              <a:t>Sumatera</a:t>
            </a:r>
            <a:r>
              <a:rPr lang="id-ID" sz="3523" smtClean="0">
                <a:solidFill>
                  <a:srgbClr val="FFFFFF"/>
                </a:solidFill>
                <a:latin typeface="Canva Sans"/>
                <a:ea typeface="Canva Sans"/>
                <a:cs typeface="Canva Sans"/>
                <a:sym typeface="Canva Sans"/>
              </a:rPr>
              <a:t> dan logo universitas</a:t>
            </a:r>
            <a:r>
              <a:rPr lang="en-US" sz="3523" smtClean="0">
                <a:solidFill>
                  <a:srgbClr val="FFFFFF"/>
                </a:solidFill>
                <a:latin typeface="Canva Sans"/>
                <a:ea typeface="Canva Sans"/>
                <a:cs typeface="Canva Sans"/>
                <a:sym typeface="Canva Sans"/>
              </a:rPr>
              <a:t>.</a:t>
            </a:r>
            <a:endParaRPr lang="en-US" sz="3523" dirty="0">
              <a:solidFill>
                <a:srgbClr val="FFFFFF"/>
              </a:solidFill>
              <a:latin typeface="Canva Sans"/>
              <a:ea typeface="Canva Sans"/>
              <a:cs typeface="Canva Sans"/>
              <a:sym typeface="Canva Sans"/>
            </a:endParaRPr>
          </a:p>
          <a:p>
            <a:pPr marL="760821" lvl="1" indent="-380410" algn="l">
              <a:lnSpc>
                <a:spcPts val="4933"/>
              </a:lnSpc>
              <a:buAutoNum type="arabicPeriod"/>
            </a:pPr>
            <a:r>
              <a:rPr lang="en-US" sz="3523" dirty="0" err="1">
                <a:solidFill>
                  <a:srgbClr val="FFFFFF"/>
                </a:solidFill>
                <a:latin typeface="Canva Sans"/>
                <a:ea typeface="Canva Sans"/>
                <a:cs typeface="Canva Sans"/>
                <a:sym typeface="Canva Sans"/>
              </a:rPr>
              <a:t>Halaman</a:t>
            </a:r>
            <a:r>
              <a:rPr lang="en-US" sz="3523" dirty="0">
                <a:solidFill>
                  <a:srgbClr val="FFFFFF"/>
                </a:solidFill>
                <a:latin typeface="Canva Sans"/>
                <a:ea typeface="Canva Sans"/>
                <a:cs typeface="Canva Sans"/>
                <a:sym typeface="Canva Sans"/>
              </a:rPr>
              <a:t> </a:t>
            </a:r>
            <a:r>
              <a:rPr lang="en-US" sz="3523" dirty="0" err="1">
                <a:solidFill>
                  <a:srgbClr val="FFFFFF"/>
                </a:solidFill>
                <a:latin typeface="Canva Sans"/>
                <a:ea typeface="Canva Sans"/>
                <a:cs typeface="Canva Sans"/>
                <a:sym typeface="Canva Sans"/>
              </a:rPr>
              <a:t>Profil</a:t>
            </a:r>
            <a:r>
              <a:rPr lang="en-US" sz="3523" dirty="0">
                <a:solidFill>
                  <a:srgbClr val="FFFFFF"/>
                </a:solidFill>
                <a:latin typeface="Canva Sans"/>
                <a:ea typeface="Canva Sans"/>
                <a:cs typeface="Canva Sans"/>
                <a:sym typeface="Canva Sans"/>
              </a:rPr>
              <a:t> PTN – </a:t>
            </a:r>
            <a:r>
              <a:rPr lang="en-US" sz="3523" dirty="0" err="1">
                <a:solidFill>
                  <a:srgbClr val="FFFFFF"/>
                </a:solidFill>
                <a:latin typeface="Canva Sans"/>
                <a:ea typeface="Canva Sans"/>
                <a:cs typeface="Canva Sans"/>
                <a:sym typeface="Canva Sans"/>
              </a:rPr>
              <a:t>Menampilkan</a:t>
            </a:r>
            <a:r>
              <a:rPr lang="en-US" sz="3523" dirty="0">
                <a:solidFill>
                  <a:srgbClr val="FFFFFF"/>
                </a:solidFill>
                <a:latin typeface="Canva Sans"/>
                <a:ea typeface="Canva Sans"/>
                <a:cs typeface="Canva Sans"/>
                <a:sym typeface="Canva Sans"/>
              </a:rPr>
              <a:t> detail </a:t>
            </a:r>
            <a:r>
              <a:rPr lang="en-US" sz="3523" dirty="0" err="1">
                <a:solidFill>
                  <a:srgbClr val="FFFFFF"/>
                </a:solidFill>
                <a:latin typeface="Canva Sans"/>
                <a:ea typeface="Canva Sans"/>
                <a:cs typeface="Canva Sans"/>
                <a:sym typeface="Canva Sans"/>
              </a:rPr>
              <a:t>universitas</a:t>
            </a:r>
            <a:r>
              <a:rPr lang="en-US" sz="3523" dirty="0">
                <a:solidFill>
                  <a:srgbClr val="FFFFFF"/>
                </a:solidFill>
                <a:latin typeface="Canva Sans"/>
                <a:ea typeface="Canva Sans"/>
                <a:cs typeface="Canva Sans"/>
                <a:sym typeface="Canva Sans"/>
              </a:rPr>
              <a:t> </a:t>
            </a:r>
            <a:r>
              <a:rPr lang="en-US" sz="3523" dirty="0" err="1">
                <a:solidFill>
                  <a:srgbClr val="FFFFFF"/>
                </a:solidFill>
                <a:latin typeface="Canva Sans"/>
                <a:ea typeface="Canva Sans"/>
                <a:cs typeface="Canva Sans"/>
                <a:sym typeface="Canva Sans"/>
              </a:rPr>
              <a:t>dan</a:t>
            </a:r>
            <a:r>
              <a:rPr lang="en-US" sz="3523" dirty="0">
                <a:solidFill>
                  <a:srgbClr val="FFFFFF"/>
                </a:solidFill>
                <a:latin typeface="Canva Sans"/>
                <a:ea typeface="Canva Sans"/>
                <a:cs typeface="Canva Sans"/>
                <a:sym typeface="Canva Sans"/>
              </a:rPr>
              <a:t> </a:t>
            </a:r>
            <a:r>
              <a:rPr lang="en-US" sz="3523" dirty="0" err="1">
                <a:solidFill>
                  <a:srgbClr val="FFFFFF"/>
                </a:solidFill>
                <a:latin typeface="Canva Sans"/>
                <a:ea typeface="Canva Sans"/>
                <a:cs typeface="Canva Sans"/>
                <a:sym typeface="Canva Sans"/>
              </a:rPr>
              <a:t>akreditasi</a:t>
            </a:r>
            <a:r>
              <a:rPr lang="en-US" sz="3523" dirty="0">
                <a:solidFill>
                  <a:srgbClr val="FFFFFF"/>
                </a:solidFill>
                <a:latin typeface="Canva Sans"/>
                <a:ea typeface="Canva Sans"/>
                <a:cs typeface="Canva Sans"/>
                <a:sym typeface="Canva Sans"/>
              </a:rPr>
              <a:t> program </a:t>
            </a:r>
            <a:r>
              <a:rPr lang="en-US" sz="3523" dirty="0" err="1">
                <a:solidFill>
                  <a:srgbClr val="FFFFFF"/>
                </a:solidFill>
                <a:latin typeface="Canva Sans"/>
                <a:ea typeface="Canva Sans"/>
                <a:cs typeface="Canva Sans"/>
                <a:sym typeface="Canva Sans"/>
              </a:rPr>
              <a:t>studi</a:t>
            </a:r>
            <a:r>
              <a:rPr lang="en-US" sz="3523" dirty="0">
                <a:solidFill>
                  <a:srgbClr val="FFFFFF"/>
                </a:solidFill>
                <a:latin typeface="Canva Sans"/>
                <a:ea typeface="Canva Sans"/>
                <a:cs typeface="Canva Sans"/>
                <a:sym typeface="Canva Sans"/>
              </a:rPr>
              <a:t>.</a:t>
            </a:r>
          </a:p>
          <a:p>
            <a:pPr marL="760821" lvl="1" indent="-380410" algn="l">
              <a:lnSpc>
                <a:spcPts val="4933"/>
              </a:lnSpc>
              <a:buAutoNum type="arabicPeriod"/>
            </a:pPr>
            <a:r>
              <a:rPr lang="en-US" sz="3523" dirty="0" err="1">
                <a:solidFill>
                  <a:srgbClr val="FFFFFF"/>
                </a:solidFill>
                <a:latin typeface="Canva Sans"/>
                <a:ea typeface="Canva Sans"/>
                <a:cs typeface="Canva Sans"/>
                <a:sym typeface="Canva Sans"/>
              </a:rPr>
              <a:t>Halaman</a:t>
            </a:r>
            <a:r>
              <a:rPr lang="en-US" sz="3523" dirty="0">
                <a:solidFill>
                  <a:srgbClr val="FFFFFF"/>
                </a:solidFill>
                <a:latin typeface="Canva Sans"/>
                <a:ea typeface="Canva Sans"/>
                <a:cs typeface="Canva Sans"/>
                <a:sym typeface="Canva Sans"/>
              </a:rPr>
              <a:t> </a:t>
            </a:r>
            <a:r>
              <a:rPr lang="en-US" sz="3523" dirty="0" err="1">
                <a:solidFill>
                  <a:srgbClr val="FFFFFF"/>
                </a:solidFill>
                <a:latin typeface="Canva Sans"/>
                <a:ea typeface="Canva Sans"/>
                <a:cs typeface="Canva Sans"/>
                <a:sym typeface="Canva Sans"/>
              </a:rPr>
              <a:t>Akreditasi</a:t>
            </a:r>
            <a:r>
              <a:rPr lang="en-US" sz="3523" dirty="0">
                <a:solidFill>
                  <a:srgbClr val="FFFFFF"/>
                </a:solidFill>
                <a:latin typeface="Canva Sans"/>
                <a:ea typeface="Canva Sans"/>
                <a:cs typeface="Canva Sans"/>
                <a:sym typeface="Canva Sans"/>
              </a:rPr>
              <a:t> PTN – </a:t>
            </a:r>
            <a:r>
              <a:rPr lang="en-US" sz="3523" dirty="0" err="1">
                <a:solidFill>
                  <a:srgbClr val="FFFFFF"/>
                </a:solidFill>
                <a:latin typeface="Canva Sans"/>
                <a:ea typeface="Canva Sans"/>
                <a:cs typeface="Canva Sans"/>
                <a:sym typeface="Canva Sans"/>
              </a:rPr>
              <a:t>Menampilkan</a:t>
            </a:r>
            <a:r>
              <a:rPr lang="en-US" sz="3523" dirty="0">
                <a:solidFill>
                  <a:srgbClr val="FFFFFF"/>
                </a:solidFill>
                <a:latin typeface="Canva Sans"/>
                <a:ea typeface="Canva Sans"/>
                <a:cs typeface="Canva Sans"/>
                <a:sym typeface="Canva Sans"/>
              </a:rPr>
              <a:t> </a:t>
            </a:r>
            <a:r>
              <a:rPr lang="en-US" sz="3523" dirty="0" err="1">
                <a:solidFill>
                  <a:srgbClr val="FFFFFF"/>
                </a:solidFill>
                <a:latin typeface="Canva Sans"/>
                <a:ea typeface="Canva Sans"/>
                <a:cs typeface="Canva Sans"/>
                <a:sym typeface="Canva Sans"/>
              </a:rPr>
              <a:t>daftar</a:t>
            </a:r>
            <a:r>
              <a:rPr lang="en-US" sz="3523" dirty="0">
                <a:solidFill>
                  <a:srgbClr val="FFFFFF"/>
                </a:solidFill>
                <a:latin typeface="Canva Sans"/>
                <a:ea typeface="Canva Sans"/>
                <a:cs typeface="Canva Sans"/>
                <a:sym typeface="Canva Sans"/>
              </a:rPr>
              <a:t> PTN </a:t>
            </a:r>
            <a:r>
              <a:rPr lang="en-US" sz="3523" dirty="0" err="1">
                <a:solidFill>
                  <a:srgbClr val="FFFFFF"/>
                </a:solidFill>
                <a:latin typeface="Canva Sans"/>
                <a:ea typeface="Canva Sans"/>
                <a:cs typeface="Canva Sans"/>
                <a:sym typeface="Canva Sans"/>
              </a:rPr>
              <a:t>dengan</a:t>
            </a:r>
            <a:r>
              <a:rPr lang="en-US" sz="3523" dirty="0">
                <a:solidFill>
                  <a:srgbClr val="FFFFFF"/>
                </a:solidFill>
                <a:latin typeface="Canva Sans"/>
                <a:ea typeface="Canva Sans"/>
                <a:cs typeface="Canva Sans"/>
                <a:sym typeface="Canva Sans"/>
              </a:rPr>
              <a:t> </a:t>
            </a:r>
            <a:r>
              <a:rPr lang="en-US" sz="3523" dirty="0" err="1">
                <a:solidFill>
                  <a:srgbClr val="FFFFFF"/>
                </a:solidFill>
                <a:latin typeface="Canva Sans"/>
                <a:ea typeface="Canva Sans"/>
                <a:cs typeface="Canva Sans"/>
                <a:sym typeface="Canva Sans"/>
              </a:rPr>
              <a:t>informasi</a:t>
            </a:r>
            <a:r>
              <a:rPr lang="en-US" sz="3523" dirty="0">
                <a:solidFill>
                  <a:srgbClr val="FFFFFF"/>
                </a:solidFill>
                <a:latin typeface="Canva Sans"/>
                <a:ea typeface="Canva Sans"/>
                <a:cs typeface="Canva Sans"/>
                <a:sym typeface="Canva Sans"/>
              </a:rPr>
              <a:t> </a:t>
            </a:r>
            <a:r>
              <a:rPr lang="en-US" sz="3523" dirty="0" err="1">
                <a:solidFill>
                  <a:srgbClr val="FFFFFF"/>
                </a:solidFill>
                <a:latin typeface="Canva Sans"/>
                <a:ea typeface="Canva Sans"/>
                <a:cs typeface="Canva Sans"/>
                <a:sym typeface="Canva Sans"/>
              </a:rPr>
              <a:t>akreditasinya</a:t>
            </a:r>
            <a:r>
              <a:rPr lang="en-US" sz="3523" dirty="0">
                <a:solidFill>
                  <a:srgbClr val="FFFFFF"/>
                </a:solidFill>
                <a:latin typeface="Canva Sans"/>
                <a:ea typeface="Canva Sans"/>
                <a:cs typeface="Canva Sans"/>
                <a:sym typeface="Canva Sans"/>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9002"/>
        </a:solidFill>
        <a:effectLst/>
      </p:bgPr>
    </p:bg>
    <p:spTree>
      <p:nvGrpSpPr>
        <p:cNvPr id="1" name=""/>
        <p:cNvGrpSpPr/>
        <p:nvPr/>
      </p:nvGrpSpPr>
      <p:grpSpPr>
        <a:xfrm>
          <a:off x="0" y="0"/>
          <a:ext cx="0" cy="0"/>
          <a:chOff x="0" y="0"/>
          <a:chExt cx="0" cy="0"/>
        </a:xfrm>
      </p:grpSpPr>
      <p:grpSp>
        <p:nvGrpSpPr>
          <p:cNvPr id="2" name="Group 2"/>
          <p:cNvGrpSpPr/>
          <p:nvPr/>
        </p:nvGrpSpPr>
        <p:grpSpPr>
          <a:xfrm>
            <a:off x="0" y="1691261"/>
            <a:ext cx="5452994" cy="1258404"/>
            <a:chOff x="0" y="0"/>
            <a:chExt cx="1436179" cy="331432"/>
          </a:xfrm>
        </p:grpSpPr>
        <p:sp>
          <p:nvSpPr>
            <p:cNvPr id="3" name="Freeform 3"/>
            <p:cNvSpPr/>
            <p:nvPr/>
          </p:nvSpPr>
          <p:spPr>
            <a:xfrm>
              <a:off x="0" y="0"/>
              <a:ext cx="1436179" cy="331432"/>
            </a:xfrm>
            <a:custGeom>
              <a:avLst/>
              <a:gdLst/>
              <a:ahLst/>
              <a:cxnLst/>
              <a:rect l="l" t="t" r="r" b="b"/>
              <a:pathLst>
                <a:path w="1436179" h="331432">
                  <a:moveTo>
                    <a:pt x="0" y="0"/>
                  </a:moveTo>
                  <a:lnTo>
                    <a:pt x="1436179" y="0"/>
                  </a:lnTo>
                  <a:lnTo>
                    <a:pt x="1436179" y="331432"/>
                  </a:lnTo>
                  <a:lnTo>
                    <a:pt x="0" y="331432"/>
                  </a:lnTo>
                  <a:close/>
                </a:path>
              </a:pathLst>
            </a:custGeom>
            <a:solidFill>
              <a:srgbClr val="FDD39C"/>
            </a:solidFill>
          </p:spPr>
        </p:sp>
        <p:sp>
          <p:nvSpPr>
            <p:cNvPr id="4" name="TextBox 4"/>
            <p:cNvSpPr txBox="1"/>
            <p:nvPr/>
          </p:nvSpPr>
          <p:spPr>
            <a:xfrm>
              <a:off x="0" y="-38100"/>
              <a:ext cx="1436179" cy="36953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6832315" y="892266"/>
            <a:ext cx="4623371" cy="4114800"/>
          </a:xfrm>
          <a:custGeom>
            <a:avLst/>
            <a:gdLst/>
            <a:ahLst/>
            <a:cxnLst/>
            <a:rect l="l" t="t" r="r" b="b"/>
            <a:pathLst>
              <a:path w="4623371" h="4114800">
                <a:moveTo>
                  <a:pt x="0" y="0"/>
                </a:moveTo>
                <a:lnTo>
                  <a:pt x="4623370" y="0"/>
                </a:lnTo>
                <a:lnTo>
                  <a:pt x="4623370" y="4114800"/>
                </a:lnTo>
                <a:lnTo>
                  <a:pt x="0" y="41148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TextBox 6"/>
          <p:cNvSpPr txBox="1"/>
          <p:nvPr/>
        </p:nvSpPr>
        <p:spPr>
          <a:xfrm>
            <a:off x="2947756" y="7190228"/>
            <a:ext cx="12560727" cy="2825777"/>
          </a:xfrm>
          <a:prstGeom prst="rect">
            <a:avLst/>
          </a:prstGeom>
        </p:spPr>
        <p:txBody>
          <a:bodyPr lIns="0" tIns="0" rIns="0" bIns="0" rtlCol="0" anchor="t">
            <a:spAutoFit/>
          </a:bodyPr>
          <a:lstStyle/>
          <a:p>
            <a:pPr algn="ctr">
              <a:lnSpc>
                <a:spcPts val="5913"/>
              </a:lnSpc>
            </a:pPr>
            <a:r>
              <a:rPr lang="en-US" sz="4223" dirty="0">
                <a:solidFill>
                  <a:srgbClr val="FFFFFF"/>
                </a:solidFill>
                <a:latin typeface="Canva Sans"/>
                <a:ea typeface="Canva Sans"/>
                <a:cs typeface="Canva Sans"/>
                <a:sym typeface="Canva Sans"/>
              </a:rPr>
              <a:t>Frontend (Bootstrap)</a:t>
            </a:r>
          </a:p>
          <a:p>
            <a:pPr algn="ctr">
              <a:lnSpc>
                <a:spcPts val="5913"/>
              </a:lnSpc>
            </a:pPr>
            <a:r>
              <a:rPr lang="en-US" sz="4223" dirty="0">
                <a:solidFill>
                  <a:srgbClr val="FFFFFF"/>
                </a:solidFill>
                <a:latin typeface="Canva Sans"/>
                <a:ea typeface="Canva Sans"/>
                <a:cs typeface="Canva Sans"/>
                <a:sym typeface="Canva Sans"/>
              </a:rPr>
              <a:t>Backend (</a:t>
            </a:r>
            <a:r>
              <a:rPr lang="en-US" sz="4223" dirty="0" err="1">
                <a:solidFill>
                  <a:srgbClr val="FFFFFF"/>
                </a:solidFill>
                <a:latin typeface="Canva Sans"/>
                <a:ea typeface="Canva Sans"/>
                <a:cs typeface="Canva Sans"/>
                <a:sym typeface="Canva Sans"/>
              </a:rPr>
              <a:t>CodeIgniter</a:t>
            </a:r>
            <a:r>
              <a:rPr lang="en-US" sz="4223" dirty="0">
                <a:solidFill>
                  <a:srgbClr val="FFFFFF"/>
                </a:solidFill>
                <a:latin typeface="Canva Sans"/>
                <a:ea typeface="Canva Sans"/>
                <a:cs typeface="Canva Sans"/>
                <a:sym typeface="Canva Sans"/>
              </a:rPr>
              <a:t> (CI 4))</a:t>
            </a:r>
          </a:p>
          <a:p>
            <a:pPr algn="ctr">
              <a:lnSpc>
                <a:spcPts val="5913"/>
              </a:lnSpc>
            </a:pPr>
            <a:r>
              <a:rPr lang="en-US" sz="4223" dirty="0">
                <a:solidFill>
                  <a:srgbClr val="FFFFFF"/>
                </a:solidFill>
                <a:latin typeface="Canva Sans"/>
                <a:ea typeface="Canva Sans"/>
                <a:cs typeface="Canva Sans"/>
                <a:sym typeface="Canva Sans"/>
              </a:rPr>
              <a:t>Database (MySQL)</a:t>
            </a:r>
          </a:p>
          <a:p>
            <a:pPr algn="ctr">
              <a:lnSpc>
                <a:spcPts val="4933"/>
              </a:lnSpc>
            </a:pPr>
            <a:endParaRPr lang="en-US" sz="4223" dirty="0">
              <a:solidFill>
                <a:srgbClr val="FFFFFF"/>
              </a:solidFill>
              <a:latin typeface="Canva Sans"/>
              <a:ea typeface="Canva Sans"/>
              <a:cs typeface="Canva Sans"/>
              <a:sym typeface="Canva Sans"/>
            </a:endParaRPr>
          </a:p>
        </p:txBody>
      </p:sp>
      <p:grpSp>
        <p:nvGrpSpPr>
          <p:cNvPr id="7" name="Group 7"/>
          <p:cNvGrpSpPr/>
          <p:nvPr/>
        </p:nvGrpSpPr>
        <p:grpSpPr>
          <a:xfrm>
            <a:off x="12661626" y="5237583"/>
            <a:ext cx="5626374" cy="1258404"/>
            <a:chOff x="0" y="0"/>
            <a:chExt cx="1481843" cy="331432"/>
          </a:xfrm>
        </p:grpSpPr>
        <p:sp>
          <p:nvSpPr>
            <p:cNvPr id="8" name="Freeform 8"/>
            <p:cNvSpPr/>
            <p:nvPr/>
          </p:nvSpPr>
          <p:spPr>
            <a:xfrm>
              <a:off x="0" y="0"/>
              <a:ext cx="1481843" cy="331432"/>
            </a:xfrm>
            <a:custGeom>
              <a:avLst/>
              <a:gdLst/>
              <a:ahLst/>
              <a:cxnLst/>
              <a:rect l="l" t="t" r="r" b="b"/>
              <a:pathLst>
                <a:path w="1481843" h="331432">
                  <a:moveTo>
                    <a:pt x="0" y="0"/>
                  </a:moveTo>
                  <a:lnTo>
                    <a:pt x="1481843" y="0"/>
                  </a:lnTo>
                  <a:lnTo>
                    <a:pt x="1481843" y="331432"/>
                  </a:lnTo>
                  <a:lnTo>
                    <a:pt x="0" y="331432"/>
                  </a:lnTo>
                  <a:close/>
                </a:path>
              </a:pathLst>
            </a:custGeom>
            <a:solidFill>
              <a:srgbClr val="FDD39C"/>
            </a:solidFill>
          </p:spPr>
        </p:sp>
        <p:sp>
          <p:nvSpPr>
            <p:cNvPr id="9" name="TextBox 9"/>
            <p:cNvSpPr txBox="1"/>
            <p:nvPr/>
          </p:nvSpPr>
          <p:spPr>
            <a:xfrm>
              <a:off x="0" y="-38100"/>
              <a:ext cx="1481843" cy="369532"/>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589319" y="5313783"/>
            <a:ext cx="16698681" cy="1293793"/>
          </a:xfrm>
          <a:prstGeom prst="rect">
            <a:avLst/>
          </a:prstGeom>
        </p:spPr>
        <p:txBody>
          <a:bodyPr lIns="0" tIns="0" rIns="0" bIns="0" rtlCol="0" anchor="t">
            <a:spAutoFit/>
          </a:bodyPr>
          <a:lstStyle/>
          <a:p>
            <a:pPr algn="l">
              <a:lnSpc>
                <a:spcPts val="10018"/>
              </a:lnSpc>
            </a:pPr>
            <a:r>
              <a:rPr lang="en-US" sz="9026">
                <a:solidFill>
                  <a:srgbClr val="000000"/>
                </a:solidFill>
                <a:latin typeface="League Spartan"/>
                <a:ea typeface="League Spartan"/>
                <a:cs typeface="League Spartan"/>
                <a:sym typeface="League Spartan"/>
              </a:rPr>
              <a:t>Teknologi Yang di Gunakan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9002"/>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8486827" cy="1258404"/>
            <a:chOff x="0" y="0"/>
            <a:chExt cx="2235214" cy="331432"/>
          </a:xfrm>
        </p:grpSpPr>
        <p:sp>
          <p:nvSpPr>
            <p:cNvPr id="3" name="Freeform 3"/>
            <p:cNvSpPr/>
            <p:nvPr/>
          </p:nvSpPr>
          <p:spPr>
            <a:xfrm>
              <a:off x="0" y="0"/>
              <a:ext cx="2235214" cy="331432"/>
            </a:xfrm>
            <a:custGeom>
              <a:avLst/>
              <a:gdLst/>
              <a:ahLst/>
              <a:cxnLst/>
              <a:rect l="l" t="t" r="r" b="b"/>
              <a:pathLst>
                <a:path w="2235214" h="331432">
                  <a:moveTo>
                    <a:pt x="0" y="0"/>
                  </a:moveTo>
                  <a:lnTo>
                    <a:pt x="2235214" y="0"/>
                  </a:lnTo>
                  <a:lnTo>
                    <a:pt x="2235214" y="331432"/>
                  </a:lnTo>
                  <a:lnTo>
                    <a:pt x="0" y="331432"/>
                  </a:lnTo>
                  <a:close/>
                </a:path>
              </a:pathLst>
            </a:custGeom>
            <a:solidFill>
              <a:srgbClr val="FDD39C"/>
            </a:solidFill>
          </p:spPr>
        </p:sp>
        <p:sp>
          <p:nvSpPr>
            <p:cNvPr id="4" name="TextBox 4"/>
            <p:cNvSpPr txBox="1"/>
            <p:nvPr/>
          </p:nvSpPr>
          <p:spPr>
            <a:xfrm>
              <a:off x="0" y="-38100"/>
              <a:ext cx="2235214" cy="36953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6366838" y="2377659"/>
            <a:ext cx="5554324" cy="7892467"/>
          </a:xfrm>
          <a:custGeom>
            <a:avLst/>
            <a:gdLst/>
            <a:ahLst/>
            <a:cxnLst/>
            <a:rect l="l" t="t" r="r" b="b"/>
            <a:pathLst>
              <a:path w="5554324" h="7892467">
                <a:moveTo>
                  <a:pt x="0" y="0"/>
                </a:moveTo>
                <a:lnTo>
                  <a:pt x="5554324" y="0"/>
                </a:lnTo>
                <a:lnTo>
                  <a:pt x="5554324" y="7892467"/>
                </a:lnTo>
                <a:lnTo>
                  <a:pt x="0" y="7892467"/>
                </a:lnTo>
                <a:lnTo>
                  <a:pt x="0" y="0"/>
                </a:lnTo>
                <a:close/>
              </a:path>
            </a:pathLst>
          </a:custGeom>
          <a:blipFill>
            <a:blip r:embed="rId2"/>
            <a:stretch>
              <a:fillRect/>
            </a:stretch>
          </a:blipFill>
        </p:spPr>
      </p:sp>
      <p:sp>
        <p:nvSpPr>
          <p:cNvPr id="6" name="TextBox 6"/>
          <p:cNvSpPr txBox="1"/>
          <p:nvPr/>
        </p:nvSpPr>
        <p:spPr>
          <a:xfrm>
            <a:off x="1259808" y="1104900"/>
            <a:ext cx="13598774" cy="1272759"/>
          </a:xfrm>
          <a:prstGeom prst="rect">
            <a:avLst/>
          </a:prstGeom>
        </p:spPr>
        <p:txBody>
          <a:bodyPr lIns="0" tIns="0" rIns="0" bIns="0" rtlCol="0" anchor="t">
            <a:spAutoFit/>
          </a:bodyPr>
          <a:lstStyle/>
          <a:p>
            <a:pPr algn="ctr">
              <a:lnSpc>
                <a:spcPts val="9853"/>
              </a:lnSpc>
            </a:pPr>
            <a:r>
              <a:rPr lang="en-US" sz="8876">
                <a:solidFill>
                  <a:srgbClr val="000000"/>
                </a:solidFill>
                <a:latin typeface="League Spartan"/>
                <a:ea typeface="League Spartan"/>
                <a:cs typeface="League Spartan"/>
                <a:sym typeface="League Spartan"/>
              </a:rPr>
              <a:t>Timeline Proyek</a:t>
            </a:r>
          </a:p>
        </p:txBody>
      </p:sp>
      <p:sp>
        <p:nvSpPr>
          <p:cNvPr id="7" name="TextBox 7"/>
          <p:cNvSpPr txBox="1"/>
          <p:nvPr/>
        </p:nvSpPr>
        <p:spPr>
          <a:xfrm>
            <a:off x="783896" y="2406751"/>
            <a:ext cx="7702932" cy="1684059"/>
          </a:xfrm>
          <a:prstGeom prst="rect">
            <a:avLst/>
          </a:prstGeom>
        </p:spPr>
        <p:txBody>
          <a:bodyPr lIns="0" tIns="0" rIns="0" bIns="0" rtlCol="0" anchor="t">
            <a:spAutoFit/>
          </a:bodyPr>
          <a:lstStyle/>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Perencanaan Proyek dan Membuat Judul Proyek</a:t>
            </a:r>
          </a:p>
          <a:p>
            <a:pPr marL="626110" lvl="1" indent="-313055" algn="just">
              <a:lnSpc>
                <a:spcPts val="4060"/>
              </a:lnSpc>
              <a:buFont typeface="Arial"/>
              <a:buChar char="•"/>
            </a:pPr>
            <a:r>
              <a:rPr lang="en-US" sz="2900">
                <a:solidFill>
                  <a:srgbClr val="FFFFFF"/>
                </a:solidFill>
                <a:latin typeface="Canva Sans"/>
                <a:ea typeface="Canva Sans"/>
                <a:cs typeface="Canva Sans"/>
                <a:sym typeface="Canva Sans"/>
              </a:rPr>
              <a:t>Membuat Timeline Proyek</a:t>
            </a:r>
          </a:p>
          <a:p>
            <a:pPr algn="ctr">
              <a:lnSpc>
                <a:spcPts val="1064"/>
              </a:lnSpc>
            </a:pPr>
            <a:endParaRPr lang="en-US" sz="2900">
              <a:solidFill>
                <a:srgbClr val="FFFFFF"/>
              </a:solidFill>
              <a:latin typeface="Canva Sans"/>
              <a:ea typeface="Canva Sans"/>
              <a:cs typeface="Canva Sans"/>
              <a:sym typeface="Canva Sans"/>
            </a:endParaRPr>
          </a:p>
        </p:txBody>
      </p:sp>
      <p:sp>
        <p:nvSpPr>
          <p:cNvPr id="8" name="TextBox 8"/>
          <p:cNvSpPr txBox="1"/>
          <p:nvPr/>
        </p:nvSpPr>
        <p:spPr>
          <a:xfrm>
            <a:off x="7896005" y="2696337"/>
            <a:ext cx="1247995" cy="1038213"/>
          </a:xfrm>
          <a:prstGeom prst="rect">
            <a:avLst/>
          </a:prstGeom>
        </p:spPr>
        <p:txBody>
          <a:bodyPr lIns="0" tIns="0" rIns="0" bIns="0" rtlCol="0" anchor="t">
            <a:spAutoFit/>
          </a:bodyPr>
          <a:lstStyle/>
          <a:p>
            <a:pPr algn="ctr">
              <a:lnSpc>
                <a:spcPts val="8400"/>
              </a:lnSpc>
            </a:pPr>
            <a:r>
              <a:rPr lang="en-US" sz="6000" b="1">
                <a:solidFill>
                  <a:srgbClr val="000000"/>
                </a:solidFill>
                <a:latin typeface="Gliker Bold"/>
                <a:ea typeface="Gliker Bold"/>
                <a:cs typeface="Gliker Bold"/>
                <a:sym typeface="Gliker Bold"/>
              </a:rPr>
              <a:t>1</a:t>
            </a:r>
          </a:p>
        </p:txBody>
      </p:sp>
      <p:sp>
        <p:nvSpPr>
          <p:cNvPr id="9" name="TextBox 9"/>
          <p:cNvSpPr txBox="1"/>
          <p:nvPr/>
        </p:nvSpPr>
        <p:spPr>
          <a:xfrm>
            <a:off x="9970596" y="4562481"/>
            <a:ext cx="1247995" cy="1038213"/>
          </a:xfrm>
          <a:prstGeom prst="rect">
            <a:avLst/>
          </a:prstGeom>
        </p:spPr>
        <p:txBody>
          <a:bodyPr lIns="0" tIns="0" rIns="0" bIns="0" rtlCol="0" anchor="t">
            <a:spAutoFit/>
          </a:bodyPr>
          <a:lstStyle/>
          <a:p>
            <a:pPr algn="ctr">
              <a:lnSpc>
                <a:spcPts val="8400"/>
              </a:lnSpc>
            </a:pPr>
            <a:r>
              <a:rPr lang="en-US" sz="6000" b="1">
                <a:solidFill>
                  <a:srgbClr val="000000"/>
                </a:solidFill>
                <a:latin typeface="Gliker Bold"/>
                <a:ea typeface="Gliker Bold"/>
                <a:cs typeface="Gliker Bold"/>
                <a:sym typeface="Gliker Bold"/>
              </a:rPr>
              <a:t>2</a:t>
            </a:r>
          </a:p>
        </p:txBody>
      </p:sp>
      <p:sp>
        <p:nvSpPr>
          <p:cNvPr id="10" name="TextBox 10"/>
          <p:cNvSpPr txBox="1"/>
          <p:nvPr/>
        </p:nvSpPr>
        <p:spPr>
          <a:xfrm>
            <a:off x="6633754" y="6200067"/>
            <a:ext cx="1247995" cy="1038213"/>
          </a:xfrm>
          <a:prstGeom prst="rect">
            <a:avLst/>
          </a:prstGeom>
        </p:spPr>
        <p:txBody>
          <a:bodyPr lIns="0" tIns="0" rIns="0" bIns="0" rtlCol="0" anchor="t">
            <a:spAutoFit/>
          </a:bodyPr>
          <a:lstStyle/>
          <a:p>
            <a:pPr algn="ctr">
              <a:lnSpc>
                <a:spcPts val="8400"/>
              </a:lnSpc>
            </a:pPr>
            <a:r>
              <a:rPr lang="en-US" sz="6000" b="1">
                <a:solidFill>
                  <a:srgbClr val="000000"/>
                </a:solidFill>
                <a:latin typeface="Gliker Bold"/>
                <a:ea typeface="Gliker Bold"/>
                <a:cs typeface="Gliker Bold"/>
                <a:sym typeface="Gliker Bold"/>
              </a:rPr>
              <a:t>3</a:t>
            </a:r>
          </a:p>
        </p:txBody>
      </p:sp>
      <p:sp>
        <p:nvSpPr>
          <p:cNvPr id="11" name="TextBox 11"/>
          <p:cNvSpPr txBox="1"/>
          <p:nvPr/>
        </p:nvSpPr>
        <p:spPr>
          <a:xfrm>
            <a:off x="10316840" y="7810519"/>
            <a:ext cx="1247995" cy="1038213"/>
          </a:xfrm>
          <a:prstGeom prst="rect">
            <a:avLst/>
          </a:prstGeom>
        </p:spPr>
        <p:txBody>
          <a:bodyPr lIns="0" tIns="0" rIns="0" bIns="0" rtlCol="0" anchor="t">
            <a:spAutoFit/>
          </a:bodyPr>
          <a:lstStyle/>
          <a:p>
            <a:pPr algn="ctr">
              <a:lnSpc>
                <a:spcPts val="8400"/>
              </a:lnSpc>
            </a:pPr>
            <a:r>
              <a:rPr lang="en-US" sz="6000" b="1">
                <a:solidFill>
                  <a:srgbClr val="000000"/>
                </a:solidFill>
                <a:latin typeface="Gliker Bold"/>
                <a:ea typeface="Gliker Bold"/>
                <a:cs typeface="Gliker Bold"/>
                <a:sym typeface="Gliker Bold"/>
              </a:rPr>
              <a:t>4</a:t>
            </a:r>
          </a:p>
        </p:txBody>
      </p:sp>
      <p:sp>
        <p:nvSpPr>
          <p:cNvPr id="12" name="TextBox 12"/>
          <p:cNvSpPr txBox="1"/>
          <p:nvPr/>
        </p:nvSpPr>
        <p:spPr>
          <a:xfrm>
            <a:off x="8059195" y="8677281"/>
            <a:ext cx="1247995" cy="1038213"/>
          </a:xfrm>
          <a:prstGeom prst="rect">
            <a:avLst/>
          </a:prstGeom>
        </p:spPr>
        <p:txBody>
          <a:bodyPr lIns="0" tIns="0" rIns="0" bIns="0" rtlCol="0" anchor="t">
            <a:spAutoFit/>
          </a:bodyPr>
          <a:lstStyle/>
          <a:p>
            <a:pPr algn="ctr">
              <a:lnSpc>
                <a:spcPts val="8400"/>
              </a:lnSpc>
            </a:pPr>
            <a:r>
              <a:rPr lang="en-US" sz="6000" b="1">
                <a:solidFill>
                  <a:srgbClr val="000000"/>
                </a:solidFill>
                <a:latin typeface="Gliker Bold"/>
                <a:ea typeface="Gliker Bold"/>
                <a:cs typeface="Gliker Bold"/>
                <a:sym typeface="Gliker Bold"/>
              </a:rPr>
              <a:t>5</a:t>
            </a:r>
          </a:p>
        </p:txBody>
      </p:sp>
      <p:sp>
        <p:nvSpPr>
          <p:cNvPr id="13" name="TextBox 13"/>
          <p:cNvSpPr txBox="1"/>
          <p:nvPr/>
        </p:nvSpPr>
        <p:spPr>
          <a:xfrm>
            <a:off x="11431485" y="4285397"/>
            <a:ext cx="7702932" cy="1684059"/>
          </a:xfrm>
          <a:prstGeom prst="rect">
            <a:avLst/>
          </a:prstGeom>
        </p:spPr>
        <p:txBody>
          <a:bodyPr lIns="0" tIns="0" rIns="0" bIns="0" rtlCol="0" anchor="t">
            <a:spAutoFit/>
          </a:bodyPr>
          <a:lstStyle/>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Menginstall codeigniter</a:t>
            </a:r>
          </a:p>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Menentukan Fitur Utama</a:t>
            </a:r>
          </a:p>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Merancang desain UI</a:t>
            </a:r>
          </a:p>
          <a:p>
            <a:pPr algn="ctr">
              <a:lnSpc>
                <a:spcPts val="1064"/>
              </a:lnSpc>
            </a:pPr>
            <a:endParaRPr lang="en-US" sz="2900">
              <a:solidFill>
                <a:srgbClr val="FFFFFF"/>
              </a:solidFill>
              <a:latin typeface="Canva Sans"/>
              <a:ea typeface="Canva Sans"/>
              <a:cs typeface="Canva Sans"/>
              <a:sym typeface="Canva Sans"/>
            </a:endParaRPr>
          </a:p>
        </p:txBody>
      </p:sp>
      <p:sp>
        <p:nvSpPr>
          <p:cNvPr id="14" name="TextBox 14"/>
          <p:cNvSpPr txBox="1"/>
          <p:nvPr/>
        </p:nvSpPr>
        <p:spPr>
          <a:xfrm>
            <a:off x="783896" y="6007556"/>
            <a:ext cx="6366838" cy="1684059"/>
          </a:xfrm>
          <a:prstGeom prst="rect">
            <a:avLst/>
          </a:prstGeom>
        </p:spPr>
        <p:txBody>
          <a:bodyPr lIns="0" tIns="0" rIns="0" bIns="0" rtlCol="0" anchor="t">
            <a:spAutoFit/>
          </a:bodyPr>
          <a:lstStyle/>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Membuat database PTN</a:t>
            </a:r>
          </a:p>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Membuat Struktur Poyek di GitHub</a:t>
            </a:r>
          </a:p>
          <a:p>
            <a:pPr algn="ctr">
              <a:lnSpc>
                <a:spcPts val="1064"/>
              </a:lnSpc>
            </a:pPr>
            <a:endParaRPr lang="en-US" sz="2900">
              <a:solidFill>
                <a:srgbClr val="FFFFFF"/>
              </a:solidFill>
              <a:latin typeface="Canva Sans"/>
              <a:ea typeface="Canva Sans"/>
              <a:cs typeface="Canva Sans"/>
              <a:sym typeface="Canva Sans"/>
            </a:endParaRPr>
          </a:p>
        </p:txBody>
      </p:sp>
      <p:sp>
        <p:nvSpPr>
          <p:cNvPr id="15" name="TextBox 15"/>
          <p:cNvSpPr txBox="1"/>
          <p:nvPr/>
        </p:nvSpPr>
        <p:spPr>
          <a:xfrm>
            <a:off x="11526735" y="7573161"/>
            <a:ext cx="6761265" cy="2713839"/>
          </a:xfrm>
          <a:prstGeom prst="rect">
            <a:avLst/>
          </a:prstGeom>
        </p:spPr>
        <p:txBody>
          <a:bodyPr lIns="0" tIns="0" rIns="0" bIns="0" rtlCol="0" anchor="t">
            <a:spAutoFit/>
          </a:bodyPr>
          <a:lstStyle/>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Menghubungkan frontend dengan API backend.</a:t>
            </a:r>
          </a:p>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Melakukan Pengujian dan perbaikan web apabila terjadi kendala</a:t>
            </a:r>
          </a:p>
          <a:p>
            <a:pPr algn="ctr">
              <a:lnSpc>
                <a:spcPts val="1064"/>
              </a:lnSpc>
            </a:pPr>
            <a:endParaRPr lang="en-US" sz="2900">
              <a:solidFill>
                <a:srgbClr val="FFFFFF"/>
              </a:solidFill>
              <a:latin typeface="Canva Sans"/>
              <a:ea typeface="Canva Sans"/>
              <a:cs typeface="Canva Sans"/>
              <a:sym typeface="Canva Sans"/>
            </a:endParaRPr>
          </a:p>
        </p:txBody>
      </p:sp>
      <p:sp>
        <p:nvSpPr>
          <p:cNvPr id="16" name="TextBox 16"/>
          <p:cNvSpPr txBox="1"/>
          <p:nvPr/>
        </p:nvSpPr>
        <p:spPr>
          <a:xfrm>
            <a:off x="890913" y="8602941"/>
            <a:ext cx="6366838" cy="1684059"/>
          </a:xfrm>
          <a:prstGeom prst="rect">
            <a:avLst/>
          </a:prstGeom>
        </p:spPr>
        <p:txBody>
          <a:bodyPr lIns="0" tIns="0" rIns="0" bIns="0" rtlCol="0" anchor="t">
            <a:spAutoFit/>
          </a:bodyPr>
          <a:lstStyle/>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Presentasi Proyek</a:t>
            </a:r>
          </a:p>
          <a:p>
            <a:pPr marL="626110" lvl="1" indent="-313055" algn="l">
              <a:lnSpc>
                <a:spcPts val="4060"/>
              </a:lnSpc>
              <a:buFont typeface="Arial"/>
              <a:buChar char="•"/>
            </a:pPr>
            <a:r>
              <a:rPr lang="en-US" sz="2900">
                <a:solidFill>
                  <a:srgbClr val="FFFFFF"/>
                </a:solidFill>
                <a:latin typeface="Canva Sans"/>
                <a:ea typeface="Canva Sans"/>
                <a:cs typeface="Canva Sans"/>
                <a:sym typeface="Canva Sans"/>
              </a:rPr>
              <a:t>Membuat Laporan dan Dokumentasi</a:t>
            </a:r>
          </a:p>
          <a:p>
            <a:pPr algn="ctr">
              <a:lnSpc>
                <a:spcPts val="1064"/>
              </a:lnSpc>
            </a:pPr>
            <a:endParaRPr lang="en-US" sz="2900">
              <a:solidFill>
                <a:srgbClr val="FFFFFF"/>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A9002"/>
            </a:solidFill>
          </p:spPr>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3455709" y="4815659"/>
            <a:ext cx="11148357" cy="3962906"/>
            <a:chOff x="0" y="0"/>
            <a:chExt cx="2936193" cy="1043728"/>
          </a:xfrm>
        </p:grpSpPr>
        <p:sp>
          <p:nvSpPr>
            <p:cNvPr id="6" name="Freeform 6"/>
            <p:cNvSpPr/>
            <p:nvPr/>
          </p:nvSpPr>
          <p:spPr>
            <a:xfrm>
              <a:off x="0" y="0"/>
              <a:ext cx="2936193" cy="1043728"/>
            </a:xfrm>
            <a:custGeom>
              <a:avLst/>
              <a:gdLst/>
              <a:ahLst/>
              <a:cxnLst/>
              <a:rect l="l" t="t" r="r" b="b"/>
              <a:pathLst>
                <a:path w="2936193" h="1043728">
                  <a:moveTo>
                    <a:pt x="0" y="0"/>
                  </a:moveTo>
                  <a:lnTo>
                    <a:pt x="2936193" y="0"/>
                  </a:lnTo>
                  <a:lnTo>
                    <a:pt x="2936193" y="1043728"/>
                  </a:lnTo>
                  <a:lnTo>
                    <a:pt x="0" y="1043728"/>
                  </a:lnTo>
                  <a:close/>
                </a:path>
              </a:pathLst>
            </a:custGeom>
            <a:solidFill>
              <a:srgbClr val="FDD39C"/>
            </a:solidFill>
          </p:spPr>
        </p:sp>
        <p:sp>
          <p:nvSpPr>
            <p:cNvPr id="7" name="TextBox 7"/>
            <p:cNvSpPr txBox="1"/>
            <p:nvPr/>
          </p:nvSpPr>
          <p:spPr>
            <a:xfrm>
              <a:off x="0" y="-38100"/>
              <a:ext cx="2936193" cy="108182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955963" y="3569840"/>
            <a:ext cx="8376075" cy="1245819"/>
            <a:chOff x="0" y="0"/>
            <a:chExt cx="2206044" cy="328117"/>
          </a:xfrm>
        </p:grpSpPr>
        <p:sp>
          <p:nvSpPr>
            <p:cNvPr id="9" name="Freeform 9"/>
            <p:cNvSpPr/>
            <p:nvPr/>
          </p:nvSpPr>
          <p:spPr>
            <a:xfrm>
              <a:off x="0" y="0"/>
              <a:ext cx="2206044" cy="328117"/>
            </a:xfrm>
            <a:custGeom>
              <a:avLst/>
              <a:gdLst/>
              <a:ahLst/>
              <a:cxnLst/>
              <a:rect l="l" t="t" r="r" b="b"/>
              <a:pathLst>
                <a:path w="2206044" h="328117">
                  <a:moveTo>
                    <a:pt x="0" y="0"/>
                  </a:moveTo>
                  <a:lnTo>
                    <a:pt x="2206044" y="0"/>
                  </a:lnTo>
                  <a:lnTo>
                    <a:pt x="2206044" y="328117"/>
                  </a:lnTo>
                  <a:lnTo>
                    <a:pt x="0" y="328117"/>
                  </a:lnTo>
                  <a:close/>
                </a:path>
              </a:pathLst>
            </a:custGeom>
            <a:solidFill>
              <a:srgbClr val="FA9002"/>
            </a:solidFill>
          </p:spPr>
        </p:sp>
        <p:sp>
          <p:nvSpPr>
            <p:cNvPr id="10" name="TextBox 10"/>
            <p:cNvSpPr txBox="1"/>
            <p:nvPr/>
          </p:nvSpPr>
          <p:spPr>
            <a:xfrm>
              <a:off x="0" y="-38100"/>
              <a:ext cx="2206044" cy="36621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895606" y="7436331"/>
            <a:ext cx="4024462" cy="924058"/>
            <a:chOff x="0" y="0"/>
            <a:chExt cx="1059941" cy="243373"/>
          </a:xfrm>
        </p:grpSpPr>
        <p:sp>
          <p:nvSpPr>
            <p:cNvPr id="12" name="Freeform 12"/>
            <p:cNvSpPr/>
            <p:nvPr/>
          </p:nvSpPr>
          <p:spPr>
            <a:xfrm>
              <a:off x="0" y="0"/>
              <a:ext cx="1059941" cy="243373"/>
            </a:xfrm>
            <a:custGeom>
              <a:avLst/>
              <a:gdLst/>
              <a:ahLst/>
              <a:cxnLst/>
              <a:rect l="l" t="t" r="r" b="b"/>
              <a:pathLst>
                <a:path w="1059941" h="243373">
                  <a:moveTo>
                    <a:pt x="98109" y="0"/>
                  </a:moveTo>
                  <a:lnTo>
                    <a:pt x="961831" y="0"/>
                  </a:lnTo>
                  <a:cubicBezTo>
                    <a:pt x="1016016" y="0"/>
                    <a:pt x="1059941" y="43925"/>
                    <a:pt x="1059941" y="98109"/>
                  </a:cubicBezTo>
                  <a:lnTo>
                    <a:pt x="1059941" y="145264"/>
                  </a:lnTo>
                  <a:cubicBezTo>
                    <a:pt x="1059941" y="171284"/>
                    <a:pt x="1049604" y="196239"/>
                    <a:pt x="1031205" y="214638"/>
                  </a:cubicBezTo>
                  <a:cubicBezTo>
                    <a:pt x="1012806" y="233037"/>
                    <a:pt x="987851" y="243373"/>
                    <a:pt x="961831" y="243373"/>
                  </a:cubicBezTo>
                  <a:lnTo>
                    <a:pt x="98109" y="243373"/>
                  </a:lnTo>
                  <a:cubicBezTo>
                    <a:pt x="72089" y="243373"/>
                    <a:pt x="47135" y="233037"/>
                    <a:pt x="28736" y="214638"/>
                  </a:cubicBezTo>
                  <a:cubicBezTo>
                    <a:pt x="10337" y="196239"/>
                    <a:pt x="0" y="171284"/>
                    <a:pt x="0" y="145264"/>
                  </a:cubicBezTo>
                  <a:lnTo>
                    <a:pt x="0" y="98109"/>
                  </a:lnTo>
                  <a:cubicBezTo>
                    <a:pt x="0" y="43925"/>
                    <a:pt x="43925" y="0"/>
                    <a:pt x="98109" y="0"/>
                  </a:cubicBezTo>
                  <a:close/>
                </a:path>
              </a:pathLst>
            </a:custGeom>
            <a:solidFill>
              <a:srgbClr val="000000"/>
            </a:solidFill>
          </p:spPr>
        </p:sp>
        <p:sp>
          <p:nvSpPr>
            <p:cNvPr id="13" name="TextBox 13"/>
            <p:cNvSpPr txBox="1"/>
            <p:nvPr/>
          </p:nvSpPr>
          <p:spPr>
            <a:xfrm>
              <a:off x="0" y="-38100"/>
              <a:ext cx="1059941" cy="28147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427351" y="1028700"/>
            <a:ext cx="15433297" cy="9028479"/>
          </a:xfrm>
          <a:custGeom>
            <a:avLst/>
            <a:gdLst/>
            <a:ahLst/>
            <a:cxnLst/>
            <a:rect l="l" t="t" r="r" b="b"/>
            <a:pathLst>
              <a:path w="15433297" h="9028479">
                <a:moveTo>
                  <a:pt x="0" y="0"/>
                </a:moveTo>
                <a:lnTo>
                  <a:pt x="15433298" y="0"/>
                </a:lnTo>
                <a:lnTo>
                  <a:pt x="15433298" y="9028479"/>
                </a:lnTo>
                <a:lnTo>
                  <a:pt x="0" y="902847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TextBox 15"/>
          <p:cNvSpPr txBox="1"/>
          <p:nvPr/>
        </p:nvSpPr>
        <p:spPr>
          <a:xfrm>
            <a:off x="3012923" y="4207598"/>
            <a:ext cx="12262155" cy="2403983"/>
          </a:xfrm>
          <a:prstGeom prst="rect">
            <a:avLst/>
          </a:prstGeom>
        </p:spPr>
        <p:txBody>
          <a:bodyPr lIns="0" tIns="0" rIns="0" bIns="0" rtlCol="0" anchor="t">
            <a:spAutoFit/>
          </a:bodyPr>
          <a:lstStyle/>
          <a:p>
            <a:pPr algn="ctr">
              <a:lnSpc>
                <a:spcPts val="19690"/>
              </a:lnSpc>
            </a:pPr>
            <a:r>
              <a:rPr lang="en-US" sz="14064">
                <a:solidFill>
                  <a:srgbClr val="FDE17B"/>
                </a:solidFill>
                <a:latin typeface="League Spartan"/>
                <a:ea typeface="League Spartan"/>
                <a:cs typeface="League Spartan"/>
                <a:sym typeface="League Spartan"/>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168</Words>
  <Application>Microsoft Office PowerPoint</Application>
  <PresentationFormat>Custom</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Canva Sans</vt:lpstr>
      <vt:lpstr>League Spartan</vt:lpstr>
      <vt:lpstr>Calibri</vt:lpstr>
      <vt:lpstr>Gliker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Praktikum1_Bela Cantika</dc:title>
  <cp:lastModifiedBy>LENOVO</cp:lastModifiedBy>
  <cp:revision>3</cp:revision>
  <dcterms:created xsi:type="dcterms:W3CDTF">2006-08-16T00:00:00Z</dcterms:created>
  <dcterms:modified xsi:type="dcterms:W3CDTF">2025-02-25T09:16:04Z</dcterms:modified>
  <dc:identifier>DAGfvd1MQNA</dc:identifier>
</cp:coreProperties>
</file>