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Yeseva One" charset="1" panose="00000500000000000000"/>
      <p:regular r:id="rId26"/>
    </p:embeddedFont>
    <p:embeddedFont>
      <p:font typeface="Kollektif" charset="1" panose="020B0604020101010102"/>
      <p:regular r:id="rId27"/>
    </p:embeddedFont>
    <p:embeddedFont>
      <p:font typeface="Kollektif Bold" charset="1" panose="020B0604020101010102"/>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48.png" Type="http://schemas.openxmlformats.org/officeDocument/2006/relationships/image"/><Relationship Id="rId4" Target="../media/image4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5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53.png" Type="http://schemas.openxmlformats.org/officeDocument/2006/relationships/image"/><Relationship Id="rId4" Target="../media/image54.png" Type="http://schemas.openxmlformats.org/officeDocument/2006/relationships/image"/><Relationship Id="rId5" Target="../media/image55.png" Type="http://schemas.openxmlformats.org/officeDocument/2006/relationships/image"/><Relationship Id="rId6" Target="../media/image56.png" Type="http://schemas.openxmlformats.org/officeDocument/2006/relationships/image"/><Relationship Id="rId7" Target="../media/image57.png" Type="http://schemas.openxmlformats.org/officeDocument/2006/relationships/image"/><Relationship Id="rId8" Target="../media/image5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 Id="rId5" Target="../media/image59.png" Type="http://schemas.openxmlformats.org/officeDocument/2006/relationships/image"/><Relationship Id="rId6" Target="../media/image6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61.png" Type="http://schemas.openxmlformats.org/officeDocument/2006/relationships/image"/><Relationship Id="rId4" Target="../media/image62.png" Type="http://schemas.openxmlformats.org/officeDocument/2006/relationships/image"/><Relationship Id="rId5" Target="../media/image63.png" Type="http://schemas.openxmlformats.org/officeDocument/2006/relationships/image"/><Relationship Id="rId6" Target="../media/image64.png" Type="http://schemas.openxmlformats.org/officeDocument/2006/relationships/image"/><Relationship Id="rId7" Target="../media/image65.png" Type="http://schemas.openxmlformats.org/officeDocument/2006/relationships/image"/><Relationship Id="rId8" Target="../media/image6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 Id="rId5" Target="../media/image67.png" Type="http://schemas.openxmlformats.org/officeDocument/2006/relationships/image"/><Relationship Id="rId6" Target="../media/image6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69.png" Type="http://schemas.openxmlformats.org/officeDocument/2006/relationships/image"/><Relationship Id="rId4" Target="../media/image70.png" Type="http://schemas.openxmlformats.org/officeDocument/2006/relationships/image"/><Relationship Id="rId5" Target="../media/image7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72.png" Type="http://schemas.openxmlformats.org/officeDocument/2006/relationships/image"/><Relationship Id="rId4" Target="../media/image73.svg" Type="http://schemas.openxmlformats.org/officeDocument/2006/relationships/image"/><Relationship Id="rId5" Target="../media/image74.png" Type="http://schemas.openxmlformats.org/officeDocument/2006/relationships/image"/><Relationship Id="rId6" Target="../media/image75.png" Type="http://schemas.openxmlformats.org/officeDocument/2006/relationships/image"/><Relationship Id="rId7" Target="../media/image76.png" Type="http://schemas.openxmlformats.org/officeDocument/2006/relationships/image"/><Relationship Id="rId8" Target="../media/image7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 Id="rId3" Target="../media/image79.png" Type="http://schemas.openxmlformats.org/officeDocument/2006/relationships/image"/><Relationship Id="rId4" Target="../media/image80.svg" Type="http://schemas.openxmlformats.org/officeDocument/2006/relationships/image"/><Relationship Id="rId5" Target="../media/image81.png" Type="http://schemas.openxmlformats.org/officeDocument/2006/relationships/image"/><Relationship Id="rId6" Target="../media/image82.svg" Type="http://schemas.openxmlformats.org/officeDocument/2006/relationships/image"/><Relationship Id="rId7" Target="../media/image83.png" Type="http://schemas.openxmlformats.org/officeDocument/2006/relationships/image"/><Relationship Id="rId8" Target="../media/image8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png" Type="http://schemas.openxmlformats.org/officeDocument/2006/relationships/image"/><Relationship Id="rId2" Target="../media/image10.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 Id="rId8" Target="../media/image3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37.png" Type="http://schemas.openxmlformats.org/officeDocument/2006/relationships/image"/><Relationship Id="rId4"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38.png" Type="http://schemas.openxmlformats.org/officeDocument/2006/relationships/image"/><Relationship Id="rId4" Target="../media/image39.png" Type="http://schemas.openxmlformats.org/officeDocument/2006/relationships/image"/><Relationship Id="rId5" Target="../media/image4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41.png" Type="http://schemas.openxmlformats.org/officeDocument/2006/relationships/image"/><Relationship Id="rId4" Target="../media/image4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30184" y="4845467"/>
            <a:ext cx="7351517" cy="6161908"/>
          </a:xfrm>
          <a:custGeom>
            <a:avLst/>
            <a:gdLst/>
            <a:ahLst/>
            <a:cxnLst/>
            <a:rect r="r" b="b" t="t" l="l"/>
            <a:pathLst>
              <a:path h="6161908" w="7351517">
                <a:moveTo>
                  <a:pt x="0" y="0"/>
                </a:moveTo>
                <a:lnTo>
                  <a:pt x="7351517" y="0"/>
                </a:lnTo>
                <a:lnTo>
                  <a:pt x="7351517" y="6161908"/>
                </a:lnTo>
                <a:lnTo>
                  <a:pt x="0" y="61619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780596" y="1770423"/>
            <a:ext cx="10726808" cy="4124325"/>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FFFFFF"/>
                </a:solidFill>
                <a:latin typeface="Yeseva One Bold"/>
              </a:rPr>
              <a:t>Movie Review Sentiment Classification</a:t>
            </a:r>
          </a:p>
        </p:txBody>
      </p:sp>
      <p:sp>
        <p:nvSpPr>
          <p:cNvPr name="Freeform 5" id="5"/>
          <p:cNvSpPr/>
          <p:nvPr/>
        </p:nvSpPr>
        <p:spPr>
          <a:xfrm flipH="true" flipV="false" rot="1057904">
            <a:off x="13907800" y="625481"/>
            <a:ext cx="4971166" cy="4350613"/>
          </a:xfrm>
          <a:custGeom>
            <a:avLst/>
            <a:gdLst/>
            <a:ahLst/>
            <a:cxnLst/>
            <a:rect r="r" b="b" t="t" l="l"/>
            <a:pathLst>
              <a:path h="4350613" w="4971166">
                <a:moveTo>
                  <a:pt x="4971166" y="0"/>
                </a:moveTo>
                <a:lnTo>
                  <a:pt x="0" y="0"/>
                </a:lnTo>
                <a:lnTo>
                  <a:pt x="0" y="4350614"/>
                </a:lnTo>
                <a:lnTo>
                  <a:pt x="4971166" y="4350614"/>
                </a:lnTo>
                <a:lnTo>
                  <a:pt x="497116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10800000">
            <a:off x="13147387" y="9258300"/>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5400000">
            <a:off x="12115800"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5400000">
            <a:off x="11084213"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true" rot="0">
            <a:off x="-4910060" y="-3852949"/>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5400000">
            <a:off x="5834140" y="256446"/>
            <a:ext cx="574387" cy="574387"/>
          </a:xfrm>
          <a:custGeom>
            <a:avLst/>
            <a:gdLst/>
            <a:ahLst/>
            <a:cxnLst/>
            <a:rect r="r" b="b" t="t" l="l"/>
            <a:pathLst>
              <a:path h="574387" w="574387">
                <a:moveTo>
                  <a:pt x="0" y="0"/>
                </a:moveTo>
                <a:lnTo>
                  <a:pt x="574386" y="0"/>
                </a:lnTo>
                <a:lnTo>
                  <a:pt x="574386"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5400000">
            <a:off x="6865726" y="256446"/>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3780596" y="5666148"/>
            <a:ext cx="10726808" cy="912513"/>
          </a:xfrm>
          <a:prstGeom prst="rect">
            <a:avLst/>
          </a:prstGeom>
        </p:spPr>
        <p:txBody>
          <a:bodyPr anchor="t" rtlCol="false" tIns="0" lIns="0" bIns="0" rIns="0">
            <a:spAutoFit/>
          </a:bodyPr>
          <a:lstStyle/>
          <a:p>
            <a:pPr algn="ctr">
              <a:lnSpc>
                <a:spcPts val="6824"/>
              </a:lnSpc>
              <a:spcBef>
                <a:spcPct val="0"/>
              </a:spcBef>
            </a:pPr>
            <a:r>
              <a:rPr lang="en-US" sz="4549">
                <a:solidFill>
                  <a:srgbClr val="C5E5E0"/>
                </a:solidFill>
                <a:latin typeface="Kollektif"/>
              </a:rPr>
              <a:t>By Choy Jee Hung Caleb p2341475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true" flipV="false" rot="0">
            <a:off x="-422547" y="8428956"/>
            <a:ext cx="19120450" cy="9073522"/>
          </a:xfrm>
          <a:custGeom>
            <a:avLst/>
            <a:gdLst/>
            <a:ahLst/>
            <a:cxnLst/>
            <a:rect r="r" b="b" t="t" l="l"/>
            <a:pathLst>
              <a:path h="9073522" w="19120450">
                <a:moveTo>
                  <a:pt x="19120450" y="0"/>
                </a:moveTo>
                <a:lnTo>
                  <a:pt x="0" y="0"/>
                </a:lnTo>
                <a:lnTo>
                  <a:pt x="0" y="9073522"/>
                </a:lnTo>
                <a:lnTo>
                  <a:pt x="19120450" y="9073522"/>
                </a:lnTo>
                <a:lnTo>
                  <a:pt x="1912045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4379839"/>
            <a:ext cx="7858766" cy="4878461"/>
            <a:chOff x="0" y="0"/>
            <a:chExt cx="5356935" cy="3325408"/>
          </a:xfrm>
        </p:grpSpPr>
        <p:sp>
          <p:nvSpPr>
            <p:cNvPr name="Freeform 5" id="5"/>
            <p:cNvSpPr/>
            <p:nvPr/>
          </p:nvSpPr>
          <p:spPr>
            <a:xfrm flipH="false" flipV="false" rot="0">
              <a:off x="0" y="0"/>
              <a:ext cx="5356935" cy="3325408"/>
            </a:xfrm>
            <a:custGeom>
              <a:avLst/>
              <a:gdLst/>
              <a:ahLst/>
              <a:cxnLst/>
              <a:rect r="r" b="b" t="t" l="l"/>
              <a:pathLst>
                <a:path h="3325408" w="5356935">
                  <a:moveTo>
                    <a:pt x="5232475" y="3325407"/>
                  </a:moveTo>
                  <a:lnTo>
                    <a:pt x="124460" y="3325407"/>
                  </a:lnTo>
                  <a:cubicBezTo>
                    <a:pt x="55880" y="3325407"/>
                    <a:pt x="0" y="3269528"/>
                    <a:pt x="0" y="3200948"/>
                  </a:cubicBezTo>
                  <a:lnTo>
                    <a:pt x="0" y="124460"/>
                  </a:lnTo>
                  <a:cubicBezTo>
                    <a:pt x="0" y="55880"/>
                    <a:pt x="55880" y="0"/>
                    <a:pt x="124460" y="0"/>
                  </a:cubicBezTo>
                  <a:lnTo>
                    <a:pt x="5232476" y="0"/>
                  </a:lnTo>
                  <a:cubicBezTo>
                    <a:pt x="5301055" y="0"/>
                    <a:pt x="5356935" y="55880"/>
                    <a:pt x="5356935" y="124460"/>
                  </a:cubicBezTo>
                  <a:lnTo>
                    <a:pt x="5356935" y="3200948"/>
                  </a:lnTo>
                  <a:cubicBezTo>
                    <a:pt x="5356935" y="3269528"/>
                    <a:pt x="5301055" y="3325408"/>
                    <a:pt x="5232476" y="3325408"/>
                  </a:cubicBezTo>
                  <a:close/>
                </a:path>
              </a:pathLst>
            </a:custGeom>
            <a:solidFill>
              <a:srgbClr val="C5E5E0"/>
            </a:solidFill>
          </p:spPr>
        </p:sp>
      </p:grpSp>
      <p:sp>
        <p:nvSpPr>
          <p:cNvPr name="TextBox 6" id="6"/>
          <p:cNvSpPr txBox="true"/>
          <p:nvPr/>
        </p:nvSpPr>
        <p:spPr>
          <a:xfrm rot="0">
            <a:off x="2997868" y="4414606"/>
            <a:ext cx="4319387" cy="507365"/>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174076"/>
                </a:solidFill>
                <a:latin typeface="Kollektif Bold"/>
              </a:rPr>
              <a:t>Classification</a:t>
            </a:r>
          </a:p>
        </p:txBody>
      </p:sp>
      <p:sp>
        <p:nvSpPr>
          <p:cNvPr name="TextBox 7" id="7"/>
          <p:cNvSpPr txBox="true"/>
          <p:nvPr/>
        </p:nvSpPr>
        <p:spPr>
          <a:xfrm rot="0">
            <a:off x="1037743" y="4798146"/>
            <a:ext cx="7849723" cy="3689985"/>
          </a:xfrm>
          <a:prstGeom prst="rect">
            <a:avLst/>
          </a:prstGeom>
        </p:spPr>
        <p:txBody>
          <a:bodyPr anchor="t" rtlCol="false" tIns="0" lIns="0" bIns="0" rIns="0">
            <a:spAutoFit/>
          </a:bodyPr>
          <a:lstStyle/>
          <a:p>
            <a:pPr algn="l" marL="518162" indent="-259081" lvl="1">
              <a:lnSpc>
                <a:spcPts val="3600"/>
              </a:lnSpc>
              <a:buFont typeface="Arial"/>
              <a:buChar char="•"/>
            </a:pPr>
            <a:r>
              <a:rPr lang="en-US" sz="2400">
                <a:solidFill>
                  <a:srgbClr val="174076"/>
                </a:solidFill>
                <a:latin typeface="Kollektif"/>
              </a:rPr>
              <a:t>RNNs are typically used to process sequential data and make predictions about the category or class of the input sequence. For example, sentiment analysis, text classification, speech recognition, and time-series classification are common applications of RNNs in classification tasks.</a:t>
            </a:r>
          </a:p>
          <a:p>
            <a:pPr algn="l" marL="518162" indent="-259081" lvl="1">
              <a:lnSpc>
                <a:spcPts val="3600"/>
              </a:lnSpc>
              <a:buFont typeface="Arial"/>
              <a:buChar char="•"/>
            </a:pPr>
            <a:r>
              <a:rPr lang="en-US" sz="2400">
                <a:solidFill>
                  <a:srgbClr val="174076"/>
                </a:solidFill>
                <a:latin typeface="Kollektif"/>
              </a:rPr>
              <a:t>For instance, knowing whether a movie review is a negative or positive review based on the words used.</a:t>
            </a:r>
          </a:p>
        </p:txBody>
      </p:sp>
      <p:grpSp>
        <p:nvGrpSpPr>
          <p:cNvPr name="Group 8" id="8"/>
          <p:cNvGrpSpPr/>
          <p:nvPr/>
        </p:nvGrpSpPr>
        <p:grpSpPr>
          <a:xfrm rot="0">
            <a:off x="9425043" y="4379839"/>
            <a:ext cx="7834257" cy="4878461"/>
            <a:chOff x="0" y="0"/>
            <a:chExt cx="5340229" cy="3325408"/>
          </a:xfrm>
        </p:grpSpPr>
        <p:sp>
          <p:nvSpPr>
            <p:cNvPr name="Freeform 9" id="9"/>
            <p:cNvSpPr/>
            <p:nvPr/>
          </p:nvSpPr>
          <p:spPr>
            <a:xfrm flipH="false" flipV="false" rot="0">
              <a:off x="0" y="0"/>
              <a:ext cx="5340229" cy="3325408"/>
            </a:xfrm>
            <a:custGeom>
              <a:avLst/>
              <a:gdLst/>
              <a:ahLst/>
              <a:cxnLst/>
              <a:rect r="r" b="b" t="t" l="l"/>
              <a:pathLst>
                <a:path h="3325408" w="5340229">
                  <a:moveTo>
                    <a:pt x="5215769" y="3325407"/>
                  </a:moveTo>
                  <a:lnTo>
                    <a:pt x="124460" y="3325407"/>
                  </a:lnTo>
                  <a:cubicBezTo>
                    <a:pt x="55880" y="3325407"/>
                    <a:pt x="0" y="3269528"/>
                    <a:pt x="0" y="3200948"/>
                  </a:cubicBezTo>
                  <a:lnTo>
                    <a:pt x="0" y="124460"/>
                  </a:lnTo>
                  <a:cubicBezTo>
                    <a:pt x="0" y="55880"/>
                    <a:pt x="55880" y="0"/>
                    <a:pt x="124460" y="0"/>
                  </a:cubicBezTo>
                  <a:lnTo>
                    <a:pt x="5215769" y="0"/>
                  </a:lnTo>
                  <a:cubicBezTo>
                    <a:pt x="5284349" y="0"/>
                    <a:pt x="5340229" y="55880"/>
                    <a:pt x="5340229" y="124460"/>
                  </a:cubicBezTo>
                  <a:lnTo>
                    <a:pt x="5340229" y="3200948"/>
                  </a:lnTo>
                  <a:cubicBezTo>
                    <a:pt x="5340229" y="3269528"/>
                    <a:pt x="5284349" y="3325408"/>
                    <a:pt x="5215769" y="3325408"/>
                  </a:cubicBezTo>
                  <a:close/>
                </a:path>
              </a:pathLst>
            </a:custGeom>
            <a:solidFill>
              <a:srgbClr val="C5E5E0"/>
            </a:solidFill>
          </p:spPr>
        </p:sp>
      </p:grpSp>
      <p:sp>
        <p:nvSpPr>
          <p:cNvPr name="TextBox 10" id="10"/>
          <p:cNvSpPr txBox="true"/>
          <p:nvPr/>
        </p:nvSpPr>
        <p:spPr>
          <a:xfrm rot="0">
            <a:off x="11139329" y="4414606"/>
            <a:ext cx="4405685" cy="507365"/>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174076"/>
                </a:solidFill>
                <a:latin typeface="Kollektif Bold"/>
              </a:rPr>
              <a:t>Regression</a:t>
            </a:r>
          </a:p>
        </p:txBody>
      </p:sp>
      <p:sp>
        <p:nvSpPr>
          <p:cNvPr name="TextBox 11" id="11"/>
          <p:cNvSpPr txBox="true"/>
          <p:nvPr/>
        </p:nvSpPr>
        <p:spPr>
          <a:xfrm rot="0">
            <a:off x="9425043" y="4798146"/>
            <a:ext cx="7833938" cy="4147185"/>
          </a:xfrm>
          <a:prstGeom prst="rect">
            <a:avLst/>
          </a:prstGeom>
        </p:spPr>
        <p:txBody>
          <a:bodyPr anchor="t" rtlCol="false" tIns="0" lIns="0" bIns="0" rIns="0">
            <a:spAutoFit/>
          </a:bodyPr>
          <a:lstStyle/>
          <a:p>
            <a:pPr algn="l" marL="518162" indent="-259081" lvl="1">
              <a:lnSpc>
                <a:spcPts val="3600"/>
              </a:lnSpc>
              <a:buFont typeface="Arial"/>
              <a:buChar char="•"/>
            </a:pPr>
            <a:r>
              <a:rPr lang="en-US" sz="2400">
                <a:solidFill>
                  <a:srgbClr val="174076"/>
                </a:solidFill>
                <a:latin typeface="Kollektif"/>
              </a:rPr>
              <a:t>In regression tasks, the goal is to predict a continuous value rather than a discrete class label. RNNs can be used for regression tasks by modifying the output layer to produce a single continuous value rather than a probability distribution. For example, predicting stock prices and time-series prediction are common regression applications of RNNs.</a:t>
            </a:r>
          </a:p>
          <a:p>
            <a:pPr algn="l" marL="518162" indent="-259081" lvl="1">
              <a:lnSpc>
                <a:spcPts val="3600"/>
              </a:lnSpc>
              <a:buFont typeface="Arial"/>
              <a:buChar char="•"/>
            </a:pPr>
            <a:r>
              <a:rPr lang="en-US" sz="2400">
                <a:solidFill>
                  <a:srgbClr val="174076"/>
                </a:solidFill>
                <a:latin typeface="Kollektif"/>
              </a:rPr>
              <a:t>For instance, predicting the next word of the movie review based on the score assigned.</a:t>
            </a:r>
          </a:p>
        </p:txBody>
      </p:sp>
      <p:sp>
        <p:nvSpPr>
          <p:cNvPr name="TextBox 12" id="12"/>
          <p:cNvSpPr txBox="true"/>
          <p:nvPr/>
        </p:nvSpPr>
        <p:spPr>
          <a:xfrm rot="0">
            <a:off x="1028700" y="1019175"/>
            <a:ext cx="16230600"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174076"/>
                </a:solidFill>
                <a:latin typeface="Yeseva One Bold"/>
              </a:rPr>
              <a:t>Classification vs Regression</a:t>
            </a:r>
          </a:p>
        </p:txBody>
      </p:sp>
      <p:sp>
        <p:nvSpPr>
          <p:cNvPr name="TextBox 13" id="13"/>
          <p:cNvSpPr txBox="true"/>
          <p:nvPr/>
        </p:nvSpPr>
        <p:spPr>
          <a:xfrm rot="0">
            <a:off x="1028700" y="2709588"/>
            <a:ext cx="16230600" cy="1714500"/>
          </a:xfrm>
          <a:prstGeom prst="rect">
            <a:avLst/>
          </a:prstGeom>
        </p:spPr>
        <p:txBody>
          <a:bodyPr anchor="t" rtlCol="false" tIns="0" lIns="0" bIns="0" rIns="0">
            <a:spAutoFit/>
          </a:bodyPr>
          <a:lstStyle/>
          <a:p>
            <a:pPr algn="ctr">
              <a:lnSpc>
                <a:spcPts val="4499"/>
              </a:lnSpc>
            </a:pPr>
            <a:r>
              <a:rPr lang="en-US" sz="2999">
                <a:solidFill>
                  <a:srgbClr val="174076"/>
                </a:solidFill>
                <a:latin typeface="Kollektif"/>
              </a:rPr>
              <a:t>I have chosen to do classification as the purpose would be to determine sentiment analysis makes more sense than using movie reivews to train sentence generation. </a:t>
            </a:r>
          </a:p>
          <a:p>
            <a:pPr algn="ctr" marL="0" indent="0" lvl="0">
              <a:lnSpc>
                <a:spcPts val="4499"/>
              </a:lnSpc>
              <a:spcBef>
                <a:spcPct val="0"/>
              </a:spcBef>
            </a:pPr>
          </a:p>
        </p:txBody>
      </p:sp>
      <p:sp>
        <p:nvSpPr>
          <p:cNvPr name="Freeform 14" id="14"/>
          <p:cNvSpPr/>
          <p:nvPr/>
        </p:nvSpPr>
        <p:spPr>
          <a:xfrm flipH="false" flipV="false" rot="-1228794">
            <a:off x="747949" y="-311036"/>
            <a:ext cx="2466714" cy="1744639"/>
          </a:xfrm>
          <a:custGeom>
            <a:avLst/>
            <a:gdLst/>
            <a:ahLst/>
            <a:cxnLst/>
            <a:rect r="r" b="b" t="t" l="l"/>
            <a:pathLst>
              <a:path h="1744639" w="2466714">
                <a:moveTo>
                  <a:pt x="0" y="0"/>
                </a:moveTo>
                <a:lnTo>
                  <a:pt x="2466714" y="0"/>
                </a:lnTo>
                <a:lnTo>
                  <a:pt x="2466714" y="1744639"/>
                </a:lnTo>
                <a:lnTo>
                  <a:pt x="0" y="17446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1190709">
            <a:off x="15077699" y="-454185"/>
            <a:ext cx="2466714" cy="1744639"/>
          </a:xfrm>
          <a:custGeom>
            <a:avLst/>
            <a:gdLst/>
            <a:ahLst/>
            <a:cxnLst/>
            <a:rect r="r" b="b" t="t" l="l"/>
            <a:pathLst>
              <a:path h="1744639" w="2466714">
                <a:moveTo>
                  <a:pt x="0" y="0"/>
                </a:moveTo>
                <a:lnTo>
                  <a:pt x="2466714" y="0"/>
                </a:lnTo>
                <a:lnTo>
                  <a:pt x="2466714" y="1744640"/>
                </a:lnTo>
                <a:lnTo>
                  <a:pt x="0" y="17446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1228794">
            <a:off x="-1656223" y="1709199"/>
            <a:ext cx="2466714" cy="1744639"/>
          </a:xfrm>
          <a:custGeom>
            <a:avLst/>
            <a:gdLst/>
            <a:ahLst/>
            <a:cxnLst/>
            <a:rect r="r" b="b" t="t" l="l"/>
            <a:pathLst>
              <a:path h="1744639" w="2466714">
                <a:moveTo>
                  <a:pt x="0" y="0"/>
                </a:moveTo>
                <a:lnTo>
                  <a:pt x="2466714" y="0"/>
                </a:lnTo>
                <a:lnTo>
                  <a:pt x="2466714" y="1744640"/>
                </a:lnTo>
                <a:lnTo>
                  <a:pt x="0" y="17446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1190709">
            <a:off x="17481871" y="1699704"/>
            <a:ext cx="2466714" cy="1744639"/>
          </a:xfrm>
          <a:custGeom>
            <a:avLst/>
            <a:gdLst/>
            <a:ahLst/>
            <a:cxnLst/>
            <a:rect r="r" b="b" t="t" l="l"/>
            <a:pathLst>
              <a:path h="1744639" w="2466714">
                <a:moveTo>
                  <a:pt x="0" y="0"/>
                </a:moveTo>
                <a:lnTo>
                  <a:pt x="2466714" y="0"/>
                </a:lnTo>
                <a:lnTo>
                  <a:pt x="2466714" y="1744640"/>
                </a:lnTo>
                <a:lnTo>
                  <a:pt x="0" y="17446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028700" y="2114949"/>
            <a:ext cx="7605795" cy="4356455"/>
          </a:xfrm>
          <a:custGeom>
            <a:avLst/>
            <a:gdLst/>
            <a:ahLst/>
            <a:cxnLst/>
            <a:rect r="r" b="b" t="t" l="l"/>
            <a:pathLst>
              <a:path h="4356455" w="7605795">
                <a:moveTo>
                  <a:pt x="0" y="0"/>
                </a:moveTo>
                <a:lnTo>
                  <a:pt x="7605795" y="0"/>
                </a:lnTo>
                <a:lnTo>
                  <a:pt x="7605795" y="4356455"/>
                </a:lnTo>
                <a:lnTo>
                  <a:pt x="0" y="4356455"/>
                </a:lnTo>
                <a:lnTo>
                  <a:pt x="0" y="0"/>
                </a:lnTo>
                <a:close/>
              </a:path>
            </a:pathLst>
          </a:custGeom>
          <a:blipFill>
            <a:blip r:embed="rId3"/>
            <a:stretch>
              <a:fillRect l="0" t="0" r="0" b="0"/>
            </a:stretch>
          </a:blipFill>
        </p:spPr>
      </p:sp>
      <p:sp>
        <p:nvSpPr>
          <p:cNvPr name="Freeform 4" id="4"/>
          <p:cNvSpPr/>
          <p:nvPr/>
        </p:nvSpPr>
        <p:spPr>
          <a:xfrm flipH="false" flipV="false" rot="0">
            <a:off x="1028700" y="6882308"/>
            <a:ext cx="12789302" cy="469664"/>
          </a:xfrm>
          <a:custGeom>
            <a:avLst/>
            <a:gdLst/>
            <a:ahLst/>
            <a:cxnLst/>
            <a:rect r="r" b="b" t="t" l="l"/>
            <a:pathLst>
              <a:path h="469664" w="12789302">
                <a:moveTo>
                  <a:pt x="0" y="0"/>
                </a:moveTo>
                <a:lnTo>
                  <a:pt x="12789302" y="0"/>
                </a:lnTo>
                <a:lnTo>
                  <a:pt x="12789302" y="469663"/>
                </a:lnTo>
                <a:lnTo>
                  <a:pt x="0" y="469663"/>
                </a:lnTo>
                <a:lnTo>
                  <a:pt x="0" y="0"/>
                </a:lnTo>
                <a:close/>
              </a:path>
            </a:pathLst>
          </a:custGeom>
          <a:blipFill>
            <a:blip r:embed="rId4"/>
            <a:stretch>
              <a:fillRect l="0" t="0" r="0" b="0"/>
            </a:stretch>
          </a:blipFill>
        </p:spPr>
      </p:sp>
      <p:sp>
        <p:nvSpPr>
          <p:cNvPr name="TextBox 5" id="5"/>
          <p:cNvSpPr txBox="true"/>
          <p:nvPr/>
        </p:nvSpPr>
        <p:spPr>
          <a:xfrm rot="0">
            <a:off x="1028700" y="911624"/>
            <a:ext cx="16230600" cy="120332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Preprocessing - Encoding</a:t>
            </a:r>
          </a:p>
        </p:txBody>
      </p:sp>
      <p:sp>
        <p:nvSpPr>
          <p:cNvPr name="TextBox 6" id="6"/>
          <p:cNvSpPr txBox="true"/>
          <p:nvPr/>
        </p:nvSpPr>
        <p:spPr>
          <a:xfrm rot="0">
            <a:off x="1028700" y="7705725"/>
            <a:ext cx="16230600" cy="1552575"/>
          </a:xfrm>
          <a:prstGeom prst="rect">
            <a:avLst/>
          </a:prstGeom>
        </p:spPr>
        <p:txBody>
          <a:bodyPr anchor="t" rtlCol="false" tIns="0" lIns="0" bIns="0" rIns="0">
            <a:spAutoFit/>
          </a:bodyPr>
          <a:lstStyle/>
          <a:p>
            <a:pPr algn="l" marL="0" indent="0" lvl="0">
              <a:lnSpc>
                <a:spcPts val="4199"/>
              </a:lnSpc>
              <a:spcBef>
                <a:spcPct val="0"/>
              </a:spcBef>
            </a:pPr>
            <a:r>
              <a:rPr lang="en-US" sz="2999">
                <a:solidFill>
                  <a:srgbClr val="05066D"/>
                </a:solidFill>
                <a:latin typeface="Yeseva One"/>
              </a:rPr>
              <a:t>Since negative reviews have scores &gt;0.5 and positive reviews have scores &lt; 0.5, we can label them respectively where negative reviews are labeled with 1 while positive reviews are labeled with 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368118" y="2114949"/>
            <a:ext cx="15551764" cy="2158204"/>
          </a:xfrm>
          <a:custGeom>
            <a:avLst/>
            <a:gdLst/>
            <a:ahLst/>
            <a:cxnLst/>
            <a:rect r="r" b="b" t="t" l="l"/>
            <a:pathLst>
              <a:path h="2158204" w="15551764">
                <a:moveTo>
                  <a:pt x="0" y="0"/>
                </a:moveTo>
                <a:lnTo>
                  <a:pt x="15551764" y="0"/>
                </a:lnTo>
                <a:lnTo>
                  <a:pt x="15551764" y="2158204"/>
                </a:lnTo>
                <a:lnTo>
                  <a:pt x="0" y="2158204"/>
                </a:lnTo>
                <a:lnTo>
                  <a:pt x="0" y="0"/>
                </a:lnTo>
                <a:close/>
              </a:path>
            </a:pathLst>
          </a:custGeom>
          <a:blipFill>
            <a:blip r:embed="rId3"/>
            <a:stretch>
              <a:fillRect l="0" t="0" r="0" b="0"/>
            </a:stretch>
          </a:blipFill>
        </p:spPr>
      </p:sp>
      <p:sp>
        <p:nvSpPr>
          <p:cNvPr name="TextBox 4" id="4"/>
          <p:cNvSpPr txBox="true"/>
          <p:nvPr/>
        </p:nvSpPr>
        <p:spPr>
          <a:xfrm rot="0">
            <a:off x="1028700" y="911624"/>
            <a:ext cx="16230600" cy="120332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Preprocessing - Splitting the data</a:t>
            </a:r>
          </a:p>
        </p:txBody>
      </p:sp>
      <p:sp>
        <p:nvSpPr>
          <p:cNvPr name="TextBox 5" id="5"/>
          <p:cNvSpPr txBox="true"/>
          <p:nvPr/>
        </p:nvSpPr>
        <p:spPr>
          <a:xfrm rot="0">
            <a:off x="1028700" y="4446883"/>
            <a:ext cx="16230600" cy="5689600"/>
          </a:xfrm>
          <a:prstGeom prst="rect">
            <a:avLst/>
          </a:prstGeom>
        </p:spPr>
        <p:txBody>
          <a:bodyPr anchor="t" rtlCol="false" tIns="0" lIns="0" bIns="0" rIns="0">
            <a:spAutoFit/>
          </a:bodyPr>
          <a:lstStyle/>
          <a:p>
            <a:pPr algn="l" marL="539751" indent="-269876" lvl="1">
              <a:lnSpc>
                <a:spcPts val="3500"/>
              </a:lnSpc>
              <a:buFont typeface="Arial"/>
              <a:buChar char="•"/>
            </a:pPr>
            <a:r>
              <a:rPr lang="en-US" sz="2500">
                <a:solidFill>
                  <a:srgbClr val="05066D"/>
                </a:solidFill>
                <a:latin typeface="Yeseva One"/>
              </a:rPr>
              <a:t>Model Evaluation: </a:t>
            </a:r>
          </a:p>
          <a:p>
            <a:pPr algn="l" marL="1079502" indent="-359834" lvl="2">
              <a:lnSpc>
                <a:spcPts val="3500"/>
              </a:lnSpc>
              <a:buFont typeface="Arial"/>
              <a:buChar char="⚬"/>
            </a:pPr>
            <a:r>
              <a:rPr lang="en-US" sz="2500">
                <a:solidFill>
                  <a:srgbClr val="05066D"/>
                </a:solidFill>
                <a:latin typeface="Yeseva One"/>
              </a:rPr>
              <a:t>By training a model on one subset (the training set) and then testing it on another subset (the test set), you can assess how well the model generalizes to unseen data. This evaluation helps you understand whether the model has learned meaningful patterns from the training data or if it is overfitting.</a:t>
            </a:r>
          </a:p>
          <a:p>
            <a:pPr algn="l" marL="539751" indent="-269876" lvl="1">
              <a:lnSpc>
                <a:spcPts val="3500"/>
              </a:lnSpc>
              <a:buFont typeface="Arial"/>
              <a:buChar char="•"/>
            </a:pPr>
            <a:r>
              <a:rPr lang="en-US" sz="2500">
                <a:solidFill>
                  <a:srgbClr val="05066D"/>
                </a:solidFill>
                <a:latin typeface="Yeseva One"/>
              </a:rPr>
              <a:t>Preventing Overfitting: </a:t>
            </a:r>
          </a:p>
          <a:p>
            <a:pPr algn="l" marL="1079502" indent="-359834" lvl="2">
              <a:lnSpc>
                <a:spcPts val="3500"/>
              </a:lnSpc>
              <a:buFont typeface="Arial"/>
              <a:buChar char="⚬"/>
            </a:pPr>
            <a:r>
              <a:rPr lang="en-US" sz="2500">
                <a:solidFill>
                  <a:srgbClr val="05066D"/>
                </a:solidFill>
                <a:latin typeface="Yeseva One"/>
              </a:rPr>
              <a:t>By evaluating the model on a separate test set, you can determine whether it has overfit the training data. If the model performs well on the training set but poorly on the test set, it's a sign that it has overfit.</a:t>
            </a:r>
          </a:p>
          <a:p>
            <a:pPr algn="l" marL="539751" indent="-269876" lvl="1">
              <a:lnSpc>
                <a:spcPts val="3500"/>
              </a:lnSpc>
              <a:buFont typeface="Arial"/>
              <a:buChar char="•"/>
            </a:pPr>
            <a:r>
              <a:rPr lang="en-US" sz="2500">
                <a:solidFill>
                  <a:srgbClr val="05066D"/>
                </a:solidFill>
                <a:latin typeface="Yeseva One"/>
              </a:rPr>
              <a:t>Hyperparameter Tuning: </a:t>
            </a:r>
          </a:p>
          <a:p>
            <a:pPr algn="l" marL="1079502" indent="-359834" lvl="2">
              <a:lnSpc>
                <a:spcPts val="3500"/>
              </a:lnSpc>
              <a:buFont typeface="Arial"/>
              <a:buChar char="⚬"/>
            </a:pPr>
            <a:r>
              <a:rPr lang="en-US" sz="2500">
                <a:solidFill>
                  <a:srgbClr val="05066D"/>
                </a:solidFill>
                <a:latin typeface="Yeseva One"/>
              </a:rPr>
              <a:t>Splitting the data allows you to tune hyperparameters (e.g., learning rate, regularization strength) based on the model's performance on the validation set (a subset of the training data) without introducing bias from the test set.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true" flipV="false" rot="0">
            <a:off x="-422547" y="7506514"/>
            <a:ext cx="19120450" cy="9073522"/>
          </a:xfrm>
          <a:custGeom>
            <a:avLst/>
            <a:gdLst/>
            <a:ahLst/>
            <a:cxnLst/>
            <a:rect r="r" b="b" t="t" l="l"/>
            <a:pathLst>
              <a:path h="9073522" w="19120450">
                <a:moveTo>
                  <a:pt x="19120450" y="0"/>
                </a:moveTo>
                <a:lnTo>
                  <a:pt x="0" y="0"/>
                </a:lnTo>
                <a:lnTo>
                  <a:pt x="0" y="9073523"/>
                </a:lnTo>
                <a:lnTo>
                  <a:pt x="19120450" y="9073523"/>
                </a:lnTo>
                <a:lnTo>
                  <a:pt x="1912045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320661"/>
            <a:ext cx="3692253" cy="4776752"/>
            <a:chOff x="0" y="0"/>
            <a:chExt cx="3133810" cy="4054281"/>
          </a:xfrm>
        </p:grpSpPr>
        <p:sp>
          <p:nvSpPr>
            <p:cNvPr name="Freeform 5" id="5"/>
            <p:cNvSpPr/>
            <p:nvPr/>
          </p:nvSpPr>
          <p:spPr>
            <a:xfrm flipH="false" flipV="false" rot="0">
              <a:off x="0" y="0"/>
              <a:ext cx="3133810" cy="4054282"/>
            </a:xfrm>
            <a:custGeom>
              <a:avLst/>
              <a:gdLst/>
              <a:ahLst/>
              <a:cxnLst/>
              <a:rect r="r" b="b" t="t" l="l"/>
              <a:pathLst>
                <a:path h="4054282" w="3133810">
                  <a:moveTo>
                    <a:pt x="3009350" y="4054282"/>
                  </a:moveTo>
                  <a:lnTo>
                    <a:pt x="124460" y="4054282"/>
                  </a:lnTo>
                  <a:cubicBezTo>
                    <a:pt x="55880" y="4054282"/>
                    <a:pt x="0" y="3998402"/>
                    <a:pt x="0" y="3929821"/>
                  </a:cubicBezTo>
                  <a:lnTo>
                    <a:pt x="0" y="124460"/>
                  </a:lnTo>
                  <a:cubicBezTo>
                    <a:pt x="0" y="55880"/>
                    <a:pt x="55880" y="0"/>
                    <a:pt x="124460" y="0"/>
                  </a:cubicBezTo>
                  <a:lnTo>
                    <a:pt x="3009350" y="0"/>
                  </a:lnTo>
                  <a:cubicBezTo>
                    <a:pt x="3077930" y="0"/>
                    <a:pt x="3133810" y="55880"/>
                    <a:pt x="3133810" y="124460"/>
                  </a:cubicBezTo>
                  <a:lnTo>
                    <a:pt x="3133810" y="3929822"/>
                  </a:lnTo>
                  <a:cubicBezTo>
                    <a:pt x="3133810" y="3998402"/>
                    <a:pt x="3077930" y="4054282"/>
                    <a:pt x="3009350" y="4054282"/>
                  </a:cubicBezTo>
                  <a:close/>
                </a:path>
              </a:pathLst>
            </a:custGeom>
            <a:solidFill>
              <a:srgbClr val="C5E6DF"/>
            </a:solidFill>
          </p:spPr>
        </p:sp>
      </p:grpSp>
      <p:sp>
        <p:nvSpPr>
          <p:cNvPr name="TextBox 6" id="6"/>
          <p:cNvSpPr txBox="true"/>
          <p:nvPr/>
        </p:nvSpPr>
        <p:spPr>
          <a:xfrm rot="0">
            <a:off x="1356930" y="3575864"/>
            <a:ext cx="2896255" cy="507365"/>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174076"/>
                </a:solidFill>
                <a:latin typeface="Kollektif Bold"/>
              </a:rPr>
              <a:t>SimpleRNN</a:t>
            </a:r>
          </a:p>
        </p:txBody>
      </p:sp>
      <p:sp>
        <p:nvSpPr>
          <p:cNvPr name="TextBox 7" id="7"/>
          <p:cNvSpPr txBox="true"/>
          <p:nvPr/>
        </p:nvSpPr>
        <p:spPr>
          <a:xfrm rot="0">
            <a:off x="1028700" y="4930954"/>
            <a:ext cx="3692253" cy="2261235"/>
          </a:xfrm>
          <a:prstGeom prst="rect">
            <a:avLst/>
          </a:prstGeom>
        </p:spPr>
        <p:txBody>
          <a:bodyPr anchor="t" rtlCol="false" tIns="0" lIns="0" bIns="0" rIns="0">
            <a:spAutoFit/>
          </a:bodyPr>
          <a:lstStyle/>
          <a:p>
            <a:pPr algn="ctr" marL="0" indent="0" lvl="0">
              <a:lnSpc>
                <a:spcPts val="3599"/>
              </a:lnSpc>
            </a:pPr>
            <a:r>
              <a:rPr lang="en-US" sz="2399">
                <a:solidFill>
                  <a:srgbClr val="174076"/>
                </a:solidFill>
                <a:latin typeface="Kollektif"/>
              </a:rPr>
              <a:t>Best for short-term dependencies, simpler tasks, and lower computational requirements.</a:t>
            </a:r>
          </a:p>
        </p:txBody>
      </p:sp>
      <p:grpSp>
        <p:nvGrpSpPr>
          <p:cNvPr name="Group 8" id="8"/>
          <p:cNvGrpSpPr/>
          <p:nvPr/>
        </p:nvGrpSpPr>
        <p:grpSpPr>
          <a:xfrm rot="0">
            <a:off x="5208149" y="3320661"/>
            <a:ext cx="3692253" cy="4776752"/>
            <a:chOff x="0" y="0"/>
            <a:chExt cx="3133810" cy="4054281"/>
          </a:xfrm>
        </p:grpSpPr>
        <p:sp>
          <p:nvSpPr>
            <p:cNvPr name="Freeform 9" id="9"/>
            <p:cNvSpPr/>
            <p:nvPr/>
          </p:nvSpPr>
          <p:spPr>
            <a:xfrm flipH="false" flipV="false" rot="0">
              <a:off x="0" y="0"/>
              <a:ext cx="3133810" cy="4054282"/>
            </a:xfrm>
            <a:custGeom>
              <a:avLst/>
              <a:gdLst/>
              <a:ahLst/>
              <a:cxnLst/>
              <a:rect r="r" b="b" t="t" l="l"/>
              <a:pathLst>
                <a:path h="4054282" w="3133810">
                  <a:moveTo>
                    <a:pt x="3009350" y="4054282"/>
                  </a:moveTo>
                  <a:lnTo>
                    <a:pt x="124460" y="4054282"/>
                  </a:lnTo>
                  <a:cubicBezTo>
                    <a:pt x="55880" y="4054282"/>
                    <a:pt x="0" y="3998402"/>
                    <a:pt x="0" y="3929821"/>
                  </a:cubicBezTo>
                  <a:lnTo>
                    <a:pt x="0" y="124460"/>
                  </a:lnTo>
                  <a:cubicBezTo>
                    <a:pt x="0" y="55880"/>
                    <a:pt x="55880" y="0"/>
                    <a:pt x="124460" y="0"/>
                  </a:cubicBezTo>
                  <a:lnTo>
                    <a:pt x="3009350" y="0"/>
                  </a:lnTo>
                  <a:cubicBezTo>
                    <a:pt x="3077930" y="0"/>
                    <a:pt x="3133810" y="55880"/>
                    <a:pt x="3133810" y="124460"/>
                  </a:cubicBezTo>
                  <a:lnTo>
                    <a:pt x="3133810" y="3929822"/>
                  </a:lnTo>
                  <a:cubicBezTo>
                    <a:pt x="3133810" y="3998402"/>
                    <a:pt x="3077930" y="4054282"/>
                    <a:pt x="3009350" y="4054282"/>
                  </a:cubicBezTo>
                  <a:close/>
                </a:path>
              </a:pathLst>
            </a:custGeom>
            <a:solidFill>
              <a:srgbClr val="C5E6DF"/>
            </a:solidFill>
          </p:spPr>
        </p:sp>
      </p:grpSp>
      <p:sp>
        <p:nvSpPr>
          <p:cNvPr name="TextBox 10" id="10"/>
          <p:cNvSpPr txBox="true"/>
          <p:nvPr/>
        </p:nvSpPr>
        <p:spPr>
          <a:xfrm rot="0">
            <a:off x="5606148" y="3558084"/>
            <a:ext cx="2896255" cy="1878965"/>
          </a:xfrm>
          <a:prstGeom prst="rect">
            <a:avLst/>
          </a:prstGeom>
        </p:spPr>
        <p:txBody>
          <a:bodyPr anchor="t" rtlCol="false" tIns="0" lIns="0" bIns="0" rIns="0">
            <a:spAutoFit/>
          </a:bodyPr>
          <a:lstStyle/>
          <a:p>
            <a:pPr algn="ctr">
              <a:lnSpc>
                <a:spcPts val="3639"/>
              </a:lnSpc>
            </a:pPr>
            <a:r>
              <a:rPr lang="en-US" sz="2799">
                <a:solidFill>
                  <a:srgbClr val="174076"/>
                </a:solidFill>
                <a:latin typeface="Kollektif Bold"/>
              </a:rPr>
              <a:t>LSTM (Long Short-Term Memory) RNN</a:t>
            </a:r>
          </a:p>
          <a:p>
            <a:pPr algn="ctr" marL="0" indent="0" lvl="0">
              <a:lnSpc>
                <a:spcPts val="3639"/>
              </a:lnSpc>
              <a:spcBef>
                <a:spcPct val="0"/>
              </a:spcBef>
            </a:pPr>
          </a:p>
        </p:txBody>
      </p:sp>
      <p:sp>
        <p:nvSpPr>
          <p:cNvPr name="TextBox 11" id="11"/>
          <p:cNvSpPr txBox="true"/>
          <p:nvPr/>
        </p:nvSpPr>
        <p:spPr>
          <a:xfrm rot="0">
            <a:off x="5208149" y="4930954"/>
            <a:ext cx="3692253" cy="2261235"/>
          </a:xfrm>
          <a:prstGeom prst="rect">
            <a:avLst/>
          </a:prstGeom>
        </p:spPr>
        <p:txBody>
          <a:bodyPr anchor="t" rtlCol="false" tIns="0" lIns="0" bIns="0" rIns="0">
            <a:spAutoFit/>
          </a:bodyPr>
          <a:lstStyle/>
          <a:p>
            <a:pPr algn="ctr" marL="0" indent="0" lvl="0">
              <a:lnSpc>
                <a:spcPts val="3599"/>
              </a:lnSpc>
            </a:pPr>
            <a:r>
              <a:rPr lang="en-US" sz="2399">
                <a:solidFill>
                  <a:srgbClr val="174076"/>
                </a:solidFill>
                <a:latin typeface="Kollektif"/>
              </a:rPr>
              <a:t>Best for capturing long-term dependencies, complex patterns, and tasks with extensive sequential data.</a:t>
            </a:r>
          </a:p>
        </p:txBody>
      </p:sp>
      <p:grpSp>
        <p:nvGrpSpPr>
          <p:cNvPr name="Group 12" id="12"/>
          <p:cNvGrpSpPr/>
          <p:nvPr/>
        </p:nvGrpSpPr>
        <p:grpSpPr>
          <a:xfrm rot="0">
            <a:off x="9387598" y="3320661"/>
            <a:ext cx="3692253" cy="4776752"/>
            <a:chOff x="0" y="0"/>
            <a:chExt cx="3133810" cy="4054281"/>
          </a:xfrm>
        </p:grpSpPr>
        <p:sp>
          <p:nvSpPr>
            <p:cNvPr name="Freeform 13" id="13"/>
            <p:cNvSpPr/>
            <p:nvPr/>
          </p:nvSpPr>
          <p:spPr>
            <a:xfrm flipH="false" flipV="false" rot="0">
              <a:off x="0" y="0"/>
              <a:ext cx="3133810" cy="4054282"/>
            </a:xfrm>
            <a:custGeom>
              <a:avLst/>
              <a:gdLst/>
              <a:ahLst/>
              <a:cxnLst/>
              <a:rect r="r" b="b" t="t" l="l"/>
              <a:pathLst>
                <a:path h="4054282" w="3133810">
                  <a:moveTo>
                    <a:pt x="3009350" y="4054282"/>
                  </a:moveTo>
                  <a:lnTo>
                    <a:pt x="124460" y="4054282"/>
                  </a:lnTo>
                  <a:cubicBezTo>
                    <a:pt x="55880" y="4054282"/>
                    <a:pt x="0" y="3998402"/>
                    <a:pt x="0" y="3929821"/>
                  </a:cubicBezTo>
                  <a:lnTo>
                    <a:pt x="0" y="124460"/>
                  </a:lnTo>
                  <a:cubicBezTo>
                    <a:pt x="0" y="55880"/>
                    <a:pt x="55880" y="0"/>
                    <a:pt x="124460" y="0"/>
                  </a:cubicBezTo>
                  <a:lnTo>
                    <a:pt x="3009350" y="0"/>
                  </a:lnTo>
                  <a:cubicBezTo>
                    <a:pt x="3077930" y="0"/>
                    <a:pt x="3133810" y="55880"/>
                    <a:pt x="3133810" y="124460"/>
                  </a:cubicBezTo>
                  <a:lnTo>
                    <a:pt x="3133810" y="3929822"/>
                  </a:lnTo>
                  <a:cubicBezTo>
                    <a:pt x="3133810" y="3998402"/>
                    <a:pt x="3077930" y="4054282"/>
                    <a:pt x="3009350" y="4054282"/>
                  </a:cubicBezTo>
                  <a:close/>
                </a:path>
              </a:pathLst>
            </a:custGeom>
            <a:solidFill>
              <a:srgbClr val="C5E6DF"/>
            </a:solidFill>
          </p:spPr>
        </p:sp>
      </p:grpSp>
      <p:sp>
        <p:nvSpPr>
          <p:cNvPr name="TextBox 14" id="14"/>
          <p:cNvSpPr txBox="true"/>
          <p:nvPr/>
        </p:nvSpPr>
        <p:spPr>
          <a:xfrm rot="0">
            <a:off x="9785597" y="3575864"/>
            <a:ext cx="2896255" cy="1878965"/>
          </a:xfrm>
          <a:prstGeom prst="rect">
            <a:avLst/>
          </a:prstGeom>
        </p:spPr>
        <p:txBody>
          <a:bodyPr anchor="t" rtlCol="false" tIns="0" lIns="0" bIns="0" rIns="0">
            <a:spAutoFit/>
          </a:bodyPr>
          <a:lstStyle/>
          <a:p>
            <a:pPr algn="ctr">
              <a:lnSpc>
                <a:spcPts val="3639"/>
              </a:lnSpc>
            </a:pPr>
            <a:r>
              <a:rPr lang="en-US" sz="2799">
                <a:solidFill>
                  <a:srgbClr val="174076"/>
                </a:solidFill>
                <a:latin typeface="Kollektif Bold"/>
              </a:rPr>
              <a:t>GRU (Gated Recurrent Unit) RNN</a:t>
            </a:r>
          </a:p>
          <a:p>
            <a:pPr algn="ctr" marL="0" indent="0" lvl="0">
              <a:lnSpc>
                <a:spcPts val="3639"/>
              </a:lnSpc>
              <a:spcBef>
                <a:spcPct val="0"/>
              </a:spcBef>
            </a:pPr>
          </a:p>
        </p:txBody>
      </p:sp>
      <p:sp>
        <p:nvSpPr>
          <p:cNvPr name="TextBox 15" id="15"/>
          <p:cNvSpPr txBox="true"/>
          <p:nvPr/>
        </p:nvSpPr>
        <p:spPr>
          <a:xfrm rot="0">
            <a:off x="9387598" y="4930954"/>
            <a:ext cx="3692253" cy="3156585"/>
          </a:xfrm>
          <a:prstGeom prst="rect">
            <a:avLst/>
          </a:prstGeom>
        </p:spPr>
        <p:txBody>
          <a:bodyPr anchor="t" rtlCol="false" tIns="0" lIns="0" bIns="0" rIns="0">
            <a:spAutoFit/>
          </a:bodyPr>
          <a:lstStyle/>
          <a:p>
            <a:pPr algn="ctr" marL="0" indent="0" lvl="0">
              <a:lnSpc>
                <a:spcPts val="3599"/>
              </a:lnSpc>
            </a:pPr>
            <a:r>
              <a:rPr lang="en-US" sz="2399">
                <a:solidFill>
                  <a:srgbClr val="174076"/>
                </a:solidFill>
                <a:latin typeface="Kollektif"/>
              </a:rPr>
              <a:t>Balances between complexity and performance, suitable for tasks where both computational efficiency and to capture long-term dependencies are essential.</a:t>
            </a:r>
          </a:p>
        </p:txBody>
      </p:sp>
      <p:grpSp>
        <p:nvGrpSpPr>
          <p:cNvPr name="Group 16" id="16"/>
          <p:cNvGrpSpPr/>
          <p:nvPr/>
        </p:nvGrpSpPr>
        <p:grpSpPr>
          <a:xfrm rot="0">
            <a:off x="13567047" y="3320661"/>
            <a:ext cx="3692253" cy="4776752"/>
            <a:chOff x="0" y="0"/>
            <a:chExt cx="3133810" cy="4054281"/>
          </a:xfrm>
        </p:grpSpPr>
        <p:sp>
          <p:nvSpPr>
            <p:cNvPr name="Freeform 17" id="17"/>
            <p:cNvSpPr/>
            <p:nvPr/>
          </p:nvSpPr>
          <p:spPr>
            <a:xfrm flipH="false" flipV="false" rot="0">
              <a:off x="0" y="0"/>
              <a:ext cx="3133810" cy="4054282"/>
            </a:xfrm>
            <a:custGeom>
              <a:avLst/>
              <a:gdLst/>
              <a:ahLst/>
              <a:cxnLst/>
              <a:rect r="r" b="b" t="t" l="l"/>
              <a:pathLst>
                <a:path h="4054282" w="3133810">
                  <a:moveTo>
                    <a:pt x="3009350" y="4054282"/>
                  </a:moveTo>
                  <a:lnTo>
                    <a:pt x="124460" y="4054282"/>
                  </a:lnTo>
                  <a:cubicBezTo>
                    <a:pt x="55880" y="4054282"/>
                    <a:pt x="0" y="3998402"/>
                    <a:pt x="0" y="3929821"/>
                  </a:cubicBezTo>
                  <a:lnTo>
                    <a:pt x="0" y="124460"/>
                  </a:lnTo>
                  <a:cubicBezTo>
                    <a:pt x="0" y="55880"/>
                    <a:pt x="55880" y="0"/>
                    <a:pt x="124460" y="0"/>
                  </a:cubicBezTo>
                  <a:lnTo>
                    <a:pt x="3009350" y="0"/>
                  </a:lnTo>
                  <a:cubicBezTo>
                    <a:pt x="3077930" y="0"/>
                    <a:pt x="3133810" y="55880"/>
                    <a:pt x="3133810" y="124460"/>
                  </a:cubicBezTo>
                  <a:lnTo>
                    <a:pt x="3133810" y="3929822"/>
                  </a:lnTo>
                  <a:cubicBezTo>
                    <a:pt x="3133810" y="3998402"/>
                    <a:pt x="3077930" y="4054282"/>
                    <a:pt x="3009350" y="4054282"/>
                  </a:cubicBezTo>
                  <a:close/>
                </a:path>
              </a:pathLst>
            </a:custGeom>
            <a:solidFill>
              <a:srgbClr val="C5E6DF"/>
            </a:solidFill>
          </p:spPr>
        </p:sp>
      </p:grpSp>
      <p:sp>
        <p:nvSpPr>
          <p:cNvPr name="TextBox 18" id="18"/>
          <p:cNvSpPr txBox="true"/>
          <p:nvPr/>
        </p:nvSpPr>
        <p:spPr>
          <a:xfrm rot="0">
            <a:off x="13965046" y="3575864"/>
            <a:ext cx="2896255" cy="964565"/>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174076"/>
                </a:solidFill>
                <a:latin typeface="Kollektif Bold"/>
              </a:rPr>
              <a:t>Bi-Directional RNN</a:t>
            </a:r>
          </a:p>
        </p:txBody>
      </p:sp>
      <p:sp>
        <p:nvSpPr>
          <p:cNvPr name="TextBox 19" id="19"/>
          <p:cNvSpPr txBox="true"/>
          <p:nvPr/>
        </p:nvSpPr>
        <p:spPr>
          <a:xfrm rot="0">
            <a:off x="13567047" y="4930954"/>
            <a:ext cx="3692253" cy="3156585"/>
          </a:xfrm>
          <a:prstGeom prst="rect">
            <a:avLst/>
          </a:prstGeom>
        </p:spPr>
        <p:txBody>
          <a:bodyPr anchor="t" rtlCol="false" tIns="0" lIns="0" bIns="0" rIns="0">
            <a:spAutoFit/>
          </a:bodyPr>
          <a:lstStyle/>
          <a:p>
            <a:pPr algn="ctr" marL="0" indent="0" lvl="0">
              <a:lnSpc>
                <a:spcPts val="3599"/>
              </a:lnSpc>
            </a:pPr>
            <a:r>
              <a:rPr lang="en-US" sz="2399">
                <a:solidFill>
                  <a:srgbClr val="174076"/>
                </a:solidFill>
                <a:latin typeface="Kollektif"/>
              </a:rPr>
              <a:t>Extend the capabilities of standard RNNs by processing data in both forward and backward directions, allowing the network to have both past and future context.</a:t>
            </a:r>
          </a:p>
        </p:txBody>
      </p:sp>
      <p:sp>
        <p:nvSpPr>
          <p:cNvPr name="Freeform 20" id="20"/>
          <p:cNvSpPr/>
          <p:nvPr/>
        </p:nvSpPr>
        <p:spPr>
          <a:xfrm flipH="false" flipV="false" rot="0">
            <a:off x="-409903" y="359688"/>
            <a:ext cx="3568393" cy="3122949"/>
          </a:xfrm>
          <a:custGeom>
            <a:avLst/>
            <a:gdLst/>
            <a:ahLst/>
            <a:cxnLst/>
            <a:rect r="r" b="b" t="t" l="l"/>
            <a:pathLst>
              <a:path h="3122949" w="3568393">
                <a:moveTo>
                  <a:pt x="0" y="0"/>
                </a:moveTo>
                <a:lnTo>
                  <a:pt x="3568393" y="0"/>
                </a:lnTo>
                <a:lnTo>
                  <a:pt x="3568393" y="3122949"/>
                </a:lnTo>
                <a:lnTo>
                  <a:pt x="0" y="31229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true" flipV="false" rot="0">
            <a:off x="15129510" y="359688"/>
            <a:ext cx="3568393" cy="3122949"/>
          </a:xfrm>
          <a:custGeom>
            <a:avLst/>
            <a:gdLst/>
            <a:ahLst/>
            <a:cxnLst/>
            <a:rect r="r" b="b" t="t" l="l"/>
            <a:pathLst>
              <a:path h="3122949" w="3568393">
                <a:moveTo>
                  <a:pt x="3568393" y="0"/>
                </a:moveTo>
                <a:lnTo>
                  <a:pt x="0" y="0"/>
                </a:lnTo>
                <a:lnTo>
                  <a:pt x="0" y="3122949"/>
                </a:lnTo>
                <a:lnTo>
                  <a:pt x="3568393" y="3122949"/>
                </a:lnTo>
                <a:lnTo>
                  <a:pt x="356839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2096887" y="1019175"/>
            <a:ext cx="14094227"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174076"/>
                </a:solidFill>
                <a:latin typeface="Yeseva One Bold"/>
              </a:rPr>
              <a:t>Types of RNN Models</a:t>
            </a:r>
          </a:p>
        </p:txBody>
      </p:sp>
      <p:sp>
        <p:nvSpPr>
          <p:cNvPr name="TextBox 23" id="23"/>
          <p:cNvSpPr txBox="true"/>
          <p:nvPr/>
        </p:nvSpPr>
        <p:spPr>
          <a:xfrm rot="0">
            <a:off x="1028700" y="2479921"/>
            <a:ext cx="16230600" cy="507365"/>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174076"/>
                </a:solidFill>
                <a:latin typeface="Kollektif"/>
              </a:rPr>
              <a:t>There are four main types of footage in a documentary film.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233444" y="2363875"/>
            <a:ext cx="5771171" cy="2609937"/>
          </a:xfrm>
          <a:custGeom>
            <a:avLst/>
            <a:gdLst/>
            <a:ahLst/>
            <a:cxnLst/>
            <a:rect r="r" b="b" t="t" l="l"/>
            <a:pathLst>
              <a:path h="2609937" w="5771171">
                <a:moveTo>
                  <a:pt x="0" y="0"/>
                </a:moveTo>
                <a:lnTo>
                  <a:pt x="5771171" y="0"/>
                </a:lnTo>
                <a:lnTo>
                  <a:pt x="5771171" y="2609937"/>
                </a:lnTo>
                <a:lnTo>
                  <a:pt x="0" y="2609937"/>
                </a:lnTo>
                <a:lnTo>
                  <a:pt x="0" y="0"/>
                </a:lnTo>
                <a:close/>
              </a:path>
            </a:pathLst>
          </a:custGeom>
          <a:blipFill>
            <a:blip r:embed="rId3"/>
            <a:stretch>
              <a:fillRect l="0" t="0" r="0" b="0"/>
            </a:stretch>
          </a:blipFill>
        </p:spPr>
      </p:sp>
      <p:sp>
        <p:nvSpPr>
          <p:cNvPr name="Freeform 4" id="4"/>
          <p:cNvSpPr/>
          <p:nvPr/>
        </p:nvSpPr>
        <p:spPr>
          <a:xfrm flipH="false" flipV="false" rot="0">
            <a:off x="233444" y="5019956"/>
            <a:ext cx="5771171" cy="1030566"/>
          </a:xfrm>
          <a:custGeom>
            <a:avLst/>
            <a:gdLst/>
            <a:ahLst/>
            <a:cxnLst/>
            <a:rect r="r" b="b" t="t" l="l"/>
            <a:pathLst>
              <a:path h="1030566" w="5771171">
                <a:moveTo>
                  <a:pt x="0" y="0"/>
                </a:moveTo>
                <a:lnTo>
                  <a:pt x="5771171" y="0"/>
                </a:lnTo>
                <a:lnTo>
                  <a:pt x="5771171" y="1030567"/>
                </a:lnTo>
                <a:lnTo>
                  <a:pt x="0" y="1030567"/>
                </a:lnTo>
                <a:lnTo>
                  <a:pt x="0" y="0"/>
                </a:lnTo>
                <a:close/>
              </a:path>
            </a:pathLst>
          </a:custGeom>
          <a:blipFill>
            <a:blip r:embed="rId4"/>
            <a:stretch>
              <a:fillRect l="0" t="0" r="0" b="0"/>
            </a:stretch>
          </a:blipFill>
        </p:spPr>
      </p:sp>
      <p:sp>
        <p:nvSpPr>
          <p:cNvPr name="Freeform 5" id="5"/>
          <p:cNvSpPr/>
          <p:nvPr/>
        </p:nvSpPr>
        <p:spPr>
          <a:xfrm flipH="false" flipV="false" rot="0">
            <a:off x="6004615" y="2363875"/>
            <a:ext cx="5771171" cy="2609937"/>
          </a:xfrm>
          <a:custGeom>
            <a:avLst/>
            <a:gdLst/>
            <a:ahLst/>
            <a:cxnLst/>
            <a:rect r="r" b="b" t="t" l="l"/>
            <a:pathLst>
              <a:path h="2609937" w="5771171">
                <a:moveTo>
                  <a:pt x="0" y="0"/>
                </a:moveTo>
                <a:lnTo>
                  <a:pt x="5771170" y="0"/>
                </a:lnTo>
                <a:lnTo>
                  <a:pt x="5771170" y="2609937"/>
                </a:lnTo>
                <a:lnTo>
                  <a:pt x="0" y="2609937"/>
                </a:lnTo>
                <a:lnTo>
                  <a:pt x="0" y="0"/>
                </a:lnTo>
                <a:close/>
              </a:path>
            </a:pathLst>
          </a:custGeom>
          <a:blipFill>
            <a:blip r:embed="rId5"/>
            <a:stretch>
              <a:fillRect l="0" t="0" r="0" b="0"/>
            </a:stretch>
          </a:blipFill>
        </p:spPr>
      </p:sp>
      <p:sp>
        <p:nvSpPr>
          <p:cNvPr name="Freeform 6" id="6"/>
          <p:cNvSpPr/>
          <p:nvPr/>
        </p:nvSpPr>
        <p:spPr>
          <a:xfrm flipH="false" flipV="false" rot="0">
            <a:off x="6004615" y="4973812"/>
            <a:ext cx="5771171" cy="965359"/>
          </a:xfrm>
          <a:custGeom>
            <a:avLst/>
            <a:gdLst/>
            <a:ahLst/>
            <a:cxnLst/>
            <a:rect r="r" b="b" t="t" l="l"/>
            <a:pathLst>
              <a:path h="965359" w="5771171">
                <a:moveTo>
                  <a:pt x="0" y="0"/>
                </a:moveTo>
                <a:lnTo>
                  <a:pt x="5771170" y="0"/>
                </a:lnTo>
                <a:lnTo>
                  <a:pt x="5771170" y="965359"/>
                </a:lnTo>
                <a:lnTo>
                  <a:pt x="0" y="965359"/>
                </a:lnTo>
                <a:lnTo>
                  <a:pt x="0" y="0"/>
                </a:lnTo>
                <a:close/>
              </a:path>
            </a:pathLst>
          </a:custGeom>
          <a:blipFill>
            <a:blip r:embed="rId6"/>
            <a:stretch>
              <a:fillRect l="0" t="0" r="0" b="0"/>
            </a:stretch>
          </a:blipFill>
        </p:spPr>
      </p:sp>
      <p:sp>
        <p:nvSpPr>
          <p:cNvPr name="Freeform 7" id="7"/>
          <p:cNvSpPr/>
          <p:nvPr/>
        </p:nvSpPr>
        <p:spPr>
          <a:xfrm flipH="false" flipV="false" rot="0">
            <a:off x="11775785" y="2363875"/>
            <a:ext cx="5771171" cy="2609937"/>
          </a:xfrm>
          <a:custGeom>
            <a:avLst/>
            <a:gdLst/>
            <a:ahLst/>
            <a:cxnLst/>
            <a:rect r="r" b="b" t="t" l="l"/>
            <a:pathLst>
              <a:path h="2609937" w="5771171">
                <a:moveTo>
                  <a:pt x="0" y="0"/>
                </a:moveTo>
                <a:lnTo>
                  <a:pt x="5771171" y="0"/>
                </a:lnTo>
                <a:lnTo>
                  <a:pt x="5771171" y="2609937"/>
                </a:lnTo>
                <a:lnTo>
                  <a:pt x="0" y="2609937"/>
                </a:lnTo>
                <a:lnTo>
                  <a:pt x="0" y="0"/>
                </a:lnTo>
                <a:close/>
              </a:path>
            </a:pathLst>
          </a:custGeom>
          <a:blipFill>
            <a:blip r:embed="rId7"/>
            <a:stretch>
              <a:fillRect l="0" t="0" r="0" b="0"/>
            </a:stretch>
          </a:blipFill>
        </p:spPr>
      </p:sp>
      <p:sp>
        <p:nvSpPr>
          <p:cNvPr name="Freeform 8" id="8"/>
          <p:cNvSpPr/>
          <p:nvPr/>
        </p:nvSpPr>
        <p:spPr>
          <a:xfrm flipH="false" flipV="false" rot="0">
            <a:off x="11775785" y="4973812"/>
            <a:ext cx="5771171" cy="1076711"/>
          </a:xfrm>
          <a:custGeom>
            <a:avLst/>
            <a:gdLst/>
            <a:ahLst/>
            <a:cxnLst/>
            <a:rect r="r" b="b" t="t" l="l"/>
            <a:pathLst>
              <a:path h="1076711" w="5771171">
                <a:moveTo>
                  <a:pt x="0" y="0"/>
                </a:moveTo>
                <a:lnTo>
                  <a:pt x="5771171" y="0"/>
                </a:lnTo>
                <a:lnTo>
                  <a:pt x="5771171" y="1076711"/>
                </a:lnTo>
                <a:lnTo>
                  <a:pt x="0" y="1076711"/>
                </a:lnTo>
                <a:lnTo>
                  <a:pt x="0" y="0"/>
                </a:lnTo>
                <a:close/>
              </a:path>
            </a:pathLst>
          </a:custGeom>
          <a:blipFill>
            <a:blip r:embed="rId8"/>
            <a:stretch>
              <a:fillRect l="0" t="0" r="0" b="0"/>
            </a:stretch>
          </a:blipFill>
        </p:spPr>
      </p:sp>
      <p:sp>
        <p:nvSpPr>
          <p:cNvPr name="TextBox 9" id="9"/>
          <p:cNvSpPr txBox="true"/>
          <p:nvPr/>
        </p:nvSpPr>
        <p:spPr>
          <a:xfrm rot="0">
            <a:off x="1028700" y="911624"/>
            <a:ext cx="16230600" cy="120332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Model Building - Initial Models</a:t>
            </a:r>
          </a:p>
        </p:txBody>
      </p:sp>
      <p:sp>
        <p:nvSpPr>
          <p:cNvPr name="TextBox 10" id="10"/>
          <p:cNvSpPr txBox="true"/>
          <p:nvPr/>
        </p:nvSpPr>
        <p:spPr>
          <a:xfrm rot="0">
            <a:off x="233444" y="1932075"/>
            <a:ext cx="2146875" cy="431800"/>
          </a:xfrm>
          <a:prstGeom prst="rect">
            <a:avLst/>
          </a:prstGeom>
        </p:spPr>
        <p:txBody>
          <a:bodyPr anchor="t" rtlCol="false" tIns="0" lIns="0" bIns="0" rIns="0">
            <a:spAutoFit/>
          </a:bodyPr>
          <a:lstStyle/>
          <a:p>
            <a:pPr algn="l">
              <a:lnSpc>
                <a:spcPts val="3500"/>
              </a:lnSpc>
            </a:pPr>
            <a:r>
              <a:rPr lang="en-US" sz="2500">
                <a:solidFill>
                  <a:srgbClr val="05066D"/>
                </a:solidFill>
                <a:latin typeface="Yeseva One"/>
              </a:rPr>
              <a:t>SimpleRNN:</a:t>
            </a:r>
          </a:p>
        </p:txBody>
      </p:sp>
      <p:sp>
        <p:nvSpPr>
          <p:cNvPr name="TextBox 11" id="11"/>
          <p:cNvSpPr txBox="true"/>
          <p:nvPr/>
        </p:nvSpPr>
        <p:spPr>
          <a:xfrm rot="0">
            <a:off x="6379835" y="1932075"/>
            <a:ext cx="2146875" cy="431800"/>
          </a:xfrm>
          <a:prstGeom prst="rect">
            <a:avLst/>
          </a:prstGeom>
        </p:spPr>
        <p:txBody>
          <a:bodyPr anchor="t" rtlCol="false" tIns="0" lIns="0" bIns="0" rIns="0">
            <a:spAutoFit/>
          </a:bodyPr>
          <a:lstStyle/>
          <a:p>
            <a:pPr algn="l">
              <a:lnSpc>
                <a:spcPts val="3500"/>
              </a:lnSpc>
            </a:pPr>
            <a:r>
              <a:rPr lang="en-US" sz="2500">
                <a:solidFill>
                  <a:srgbClr val="05066D"/>
                </a:solidFill>
                <a:latin typeface="Yeseva One"/>
              </a:rPr>
              <a:t>LSTM:</a:t>
            </a:r>
          </a:p>
        </p:txBody>
      </p:sp>
      <p:sp>
        <p:nvSpPr>
          <p:cNvPr name="TextBox 12" id="12"/>
          <p:cNvSpPr txBox="true"/>
          <p:nvPr/>
        </p:nvSpPr>
        <p:spPr>
          <a:xfrm rot="0">
            <a:off x="11775785" y="1870474"/>
            <a:ext cx="2146875" cy="431800"/>
          </a:xfrm>
          <a:prstGeom prst="rect">
            <a:avLst/>
          </a:prstGeom>
        </p:spPr>
        <p:txBody>
          <a:bodyPr anchor="t" rtlCol="false" tIns="0" lIns="0" bIns="0" rIns="0">
            <a:spAutoFit/>
          </a:bodyPr>
          <a:lstStyle/>
          <a:p>
            <a:pPr algn="l">
              <a:lnSpc>
                <a:spcPts val="3500"/>
              </a:lnSpc>
            </a:pPr>
            <a:r>
              <a:rPr lang="en-US" sz="2500">
                <a:solidFill>
                  <a:srgbClr val="05066D"/>
                </a:solidFill>
                <a:latin typeface="Yeseva One"/>
              </a:rPr>
              <a:t>GRU:</a:t>
            </a:r>
          </a:p>
        </p:txBody>
      </p:sp>
      <p:sp>
        <p:nvSpPr>
          <p:cNvPr name="TextBox 13" id="13"/>
          <p:cNvSpPr txBox="true"/>
          <p:nvPr/>
        </p:nvSpPr>
        <p:spPr>
          <a:xfrm rot="0">
            <a:off x="0" y="6231498"/>
            <a:ext cx="18288000" cy="346265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5066D"/>
                </a:solidFill>
                <a:latin typeface="Yeseva One"/>
              </a:rPr>
              <a:t>SimpleRNN: </a:t>
            </a:r>
          </a:p>
          <a:p>
            <a:pPr algn="l" marL="1209039" indent="-403013" lvl="2">
              <a:lnSpc>
                <a:spcPts val="3919"/>
              </a:lnSpc>
              <a:buFont typeface="Arial"/>
              <a:buChar char="⚬"/>
            </a:pPr>
            <a:r>
              <a:rPr lang="en-US" sz="2799">
                <a:solidFill>
                  <a:srgbClr val="05066D"/>
                </a:solidFill>
                <a:latin typeface="Yeseva One"/>
              </a:rPr>
              <a:t>Accuracy of 86.67% and Error of 13.33%. Large overfitting is present.</a:t>
            </a:r>
          </a:p>
          <a:p>
            <a:pPr algn="l" marL="604519" indent="-302260" lvl="1">
              <a:lnSpc>
                <a:spcPts val="3919"/>
              </a:lnSpc>
              <a:buFont typeface="Arial"/>
              <a:buChar char="•"/>
            </a:pPr>
            <a:r>
              <a:rPr lang="en-US" sz="2799">
                <a:solidFill>
                  <a:srgbClr val="05066D"/>
                </a:solidFill>
                <a:latin typeface="Yeseva One"/>
              </a:rPr>
              <a:t>LSTM: </a:t>
            </a:r>
          </a:p>
          <a:p>
            <a:pPr algn="l" marL="1209039" indent="-403013" lvl="2">
              <a:lnSpc>
                <a:spcPts val="3919"/>
              </a:lnSpc>
              <a:buFont typeface="Arial"/>
              <a:buChar char="⚬"/>
            </a:pPr>
            <a:r>
              <a:rPr lang="en-US" sz="2799">
                <a:solidFill>
                  <a:srgbClr val="05066D"/>
                </a:solidFill>
                <a:latin typeface="Yeseva One"/>
              </a:rPr>
              <a:t>Accuracy of 90.0% and Error of 10.0%. Overfitting is less prominent.</a:t>
            </a:r>
          </a:p>
          <a:p>
            <a:pPr algn="l" marL="604519" indent="-302260" lvl="1">
              <a:lnSpc>
                <a:spcPts val="3919"/>
              </a:lnSpc>
              <a:buFont typeface="Arial"/>
              <a:buChar char="•"/>
            </a:pPr>
            <a:r>
              <a:rPr lang="en-US" sz="2799">
                <a:solidFill>
                  <a:srgbClr val="05066D"/>
                </a:solidFill>
                <a:latin typeface="Yeseva One"/>
              </a:rPr>
              <a:t>GRU: </a:t>
            </a:r>
          </a:p>
          <a:p>
            <a:pPr algn="l" marL="1209039" indent="-403013" lvl="2">
              <a:lnSpc>
                <a:spcPts val="3919"/>
              </a:lnSpc>
              <a:spcBef>
                <a:spcPct val="0"/>
              </a:spcBef>
              <a:buFont typeface="Arial"/>
              <a:buChar char="⚬"/>
            </a:pPr>
            <a:r>
              <a:rPr lang="en-US" sz="2799">
                <a:solidFill>
                  <a:srgbClr val="05066D"/>
                </a:solidFill>
                <a:latin typeface="Yeseva One"/>
              </a:rPr>
              <a:t>Accuracy of 91.67% and Error of 8.33%. Overfitting is less prominent.</a:t>
            </a:r>
          </a:p>
          <a:p>
            <a:pPr algn="l" marL="0" indent="0" lvl="0">
              <a:lnSpc>
                <a:spcPts val="391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2854391" y="1019175"/>
            <a:ext cx="14084886" cy="1104900"/>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174076"/>
                </a:solidFill>
                <a:latin typeface="Yeseva One Bold"/>
              </a:rPr>
              <a:t>Bi-directional RNN</a:t>
            </a:r>
          </a:p>
        </p:txBody>
      </p:sp>
      <p:sp>
        <p:nvSpPr>
          <p:cNvPr name="Freeform 4" id="4"/>
          <p:cNvSpPr/>
          <p:nvPr/>
        </p:nvSpPr>
        <p:spPr>
          <a:xfrm flipH="true" flipV="false" rot="5400000">
            <a:off x="-5784423" y="2600333"/>
            <a:ext cx="10718329" cy="5086334"/>
          </a:xfrm>
          <a:custGeom>
            <a:avLst/>
            <a:gdLst/>
            <a:ahLst/>
            <a:cxnLst/>
            <a:rect r="r" b="b" t="t" l="l"/>
            <a:pathLst>
              <a:path h="5086334" w="10718329">
                <a:moveTo>
                  <a:pt x="10718329" y="0"/>
                </a:moveTo>
                <a:lnTo>
                  <a:pt x="0" y="0"/>
                </a:lnTo>
                <a:lnTo>
                  <a:pt x="0" y="5086334"/>
                </a:lnTo>
                <a:lnTo>
                  <a:pt x="10718329" y="5086334"/>
                </a:lnTo>
                <a:lnTo>
                  <a:pt x="1071832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325184">
            <a:off x="14176276" y="-443019"/>
            <a:ext cx="5263533" cy="4411798"/>
          </a:xfrm>
          <a:custGeom>
            <a:avLst/>
            <a:gdLst/>
            <a:ahLst/>
            <a:cxnLst/>
            <a:rect r="r" b="b" t="t" l="l"/>
            <a:pathLst>
              <a:path h="4411798" w="5263533">
                <a:moveTo>
                  <a:pt x="0" y="0"/>
                </a:moveTo>
                <a:lnTo>
                  <a:pt x="5263533" y="0"/>
                </a:lnTo>
                <a:lnTo>
                  <a:pt x="5263533" y="4411798"/>
                </a:lnTo>
                <a:lnTo>
                  <a:pt x="0" y="44117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false" rot="-1879611">
            <a:off x="14716801" y="5866470"/>
            <a:ext cx="4678544" cy="3921471"/>
          </a:xfrm>
          <a:custGeom>
            <a:avLst/>
            <a:gdLst/>
            <a:ahLst/>
            <a:cxnLst/>
            <a:rect r="r" b="b" t="t" l="l"/>
            <a:pathLst>
              <a:path h="3921471" w="4678544">
                <a:moveTo>
                  <a:pt x="4678544" y="0"/>
                </a:moveTo>
                <a:lnTo>
                  <a:pt x="0" y="0"/>
                </a:lnTo>
                <a:lnTo>
                  <a:pt x="0" y="3921471"/>
                </a:lnTo>
                <a:lnTo>
                  <a:pt x="4678544" y="3921471"/>
                </a:lnTo>
                <a:lnTo>
                  <a:pt x="467854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854391" y="2410946"/>
            <a:ext cx="12252590" cy="7360920"/>
          </a:xfrm>
          <a:prstGeom prst="rect">
            <a:avLst/>
          </a:prstGeom>
        </p:spPr>
        <p:txBody>
          <a:bodyPr anchor="t" rtlCol="false" tIns="0" lIns="0" bIns="0" rIns="0">
            <a:spAutoFit/>
          </a:bodyPr>
          <a:lstStyle/>
          <a:p>
            <a:pPr algn="l" marL="604519" indent="-302260" lvl="1">
              <a:lnSpc>
                <a:spcPts val="4199"/>
              </a:lnSpc>
              <a:buFont typeface="Arial"/>
              <a:buChar char="•"/>
            </a:pPr>
            <a:r>
              <a:rPr lang="en-US" sz="2799">
                <a:solidFill>
                  <a:srgbClr val="174076"/>
                </a:solidFill>
                <a:latin typeface="Kollektif"/>
              </a:rPr>
              <a:t>Bidirectional Si</a:t>
            </a:r>
            <a:r>
              <a:rPr lang="en-US" sz="2799">
                <a:solidFill>
                  <a:srgbClr val="174076"/>
                </a:solidFill>
                <a:latin typeface="Kollektif"/>
              </a:rPr>
              <a:t>mple</a:t>
            </a:r>
            <a:r>
              <a:rPr lang="en-US" sz="2799">
                <a:solidFill>
                  <a:srgbClr val="174076"/>
                </a:solidFill>
                <a:latin typeface="Kollektif"/>
              </a:rPr>
              <a:t>RNN: </a:t>
            </a:r>
          </a:p>
          <a:p>
            <a:pPr algn="l" marL="1209039" indent="-403013" lvl="2">
              <a:lnSpc>
                <a:spcPts val="4199"/>
              </a:lnSpc>
              <a:buFont typeface="Arial"/>
              <a:buChar char="⚬"/>
            </a:pPr>
            <a:r>
              <a:rPr lang="en-US" sz="2799">
                <a:solidFill>
                  <a:srgbClr val="174076"/>
                </a:solidFill>
                <a:latin typeface="Kollektif"/>
              </a:rPr>
              <a:t>Adds bidirectional context to simple RNNs, useful for bas</a:t>
            </a:r>
            <a:r>
              <a:rPr lang="en-US" sz="2799">
                <a:solidFill>
                  <a:srgbClr val="174076"/>
                </a:solidFill>
                <a:latin typeface="Kollektif"/>
              </a:rPr>
              <a:t>i</a:t>
            </a:r>
            <a:r>
              <a:rPr lang="en-US" sz="2799">
                <a:solidFill>
                  <a:srgbClr val="174076"/>
                </a:solidFill>
                <a:latin typeface="Kollektif"/>
              </a:rPr>
              <a:t>c </a:t>
            </a:r>
            <a:r>
              <a:rPr lang="en-US" sz="2799">
                <a:solidFill>
                  <a:srgbClr val="174076"/>
                </a:solidFill>
                <a:latin typeface="Kollektif"/>
              </a:rPr>
              <a:t>t</a:t>
            </a:r>
            <a:r>
              <a:rPr lang="en-US" sz="2799">
                <a:solidFill>
                  <a:srgbClr val="174076"/>
                </a:solidFill>
                <a:latin typeface="Kollektif"/>
              </a:rPr>
              <a:t>asks with short to medium dependencies. Still limited by the vanishing gradient problem.</a:t>
            </a:r>
          </a:p>
          <a:p>
            <a:pPr algn="l" marL="604519" indent="-302260" lvl="1">
              <a:lnSpc>
                <a:spcPts val="4199"/>
              </a:lnSpc>
              <a:buFont typeface="Arial"/>
              <a:buChar char="•"/>
            </a:pPr>
            <a:r>
              <a:rPr lang="en-US" sz="2799">
                <a:solidFill>
                  <a:srgbClr val="174076"/>
                </a:solidFill>
                <a:latin typeface="Kollektif"/>
              </a:rPr>
              <a:t>Bidirectional LSTM: </a:t>
            </a:r>
          </a:p>
          <a:p>
            <a:pPr algn="l" marL="1209039" indent="-403013" lvl="2">
              <a:lnSpc>
                <a:spcPts val="4199"/>
              </a:lnSpc>
              <a:buFont typeface="Arial"/>
              <a:buChar char="⚬"/>
            </a:pPr>
            <a:r>
              <a:rPr lang="en-US" sz="2799">
                <a:solidFill>
                  <a:srgbClr val="174076"/>
                </a:solidFill>
                <a:latin typeface="Kollektif"/>
              </a:rPr>
              <a:t>Provides the most powerful context understanding by</a:t>
            </a:r>
            <a:r>
              <a:rPr lang="en-US" sz="2799">
                <a:solidFill>
                  <a:srgbClr val="174076"/>
                </a:solidFill>
                <a:latin typeface="Kollektif"/>
              </a:rPr>
              <a:t> leveraging LSTM's ability to capture long-te</a:t>
            </a:r>
            <a:r>
              <a:rPr lang="en-US" sz="2799">
                <a:solidFill>
                  <a:srgbClr val="174076"/>
                </a:solidFill>
                <a:latin typeface="Kollektif"/>
              </a:rPr>
              <a:t>r</a:t>
            </a:r>
            <a:r>
              <a:rPr lang="en-US" sz="2799">
                <a:solidFill>
                  <a:srgbClr val="174076"/>
                </a:solidFill>
                <a:latin typeface="Kollektif"/>
              </a:rPr>
              <a:t>m d</a:t>
            </a:r>
            <a:r>
              <a:rPr lang="en-US" sz="2799">
                <a:solidFill>
                  <a:srgbClr val="174076"/>
                </a:solidFill>
                <a:latin typeface="Kollektif"/>
              </a:rPr>
              <a:t>epen</a:t>
            </a:r>
            <a:r>
              <a:rPr lang="en-US" sz="2799">
                <a:solidFill>
                  <a:srgbClr val="174076"/>
                </a:solidFill>
                <a:latin typeface="Kollektif"/>
              </a:rPr>
              <a:t>d</a:t>
            </a:r>
            <a:r>
              <a:rPr lang="en-US" sz="2799">
                <a:solidFill>
                  <a:srgbClr val="174076"/>
                </a:solidFill>
                <a:latin typeface="Kollektif"/>
              </a:rPr>
              <a:t>e</a:t>
            </a:r>
            <a:r>
              <a:rPr lang="en-US" sz="2799">
                <a:solidFill>
                  <a:srgbClr val="174076"/>
                </a:solidFill>
                <a:latin typeface="Kollektif"/>
              </a:rPr>
              <a:t>ncies in both directions. Best for complex and long-sequence tasks, but comput</a:t>
            </a:r>
            <a:r>
              <a:rPr lang="en-US" sz="2799">
                <a:solidFill>
                  <a:srgbClr val="174076"/>
                </a:solidFill>
                <a:latin typeface="Kollektif"/>
              </a:rPr>
              <a:t>ati</a:t>
            </a:r>
            <a:r>
              <a:rPr lang="en-US" sz="2799">
                <a:solidFill>
                  <a:srgbClr val="174076"/>
                </a:solidFill>
                <a:latin typeface="Kollektif"/>
              </a:rPr>
              <a:t>o</a:t>
            </a:r>
            <a:r>
              <a:rPr lang="en-US" sz="2799">
                <a:solidFill>
                  <a:srgbClr val="174076"/>
                </a:solidFill>
                <a:latin typeface="Kollektif"/>
              </a:rPr>
              <a:t>n</a:t>
            </a:r>
            <a:r>
              <a:rPr lang="en-US" sz="2799">
                <a:solidFill>
                  <a:srgbClr val="174076"/>
                </a:solidFill>
                <a:latin typeface="Kollektif"/>
              </a:rPr>
              <a:t>ally expensive.</a:t>
            </a:r>
          </a:p>
          <a:p>
            <a:pPr algn="l" marL="604519" indent="-302260" lvl="1">
              <a:lnSpc>
                <a:spcPts val="4199"/>
              </a:lnSpc>
              <a:buFont typeface="Arial"/>
              <a:buChar char="•"/>
            </a:pPr>
            <a:r>
              <a:rPr lang="en-US" sz="2799">
                <a:solidFill>
                  <a:srgbClr val="174076"/>
                </a:solidFill>
                <a:latin typeface="Kollektif"/>
              </a:rPr>
              <a:t>Bidirectional GRU: </a:t>
            </a:r>
          </a:p>
          <a:p>
            <a:pPr algn="l" marL="1209039" indent="-403013" lvl="2">
              <a:lnSpc>
                <a:spcPts val="4199"/>
              </a:lnSpc>
              <a:buFont typeface="Arial"/>
              <a:buChar char="⚬"/>
            </a:pPr>
            <a:r>
              <a:rPr lang="en-US" sz="2799">
                <a:solidFill>
                  <a:srgbClr val="174076"/>
                </a:solidFill>
                <a:latin typeface="Kollektif"/>
              </a:rPr>
              <a:t>Offers a good balance between performance and efficiency. Suitable for tasks where bidirectional con</a:t>
            </a:r>
            <a:r>
              <a:rPr lang="en-US" sz="2799">
                <a:solidFill>
                  <a:srgbClr val="174076"/>
                </a:solidFill>
                <a:latin typeface="Kollektif"/>
              </a:rPr>
              <a:t>te</a:t>
            </a:r>
            <a:r>
              <a:rPr lang="en-US" sz="2799">
                <a:solidFill>
                  <a:srgbClr val="174076"/>
                </a:solidFill>
                <a:latin typeface="Kollektif"/>
              </a:rPr>
              <a:t>xt i</a:t>
            </a:r>
            <a:r>
              <a:rPr lang="en-US" sz="2799">
                <a:solidFill>
                  <a:srgbClr val="174076"/>
                </a:solidFill>
                <a:latin typeface="Kollektif"/>
              </a:rPr>
              <a:t>s</a:t>
            </a:r>
            <a:r>
              <a:rPr lang="en-US" sz="2799">
                <a:solidFill>
                  <a:srgbClr val="174076"/>
                </a:solidFill>
                <a:latin typeface="Kollektif"/>
              </a:rPr>
              <a:t> needed, with faster training times compared to bidirectional LSTM.</a:t>
            </a:r>
          </a:p>
          <a:p>
            <a:pPr algn="l" marL="0" indent="0" lvl="0">
              <a:lnSpc>
                <a:spcPts val="419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660891" y="2302274"/>
            <a:ext cx="5718944" cy="2586318"/>
          </a:xfrm>
          <a:custGeom>
            <a:avLst/>
            <a:gdLst/>
            <a:ahLst/>
            <a:cxnLst/>
            <a:rect r="r" b="b" t="t" l="l"/>
            <a:pathLst>
              <a:path h="2586318" w="5718944">
                <a:moveTo>
                  <a:pt x="0" y="0"/>
                </a:moveTo>
                <a:lnTo>
                  <a:pt x="5718944" y="0"/>
                </a:lnTo>
                <a:lnTo>
                  <a:pt x="5718944" y="2586318"/>
                </a:lnTo>
                <a:lnTo>
                  <a:pt x="0" y="2586318"/>
                </a:lnTo>
                <a:lnTo>
                  <a:pt x="0" y="0"/>
                </a:lnTo>
                <a:close/>
              </a:path>
            </a:pathLst>
          </a:custGeom>
          <a:blipFill>
            <a:blip r:embed="rId3"/>
            <a:stretch>
              <a:fillRect l="0" t="0" r="0" b="0"/>
            </a:stretch>
          </a:blipFill>
        </p:spPr>
      </p:sp>
      <p:sp>
        <p:nvSpPr>
          <p:cNvPr name="Freeform 4" id="4"/>
          <p:cNvSpPr/>
          <p:nvPr/>
        </p:nvSpPr>
        <p:spPr>
          <a:xfrm flipH="false" flipV="false" rot="0">
            <a:off x="660891" y="4873301"/>
            <a:ext cx="5771041" cy="1079475"/>
          </a:xfrm>
          <a:custGeom>
            <a:avLst/>
            <a:gdLst/>
            <a:ahLst/>
            <a:cxnLst/>
            <a:rect r="r" b="b" t="t" l="l"/>
            <a:pathLst>
              <a:path h="1079475" w="5771041">
                <a:moveTo>
                  <a:pt x="0" y="0"/>
                </a:moveTo>
                <a:lnTo>
                  <a:pt x="5771041" y="0"/>
                </a:lnTo>
                <a:lnTo>
                  <a:pt x="5771041" y="1079475"/>
                </a:lnTo>
                <a:lnTo>
                  <a:pt x="0" y="1079475"/>
                </a:lnTo>
                <a:lnTo>
                  <a:pt x="0" y="0"/>
                </a:lnTo>
                <a:close/>
              </a:path>
            </a:pathLst>
          </a:custGeom>
          <a:blipFill>
            <a:blip r:embed="rId4"/>
            <a:stretch>
              <a:fillRect l="0" t="0" r="0" b="0"/>
            </a:stretch>
          </a:blipFill>
        </p:spPr>
      </p:sp>
      <p:sp>
        <p:nvSpPr>
          <p:cNvPr name="Freeform 5" id="5"/>
          <p:cNvSpPr/>
          <p:nvPr/>
        </p:nvSpPr>
        <p:spPr>
          <a:xfrm flipH="false" flipV="false" rot="0">
            <a:off x="6431932" y="2363875"/>
            <a:ext cx="5602595" cy="2509426"/>
          </a:xfrm>
          <a:custGeom>
            <a:avLst/>
            <a:gdLst/>
            <a:ahLst/>
            <a:cxnLst/>
            <a:rect r="r" b="b" t="t" l="l"/>
            <a:pathLst>
              <a:path h="2509426" w="5602595">
                <a:moveTo>
                  <a:pt x="0" y="0"/>
                </a:moveTo>
                <a:lnTo>
                  <a:pt x="5602595" y="0"/>
                </a:lnTo>
                <a:lnTo>
                  <a:pt x="5602595" y="2509426"/>
                </a:lnTo>
                <a:lnTo>
                  <a:pt x="0" y="2509426"/>
                </a:lnTo>
                <a:lnTo>
                  <a:pt x="0" y="0"/>
                </a:lnTo>
                <a:close/>
              </a:path>
            </a:pathLst>
          </a:custGeom>
          <a:blipFill>
            <a:blip r:embed="rId5"/>
            <a:stretch>
              <a:fillRect l="0" t="0" r="0" b="0"/>
            </a:stretch>
          </a:blipFill>
        </p:spPr>
      </p:sp>
      <p:sp>
        <p:nvSpPr>
          <p:cNvPr name="Freeform 6" id="6"/>
          <p:cNvSpPr/>
          <p:nvPr/>
        </p:nvSpPr>
        <p:spPr>
          <a:xfrm flipH="false" flipV="false" rot="0">
            <a:off x="6431932" y="4888592"/>
            <a:ext cx="5602595" cy="991935"/>
          </a:xfrm>
          <a:custGeom>
            <a:avLst/>
            <a:gdLst/>
            <a:ahLst/>
            <a:cxnLst/>
            <a:rect r="r" b="b" t="t" l="l"/>
            <a:pathLst>
              <a:path h="991935" w="5602595">
                <a:moveTo>
                  <a:pt x="0" y="0"/>
                </a:moveTo>
                <a:lnTo>
                  <a:pt x="5602595" y="0"/>
                </a:lnTo>
                <a:lnTo>
                  <a:pt x="5602595" y="991934"/>
                </a:lnTo>
                <a:lnTo>
                  <a:pt x="0" y="991934"/>
                </a:lnTo>
                <a:lnTo>
                  <a:pt x="0" y="0"/>
                </a:lnTo>
                <a:close/>
              </a:path>
            </a:pathLst>
          </a:custGeom>
          <a:blipFill>
            <a:blip r:embed="rId6"/>
            <a:stretch>
              <a:fillRect l="0" t="0" r="0" b="0"/>
            </a:stretch>
          </a:blipFill>
        </p:spPr>
      </p:sp>
      <p:sp>
        <p:nvSpPr>
          <p:cNvPr name="Freeform 7" id="7"/>
          <p:cNvSpPr/>
          <p:nvPr/>
        </p:nvSpPr>
        <p:spPr>
          <a:xfrm flipH="false" flipV="false" rot="0">
            <a:off x="12034527" y="2363875"/>
            <a:ext cx="5602595" cy="2509426"/>
          </a:xfrm>
          <a:custGeom>
            <a:avLst/>
            <a:gdLst/>
            <a:ahLst/>
            <a:cxnLst/>
            <a:rect r="r" b="b" t="t" l="l"/>
            <a:pathLst>
              <a:path h="2509426" w="5602595">
                <a:moveTo>
                  <a:pt x="0" y="0"/>
                </a:moveTo>
                <a:lnTo>
                  <a:pt x="5602596" y="0"/>
                </a:lnTo>
                <a:lnTo>
                  <a:pt x="5602596" y="2509426"/>
                </a:lnTo>
                <a:lnTo>
                  <a:pt x="0" y="2509426"/>
                </a:lnTo>
                <a:lnTo>
                  <a:pt x="0" y="0"/>
                </a:lnTo>
                <a:close/>
              </a:path>
            </a:pathLst>
          </a:custGeom>
          <a:blipFill>
            <a:blip r:embed="rId7"/>
            <a:stretch>
              <a:fillRect l="0" t="0" r="0" b="0"/>
            </a:stretch>
          </a:blipFill>
        </p:spPr>
      </p:sp>
      <p:sp>
        <p:nvSpPr>
          <p:cNvPr name="Freeform 8" id="8"/>
          <p:cNvSpPr/>
          <p:nvPr/>
        </p:nvSpPr>
        <p:spPr>
          <a:xfrm flipH="false" flipV="false" rot="0">
            <a:off x="12034527" y="4888592"/>
            <a:ext cx="5659864" cy="991935"/>
          </a:xfrm>
          <a:custGeom>
            <a:avLst/>
            <a:gdLst/>
            <a:ahLst/>
            <a:cxnLst/>
            <a:rect r="r" b="b" t="t" l="l"/>
            <a:pathLst>
              <a:path h="991935" w="5659864">
                <a:moveTo>
                  <a:pt x="0" y="0"/>
                </a:moveTo>
                <a:lnTo>
                  <a:pt x="5659864" y="0"/>
                </a:lnTo>
                <a:lnTo>
                  <a:pt x="5659864" y="991934"/>
                </a:lnTo>
                <a:lnTo>
                  <a:pt x="0" y="991934"/>
                </a:lnTo>
                <a:lnTo>
                  <a:pt x="0" y="0"/>
                </a:lnTo>
                <a:close/>
              </a:path>
            </a:pathLst>
          </a:custGeom>
          <a:blipFill>
            <a:blip r:embed="rId8"/>
            <a:stretch>
              <a:fillRect l="0" t="0" r="0" b="0"/>
            </a:stretch>
          </a:blipFill>
        </p:spPr>
      </p:sp>
      <p:sp>
        <p:nvSpPr>
          <p:cNvPr name="TextBox 9" id="9"/>
          <p:cNvSpPr txBox="true"/>
          <p:nvPr/>
        </p:nvSpPr>
        <p:spPr>
          <a:xfrm rot="0">
            <a:off x="458856" y="911624"/>
            <a:ext cx="16800444" cy="120332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Model Building - Bidrectional Models</a:t>
            </a:r>
          </a:p>
        </p:txBody>
      </p:sp>
      <p:sp>
        <p:nvSpPr>
          <p:cNvPr name="TextBox 10" id="10"/>
          <p:cNvSpPr txBox="true"/>
          <p:nvPr/>
        </p:nvSpPr>
        <p:spPr>
          <a:xfrm rot="0">
            <a:off x="660891" y="1932075"/>
            <a:ext cx="2146875" cy="431800"/>
          </a:xfrm>
          <a:prstGeom prst="rect">
            <a:avLst/>
          </a:prstGeom>
        </p:spPr>
        <p:txBody>
          <a:bodyPr anchor="t" rtlCol="false" tIns="0" lIns="0" bIns="0" rIns="0">
            <a:spAutoFit/>
          </a:bodyPr>
          <a:lstStyle/>
          <a:p>
            <a:pPr algn="l">
              <a:lnSpc>
                <a:spcPts val="3500"/>
              </a:lnSpc>
            </a:pPr>
            <a:r>
              <a:rPr lang="en-US" sz="2500">
                <a:solidFill>
                  <a:srgbClr val="05066D"/>
                </a:solidFill>
                <a:latin typeface="Yeseva One"/>
              </a:rPr>
              <a:t>SimpleRNN:</a:t>
            </a:r>
          </a:p>
        </p:txBody>
      </p:sp>
      <p:sp>
        <p:nvSpPr>
          <p:cNvPr name="TextBox 11" id="11"/>
          <p:cNvSpPr txBox="true"/>
          <p:nvPr/>
        </p:nvSpPr>
        <p:spPr>
          <a:xfrm rot="0">
            <a:off x="6379835" y="1932075"/>
            <a:ext cx="2146875" cy="431800"/>
          </a:xfrm>
          <a:prstGeom prst="rect">
            <a:avLst/>
          </a:prstGeom>
        </p:spPr>
        <p:txBody>
          <a:bodyPr anchor="t" rtlCol="false" tIns="0" lIns="0" bIns="0" rIns="0">
            <a:spAutoFit/>
          </a:bodyPr>
          <a:lstStyle/>
          <a:p>
            <a:pPr algn="l">
              <a:lnSpc>
                <a:spcPts val="3500"/>
              </a:lnSpc>
            </a:pPr>
            <a:r>
              <a:rPr lang="en-US" sz="2500">
                <a:solidFill>
                  <a:srgbClr val="05066D"/>
                </a:solidFill>
                <a:latin typeface="Yeseva One"/>
              </a:rPr>
              <a:t>LSTM:</a:t>
            </a:r>
          </a:p>
        </p:txBody>
      </p:sp>
      <p:sp>
        <p:nvSpPr>
          <p:cNvPr name="TextBox 12" id="12"/>
          <p:cNvSpPr txBox="true"/>
          <p:nvPr/>
        </p:nvSpPr>
        <p:spPr>
          <a:xfrm rot="0">
            <a:off x="11775785" y="1870474"/>
            <a:ext cx="2146875" cy="431800"/>
          </a:xfrm>
          <a:prstGeom prst="rect">
            <a:avLst/>
          </a:prstGeom>
        </p:spPr>
        <p:txBody>
          <a:bodyPr anchor="t" rtlCol="false" tIns="0" lIns="0" bIns="0" rIns="0">
            <a:spAutoFit/>
          </a:bodyPr>
          <a:lstStyle/>
          <a:p>
            <a:pPr algn="l">
              <a:lnSpc>
                <a:spcPts val="3500"/>
              </a:lnSpc>
            </a:pPr>
            <a:r>
              <a:rPr lang="en-US" sz="2500">
                <a:solidFill>
                  <a:srgbClr val="05066D"/>
                </a:solidFill>
                <a:latin typeface="Yeseva One"/>
              </a:rPr>
              <a:t>GRU:</a:t>
            </a:r>
          </a:p>
        </p:txBody>
      </p:sp>
      <p:sp>
        <p:nvSpPr>
          <p:cNvPr name="TextBox 13" id="13"/>
          <p:cNvSpPr txBox="true"/>
          <p:nvPr/>
        </p:nvSpPr>
        <p:spPr>
          <a:xfrm rot="0">
            <a:off x="0" y="6231498"/>
            <a:ext cx="18288000" cy="346265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5066D"/>
                </a:solidFill>
                <a:latin typeface="Yeseva One"/>
              </a:rPr>
              <a:t>Bidirectional SimpleRNN: </a:t>
            </a:r>
          </a:p>
          <a:p>
            <a:pPr algn="l" marL="1209039" indent="-403013" lvl="2">
              <a:lnSpc>
                <a:spcPts val="3919"/>
              </a:lnSpc>
              <a:buFont typeface="Arial"/>
              <a:buChar char="⚬"/>
            </a:pPr>
            <a:r>
              <a:rPr lang="en-US" sz="2799">
                <a:solidFill>
                  <a:srgbClr val="05066D"/>
                </a:solidFill>
                <a:latin typeface="Yeseva One"/>
              </a:rPr>
              <a:t>Accuracy of 86.67% and Error of 13.33%. Large overfitting is still present.</a:t>
            </a:r>
          </a:p>
          <a:p>
            <a:pPr algn="l" marL="604519" indent="-302260" lvl="1">
              <a:lnSpc>
                <a:spcPts val="3919"/>
              </a:lnSpc>
              <a:buFont typeface="Arial"/>
              <a:buChar char="•"/>
            </a:pPr>
            <a:r>
              <a:rPr lang="en-US" sz="2799">
                <a:solidFill>
                  <a:srgbClr val="05066D"/>
                </a:solidFill>
                <a:latin typeface="Yeseva One"/>
              </a:rPr>
              <a:t>Bidirectional </a:t>
            </a:r>
            <a:r>
              <a:rPr lang="en-US" sz="2799">
                <a:solidFill>
                  <a:srgbClr val="05066D"/>
                </a:solidFill>
                <a:latin typeface="Yeseva One"/>
              </a:rPr>
              <a:t>LSTM: </a:t>
            </a:r>
          </a:p>
          <a:p>
            <a:pPr algn="l" marL="1209039" indent="-403013" lvl="2">
              <a:lnSpc>
                <a:spcPts val="3919"/>
              </a:lnSpc>
              <a:buFont typeface="Arial"/>
              <a:buChar char="⚬"/>
            </a:pPr>
            <a:r>
              <a:rPr lang="en-US" sz="2799">
                <a:solidFill>
                  <a:srgbClr val="05066D"/>
                </a:solidFill>
                <a:latin typeface="Yeseva One"/>
              </a:rPr>
              <a:t>Accuracy of 93.33% and Error of 6.67%. Overfitting has been reduced but could be better.</a:t>
            </a:r>
          </a:p>
          <a:p>
            <a:pPr algn="l" marL="604519" indent="-302260" lvl="1">
              <a:lnSpc>
                <a:spcPts val="3919"/>
              </a:lnSpc>
              <a:buFont typeface="Arial"/>
              <a:buChar char="•"/>
            </a:pPr>
            <a:r>
              <a:rPr lang="en-US" sz="2799">
                <a:solidFill>
                  <a:srgbClr val="05066D"/>
                </a:solidFill>
                <a:latin typeface="Yeseva One"/>
              </a:rPr>
              <a:t>Bidirectional </a:t>
            </a:r>
            <a:r>
              <a:rPr lang="en-US" sz="2799">
                <a:solidFill>
                  <a:srgbClr val="05066D"/>
                </a:solidFill>
                <a:latin typeface="Yeseva One"/>
              </a:rPr>
              <a:t>GRU: </a:t>
            </a:r>
          </a:p>
          <a:p>
            <a:pPr algn="l" marL="1209039" indent="-403013" lvl="2">
              <a:lnSpc>
                <a:spcPts val="3919"/>
              </a:lnSpc>
              <a:spcBef>
                <a:spcPct val="0"/>
              </a:spcBef>
              <a:buFont typeface="Arial"/>
              <a:buChar char="⚬"/>
            </a:pPr>
            <a:r>
              <a:rPr lang="en-US" sz="2799">
                <a:solidFill>
                  <a:srgbClr val="05066D"/>
                </a:solidFill>
                <a:latin typeface="Yeseva One"/>
              </a:rPr>
              <a:t>Accuracy of 93.33% and Error of 6.67%. Overfitting became worse.</a:t>
            </a:r>
          </a:p>
          <a:p>
            <a:pPr algn="l" marL="0" indent="0" lvl="0">
              <a:lnSpc>
                <a:spcPts val="391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grpSp>
        <p:nvGrpSpPr>
          <p:cNvPr name="Group 3" id="3"/>
          <p:cNvGrpSpPr/>
          <p:nvPr/>
        </p:nvGrpSpPr>
        <p:grpSpPr>
          <a:xfrm rot="0">
            <a:off x="2160042" y="2543238"/>
            <a:ext cx="13967915" cy="6715062"/>
            <a:chOff x="0" y="0"/>
            <a:chExt cx="3678793" cy="1768576"/>
          </a:xfrm>
        </p:grpSpPr>
        <p:sp>
          <p:nvSpPr>
            <p:cNvPr name="Freeform 4" id="4"/>
            <p:cNvSpPr/>
            <p:nvPr/>
          </p:nvSpPr>
          <p:spPr>
            <a:xfrm flipH="false" flipV="false" rot="0">
              <a:off x="0" y="0"/>
              <a:ext cx="3678793" cy="1768576"/>
            </a:xfrm>
            <a:custGeom>
              <a:avLst/>
              <a:gdLst/>
              <a:ahLst/>
              <a:cxnLst/>
              <a:rect r="r" b="b" t="t" l="l"/>
              <a:pathLst>
                <a:path h="1768576" w="3678793">
                  <a:moveTo>
                    <a:pt x="0" y="0"/>
                  </a:moveTo>
                  <a:lnTo>
                    <a:pt x="3678793" y="0"/>
                  </a:lnTo>
                  <a:lnTo>
                    <a:pt x="3678793" y="1768576"/>
                  </a:lnTo>
                  <a:lnTo>
                    <a:pt x="0" y="1768576"/>
                  </a:lnTo>
                  <a:close/>
                </a:path>
              </a:pathLst>
            </a:custGeom>
            <a:solidFill>
              <a:srgbClr val="C5E5DE"/>
            </a:solidFill>
          </p:spPr>
        </p:sp>
        <p:sp>
          <p:nvSpPr>
            <p:cNvPr name="TextBox 5" id="5"/>
            <p:cNvSpPr txBox="true"/>
            <p:nvPr/>
          </p:nvSpPr>
          <p:spPr>
            <a:xfrm>
              <a:off x="0" y="-66675"/>
              <a:ext cx="3678793" cy="1835251"/>
            </a:xfrm>
            <a:prstGeom prst="rect">
              <a:avLst/>
            </a:prstGeom>
          </p:spPr>
          <p:txBody>
            <a:bodyPr anchor="ctr" rtlCol="false" tIns="50800" lIns="50800" bIns="50800" rIns="50800"/>
            <a:lstStyle/>
            <a:p>
              <a:pPr algn="ctr">
                <a:lnSpc>
                  <a:spcPts val="3150"/>
                </a:lnSpc>
              </a:pPr>
            </a:p>
          </p:txBody>
        </p:sp>
      </p:grpSp>
      <p:sp>
        <p:nvSpPr>
          <p:cNvPr name="TextBox 6" id="6"/>
          <p:cNvSpPr txBox="true"/>
          <p:nvPr/>
        </p:nvSpPr>
        <p:spPr>
          <a:xfrm rot="0">
            <a:off x="2837300" y="2661004"/>
            <a:ext cx="12613400" cy="6313170"/>
          </a:xfrm>
          <a:prstGeom prst="rect">
            <a:avLst/>
          </a:prstGeom>
        </p:spPr>
        <p:txBody>
          <a:bodyPr anchor="t" rtlCol="false" tIns="0" lIns="0" bIns="0" rIns="0">
            <a:spAutoFit/>
          </a:bodyPr>
          <a:lstStyle/>
          <a:p>
            <a:pPr algn="l">
              <a:lnSpc>
                <a:spcPts val="4199"/>
              </a:lnSpc>
            </a:pPr>
            <a:r>
              <a:rPr lang="en-US" sz="2799">
                <a:solidFill>
                  <a:srgbClr val="174076"/>
                </a:solidFill>
                <a:latin typeface="Kollektif"/>
              </a:rPr>
              <a:t>I have chosen to go with Bi-directional RNN LSTM as my model that I want to do hyperparameter tuning on to improve the model.</a:t>
            </a:r>
          </a:p>
          <a:p>
            <a:pPr algn="l" marL="604519" indent="-302260" lvl="1">
              <a:lnSpc>
                <a:spcPts val="4199"/>
              </a:lnSpc>
              <a:buFont typeface="Arial"/>
              <a:buChar char="•"/>
            </a:pPr>
            <a:r>
              <a:rPr lang="en-US" sz="2799">
                <a:solidFill>
                  <a:srgbClr val="174076"/>
                </a:solidFill>
                <a:latin typeface="Kollektif"/>
              </a:rPr>
              <a:t>This is because the model has a high model accuracy of 93.33% and the stated pros and cons fit my purpose well (LSTMs can learn long-term dependencies and maintain information over long sequences, making them highly effective for text data.</a:t>
            </a:r>
          </a:p>
          <a:p>
            <a:pPr algn="l" marL="604519" indent="-302260" lvl="1">
              <a:lnSpc>
                <a:spcPts val="4199"/>
              </a:lnSpc>
              <a:buFont typeface="Arial"/>
              <a:buChar char="•"/>
            </a:pPr>
            <a:r>
              <a:rPr lang="en-US" sz="2799">
                <a:solidFill>
                  <a:srgbClr val="174076"/>
                </a:solidFill>
                <a:latin typeface="Kollektif"/>
              </a:rPr>
              <a:t>Bi-Directional RNNs can capture comprehensive context, making them very effective for understanding sentiment in movie reviews.)</a:t>
            </a:r>
          </a:p>
          <a:p>
            <a:pPr algn="l" marL="604519" indent="-302260" lvl="1">
              <a:lnSpc>
                <a:spcPts val="4199"/>
              </a:lnSpc>
              <a:buFont typeface="Arial"/>
              <a:buChar char="•"/>
            </a:pPr>
            <a:r>
              <a:rPr lang="en-US" sz="2799">
                <a:solidFill>
                  <a:srgbClr val="174076"/>
                </a:solidFill>
                <a:latin typeface="Kollektif"/>
              </a:rPr>
              <a:t>Since computational resources are also readily available from the lab, bidirectional LSTM is the best choice.</a:t>
            </a:r>
          </a:p>
          <a:p>
            <a:pPr algn="l" marL="604519" indent="-302260" lvl="1">
              <a:lnSpc>
                <a:spcPts val="4199"/>
              </a:lnSpc>
              <a:buFont typeface="Arial"/>
              <a:buChar char="•"/>
            </a:pPr>
            <a:r>
              <a:rPr lang="en-US" sz="2799">
                <a:solidFill>
                  <a:srgbClr val="174076"/>
                </a:solidFill>
                <a:latin typeface="Kollektif"/>
              </a:rPr>
              <a:t>Overfitting is also larger in the Bi-direcitonal GRU model then the LSTM model, so we would not be using GRU.</a:t>
            </a:r>
          </a:p>
        </p:txBody>
      </p:sp>
      <p:sp>
        <p:nvSpPr>
          <p:cNvPr name="Freeform 7" id="7"/>
          <p:cNvSpPr/>
          <p:nvPr/>
        </p:nvSpPr>
        <p:spPr>
          <a:xfrm flipH="true" flipV="false" rot="5400000">
            <a:off x="-6555625" y="-2440825"/>
            <a:ext cx="10287000" cy="4881649"/>
          </a:xfrm>
          <a:custGeom>
            <a:avLst/>
            <a:gdLst/>
            <a:ahLst/>
            <a:cxnLst/>
            <a:rect r="r" b="b" t="t" l="l"/>
            <a:pathLst>
              <a:path h="4881649" w="10287000">
                <a:moveTo>
                  <a:pt x="10287000" y="0"/>
                </a:moveTo>
                <a:lnTo>
                  <a:pt x="0" y="0"/>
                </a:lnTo>
                <a:lnTo>
                  <a:pt x="0" y="4881650"/>
                </a:lnTo>
                <a:lnTo>
                  <a:pt x="10287000" y="4881650"/>
                </a:lnTo>
                <a:lnTo>
                  <a:pt x="102870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5400000">
            <a:off x="14556625" y="7846175"/>
            <a:ext cx="10287000" cy="4881649"/>
          </a:xfrm>
          <a:custGeom>
            <a:avLst/>
            <a:gdLst/>
            <a:ahLst/>
            <a:cxnLst/>
            <a:rect r="r" b="b" t="t" l="l"/>
            <a:pathLst>
              <a:path h="4881649" w="10287000">
                <a:moveTo>
                  <a:pt x="10287000" y="0"/>
                </a:moveTo>
                <a:lnTo>
                  <a:pt x="0" y="0"/>
                </a:lnTo>
                <a:lnTo>
                  <a:pt x="0" y="4881650"/>
                </a:lnTo>
                <a:lnTo>
                  <a:pt x="10287000" y="4881650"/>
                </a:lnTo>
                <a:lnTo>
                  <a:pt x="102870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221876" y="5597071"/>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221876" y="6628658"/>
            <a:ext cx="574387" cy="574387"/>
          </a:xfrm>
          <a:custGeom>
            <a:avLst/>
            <a:gdLst/>
            <a:ahLst/>
            <a:cxnLst/>
            <a:rect r="r" b="b" t="t" l="l"/>
            <a:pathLst>
              <a:path h="574387" w="574387">
                <a:moveTo>
                  <a:pt x="0" y="0"/>
                </a:moveTo>
                <a:lnTo>
                  <a:pt x="574387" y="0"/>
                </a:lnTo>
                <a:lnTo>
                  <a:pt x="574387" y="574386"/>
                </a:lnTo>
                <a:lnTo>
                  <a:pt x="0" y="5743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796263" y="1019175"/>
            <a:ext cx="17065968" cy="1104900"/>
          </a:xfrm>
          <a:prstGeom prst="rect">
            <a:avLst/>
          </a:prstGeom>
        </p:spPr>
        <p:txBody>
          <a:bodyPr anchor="t" rtlCol="false" tIns="0" lIns="0" bIns="0" rIns="0">
            <a:spAutoFit/>
          </a:bodyPr>
          <a:lstStyle/>
          <a:p>
            <a:pPr algn="ctr" marL="0" indent="0" lvl="0">
              <a:lnSpc>
                <a:spcPts val="8640"/>
              </a:lnSpc>
              <a:spcBef>
                <a:spcPct val="0"/>
              </a:spcBef>
            </a:pPr>
            <a:r>
              <a:rPr lang="en-US" sz="7200">
                <a:solidFill>
                  <a:srgbClr val="174076"/>
                </a:solidFill>
                <a:latin typeface="Yeseva One Bold"/>
              </a:rPr>
              <a:t>Chosen Model: Bidirectional LSTM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484510" y="2089149"/>
            <a:ext cx="6033288" cy="1980392"/>
          </a:xfrm>
          <a:custGeom>
            <a:avLst/>
            <a:gdLst/>
            <a:ahLst/>
            <a:cxnLst/>
            <a:rect r="r" b="b" t="t" l="l"/>
            <a:pathLst>
              <a:path h="1980392" w="6033288">
                <a:moveTo>
                  <a:pt x="0" y="0"/>
                </a:moveTo>
                <a:lnTo>
                  <a:pt x="6033288" y="0"/>
                </a:lnTo>
                <a:lnTo>
                  <a:pt x="6033288" y="1980392"/>
                </a:lnTo>
                <a:lnTo>
                  <a:pt x="0" y="1980392"/>
                </a:lnTo>
                <a:lnTo>
                  <a:pt x="0" y="0"/>
                </a:lnTo>
                <a:close/>
              </a:path>
            </a:pathLst>
          </a:custGeom>
          <a:blipFill>
            <a:blip r:embed="rId3"/>
            <a:stretch>
              <a:fillRect l="0" t="0" r="0" b="0"/>
            </a:stretch>
          </a:blipFill>
        </p:spPr>
      </p:sp>
      <p:sp>
        <p:nvSpPr>
          <p:cNvPr name="Freeform 4" id="4"/>
          <p:cNvSpPr/>
          <p:nvPr/>
        </p:nvSpPr>
        <p:spPr>
          <a:xfrm flipH="false" flipV="false" rot="0">
            <a:off x="6809324" y="3414600"/>
            <a:ext cx="11134013" cy="654942"/>
          </a:xfrm>
          <a:custGeom>
            <a:avLst/>
            <a:gdLst/>
            <a:ahLst/>
            <a:cxnLst/>
            <a:rect r="r" b="b" t="t" l="l"/>
            <a:pathLst>
              <a:path h="654942" w="11134013">
                <a:moveTo>
                  <a:pt x="0" y="0"/>
                </a:moveTo>
                <a:lnTo>
                  <a:pt x="11134013" y="0"/>
                </a:lnTo>
                <a:lnTo>
                  <a:pt x="11134013" y="654941"/>
                </a:lnTo>
                <a:lnTo>
                  <a:pt x="0" y="654941"/>
                </a:lnTo>
                <a:lnTo>
                  <a:pt x="0" y="0"/>
                </a:lnTo>
                <a:close/>
              </a:path>
            </a:pathLst>
          </a:custGeom>
          <a:blipFill>
            <a:blip r:embed="rId4"/>
            <a:stretch>
              <a:fillRect l="0" t="0" r="0" b="0"/>
            </a:stretch>
          </a:blipFill>
        </p:spPr>
      </p:sp>
      <p:sp>
        <p:nvSpPr>
          <p:cNvPr name="Freeform 5" id="5"/>
          <p:cNvSpPr/>
          <p:nvPr/>
        </p:nvSpPr>
        <p:spPr>
          <a:xfrm flipH="false" flipV="false" rot="0">
            <a:off x="6809324" y="2149591"/>
            <a:ext cx="11134013" cy="680017"/>
          </a:xfrm>
          <a:custGeom>
            <a:avLst/>
            <a:gdLst/>
            <a:ahLst/>
            <a:cxnLst/>
            <a:rect r="r" b="b" t="t" l="l"/>
            <a:pathLst>
              <a:path h="680017" w="11134013">
                <a:moveTo>
                  <a:pt x="0" y="0"/>
                </a:moveTo>
                <a:lnTo>
                  <a:pt x="11134013" y="0"/>
                </a:lnTo>
                <a:lnTo>
                  <a:pt x="11134013" y="680018"/>
                </a:lnTo>
                <a:lnTo>
                  <a:pt x="0" y="680018"/>
                </a:lnTo>
                <a:lnTo>
                  <a:pt x="0" y="0"/>
                </a:lnTo>
                <a:close/>
              </a:path>
            </a:pathLst>
          </a:custGeom>
          <a:blipFill>
            <a:blip r:embed="rId5"/>
            <a:stretch>
              <a:fillRect l="0" t="0" r="0" b="0"/>
            </a:stretch>
          </a:blipFill>
        </p:spPr>
      </p:sp>
      <p:sp>
        <p:nvSpPr>
          <p:cNvPr name="TextBox 6" id="6"/>
          <p:cNvSpPr txBox="true"/>
          <p:nvPr/>
        </p:nvSpPr>
        <p:spPr>
          <a:xfrm rot="0">
            <a:off x="484510" y="885825"/>
            <a:ext cx="18237035" cy="120332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Model Improvment- BidrectionalLSTM</a:t>
            </a:r>
          </a:p>
        </p:txBody>
      </p:sp>
      <p:sp>
        <p:nvSpPr>
          <p:cNvPr name="TextBox 7" id="7"/>
          <p:cNvSpPr txBox="true"/>
          <p:nvPr/>
        </p:nvSpPr>
        <p:spPr>
          <a:xfrm rot="0">
            <a:off x="0" y="4583891"/>
            <a:ext cx="18288000" cy="544385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5066D"/>
                </a:solidFill>
                <a:latin typeface="Yeseva One"/>
              </a:rPr>
              <a:t>Parameters tuned:</a:t>
            </a:r>
          </a:p>
          <a:p>
            <a:pPr algn="l" marL="1209039" indent="-403013" lvl="2">
              <a:lnSpc>
                <a:spcPts val="3919"/>
              </a:lnSpc>
              <a:buFont typeface="Arial"/>
              <a:buChar char="⚬"/>
            </a:pPr>
            <a:r>
              <a:rPr lang="en-US" sz="2799" u="sng">
                <a:solidFill>
                  <a:srgbClr val="05066D"/>
                </a:solidFill>
                <a:latin typeface="Yeseva One Semi-Bold"/>
              </a:rPr>
              <a:t>units</a:t>
            </a:r>
            <a:r>
              <a:rPr lang="en-US" sz="2799" u="sng">
                <a:solidFill>
                  <a:srgbClr val="05066D"/>
                </a:solidFill>
                <a:latin typeface="Yeseva One"/>
              </a:rPr>
              <a:t>:</a:t>
            </a:r>
            <a:r>
              <a:rPr lang="en-US" sz="2799">
                <a:solidFill>
                  <a:srgbClr val="05066D"/>
                </a:solidFill>
                <a:latin typeface="Yeseva One"/>
              </a:rPr>
              <a:t> This key corresponds to the number of units (or neurons) in a particular layer of the neural network, often the recurrent or dense layer.</a:t>
            </a:r>
          </a:p>
          <a:p>
            <a:pPr algn="l" marL="1209039" indent="-403013" lvl="2">
              <a:lnSpc>
                <a:spcPts val="3919"/>
              </a:lnSpc>
              <a:buFont typeface="Arial"/>
              <a:buChar char="⚬"/>
            </a:pPr>
            <a:r>
              <a:rPr lang="en-US" sz="2799" u="sng">
                <a:solidFill>
                  <a:srgbClr val="05066D"/>
                </a:solidFill>
                <a:latin typeface="Yeseva One"/>
              </a:rPr>
              <a:t>dropout_rate:</a:t>
            </a:r>
            <a:r>
              <a:rPr lang="en-US" sz="2799">
                <a:solidFill>
                  <a:srgbClr val="05066D"/>
                </a:solidFill>
                <a:latin typeface="Yeseva One"/>
              </a:rPr>
              <a:t> This key refers to the dropout rate used in the dropout layer, a regularization technique to prevent overfitting.</a:t>
            </a:r>
          </a:p>
          <a:p>
            <a:pPr algn="l" marL="1209039" indent="-403013" lvl="2">
              <a:lnSpc>
                <a:spcPts val="3919"/>
              </a:lnSpc>
              <a:buFont typeface="Arial"/>
              <a:buChar char="⚬"/>
            </a:pPr>
            <a:r>
              <a:rPr lang="en-US" sz="2799" u="sng">
                <a:solidFill>
                  <a:srgbClr val="05066D"/>
                </a:solidFill>
                <a:latin typeface="Yeseva One"/>
              </a:rPr>
              <a:t>learning_rate:</a:t>
            </a:r>
            <a:r>
              <a:rPr lang="en-US" sz="2799">
                <a:solidFill>
                  <a:srgbClr val="05066D"/>
                </a:solidFill>
                <a:latin typeface="Yeseva One"/>
              </a:rPr>
              <a:t> This key indicates the learning rate for the optimizer, which controls how much the model's weights are adjusted with respect to the loss gradient during training.</a:t>
            </a:r>
          </a:p>
          <a:p>
            <a:pPr algn="l" marL="604519" indent="-302260" lvl="1">
              <a:lnSpc>
                <a:spcPts val="3919"/>
              </a:lnSpc>
              <a:buFont typeface="Arial"/>
              <a:buChar char="•"/>
            </a:pPr>
            <a:r>
              <a:rPr lang="en-US" sz="2799">
                <a:solidFill>
                  <a:srgbClr val="05066D"/>
                </a:solidFill>
                <a:latin typeface="Yeseva One"/>
              </a:rPr>
              <a:t>Search method:</a:t>
            </a:r>
          </a:p>
          <a:p>
            <a:pPr algn="l" marL="1209039" indent="-403013" lvl="2">
              <a:lnSpc>
                <a:spcPts val="3919"/>
              </a:lnSpc>
              <a:spcBef>
                <a:spcPct val="0"/>
              </a:spcBef>
              <a:buFont typeface="Arial"/>
              <a:buChar char="⚬"/>
            </a:pPr>
            <a:r>
              <a:rPr lang="en-US" sz="2799" u="sng">
                <a:solidFill>
                  <a:srgbClr val="05066D"/>
                </a:solidFill>
                <a:latin typeface="Yeseva One"/>
              </a:rPr>
              <a:t>Randomized Search:</a:t>
            </a:r>
            <a:r>
              <a:rPr lang="en-US" sz="2799">
                <a:solidFill>
                  <a:srgbClr val="05066D"/>
                </a:solidFill>
                <a:latin typeface="Yeseva One"/>
              </a:rPr>
              <a:t> Randomly selects a subset of the combinations to test and find the optimal combination of hyperparameters that yield the best model performance. Can be more efficient than grid search for a quick and effective method to find good hyperparameters.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grpSp>
        <p:nvGrpSpPr>
          <p:cNvPr name="Group 3" id="3"/>
          <p:cNvGrpSpPr/>
          <p:nvPr/>
        </p:nvGrpSpPr>
        <p:grpSpPr>
          <a:xfrm rot="0">
            <a:off x="259098" y="1848852"/>
            <a:ext cx="17795458" cy="8192561"/>
            <a:chOff x="0" y="0"/>
            <a:chExt cx="16187330" cy="7452221"/>
          </a:xfrm>
        </p:grpSpPr>
        <p:sp>
          <p:nvSpPr>
            <p:cNvPr name="Freeform 4" id="4"/>
            <p:cNvSpPr/>
            <p:nvPr/>
          </p:nvSpPr>
          <p:spPr>
            <a:xfrm flipH="false" flipV="false" rot="0">
              <a:off x="0" y="0"/>
              <a:ext cx="16187330" cy="7452221"/>
            </a:xfrm>
            <a:custGeom>
              <a:avLst/>
              <a:gdLst/>
              <a:ahLst/>
              <a:cxnLst/>
              <a:rect r="r" b="b" t="t" l="l"/>
              <a:pathLst>
                <a:path h="7452221" w="16187330">
                  <a:moveTo>
                    <a:pt x="16062871" y="7452221"/>
                  </a:moveTo>
                  <a:lnTo>
                    <a:pt x="124460" y="7452221"/>
                  </a:lnTo>
                  <a:cubicBezTo>
                    <a:pt x="55880" y="7452221"/>
                    <a:pt x="0" y="7396342"/>
                    <a:pt x="0" y="7327761"/>
                  </a:cubicBezTo>
                  <a:lnTo>
                    <a:pt x="0" y="124460"/>
                  </a:lnTo>
                  <a:cubicBezTo>
                    <a:pt x="0" y="55880"/>
                    <a:pt x="55880" y="0"/>
                    <a:pt x="124460" y="0"/>
                  </a:cubicBezTo>
                  <a:lnTo>
                    <a:pt x="16062871" y="0"/>
                  </a:lnTo>
                  <a:cubicBezTo>
                    <a:pt x="16131449" y="0"/>
                    <a:pt x="16187330" y="55880"/>
                    <a:pt x="16187330" y="124460"/>
                  </a:cubicBezTo>
                  <a:lnTo>
                    <a:pt x="16187330" y="7327761"/>
                  </a:lnTo>
                  <a:cubicBezTo>
                    <a:pt x="16187330" y="7396342"/>
                    <a:pt x="16131449" y="7452221"/>
                    <a:pt x="16062871" y="7452221"/>
                  </a:cubicBezTo>
                  <a:close/>
                </a:path>
              </a:pathLst>
            </a:custGeom>
            <a:solidFill>
              <a:srgbClr val="FFFFFF"/>
            </a:solidFill>
          </p:spPr>
        </p:sp>
      </p:grpSp>
      <p:sp>
        <p:nvSpPr>
          <p:cNvPr name="Freeform 5" id="5"/>
          <p:cNvSpPr/>
          <p:nvPr/>
        </p:nvSpPr>
        <p:spPr>
          <a:xfrm flipH="false" flipV="false" rot="-2052242">
            <a:off x="14711129" y="8093168"/>
            <a:ext cx="5842399" cy="4387665"/>
          </a:xfrm>
          <a:custGeom>
            <a:avLst/>
            <a:gdLst/>
            <a:ahLst/>
            <a:cxnLst/>
            <a:rect r="r" b="b" t="t" l="l"/>
            <a:pathLst>
              <a:path h="4387665" w="5842399">
                <a:moveTo>
                  <a:pt x="0" y="0"/>
                </a:moveTo>
                <a:lnTo>
                  <a:pt x="5842398" y="0"/>
                </a:lnTo>
                <a:lnTo>
                  <a:pt x="5842398" y="4387664"/>
                </a:lnTo>
                <a:lnTo>
                  <a:pt x="0" y="43876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8427097">
            <a:off x="15338564" y="-1202278"/>
            <a:ext cx="4251926" cy="3193213"/>
          </a:xfrm>
          <a:custGeom>
            <a:avLst/>
            <a:gdLst/>
            <a:ahLst/>
            <a:cxnLst/>
            <a:rect r="r" b="b" t="t" l="l"/>
            <a:pathLst>
              <a:path h="3193213" w="4251926">
                <a:moveTo>
                  <a:pt x="4251926" y="0"/>
                </a:moveTo>
                <a:lnTo>
                  <a:pt x="0" y="0"/>
                </a:lnTo>
                <a:lnTo>
                  <a:pt x="0" y="3193213"/>
                </a:lnTo>
                <a:lnTo>
                  <a:pt x="4251926" y="3193213"/>
                </a:lnTo>
                <a:lnTo>
                  <a:pt x="425192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144000" y="2124075"/>
            <a:ext cx="8115300" cy="3670039"/>
          </a:xfrm>
          <a:custGeom>
            <a:avLst/>
            <a:gdLst/>
            <a:ahLst/>
            <a:cxnLst/>
            <a:rect r="r" b="b" t="t" l="l"/>
            <a:pathLst>
              <a:path h="3670039" w="8115300">
                <a:moveTo>
                  <a:pt x="0" y="0"/>
                </a:moveTo>
                <a:lnTo>
                  <a:pt x="8115300" y="0"/>
                </a:lnTo>
                <a:lnTo>
                  <a:pt x="8115300" y="3670039"/>
                </a:lnTo>
                <a:lnTo>
                  <a:pt x="0" y="3670039"/>
                </a:lnTo>
                <a:lnTo>
                  <a:pt x="0" y="0"/>
                </a:lnTo>
                <a:close/>
              </a:path>
            </a:pathLst>
          </a:custGeom>
          <a:blipFill>
            <a:blip r:embed="rId5"/>
            <a:stretch>
              <a:fillRect l="0" t="0" r="0" b="0"/>
            </a:stretch>
          </a:blipFill>
        </p:spPr>
      </p:sp>
      <p:sp>
        <p:nvSpPr>
          <p:cNvPr name="Freeform 8" id="8"/>
          <p:cNvSpPr/>
          <p:nvPr/>
        </p:nvSpPr>
        <p:spPr>
          <a:xfrm flipH="false" flipV="false" rot="0">
            <a:off x="1028700" y="2159237"/>
            <a:ext cx="8115300" cy="3634877"/>
          </a:xfrm>
          <a:custGeom>
            <a:avLst/>
            <a:gdLst/>
            <a:ahLst/>
            <a:cxnLst/>
            <a:rect r="r" b="b" t="t" l="l"/>
            <a:pathLst>
              <a:path h="3634877" w="8115300">
                <a:moveTo>
                  <a:pt x="0" y="0"/>
                </a:moveTo>
                <a:lnTo>
                  <a:pt x="8115300" y="0"/>
                </a:lnTo>
                <a:lnTo>
                  <a:pt x="8115300" y="3634877"/>
                </a:lnTo>
                <a:lnTo>
                  <a:pt x="0" y="3634877"/>
                </a:lnTo>
                <a:lnTo>
                  <a:pt x="0" y="0"/>
                </a:lnTo>
                <a:close/>
              </a:path>
            </a:pathLst>
          </a:custGeom>
          <a:blipFill>
            <a:blip r:embed="rId6"/>
            <a:stretch>
              <a:fillRect l="0" t="0" r="0" b="0"/>
            </a:stretch>
          </a:blipFill>
        </p:spPr>
      </p:sp>
      <p:sp>
        <p:nvSpPr>
          <p:cNvPr name="Freeform 9" id="9"/>
          <p:cNvSpPr/>
          <p:nvPr/>
        </p:nvSpPr>
        <p:spPr>
          <a:xfrm flipH="false" flipV="false" rot="0">
            <a:off x="9313233" y="5803639"/>
            <a:ext cx="5016847" cy="910531"/>
          </a:xfrm>
          <a:custGeom>
            <a:avLst/>
            <a:gdLst/>
            <a:ahLst/>
            <a:cxnLst/>
            <a:rect r="r" b="b" t="t" l="l"/>
            <a:pathLst>
              <a:path h="910531" w="5016847">
                <a:moveTo>
                  <a:pt x="0" y="0"/>
                </a:moveTo>
                <a:lnTo>
                  <a:pt x="5016847" y="0"/>
                </a:lnTo>
                <a:lnTo>
                  <a:pt x="5016847" y="910531"/>
                </a:lnTo>
                <a:lnTo>
                  <a:pt x="0" y="910531"/>
                </a:lnTo>
                <a:lnTo>
                  <a:pt x="0" y="0"/>
                </a:lnTo>
                <a:close/>
              </a:path>
            </a:pathLst>
          </a:custGeom>
          <a:blipFill>
            <a:blip r:embed="rId7"/>
            <a:stretch>
              <a:fillRect l="0" t="0" r="0" b="0"/>
            </a:stretch>
          </a:blipFill>
        </p:spPr>
      </p:sp>
      <p:sp>
        <p:nvSpPr>
          <p:cNvPr name="Freeform 10" id="10"/>
          <p:cNvSpPr/>
          <p:nvPr/>
        </p:nvSpPr>
        <p:spPr>
          <a:xfrm flipH="false" flipV="false" rot="0">
            <a:off x="1028700" y="5803639"/>
            <a:ext cx="5016847" cy="858588"/>
          </a:xfrm>
          <a:custGeom>
            <a:avLst/>
            <a:gdLst/>
            <a:ahLst/>
            <a:cxnLst/>
            <a:rect r="r" b="b" t="t" l="l"/>
            <a:pathLst>
              <a:path h="858588" w="5016847">
                <a:moveTo>
                  <a:pt x="0" y="0"/>
                </a:moveTo>
                <a:lnTo>
                  <a:pt x="5016847" y="0"/>
                </a:lnTo>
                <a:lnTo>
                  <a:pt x="5016847" y="858588"/>
                </a:lnTo>
                <a:lnTo>
                  <a:pt x="0" y="858588"/>
                </a:lnTo>
                <a:lnTo>
                  <a:pt x="0" y="0"/>
                </a:lnTo>
                <a:close/>
              </a:path>
            </a:pathLst>
          </a:custGeom>
          <a:blipFill>
            <a:blip r:embed="rId8"/>
            <a:stretch>
              <a:fillRect l="0" t="0" r="0" b="0"/>
            </a:stretch>
          </a:blipFill>
        </p:spPr>
      </p:sp>
      <p:sp>
        <p:nvSpPr>
          <p:cNvPr name="TextBox 11" id="11"/>
          <p:cNvSpPr txBox="true"/>
          <p:nvPr/>
        </p:nvSpPr>
        <p:spPr>
          <a:xfrm rot="0">
            <a:off x="1028700" y="743952"/>
            <a:ext cx="16230600" cy="1104900"/>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174076"/>
                </a:solidFill>
                <a:latin typeface="Yeseva One Bold"/>
              </a:rPr>
              <a:t>Model Evaluation - After tuning</a:t>
            </a:r>
          </a:p>
        </p:txBody>
      </p:sp>
      <p:sp>
        <p:nvSpPr>
          <p:cNvPr name="TextBox 12" id="12"/>
          <p:cNvSpPr txBox="true"/>
          <p:nvPr/>
        </p:nvSpPr>
        <p:spPr>
          <a:xfrm rot="0">
            <a:off x="1028700" y="1879599"/>
            <a:ext cx="3088079" cy="431801"/>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5066D"/>
                </a:solidFill>
                <a:latin typeface="Yeseva One"/>
              </a:rPr>
              <a:t>Before:</a:t>
            </a:r>
          </a:p>
        </p:txBody>
      </p:sp>
      <p:sp>
        <p:nvSpPr>
          <p:cNvPr name="TextBox 13" id="13"/>
          <p:cNvSpPr txBox="true"/>
          <p:nvPr/>
        </p:nvSpPr>
        <p:spPr>
          <a:xfrm rot="0">
            <a:off x="9313233" y="1799552"/>
            <a:ext cx="3088079" cy="431801"/>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5066D"/>
                </a:solidFill>
                <a:latin typeface="Yeseva One"/>
              </a:rPr>
              <a:t>After:</a:t>
            </a:r>
          </a:p>
        </p:txBody>
      </p:sp>
      <p:sp>
        <p:nvSpPr>
          <p:cNvPr name="TextBox 14" id="14"/>
          <p:cNvSpPr txBox="true"/>
          <p:nvPr/>
        </p:nvSpPr>
        <p:spPr>
          <a:xfrm rot="0">
            <a:off x="0" y="6647495"/>
            <a:ext cx="18288000" cy="197675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5066D"/>
                </a:solidFill>
                <a:latin typeface="Yeseva One"/>
              </a:rPr>
              <a:t>Initially, the Bi-directional LSTM model has an accuracy of 93.33% and an error rate of 6.67%</a:t>
            </a:r>
          </a:p>
          <a:p>
            <a:pPr algn="l" marL="604519" indent="-302260" lvl="1">
              <a:lnSpc>
                <a:spcPts val="3919"/>
              </a:lnSpc>
              <a:buFont typeface="Arial"/>
              <a:buChar char="•"/>
            </a:pPr>
            <a:r>
              <a:rPr lang="en-US" sz="2799">
                <a:solidFill>
                  <a:srgbClr val="05066D"/>
                </a:solidFill>
                <a:latin typeface="Yeseva One"/>
              </a:rPr>
              <a:t>After tuning, the model accuracy increased to 95.0% and error rate of 5.0%.</a:t>
            </a:r>
          </a:p>
          <a:p>
            <a:pPr algn="l" marL="604519" indent="-302260" lvl="1">
              <a:lnSpc>
                <a:spcPts val="3919"/>
              </a:lnSpc>
              <a:spcBef>
                <a:spcPct val="0"/>
              </a:spcBef>
              <a:buFont typeface="Arial"/>
              <a:buChar char="•"/>
            </a:pPr>
            <a:r>
              <a:rPr lang="en-US" sz="2799">
                <a:solidFill>
                  <a:srgbClr val="05066D"/>
                </a:solidFill>
                <a:latin typeface="Yeseva One"/>
              </a:rPr>
              <a:t>The improved model also has reduced overfitting as seen from less fluctuations and a quicker stabilization within the accuracy graph.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1303138">
            <a:off x="-715738" y="-192375"/>
            <a:ext cx="3937077" cy="4402831"/>
          </a:xfrm>
          <a:custGeom>
            <a:avLst/>
            <a:gdLst/>
            <a:ahLst/>
            <a:cxnLst/>
            <a:rect r="r" b="b" t="t" l="l"/>
            <a:pathLst>
              <a:path h="4402831" w="3937077">
                <a:moveTo>
                  <a:pt x="0" y="0"/>
                </a:moveTo>
                <a:lnTo>
                  <a:pt x="3937077" y="0"/>
                </a:lnTo>
                <a:lnTo>
                  <a:pt x="3937077" y="4402831"/>
                </a:lnTo>
                <a:lnTo>
                  <a:pt x="0" y="44028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1342631">
            <a:off x="15051709" y="-203842"/>
            <a:ext cx="3937077" cy="4402831"/>
          </a:xfrm>
          <a:custGeom>
            <a:avLst/>
            <a:gdLst/>
            <a:ahLst/>
            <a:cxnLst/>
            <a:rect r="r" b="b" t="t" l="l"/>
            <a:pathLst>
              <a:path h="4402831" w="3937077">
                <a:moveTo>
                  <a:pt x="3937077" y="0"/>
                </a:moveTo>
                <a:lnTo>
                  <a:pt x="0" y="0"/>
                </a:lnTo>
                <a:lnTo>
                  <a:pt x="0" y="4402831"/>
                </a:lnTo>
                <a:lnTo>
                  <a:pt x="3937077" y="4402831"/>
                </a:lnTo>
                <a:lnTo>
                  <a:pt x="39370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675514" y="2528282"/>
            <a:ext cx="2811895" cy="2514223"/>
          </a:xfrm>
          <a:prstGeom prst="rect">
            <a:avLst/>
          </a:prstGeom>
        </p:spPr>
        <p:txBody>
          <a:bodyPr anchor="t" rtlCol="false" tIns="0" lIns="0" bIns="0" rIns="0">
            <a:spAutoFit/>
          </a:bodyPr>
          <a:lstStyle/>
          <a:p>
            <a:pPr algn="ctr">
              <a:lnSpc>
                <a:spcPts val="20495"/>
              </a:lnSpc>
            </a:pPr>
            <a:r>
              <a:rPr lang="en-US" sz="14639">
                <a:solidFill>
                  <a:srgbClr val="05066D"/>
                </a:solidFill>
                <a:latin typeface="Yeseva One"/>
              </a:rPr>
              <a:t>1</a:t>
            </a:r>
          </a:p>
        </p:txBody>
      </p:sp>
      <p:sp>
        <p:nvSpPr>
          <p:cNvPr name="TextBox 6" id="6"/>
          <p:cNvSpPr txBox="true"/>
          <p:nvPr/>
        </p:nvSpPr>
        <p:spPr>
          <a:xfrm rot="0">
            <a:off x="3312542" y="4557329"/>
            <a:ext cx="3757894" cy="1571625"/>
          </a:xfrm>
          <a:prstGeom prst="rect">
            <a:avLst/>
          </a:prstGeom>
        </p:spPr>
        <p:txBody>
          <a:bodyPr anchor="t" rtlCol="false" tIns="0" lIns="0" bIns="0" rIns="0">
            <a:spAutoFit/>
          </a:bodyPr>
          <a:lstStyle/>
          <a:p>
            <a:pPr algn="ctr" marL="0" indent="0" lvl="0">
              <a:lnSpc>
                <a:spcPts val="6299"/>
              </a:lnSpc>
              <a:spcBef>
                <a:spcPct val="0"/>
              </a:spcBef>
            </a:pPr>
            <a:r>
              <a:rPr lang="en-US" sz="4500">
                <a:solidFill>
                  <a:srgbClr val="337096"/>
                </a:solidFill>
                <a:latin typeface="Yeseva One"/>
              </a:rPr>
              <a:t>Data Exploration</a:t>
            </a:r>
          </a:p>
        </p:txBody>
      </p:sp>
      <p:sp>
        <p:nvSpPr>
          <p:cNvPr name="TextBox 7" id="7"/>
          <p:cNvSpPr txBox="true"/>
          <p:nvPr/>
        </p:nvSpPr>
        <p:spPr>
          <a:xfrm rot="0">
            <a:off x="7660334" y="2573931"/>
            <a:ext cx="2811895" cy="2514223"/>
          </a:xfrm>
          <a:prstGeom prst="rect">
            <a:avLst/>
          </a:prstGeom>
        </p:spPr>
        <p:txBody>
          <a:bodyPr anchor="t" rtlCol="false" tIns="0" lIns="0" bIns="0" rIns="0">
            <a:spAutoFit/>
          </a:bodyPr>
          <a:lstStyle/>
          <a:p>
            <a:pPr algn="ctr">
              <a:lnSpc>
                <a:spcPts val="20495"/>
              </a:lnSpc>
            </a:pPr>
            <a:r>
              <a:rPr lang="en-US" sz="14639">
                <a:solidFill>
                  <a:srgbClr val="05066D"/>
                </a:solidFill>
                <a:latin typeface="Yeseva One"/>
              </a:rPr>
              <a:t>2</a:t>
            </a:r>
          </a:p>
        </p:txBody>
      </p:sp>
      <p:sp>
        <p:nvSpPr>
          <p:cNvPr name="TextBox 8" id="8"/>
          <p:cNvSpPr txBox="true"/>
          <p:nvPr/>
        </p:nvSpPr>
        <p:spPr>
          <a:xfrm rot="0">
            <a:off x="11646193" y="2573931"/>
            <a:ext cx="2811895" cy="2514223"/>
          </a:xfrm>
          <a:prstGeom prst="rect">
            <a:avLst/>
          </a:prstGeom>
        </p:spPr>
        <p:txBody>
          <a:bodyPr anchor="t" rtlCol="false" tIns="0" lIns="0" bIns="0" rIns="0">
            <a:spAutoFit/>
          </a:bodyPr>
          <a:lstStyle/>
          <a:p>
            <a:pPr algn="ctr">
              <a:lnSpc>
                <a:spcPts val="20495"/>
              </a:lnSpc>
            </a:pPr>
            <a:r>
              <a:rPr lang="en-US" sz="14639">
                <a:solidFill>
                  <a:srgbClr val="05066D"/>
                </a:solidFill>
                <a:latin typeface="Yeseva One"/>
              </a:rPr>
              <a:t>3</a:t>
            </a:r>
          </a:p>
        </p:txBody>
      </p:sp>
      <p:sp>
        <p:nvSpPr>
          <p:cNvPr name="TextBox 9" id="9"/>
          <p:cNvSpPr txBox="true"/>
          <p:nvPr/>
        </p:nvSpPr>
        <p:spPr>
          <a:xfrm rot="0">
            <a:off x="3785541" y="6034611"/>
            <a:ext cx="2811895" cy="2514223"/>
          </a:xfrm>
          <a:prstGeom prst="rect">
            <a:avLst/>
          </a:prstGeom>
        </p:spPr>
        <p:txBody>
          <a:bodyPr anchor="t" rtlCol="false" tIns="0" lIns="0" bIns="0" rIns="0">
            <a:spAutoFit/>
          </a:bodyPr>
          <a:lstStyle/>
          <a:p>
            <a:pPr algn="ctr">
              <a:lnSpc>
                <a:spcPts val="20495"/>
              </a:lnSpc>
            </a:pPr>
            <a:r>
              <a:rPr lang="en-US" sz="14639">
                <a:solidFill>
                  <a:srgbClr val="05066D"/>
                </a:solidFill>
                <a:latin typeface="Yeseva One"/>
              </a:rPr>
              <a:t>4</a:t>
            </a:r>
          </a:p>
        </p:txBody>
      </p:sp>
      <p:sp>
        <p:nvSpPr>
          <p:cNvPr name="TextBox 10" id="10"/>
          <p:cNvSpPr txBox="true"/>
          <p:nvPr/>
        </p:nvSpPr>
        <p:spPr>
          <a:xfrm rot="0">
            <a:off x="1028700" y="1481731"/>
            <a:ext cx="16230600" cy="1377949"/>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05066D"/>
                </a:solidFill>
                <a:latin typeface="Yeseva One"/>
              </a:rPr>
              <a:t>TABLE OF CONTENT</a:t>
            </a:r>
          </a:p>
        </p:txBody>
      </p:sp>
      <p:sp>
        <p:nvSpPr>
          <p:cNvPr name="TextBox 11" id="11"/>
          <p:cNvSpPr txBox="true"/>
          <p:nvPr/>
        </p:nvSpPr>
        <p:spPr>
          <a:xfrm rot="0">
            <a:off x="7750408" y="5873684"/>
            <a:ext cx="2811895" cy="2514223"/>
          </a:xfrm>
          <a:prstGeom prst="rect">
            <a:avLst/>
          </a:prstGeom>
        </p:spPr>
        <p:txBody>
          <a:bodyPr anchor="t" rtlCol="false" tIns="0" lIns="0" bIns="0" rIns="0">
            <a:spAutoFit/>
          </a:bodyPr>
          <a:lstStyle/>
          <a:p>
            <a:pPr algn="ctr">
              <a:lnSpc>
                <a:spcPts val="20495"/>
              </a:lnSpc>
            </a:pPr>
            <a:r>
              <a:rPr lang="en-US" sz="14639">
                <a:solidFill>
                  <a:srgbClr val="05066D"/>
                </a:solidFill>
                <a:latin typeface="Yeseva One"/>
              </a:rPr>
              <a:t>5</a:t>
            </a:r>
          </a:p>
        </p:txBody>
      </p:sp>
      <p:sp>
        <p:nvSpPr>
          <p:cNvPr name="TextBox 12" id="12"/>
          <p:cNvSpPr txBox="true"/>
          <p:nvPr/>
        </p:nvSpPr>
        <p:spPr>
          <a:xfrm rot="0">
            <a:off x="11646193" y="5843204"/>
            <a:ext cx="2811895" cy="2514223"/>
          </a:xfrm>
          <a:prstGeom prst="rect">
            <a:avLst/>
          </a:prstGeom>
        </p:spPr>
        <p:txBody>
          <a:bodyPr anchor="t" rtlCol="false" tIns="0" lIns="0" bIns="0" rIns="0">
            <a:spAutoFit/>
          </a:bodyPr>
          <a:lstStyle/>
          <a:p>
            <a:pPr algn="ctr">
              <a:lnSpc>
                <a:spcPts val="20495"/>
              </a:lnSpc>
            </a:pPr>
            <a:r>
              <a:rPr lang="en-US" sz="14639">
                <a:solidFill>
                  <a:srgbClr val="05066D"/>
                </a:solidFill>
                <a:latin typeface="Yeseva One"/>
              </a:rPr>
              <a:t>6</a:t>
            </a:r>
          </a:p>
        </p:txBody>
      </p:sp>
      <p:sp>
        <p:nvSpPr>
          <p:cNvPr name="TextBox 13" id="13"/>
          <p:cNvSpPr txBox="true"/>
          <p:nvPr/>
        </p:nvSpPr>
        <p:spPr>
          <a:xfrm rot="0">
            <a:off x="7070436" y="4557329"/>
            <a:ext cx="4198215" cy="1571625"/>
          </a:xfrm>
          <a:prstGeom prst="rect">
            <a:avLst/>
          </a:prstGeom>
        </p:spPr>
        <p:txBody>
          <a:bodyPr anchor="t" rtlCol="false" tIns="0" lIns="0" bIns="0" rIns="0">
            <a:spAutoFit/>
          </a:bodyPr>
          <a:lstStyle/>
          <a:p>
            <a:pPr algn="ctr" marL="0" indent="0" lvl="0">
              <a:lnSpc>
                <a:spcPts val="6299"/>
              </a:lnSpc>
              <a:spcBef>
                <a:spcPct val="0"/>
              </a:spcBef>
            </a:pPr>
            <a:r>
              <a:rPr lang="en-US" sz="4500">
                <a:solidFill>
                  <a:srgbClr val="337096"/>
                </a:solidFill>
                <a:latin typeface="Yeseva One"/>
              </a:rPr>
              <a:t>Data Preprocessing</a:t>
            </a:r>
          </a:p>
        </p:txBody>
      </p:sp>
      <p:sp>
        <p:nvSpPr>
          <p:cNvPr name="TextBox 14" id="14"/>
          <p:cNvSpPr txBox="true"/>
          <p:nvPr/>
        </p:nvSpPr>
        <p:spPr>
          <a:xfrm rot="0">
            <a:off x="10953033" y="4557329"/>
            <a:ext cx="4198215" cy="1571625"/>
          </a:xfrm>
          <a:prstGeom prst="rect">
            <a:avLst/>
          </a:prstGeom>
        </p:spPr>
        <p:txBody>
          <a:bodyPr anchor="t" rtlCol="false" tIns="0" lIns="0" bIns="0" rIns="0">
            <a:spAutoFit/>
          </a:bodyPr>
          <a:lstStyle/>
          <a:p>
            <a:pPr algn="ctr" marL="0" indent="0" lvl="0">
              <a:lnSpc>
                <a:spcPts val="6299"/>
              </a:lnSpc>
              <a:spcBef>
                <a:spcPct val="0"/>
              </a:spcBef>
            </a:pPr>
            <a:r>
              <a:rPr lang="en-US" sz="4500">
                <a:solidFill>
                  <a:srgbClr val="337096"/>
                </a:solidFill>
                <a:latin typeface="Yeseva One"/>
              </a:rPr>
              <a:t> Model building</a:t>
            </a:r>
          </a:p>
        </p:txBody>
      </p:sp>
      <p:sp>
        <p:nvSpPr>
          <p:cNvPr name="TextBox 15" id="15"/>
          <p:cNvSpPr txBox="true"/>
          <p:nvPr/>
        </p:nvSpPr>
        <p:spPr>
          <a:xfrm rot="0">
            <a:off x="7070436" y="8060798"/>
            <a:ext cx="4198215" cy="1571625"/>
          </a:xfrm>
          <a:prstGeom prst="rect">
            <a:avLst/>
          </a:prstGeom>
        </p:spPr>
        <p:txBody>
          <a:bodyPr anchor="t" rtlCol="false" tIns="0" lIns="0" bIns="0" rIns="0">
            <a:spAutoFit/>
          </a:bodyPr>
          <a:lstStyle/>
          <a:p>
            <a:pPr algn="ctr">
              <a:lnSpc>
                <a:spcPts val="6299"/>
              </a:lnSpc>
            </a:pPr>
            <a:r>
              <a:rPr lang="en-US" sz="4500">
                <a:solidFill>
                  <a:srgbClr val="337096"/>
                </a:solidFill>
                <a:latin typeface="Yeseva One"/>
              </a:rPr>
              <a:t>Cluster</a:t>
            </a:r>
          </a:p>
          <a:p>
            <a:pPr algn="ctr" marL="0" indent="0" lvl="0">
              <a:lnSpc>
                <a:spcPts val="6299"/>
              </a:lnSpc>
              <a:spcBef>
                <a:spcPct val="0"/>
              </a:spcBef>
            </a:pPr>
            <a:r>
              <a:rPr lang="en-US" sz="4500">
                <a:solidFill>
                  <a:srgbClr val="337096"/>
                </a:solidFill>
                <a:latin typeface="Yeseva One"/>
              </a:rPr>
              <a:t>Evaluation</a:t>
            </a:r>
          </a:p>
        </p:txBody>
      </p:sp>
      <p:sp>
        <p:nvSpPr>
          <p:cNvPr name="TextBox 16" id="16"/>
          <p:cNvSpPr txBox="true"/>
          <p:nvPr/>
        </p:nvSpPr>
        <p:spPr>
          <a:xfrm rot="0">
            <a:off x="3015421" y="8060798"/>
            <a:ext cx="4352136" cy="1571625"/>
          </a:xfrm>
          <a:prstGeom prst="rect">
            <a:avLst/>
          </a:prstGeom>
        </p:spPr>
        <p:txBody>
          <a:bodyPr anchor="t" rtlCol="false" tIns="0" lIns="0" bIns="0" rIns="0">
            <a:spAutoFit/>
          </a:bodyPr>
          <a:lstStyle/>
          <a:p>
            <a:pPr algn="ctr" marL="0" indent="0" lvl="0">
              <a:lnSpc>
                <a:spcPts val="6299"/>
              </a:lnSpc>
              <a:spcBef>
                <a:spcPct val="0"/>
              </a:spcBef>
            </a:pPr>
            <a:r>
              <a:rPr lang="en-US" sz="4500">
                <a:solidFill>
                  <a:srgbClr val="337096"/>
                </a:solidFill>
                <a:latin typeface="Yeseva One"/>
              </a:rPr>
              <a:t>Model Improvements</a:t>
            </a:r>
          </a:p>
        </p:txBody>
      </p:sp>
      <p:sp>
        <p:nvSpPr>
          <p:cNvPr name="TextBox 17" id="17"/>
          <p:cNvSpPr txBox="true"/>
          <p:nvPr/>
        </p:nvSpPr>
        <p:spPr>
          <a:xfrm rot="0">
            <a:off x="10953033" y="8060798"/>
            <a:ext cx="4198215" cy="1571625"/>
          </a:xfrm>
          <a:prstGeom prst="rect">
            <a:avLst/>
          </a:prstGeom>
        </p:spPr>
        <p:txBody>
          <a:bodyPr anchor="t" rtlCol="false" tIns="0" lIns="0" bIns="0" rIns="0">
            <a:spAutoFit/>
          </a:bodyPr>
          <a:lstStyle/>
          <a:p>
            <a:pPr algn="ctr" marL="0" indent="0" lvl="0">
              <a:lnSpc>
                <a:spcPts val="6299"/>
              </a:lnSpc>
              <a:spcBef>
                <a:spcPct val="0"/>
              </a:spcBef>
            </a:pPr>
            <a:r>
              <a:rPr lang="en-US" sz="4500">
                <a:solidFill>
                  <a:srgbClr val="337096"/>
                </a:solidFill>
                <a:latin typeface="Yeseva One"/>
              </a:rPr>
              <a:t>Results &amp; Conclusion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8632537" y="2699081"/>
            <a:ext cx="8115300" cy="3672843"/>
          </a:xfrm>
          <a:prstGeom prst="rect">
            <a:avLst/>
          </a:prstGeom>
        </p:spPr>
        <p:txBody>
          <a:bodyPr anchor="t" rtlCol="false" tIns="0" lIns="0" bIns="0" rIns="0">
            <a:spAutoFit/>
          </a:bodyPr>
          <a:lstStyle/>
          <a:p>
            <a:pPr algn="ctr">
              <a:lnSpc>
                <a:spcPts val="9570"/>
              </a:lnSpc>
            </a:pPr>
            <a:r>
              <a:rPr lang="en-US" sz="8700">
                <a:solidFill>
                  <a:srgbClr val="FFFFFF"/>
                </a:solidFill>
                <a:latin typeface="Yeseva One Bold"/>
              </a:rPr>
              <a:t>The End</a:t>
            </a:r>
          </a:p>
          <a:p>
            <a:pPr algn="ctr" marL="0" indent="0" lvl="0">
              <a:lnSpc>
                <a:spcPts val="9570"/>
              </a:lnSpc>
            </a:pPr>
            <a:r>
              <a:rPr lang="en-US" sz="8700">
                <a:solidFill>
                  <a:srgbClr val="FFFFFF"/>
                </a:solidFill>
                <a:latin typeface="Yeseva One Bold"/>
              </a:rPr>
              <a:t>Thank you for listening</a:t>
            </a:r>
          </a:p>
        </p:txBody>
      </p:sp>
      <p:sp>
        <p:nvSpPr>
          <p:cNvPr name="Freeform 4" id="4"/>
          <p:cNvSpPr/>
          <p:nvPr/>
        </p:nvSpPr>
        <p:spPr>
          <a:xfrm flipH="false" flipV="false" rot="0">
            <a:off x="1190951" y="1384729"/>
            <a:ext cx="6935198" cy="7517543"/>
          </a:xfrm>
          <a:custGeom>
            <a:avLst/>
            <a:gdLst/>
            <a:ahLst/>
            <a:cxnLst/>
            <a:rect r="r" b="b" t="t" l="l"/>
            <a:pathLst>
              <a:path h="7517543" w="6935198">
                <a:moveTo>
                  <a:pt x="0" y="0"/>
                </a:moveTo>
                <a:lnTo>
                  <a:pt x="6935198" y="0"/>
                </a:lnTo>
                <a:lnTo>
                  <a:pt x="6935198" y="7517542"/>
                </a:lnTo>
                <a:lnTo>
                  <a:pt x="0" y="75175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true" rot="0">
            <a:off x="-4910060" y="-3852949"/>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00000">
            <a:off x="5834140" y="256446"/>
            <a:ext cx="574387" cy="574387"/>
          </a:xfrm>
          <a:custGeom>
            <a:avLst/>
            <a:gdLst/>
            <a:ahLst/>
            <a:cxnLst/>
            <a:rect r="r" b="b" t="t" l="l"/>
            <a:pathLst>
              <a:path h="574387" w="574387">
                <a:moveTo>
                  <a:pt x="0" y="0"/>
                </a:moveTo>
                <a:lnTo>
                  <a:pt x="574386" y="0"/>
                </a:lnTo>
                <a:lnTo>
                  <a:pt x="574386"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5400000">
            <a:off x="6865726" y="256446"/>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true" rot="-10800000">
            <a:off x="13147387" y="9258300"/>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5400000">
            <a:off x="12115800"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5400000">
            <a:off x="11084213"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9876565" y="1028700"/>
            <a:ext cx="7075575" cy="1151101"/>
          </a:xfrm>
          <a:custGeom>
            <a:avLst/>
            <a:gdLst/>
            <a:ahLst/>
            <a:cxnLst/>
            <a:rect r="r" b="b" t="t" l="l"/>
            <a:pathLst>
              <a:path h="1151101" w="7075575">
                <a:moveTo>
                  <a:pt x="0" y="0"/>
                </a:moveTo>
                <a:lnTo>
                  <a:pt x="7075576" y="0"/>
                </a:lnTo>
                <a:lnTo>
                  <a:pt x="7075576" y="1151101"/>
                </a:lnTo>
                <a:lnTo>
                  <a:pt x="0" y="1151101"/>
                </a:lnTo>
                <a:lnTo>
                  <a:pt x="0" y="0"/>
                </a:lnTo>
                <a:close/>
              </a:path>
            </a:pathLst>
          </a:custGeom>
          <a:blipFill>
            <a:blip r:embed="rId3"/>
            <a:stretch>
              <a:fillRect l="0" t="0" r="0" b="0"/>
            </a:stretch>
          </a:blipFill>
        </p:spPr>
      </p:sp>
      <p:sp>
        <p:nvSpPr>
          <p:cNvPr name="Freeform 4" id="4"/>
          <p:cNvSpPr/>
          <p:nvPr/>
        </p:nvSpPr>
        <p:spPr>
          <a:xfrm flipH="false" flipV="false" rot="0">
            <a:off x="9876565" y="2114949"/>
            <a:ext cx="7075575" cy="1277884"/>
          </a:xfrm>
          <a:custGeom>
            <a:avLst/>
            <a:gdLst/>
            <a:ahLst/>
            <a:cxnLst/>
            <a:rect r="r" b="b" t="t" l="l"/>
            <a:pathLst>
              <a:path h="1277884" w="7075575">
                <a:moveTo>
                  <a:pt x="0" y="0"/>
                </a:moveTo>
                <a:lnTo>
                  <a:pt x="7075576" y="0"/>
                </a:lnTo>
                <a:lnTo>
                  <a:pt x="7075576" y="1277884"/>
                </a:lnTo>
                <a:lnTo>
                  <a:pt x="0" y="1277884"/>
                </a:lnTo>
                <a:lnTo>
                  <a:pt x="0" y="0"/>
                </a:lnTo>
                <a:close/>
              </a:path>
            </a:pathLst>
          </a:custGeom>
          <a:blipFill>
            <a:blip r:embed="rId4"/>
            <a:stretch>
              <a:fillRect l="0" t="0" r="0" b="0"/>
            </a:stretch>
          </a:blipFill>
        </p:spPr>
      </p:sp>
      <p:sp>
        <p:nvSpPr>
          <p:cNvPr name="Freeform 5" id="5"/>
          <p:cNvSpPr/>
          <p:nvPr/>
        </p:nvSpPr>
        <p:spPr>
          <a:xfrm flipH="false" flipV="false" rot="0">
            <a:off x="1028700" y="2514779"/>
            <a:ext cx="8847865" cy="865961"/>
          </a:xfrm>
          <a:custGeom>
            <a:avLst/>
            <a:gdLst/>
            <a:ahLst/>
            <a:cxnLst/>
            <a:rect r="r" b="b" t="t" l="l"/>
            <a:pathLst>
              <a:path h="865961" w="8847865">
                <a:moveTo>
                  <a:pt x="0" y="0"/>
                </a:moveTo>
                <a:lnTo>
                  <a:pt x="8847865" y="0"/>
                </a:lnTo>
                <a:lnTo>
                  <a:pt x="8847865" y="865961"/>
                </a:lnTo>
                <a:lnTo>
                  <a:pt x="0" y="865961"/>
                </a:lnTo>
                <a:lnTo>
                  <a:pt x="0" y="0"/>
                </a:lnTo>
                <a:close/>
              </a:path>
            </a:pathLst>
          </a:custGeom>
          <a:blipFill>
            <a:blip r:embed="rId5"/>
            <a:stretch>
              <a:fillRect l="0" t="0" r="0" b="0"/>
            </a:stretch>
          </a:blipFill>
        </p:spPr>
      </p:sp>
      <p:sp>
        <p:nvSpPr>
          <p:cNvPr name="Freeform 6" id="6"/>
          <p:cNvSpPr/>
          <p:nvPr/>
        </p:nvSpPr>
        <p:spPr>
          <a:xfrm flipH="false" flipV="false" rot="0">
            <a:off x="641417" y="4237246"/>
            <a:ext cx="4714247" cy="2684724"/>
          </a:xfrm>
          <a:custGeom>
            <a:avLst/>
            <a:gdLst/>
            <a:ahLst/>
            <a:cxnLst/>
            <a:rect r="r" b="b" t="t" l="l"/>
            <a:pathLst>
              <a:path h="2684724" w="4714247">
                <a:moveTo>
                  <a:pt x="0" y="0"/>
                </a:moveTo>
                <a:lnTo>
                  <a:pt x="4714248" y="0"/>
                </a:lnTo>
                <a:lnTo>
                  <a:pt x="4714248" y="2684724"/>
                </a:lnTo>
                <a:lnTo>
                  <a:pt x="0" y="2684724"/>
                </a:lnTo>
                <a:lnTo>
                  <a:pt x="0" y="0"/>
                </a:lnTo>
                <a:close/>
              </a:path>
            </a:pathLst>
          </a:custGeom>
          <a:blipFill>
            <a:blip r:embed="rId6"/>
            <a:stretch>
              <a:fillRect l="0" t="0" r="0" b="0"/>
            </a:stretch>
          </a:blipFill>
        </p:spPr>
      </p:sp>
      <p:sp>
        <p:nvSpPr>
          <p:cNvPr name="Freeform 7" id="7"/>
          <p:cNvSpPr/>
          <p:nvPr/>
        </p:nvSpPr>
        <p:spPr>
          <a:xfrm flipH="false" flipV="false" rot="0">
            <a:off x="642378" y="6921970"/>
            <a:ext cx="4713286" cy="3187402"/>
          </a:xfrm>
          <a:custGeom>
            <a:avLst/>
            <a:gdLst/>
            <a:ahLst/>
            <a:cxnLst/>
            <a:rect r="r" b="b" t="t" l="l"/>
            <a:pathLst>
              <a:path h="3187402" w="4713286">
                <a:moveTo>
                  <a:pt x="0" y="0"/>
                </a:moveTo>
                <a:lnTo>
                  <a:pt x="4713287" y="0"/>
                </a:lnTo>
                <a:lnTo>
                  <a:pt x="4713287" y="3187402"/>
                </a:lnTo>
                <a:lnTo>
                  <a:pt x="0" y="3187402"/>
                </a:lnTo>
                <a:lnTo>
                  <a:pt x="0" y="0"/>
                </a:lnTo>
                <a:close/>
              </a:path>
            </a:pathLst>
          </a:custGeom>
          <a:blipFill>
            <a:blip r:embed="rId7"/>
            <a:stretch>
              <a:fillRect l="0" t="0" r="0" b="0"/>
            </a:stretch>
          </a:blipFill>
        </p:spPr>
      </p:sp>
      <p:sp>
        <p:nvSpPr>
          <p:cNvPr name="Freeform 8" id="8"/>
          <p:cNvSpPr/>
          <p:nvPr/>
        </p:nvSpPr>
        <p:spPr>
          <a:xfrm flipH="false" flipV="false" rot="0">
            <a:off x="9362036" y="4279736"/>
            <a:ext cx="3151633" cy="2684724"/>
          </a:xfrm>
          <a:custGeom>
            <a:avLst/>
            <a:gdLst/>
            <a:ahLst/>
            <a:cxnLst/>
            <a:rect r="r" b="b" t="t" l="l"/>
            <a:pathLst>
              <a:path h="2684724" w="3151633">
                <a:moveTo>
                  <a:pt x="0" y="0"/>
                </a:moveTo>
                <a:lnTo>
                  <a:pt x="3151632" y="0"/>
                </a:lnTo>
                <a:lnTo>
                  <a:pt x="3151632" y="2684724"/>
                </a:lnTo>
                <a:lnTo>
                  <a:pt x="0" y="2684724"/>
                </a:lnTo>
                <a:lnTo>
                  <a:pt x="0" y="0"/>
                </a:lnTo>
                <a:close/>
              </a:path>
            </a:pathLst>
          </a:custGeom>
          <a:blipFill>
            <a:blip r:embed="rId8"/>
            <a:stretch>
              <a:fillRect l="0" t="0" r="0" b="0"/>
            </a:stretch>
          </a:blipFill>
        </p:spPr>
      </p:sp>
      <p:sp>
        <p:nvSpPr>
          <p:cNvPr name="Freeform 9" id="9"/>
          <p:cNvSpPr/>
          <p:nvPr/>
        </p:nvSpPr>
        <p:spPr>
          <a:xfrm flipH="false" flipV="false" rot="0">
            <a:off x="8461351" y="6921970"/>
            <a:ext cx="4953002" cy="3187402"/>
          </a:xfrm>
          <a:custGeom>
            <a:avLst/>
            <a:gdLst/>
            <a:ahLst/>
            <a:cxnLst/>
            <a:rect r="r" b="b" t="t" l="l"/>
            <a:pathLst>
              <a:path h="3187402" w="4953002">
                <a:moveTo>
                  <a:pt x="0" y="0"/>
                </a:moveTo>
                <a:lnTo>
                  <a:pt x="4953002" y="0"/>
                </a:lnTo>
                <a:lnTo>
                  <a:pt x="4953002" y="3187402"/>
                </a:lnTo>
                <a:lnTo>
                  <a:pt x="0" y="3187402"/>
                </a:lnTo>
                <a:lnTo>
                  <a:pt x="0" y="0"/>
                </a:lnTo>
                <a:close/>
              </a:path>
            </a:pathLst>
          </a:custGeom>
          <a:blipFill>
            <a:blip r:embed="rId9"/>
            <a:stretch>
              <a:fillRect l="0" t="0" r="0" b="0"/>
            </a:stretch>
          </a:blipFill>
        </p:spPr>
      </p:sp>
      <p:sp>
        <p:nvSpPr>
          <p:cNvPr name="Freeform 10" id="10"/>
          <p:cNvSpPr/>
          <p:nvPr/>
        </p:nvSpPr>
        <p:spPr>
          <a:xfrm flipH="false" flipV="false" rot="0">
            <a:off x="13414353" y="4237246"/>
            <a:ext cx="3916495" cy="3942261"/>
          </a:xfrm>
          <a:custGeom>
            <a:avLst/>
            <a:gdLst/>
            <a:ahLst/>
            <a:cxnLst/>
            <a:rect r="r" b="b" t="t" l="l"/>
            <a:pathLst>
              <a:path h="3942261" w="3916495">
                <a:moveTo>
                  <a:pt x="0" y="0"/>
                </a:moveTo>
                <a:lnTo>
                  <a:pt x="3916495" y="0"/>
                </a:lnTo>
                <a:lnTo>
                  <a:pt x="3916495" y="3942261"/>
                </a:lnTo>
                <a:lnTo>
                  <a:pt x="0" y="3942261"/>
                </a:lnTo>
                <a:lnTo>
                  <a:pt x="0" y="0"/>
                </a:lnTo>
                <a:close/>
              </a:path>
            </a:pathLst>
          </a:custGeom>
          <a:blipFill>
            <a:blip r:embed="rId10"/>
            <a:stretch>
              <a:fillRect l="0" t="0" r="0" b="0"/>
            </a:stretch>
          </a:blipFill>
        </p:spPr>
      </p:sp>
      <p:sp>
        <p:nvSpPr>
          <p:cNvPr name="Freeform 11" id="11"/>
          <p:cNvSpPr/>
          <p:nvPr/>
        </p:nvSpPr>
        <p:spPr>
          <a:xfrm flipH="false" flipV="false" rot="0">
            <a:off x="13414353" y="8221997"/>
            <a:ext cx="4056700" cy="1205663"/>
          </a:xfrm>
          <a:custGeom>
            <a:avLst/>
            <a:gdLst/>
            <a:ahLst/>
            <a:cxnLst/>
            <a:rect r="r" b="b" t="t" l="l"/>
            <a:pathLst>
              <a:path h="1205663" w="4056700">
                <a:moveTo>
                  <a:pt x="0" y="0"/>
                </a:moveTo>
                <a:lnTo>
                  <a:pt x="4056700" y="0"/>
                </a:lnTo>
                <a:lnTo>
                  <a:pt x="4056700" y="1205662"/>
                </a:lnTo>
                <a:lnTo>
                  <a:pt x="0" y="1205662"/>
                </a:lnTo>
                <a:lnTo>
                  <a:pt x="0" y="0"/>
                </a:lnTo>
                <a:close/>
              </a:path>
            </a:pathLst>
          </a:custGeom>
          <a:blipFill>
            <a:blip r:embed="rId11"/>
            <a:stretch>
              <a:fillRect l="0" t="0" r="0" b="0"/>
            </a:stretch>
          </a:blipFill>
        </p:spPr>
      </p:sp>
      <p:sp>
        <p:nvSpPr>
          <p:cNvPr name="TextBox 12" id="12"/>
          <p:cNvSpPr txBox="true"/>
          <p:nvPr/>
        </p:nvSpPr>
        <p:spPr>
          <a:xfrm rot="0">
            <a:off x="1028700" y="911624"/>
            <a:ext cx="11235803" cy="120332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Data Exploration</a:t>
            </a:r>
          </a:p>
        </p:txBody>
      </p:sp>
      <p:sp>
        <p:nvSpPr>
          <p:cNvPr name="TextBox 13" id="13"/>
          <p:cNvSpPr txBox="true"/>
          <p:nvPr/>
        </p:nvSpPr>
        <p:spPr>
          <a:xfrm rot="0">
            <a:off x="642378" y="3847935"/>
            <a:ext cx="1984982" cy="431801"/>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5066D"/>
                </a:solidFill>
                <a:latin typeface="Yeseva One"/>
              </a:rPr>
              <a:t>Language:</a:t>
            </a:r>
          </a:p>
        </p:txBody>
      </p:sp>
      <p:sp>
        <p:nvSpPr>
          <p:cNvPr name="TextBox 14" id="14"/>
          <p:cNvSpPr txBox="true"/>
          <p:nvPr/>
        </p:nvSpPr>
        <p:spPr>
          <a:xfrm rot="0">
            <a:off x="9362036" y="3847935"/>
            <a:ext cx="1984982" cy="431801"/>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5066D"/>
                </a:solidFill>
                <a:latin typeface="Yeseva One"/>
              </a:rPr>
              <a:t>Scores:</a:t>
            </a:r>
          </a:p>
        </p:txBody>
      </p:sp>
      <p:sp>
        <p:nvSpPr>
          <p:cNvPr name="TextBox 15" id="15"/>
          <p:cNvSpPr txBox="true"/>
          <p:nvPr/>
        </p:nvSpPr>
        <p:spPr>
          <a:xfrm rot="0">
            <a:off x="7891583" y="2057799"/>
            <a:ext cx="1984982" cy="431801"/>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5066D"/>
                </a:solidFill>
                <a:latin typeface="Yeseva One"/>
              </a:rPr>
              <a:t>Basic:</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338640" y="2489600"/>
            <a:ext cx="5617901" cy="2961043"/>
          </a:xfrm>
          <a:custGeom>
            <a:avLst/>
            <a:gdLst/>
            <a:ahLst/>
            <a:cxnLst/>
            <a:rect r="r" b="b" t="t" l="l"/>
            <a:pathLst>
              <a:path h="2961043" w="5617901">
                <a:moveTo>
                  <a:pt x="0" y="0"/>
                </a:moveTo>
                <a:lnTo>
                  <a:pt x="5617901" y="0"/>
                </a:lnTo>
                <a:lnTo>
                  <a:pt x="5617901" y="2961042"/>
                </a:lnTo>
                <a:lnTo>
                  <a:pt x="0" y="2961042"/>
                </a:lnTo>
                <a:lnTo>
                  <a:pt x="0" y="0"/>
                </a:lnTo>
                <a:close/>
              </a:path>
            </a:pathLst>
          </a:custGeom>
          <a:blipFill>
            <a:blip r:embed="rId3"/>
            <a:stretch>
              <a:fillRect l="0" t="0" r="0" b="0"/>
            </a:stretch>
          </a:blipFill>
        </p:spPr>
      </p:sp>
      <p:sp>
        <p:nvSpPr>
          <p:cNvPr name="Freeform 4" id="4"/>
          <p:cNvSpPr/>
          <p:nvPr/>
        </p:nvSpPr>
        <p:spPr>
          <a:xfrm flipH="false" flipV="false" rot="0">
            <a:off x="11641399" y="2489600"/>
            <a:ext cx="5617901" cy="2961043"/>
          </a:xfrm>
          <a:custGeom>
            <a:avLst/>
            <a:gdLst/>
            <a:ahLst/>
            <a:cxnLst/>
            <a:rect r="r" b="b" t="t" l="l"/>
            <a:pathLst>
              <a:path h="2961043" w="5617901">
                <a:moveTo>
                  <a:pt x="0" y="0"/>
                </a:moveTo>
                <a:lnTo>
                  <a:pt x="5617901" y="0"/>
                </a:lnTo>
                <a:lnTo>
                  <a:pt x="5617901" y="2961042"/>
                </a:lnTo>
                <a:lnTo>
                  <a:pt x="0" y="2961042"/>
                </a:lnTo>
                <a:lnTo>
                  <a:pt x="0" y="0"/>
                </a:lnTo>
                <a:close/>
              </a:path>
            </a:pathLst>
          </a:custGeom>
          <a:blipFill>
            <a:blip r:embed="rId4"/>
            <a:stretch>
              <a:fillRect l="0" t="0" r="0" b="0"/>
            </a:stretch>
          </a:blipFill>
        </p:spPr>
      </p:sp>
      <p:sp>
        <p:nvSpPr>
          <p:cNvPr name="Freeform 5" id="5"/>
          <p:cNvSpPr/>
          <p:nvPr/>
        </p:nvSpPr>
        <p:spPr>
          <a:xfrm flipH="false" flipV="false" rot="0">
            <a:off x="6023497" y="2489600"/>
            <a:ext cx="5617901" cy="2961043"/>
          </a:xfrm>
          <a:custGeom>
            <a:avLst/>
            <a:gdLst/>
            <a:ahLst/>
            <a:cxnLst/>
            <a:rect r="r" b="b" t="t" l="l"/>
            <a:pathLst>
              <a:path h="2961043" w="5617901">
                <a:moveTo>
                  <a:pt x="0" y="0"/>
                </a:moveTo>
                <a:lnTo>
                  <a:pt x="5617902" y="0"/>
                </a:lnTo>
                <a:lnTo>
                  <a:pt x="5617902" y="2961042"/>
                </a:lnTo>
                <a:lnTo>
                  <a:pt x="0" y="2961042"/>
                </a:lnTo>
                <a:lnTo>
                  <a:pt x="0" y="0"/>
                </a:lnTo>
                <a:close/>
              </a:path>
            </a:pathLst>
          </a:custGeom>
          <a:blipFill>
            <a:blip r:embed="rId5"/>
            <a:stretch>
              <a:fillRect l="0" t="0" r="0" b="0"/>
            </a:stretch>
          </a:blipFill>
        </p:spPr>
      </p:sp>
      <p:sp>
        <p:nvSpPr>
          <p:cNvPr name="Freeform 6" id="6"/>
          <p:cNvSpPr/>
          <p:nvPr/>
        </p:nvSpPr>
        <p:spPr>
          <a:xfrm flipH="false" flipV="false" rot="0">
            <a:off x="345099" y="5450642"/>
            <a:ext cx="5678398" cy="2992929"/>
          </a:xfrm>
          <a:custGeom>
            <a:avLst/>
            <a:gdLst/>
            <a:ahLst/>
            <a:cxnLst/>
            <a:rect r="r" b="b" t="t" l="l"/>
            <a:pathLst>
              <a:path h="2992929" w="5678398">
                <a:moveTo>
                  <a:pt x="0" y="0"/>
                </a:moveTo>
                <a:lnTo>
                  <a:pt x="5678398" y="0"/>
                </a:lnTo>
                <a:lnTo>
                  <a:pt x="5678398" y="2992929"/>
                </a:lnTo>
                <a:lnTo>
                  <a:pt x="0" y="2992929"/>
                </a:lnTo>
                <a:lnTo>
                  <a:pt x="0" y="0"/>
                </a:lnTo>
                <a:close/>
              </a:path>
            </a:pathLst>
          </a:custGeom>
          <a:blipFill>
            <a:blip r:embed="rId6"/>
            <a:stretch>
              <a:fillRect l="0" t="0" r="0" b="0"/>
            </a:stretch>
          </a:blipFill>
        </p:spPr>
      </p:sp>
      <p:sp>
        <p:nvSpPr>
          <p:cNvPr name="Freeform 7" id="7"/>
          <p:cNvSpPr/>
          <p:nvPr/>
        </p:nvSpPr>
        <p:spPr>
          <a:xfrm flipH="false" flipV="false" rot="0">
            <a:off x="6646601" y="6242064"/>
            <a:ext cx="7050429" cy="705043"/>
          </a:xfrm>
          <a:custGeom>
            <a:avLst/>
            <a:gdLst/>
            <a:ahLst/>
            <a:cxnLst/>
            <a:rect r="r" b="b" t="t" l="l"/>
            <a:pathLst>
              <a:path h="705043" w="7050429">
                <a:moveTo>
                  <a:pt x="0" y="0"/>
                </a:moveTo>
                <a:lnTo>
                  <a:pt x="7050429" y="0"/>
                </a:lnTo>
                <a:lnTo>
                  <a:pt x="7050429" y="705043"/>
                </a:lnTo>
                <a:lnTo>
                  <a:pt x="0" y="705043"/>
                </a:lnTo>
                <a:lnTo>
                  <a:pt x="0" y="0"/>
                </a:lnTo>
                <a:close/>
              </a:path>
            </a:pathLst>
          </a:custGeom>
          <a:blipFill>
            <a:blip r:embed="rId7"/>
            <a:stretch>
              <a:fillRect l="0" t="0" r="0" b="0"/>
            </a:stretch>
          </a:blipFill>
        </p:spPr>
      </p:sp>
      <p:sp>
        <p:nvSpPr>
          <p:cNvPr name="Freeform 8" id="8"/>
          <p:cNvSpPr/>
          <p:nvPr/>
        </p:nvSpPr>
        <p:spPr>
          <a:xfrm flipH="false" flipV="false" rot="0">
            <a:off x="6646601" y="6947107"/>
            <a:ext cx="7803748" cy="848683"/>
          </a:xfrm>
          <a:custGeom>
            <a:avLst/>
            <a:gdLst/>
            <a:ahLst/>
            <a:cxnLst/>
            <a:rect r="r" b="b" t="t" l="l"/>
            <a:pathLst>
              <a:path h="848683" w="7803748">
                <a:moveTo>
                  <a:pt x="0" y="0"/>
                </a:moveTo>
                <a:lnTo>
                  <a:pt x="7803748" y="0"/>
                </a:lnTo>
                <a:lnTo>
                  <a:pt x="7803748" y="848683"/>
                </a:lnTo>
                <a:lnTo>
                  <a:pt x="0" y="848683"/>
                </a:lnTo>
                <a:lnTo>
                  <a:pt x="0" y="0"/>
                </a:lnTo>
                <a:close/>
              </a:path>
            </a:pathLst>
          </a:custGeom>
          <a:blipFill>
            <a:blip r:embed="rId8"/>
            <a:stretch>
              <a:fillRect l="0" t="0" r="0" b="0"/>
            </a:stretch>
          </a:blipFill>
        </p:spPr>
      </p:sp>
      <p:sp>
        <p:nvSpPr>
          <p:cNvPr name="Freeform 9" id="9"/>
          <p:cNvSpPr/>
          <p:nvPr/>
        </p:nvSpPr>
        <p:spPr>
          <a:xfrm flipH="false" flipV="false" rot="0">
            <a:off x="6646601" y="7795790"/>
            <a:ext cx="4053748" cy="1879081"/>
          </a:xfrm>
          <a:custGeom>
            <a:avLst/>
            <a:gdLst/>
            <a:ahLst/>
            <a:cxnLst/>
            <a:rect r="r" b="b" t="t" l="l"/>
            <a:pathLst>
              <a:path h="1879081" w="4053748">
                <a:moveTo>
                  <a:pt x="0" y="0"/>
                </a:moveTo>
                <a:lnTo>
                  <a:pt x="4053749" y="0"/>
                </a:lnTo>
                <a:lnTo>
                  <a:pt x="4053749" y="1879082"/>
                </a:lnTo>
                <a:lnTo>
                  <a:pt x="0" y="1879082"/>
                </a:lnTo>
                <a:lnTo>
                  <a:pt x="0" y="0"/>
                </a:lnTo>
                <a:close/>
              </a:path>
            </a:pathLst>
          </a:custGeom>
          <a:blipFill>
            <a:blip r:embed="rId9"/>
            <a:stretch>
              <a:fillRect l="0" t="0" r="0" b="0"/>
            </a:stretch>
          </a:blipFill>
        </p:spPr>
      </p:sp>
      <p:sp>
        <p:nvSpPr>
          <p:cNvPr name="TextBox 10" id="10"/>
          <p:cNvSpPr txBox="true"/>
          <p:nvPr/>
        </p:nvSpPr>
        <p:spPr>
          <a:xfrm rot="0">
            <a:off x="1028700" y="911624"/>
            <a:ext cx="11235803" cy="120332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Data Exploration</a:t>
            </a:r>
          </a:p>
        </p:txBody>
      </p:sp>
      <p:sp>
        <p:nvSpPr>
          <p:cNvPr name="TextBox 11" id="11"/>
          <p:cNvSpPr txBox="true"/>
          <p:nvPr/>
        </p:nvSpPr>
        <p:spPr>
          <a:xfrm rot="0">
            <a:off x="1028700" y="2057799"/>
            <a:ext cx="3088079" cy="431801"/>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5066D"/>
                </a:solidFill>
                <a:latin typeface="Yeseva One"/>
              </a:rPr>
              <a:t>Words/Sentences: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541285" y="2489600"/>
            <a:ext cx="5617901" cy="3653974"/>
          </a:xfrm>
          <a:custGeom>
            <a:avLst/>
            <a:gdLst/>
            <a:ahLst/>
            <a:cxnLst/>
            <a:rect r="r" b="b" t="t" l="l"/>
            <a:pathLst>
              <a:path h="3653974" w="5617901">
                <a:moveTo>
                  <a:pt x="0" y="0"/>
                </a:moveTo>
                <a:lnTo>
                  <a:pt x="5617902" y="0"/>
                </a:lnTo>
                <a:lnTo>
                  <a:pt x="5617902" y="3653974"/>
                </a:lnTo>
                <a:lnTo>
                  <a:pt x="0" y="3653974"/>
                </a:lnTo>
                <a:lnTo>
                  <a:pt x="0" y="0"/>
                </a:lnTo>
                <a:close/>
              </a:path>
            </a:pathLst>
          </a:custGeom>
          <a:blipFill>
            <a:blip r:embed="rId3"/>
            <a:stretch>
              <a:fillRect l="0" t="0" r="0" b="0"/>
            </a:stretch>
          </a:blipFill>
        </p:spPr>
      </p:sp>
      <p:sp>
        <p:nvSpPr>
          <p:cNvPr name="Freeform 4" id="4"/>
          <p:cNvSpPr/>
          <p:nvPr/>
        </p:nvSpPr>
        <p:spPr>
          <a:xfrm flipH="false" flipV="false" rot="0">
            <a:off x="6159187" y="2489600"/>
            <a:ext cx="5617901" cy="3653974"/>
          </a:xfrm>
          <a:custGeom>
            <a:avLst/>
            <a:gdLst/>
            <a:ahLst/>
            <a:cxnLst/>
            <a:rect r="r" b="b" t="t" l="l"/>
            <a:pathLst>
              <a:path h="3653974" w="5617901">
                <a:moveTo>
                  <a:pt x="0" y="0"/>
                </a:moveTo>
                <a:lnTo>
                  <a:pt x="5617901" y="0"/>
                </a:lnTo>
                <a:lnTo>
                  <a:pt x="5617901" y="3653974"/>
                </a:lnTo>
                <a:lnTo>
                  <a:pt x="0" y="3653974"/>
                </a:lnTo>
                <a:lnTo>
                  <a:pt x="0" y="0"/>
                </a:lnTo>
                <a:close/>
              </a:path>
            </a:pathLst>
          </a:custGeom>
          <a:blipFill>
            <a:blip r:embed="rId4"/>
            <a:stretch>
              <a:fillRect l="0" t="0" r="0" b="0"/>
            </a:stretch>
          </a:blipFill>
        </p:spPr>
      </p:sp>
      <p:sp>
        <p:nvSpPr>
          <p:cNvPr name="Freeform 5" id="5"/>
          <p:cNvSpPr/>
          <p:nvPr/>
        </p:nvSpPr>
        <p:spPr>
          <a:xfrm flipH="false" flipV="false" rot="0">
            <a:off x="541285" y="6143574"/>
            <a:ext cx="5617901" cy="3632378"/>
          </a:xfrm>
          <a:custGeom>
            <a:avLst/>
            <a:gdLst/>
            <a:ahLst/>
            <a:cxnLst/>
            <a:rect r="r" b="b" t="t" l="l"/>
            <a:pathLst>
              <a:path h="3632378" w="5617901">
                <a:moveTo>
                  <a:pt x="0" y="0"/>
                </a:moveTo>
                <a:lnTo>
                  <a:pt x="5617902" y="0"/>
                </a:lnTo>
                <a:lnTo>
                  <a:pt x="5617902" y="3632378"/>
                </a:lnTo>
                <a:lnTo>
                  <a:pt x="0" y="3632378"/>
                </a:lnTo>
                <a:lnTo>
                  <a:pt x="0" y="0"/>
                </a:lnTo>
                <a:close/>
              </a:path>
            </a:pathLst>
          </a:custGeom>
          <a:blipFill>
            <a:blip r:embed="rId5"/>
            <a:stretch>
              <a:fillRect l="0" t="0" r="0" b="0"/>
            </a:stretch>
          </a:blipFill>
        </p:spPr>
      </p:sp>
      <p:sp>
        <p:nvSpPr>
          <p:cNvPr name="Freeform 6" id="6"/>
          <p:cNvSpPr/>
          <p:nvPr/>
        </p:nvSpPr>
        <p:spPr>
          <a:xfrm flipH="false" flipV="false" rot="0">
            <a:off x="6159187" y="6143574"/>
            <a:ext cx="5617901" cy="3632378"/>
          </a:xfrm>
          <a:custGeom>
            <a:avLst/>
            <a:gdLst/>
            <a:ahLst/>
            <a:cxnLst/>
            <a:rect r="r" b="b" t="t" l="l"/>
            <a:pathLst>
              <a:path h="3632378" w="5617901">
                <a:moveTo>
                  <a:pt x="0" y="0"/>
                </a:moveTo>
                <a:lnTo>
                  <a:pt x="5617901" y="0"/>
                </a:lnTo>
                <a:lnTo>
                  <a:pt x="5617901" y="3632378"/>
                </a:lnTo>
                <a:lnTo>
                  <a:pt x="0" y="3632378"/>
                </a:lnTo>
                <a:lnTo>
                  <a:pt x="0" y="0"/>
                </a:lnTo>
                <a:close/>
              </a:path>
            </a:pathLst>
          </a:custGeom>
          <a:blipFill>
            <a:blip r:embed="rId6"/>
            <a:stretch>
              <a:fillRect l="0" t="0" r="0" b="0"/>
            </a:stretch>
          </a:blipFill>
        </p:spPr>
      </p:sp>
      <p:sp>
        <p:nvSpPr>
          <p:cNvPr name="Freeform 7" id="7"/>
          <p:cNvSpPr/>
          <p:nvPr/>
        </p:nvSpPr>
        <p:spPr>
          <a:xfrm flipH="false" flipV="false" rot="0">
            <a:off x="11777088" y="2489600"/>
            <a:ext cx="5678022" cy="3653974"/>
          </a:xfrm>
          <a:custGeom>
            <a:avLst/>
            <a:gdLst/>
            <a:ahLst/>
            <a:cxnLst/>
            <a:rect r="r" b="b" t="t" l="l"/>
            <a:pathLst>
              <a:path h="3653974" w="5678022">
                <a:moveTo>
                  <a:pt x="0" y="0"/>
                </a:moveTo>
                <a:lnTo>
                  <a:pt x="5678022" y="0"/>
                </a:lnTo>
                <a:lnTo>
                  <a:pt x="5678022" y="3653974"/>
                </a:lnTo>
                <a:lnTo>
                  <a:pt x="0" y="3653974"/>
                </a:lnTo>
                <a:lnTo>
                  <a:pt x="0" y="0"/>
                </a:lnTo>
                <a:close/>
              </a:path>
            </a:pathLst>
          </a:custGeom>
          <a:blipFill>
            <a:blip r:embed="rId7"/>
            <a:stretch>
              <a:fillRect l="0" t="0" r="0" b="0"/>
            </a:stretch>
          </a:blipFill>
        </p:spPr>
      </p:sp>
      <p:sp>
        <p:nvSpPr>
          <p:cNvPr name="Freeform 8" id="8"/>
          <p:cNvSpPr/>
          <p:nvPr/>
        </p:nvSpPr>
        <p:spPr>
          <a:xfrm flipH="false" flipV="false" rot="0">
            <a:off x="11837208" y="6143574"/>
            <a:ext cx="5617901" cy="3653974"/>
          </a:xfrm>
          <a:custGeom>
            <a:avLst/>
            <a:gdLst/>
            <a:ahLst/>
            <a:cxnLst/>
            <a:rect r="r" b="b" t="t" l="l"/>
            <a:pathLst>
              <a:path h="3653974" w="5617901">
                <a:moveTo>
                  <a:pt x="0" y="0"/>
                </a:moveTo>
                <a:lnTo>
                  <a:pt x="5617902" y="0"/>
                </a:lnTo>
                <a:lnTo>
                  <a:pt x="5617902" y="3653974"/>
                </a:lnTo>
                <a:lnTo>
                  <a:pt x="0" y="3653974"/>
                </a:lnTo>
                <a:lnTo>
                  <a:pt x="0" y="0"/>
                </a:lnTo>
                <a:close/>
              </a:path>
            </a:pathLst>
          </a:custGeom>
          <a:blipFill>
            <a:blip r:embed="rId8"/>
            <a:stretch>
              <a:fillRect l="0" t="0" r="0" b="0"/>
            </a:stretch>
          </a:blipFill>
        </p:spPr>
      </p:sp>
      <p:sp>
        <p:nvSpPr>
          <p:cNvPr name="TextBox 9" id="9"/>
          <p:cNvSpPr txBox="true"/>
          <p:nvPr/>
        </p:nvSpPr>
        <p:spPr>
          <a:xfrm rot="0">
            <a:off x="1028700" y="911624"/>
            <a:ext cx="11235803" cy="120332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Data Exploration</a:t>
            </a:r>
          </a:p>
        </p:txBody>
      </p:sp>
      <p:sp>
        <p:nvSpPr>
          <p:cNvPr name="TextBox 10" id="10"/>
          <p:cNvSpPr txBox="true"/>
          <p:nvPr/>
        </p:nvSpPr>
        <p:spPr>
          <a:xfrm rot="0">
            <a:off x="1028700" y="2057799"/>
            <a:ext cx="3088079" cy="431801"/>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5066D"/>
                </a:solidFill>
                <a:latin typeface="Yeseva One"/>
              </a:rPr>
              <a:t>Words/Sentences: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0033049" y="3123051"/>
            <a:ext cx="5522625" cy="6135249"/>
          </a:xfrm>
          <a:custGeom>
            <a:avLst/>
            <a:gdLst/>
            <a:ahLst/>
            <a:cxnLst/>
            <a:rect r="r" b="b" t="t" l="l"/>
            <a:pathLst>
              <a:path h="6135249" w="5522625">
                <a:moveTo>
                  <a:pt x="0" y="0"/>
                </a:moveTo>
                <a:lnTo>
                  <a:pt x="5522625" y="0"/>
                </a:lnTo>
                <a:lnTo>
                  <a:pt x="5522625" y="6135249"/>
                </a:lnTo>
                <a:lnTo>
                  <a:pt x="0" y="6135249"/>
                </a:lnTo>
                <a:lnTo>
                  <a:pt x="0" y="0"/>
                </a:lnTo>
                <a:close/>
              </a:path>
            </a:pathLst>
          </a:custGeom>
          <a:blipFill>
            <a:blip r:embed="rId3"/>
            <a:stretch>
              <a:fillRect l="0" t="0" r="0" b="0"/>
            </a:stretch>
          </a:blipFill>
        </p:spPr>
      </p:sp>
      <p:sp>
        <p:nvSpPr>
          <p:cNvPr name="Freeform 4" id="4"/>
          <p:cNvSpPr/>
          <p:nvPr/>
        </p:nvSpPr>
        <p:spPr>
          <a:xfrm flipH="false" flipV="false" rot="0">
            <a:off x="1028700" y="3144725"/>
            <a:ext cx="8741500" cy="6113575"/>
          </a:xfrm>
          <a:custGeom>
            <a:avLst/>
            <a:gdLst/>
            <a:ahLst/>
            <a:cxnLst/>
            <a:rect r="r" b="b" t="t" l="l"/>
            <a:pathLst>
              <a:path h="6113575" w="8741500">
                <a:moveTo>
                  <a:pt x="0" y="0"/>
                </a:moveTo>
                <a:lnTo>
                  <a:pt x="8741500" y="0"/>
                </a:lnTo>
                <a:lnTo>
                  <a:pt x="8741500" y="6113575"/>
                </a:lnTo>
                <a:lnTo>
                  <a:pt x="0" y="6113575"/>
                </a:lnTo>
                <a:lnTo>
                  <a:pt x="0" y="0"/>
                </a:lnTo>
                <a:close/>
              </a:path>
            </a:pathLst>
          </a:custGeom>
          <a:blipFill>
            <a:blip r:embed="rId4"/>
            <a:stretch>
              <a:fillRect l="0" t="0" r="0" b="0"/>
            </a:stretch>
          </a:blipFill>
        </p:spPr>
      </p:sp>
      <p:sp>
        <p:nvSpPr>
          <p:cNvPr name="TextBox 5" id="5"/>
          <p:cNvSpPr txBox="true"/>
          <p:nvPr/>
        </p:nvSpPr>
        <p:spPr>
          <a:xfrm rot="0">
            <a:off x="1028700" y="911624"/>
            <a:ext cx="16230600" cy="244157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Feature Engineering - Adding New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182620" y="3628467"/>
            <a:ext cx="13878126" cy="3695170"/>
          </a:xfrm>
          <a:custGeom>
            <a:avLst/>
            <a:gdLst/>
            <a:ahLst/>
            <a:cxnLst/>
            <a:rect r="r" b="b" t="t" l="l"/>
            <a:pathLst>
              <a:path h="3695170" w="13878126">
                <a:moveTo>
                  <a:pt x="0" y="0"/>
                </a:moveTo>
                <a:lnTo>
                  <a:pt x="13878126" y="0"/>
                </a:lnTo>
                <a:lnTo>
                  <a:pt x="13878126" y="3695170"/>
                </a:lnTo>
                <a:lnTo>
                  <a:pt x="0" y="3695170"/>
                </a:lnTo>
                <a:lnTo>
                  <a:pt x="0" y="0"/>
                </a:lnTo>
                <a:close/>
              </a:path>
            </a:pathLst>
          </a:custGeom>
          <a:blipFill>
            <a:blip r:embed="rId3"/>
            <a:stretch>
              <a:fillRect l="0" t="0" r="0" b="0"/>
            </a:stretch>
          </a:blipFill>
        </p:spPr>
      </p:sp>
      <p:sp>
        <p:nvSpPr>
          <p:cNvPr name="TextBox 4" id="4"/>
          <p:cNvSpPr txBox="true"/>
          <p:nvPr/>
        </p:nvSpPr>
        <p:spPr>
          <a:xfrm rot="0">
            <a:off x="1028700" y="911624"/>
            <a:ext cx="16230600" cy="120332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Preprocessing - Removing NaN</a:t>
            </a:r>
          </a:p>
        </p:txBody>
      </p:sp>
      <p:sp>
        <p:nvSpPr>
          <p:cNvPr name="Freeform 5" id="5"/>
          <p:cNvSpPr/>
          <p:nvPr/>
        </p:nvSpPr>
        <p:spPr>
          <a:xfrm flipH="false" flipV="false" rot="0">
            <a:off x="1182620" y="2270404"/>
            <a:ext cx="4056700" cy="1205663"/>
          </a:xfrm>
          <a:custGeom>
            <a:avLst/>
            <a:gdLst/>
            <a:ahLst/>
            <a:cxnLst/>
            <a:rect r="r" b="b" t="t" l="l"/>
            <a:pathLst>
              <a:path h="1205663" w="4056700">
                <a:moveTo>
                  <a:pt x="0" y="0"/>
                </a:moveTo>
                <a:lnTo>
                  <a:pt x="4056700" y="0"/>
                </a:lnTo>
                <a:lnTo>
                  <a:pt x="4056700" y="1205663"/>
                </a:lnTo>
                <a:lnTo>
                  <a:pt x="0" y="1205663"/>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028700" y="2114949"/>
            <a:ext cx="5976984" cy="4159981"/>
          </a:xfrm>
          <a:custGeom>
            <a:avLst/>
            <a:gdLst/>
            <a:ahLst/>
            <a:cxnLst/>
            <a:rect r="r" b="b" t="t" l="l"/>
            <a:pathLst>
              <a:path h="4159981" w="5976984">
                <a:moveTo>
                  <a:pt x="0" y="0"/>
                </a:moveTo>
                <a:lnTo>
                  <a:pt x="5976984" y="0"/>
                </a:lnTo>
                <a:lnTo>
                  <a:pt x="5976984" y="4159980"/>
                </a:lnTo>
                <a:lnTo>
                  <a:pt x="0" y="4159980"/>
                </a:lnTo>
                <a:lnTo>
                  <a:pt x="0" y="0"/>
                </a:lnTo>
                <a:close/>
              </a:path>
            </a:pathLst>
          </a:custGeom>
          <a:blipFill>
            <a:blip r:embed="rId3"/>
            <a:stretch>
              <a:fillRect l="0" t="0" r="0" b="0"/>
            </a:stretch>
          </a:blipFill>
        </p:spPr>
      </p:sp>
      <p:sp>
        <p:nvSpPr>
          <p:cNvPr name="Freeform 4" id="4"/>
          <p:cNvSpPr/>
          <p:nvPr/>
        </p:nvSpPr>
        <p:spPr>
          <a:xfrm flipH="false" flipV="false" rot="0">
            <a:off x="7005684" y="2114949"/>
            <a:ext cx="10718782" cy="4159981"/>
          </a:xfrm>
          <a:custGeom>
            <a:avLst/>
            <a:gdLst/>
            <a:ahLst/>
            <a:cxnLst/>
            <a:rect r="r" b="b" t="t" l="l"/>
            <a:pathLst>
              <a:path h="4159981" w="10718782">
                <a:moveTo>
                  <a:pt x="0" y="0"/>
                </a:moveTo>
                <a:lnTo>
                  <a:pt x="10718782" y="0"/>
                </a:lnTo>
                <a:lnTo>
                  <a:pt x="10718782" y="4159980"/>
                </a:lnTo>
                <a:lnTo>
                  <a:pt x="0" y="4159980"/>
                </a:lnTo>
                <a:lnTo>
                  <a:pt x="0" y="0"/>
                </a:lnTo>
                <a:close/>
              </a:path>
            </a:pathLst>
          </a:custGeom>
          <a:blipFill>
            <a:blip r:embed="rId4"/>
            <a:stretch>
              <a:fillRect l="0" t="0" r="0" b="0"/>
            </a:stretch>
          </a:blipFill>
        </p:spPr>
      </p:sp>
      <p:sp>
        <p:nvSpPr>
          <p:cNvPr name="Freeform 5" id="5"/>
          <p:cNvSpPr/>
          <p:nvPr/>
        </p:nvSpPr>
        <p:spPr>
          <a:xfrm flipH="false" flipV="false" rot="0">
            <a:off x="7005684" y="6274929"/>
            <a:ext cx="7201578" cy="3869083"/>
          </a:xfrm>
          <a:custGeom>
            <a:avLst/>
            <a:gdLst/>
            <a:ahLst/>
            <a:cxnLst/>
            <a:rect r="r" b="b" t="t" l="l"/>
            <a:pathLst>
              <a:path h="3869083" w="7201578">
                <a:moveTo>
                  <a:pt x="0" y="0"/>
                </a:moveTo>
                <a:lnTo>
                  <a:pt x="7201578" y="0"/>
                </a:lnTo>
                <a:lnTo>
                  <a:pt x="7201578" y="3869084"/>
                </a:lnTo>
                <a:lnTo>
                  <a:pt x="0" y="3869084"/>
                </a:lnTo>
                <a:lnTo>
                  <a:pt x="0" y="0"/>
                </a:lnTo>
                <a:close/>
              </a:path>
            </a:pathLst>
          </a:custGeom>
          <a:blipFill>
            <a:blip r:embed="rId5"/>
            <a:stretch>
              <a:fillRect l="0" t="0" r="0" b="0"/>
            </a:stretch>
          </a:blipFill>
        </p:spPr>
      </p:sp>
      <p:sp>
        <p:nvSpPr>
          <p:cNvPr name="TextBox 6" id="6"/>
          <p:cNvSpPr txBox="true"/>
          <p:nvPr/>
        </p:nvSpPr>
        <p:spPr>
          <a:xfrm rot="0">
            <a:off x="1028700" y="911624"/>
            <a:ext cx="16230600" cy="120332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Preprocessing - Tokenizing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028700" y="2114949"/>
            <a:ext cx="8745447" cy="3212964"/>
          </a:xfrm>
          <a:custGeom>
            <a:avLst/>
            <a:gdLst/>
            <a:ahLst/>
            <a:cxnLst/>
            <a:rect r="r" b="b" t="t" l="l"/>
            <a:pathLst>
              <a:path h="3212964" w="8745447">
                <a:moveTo>
                  <a:pt x="0" y="0"/>
                </a:moveTo>
                <a:lnTo>
                  <a:pt x="8745447" y="0"/>
                </a:lnTo>
                <a:lnTo>
                  <a:pt x="8745447" y="3212964"/>
                </a:lnTo>
                <a:lnTo>
                  <a:pt x="0" y="3212964"/>
                </a:lnTo>
                <a:lnTo>
                  <a:pt x="0" y="0"/>
                </a:lnTo>
                <a:close/>
              </a:path>
            </a:pathLst>
          </a:custGeom>
          <a:blipFill>
            <a:blip r:embed="rId3"/>
            <a:stretch>
              <a:fillRect l="0" t="0" r="0" b="0"/>
            </a:stretch>
          </a:blipFill>
        </p:spPr>
      </p:sp>
      <p:sp>
        <p:nvSpPr>
          <p:cNvPr name="Freeform 4" id="4"/>
          <p:cNvSpPr/>
          <p:nvPr/>
        </p:nvSpPr>
        <p:spPr>
          <a:xfrm flipH="false" flipV="false" rot="0">
            <a:off x="9561888" y="2114949"/>
            <a:ext cx="8726112" cy="4805685"/>
          </a:xfrm>
          <a:custGeom>
            <a:avLst/>
            <a:gdLst/>
            <a:ahLst/>
            <a:cxnLst/>
            <a:rect r="r" b="b" t="t" l="l"/>
            <a:pathLst>
              <a:path h="4805685" w="8726112">
                <a:moveTo>
                  <a:pt x="0" y="0"/>
                </a:moveTo>
                <a:lnTo>
                  <a:pt x="8726112" y="0"/>
                </a:lnTo>
                <a:lnTo>
                  <a:pt x="8726112" y="4805685"/>
                </a:lnTo>
                <a:lnTo>
                  <a:pt x="0" y="4805685"/>
                </a:lnTo>
                <a:lnTo>
                  <a:pt x="0" y="0"/>
                </a:lnTo>
                <a:close/>
              </a:path>
            </a:pathLst>
          </a:custGeom>
          <a:blipFill>
            <a:blip r:embed="rId4"/>
            <a:stretch>
              <a:fillRect l="0" t="0" r="0" b="0"/>
            </a:stretch>
          </a:blipFill>
        </p:spPr>
      </p:sp>
      <p:sp>
        <p:nvSpPr>
          <p:cNvPr name="TextBox 5" id="5"/>
          <p:cNvSpPr txBox="true"/>
          <p:nvPr/>
        </p:nvSpPr>
        <p:spPr>
          <a:xfrm rot="0">
            <a:off x="1028700" y="911624"/>
            <a:ext cx="16230600" cy="1203324"/>
          </a:xfrm>
          <a:prstGeom prst="rect">
            <a:avLst/>
          </a:prstGeom>
        </p:spPr>
        <p:txBody>
          <a:bodyPr anchor="t" rtlCol="false" tIns="0" lIns="0" bIns="0" rIns="0">
            <a:spAutoFit/>
          </a:bodyPr>
          <a:lstStyle/>
          <a:p>
            <a:pPr algn="l" marL="0" indent="0" lvl="0">
              <a:lnSpc>
                <a:spcPts val="9800"/>
              </a:lnSpc>
              <a:spcBef>
                <a:spcPct val="0"/>
              </a:spcBef>
            </a:pPr>
            <a:r>
              <a:rPr lang="en-US" sz="7000">
                <a:solidFill>
                  <a:srgbClr val="05066D"/>
                </a:solidFill>
                <a:latin typeface="Yeseva One"/>
              </a:rPr>
              <a:t>Preprocessing - Padding</a:t>
            </a:r>
          </a:p>
        </p:txBody>
      </p:sp>
      <p:sp>
        <p:nvSpPr>
          <p:cNvPr name="TextBox 6" id="6"/>
          <p:cNvSpPr txBox="true"/>
          <p:nvPr/>
        </p:nvSpPr>
        <p:spPr>
          <a:xfrm rot="0">
            <a:off x="1028700" y="7187453"/>
            <a:ext cx="16230600" cy="2472055"/>
          </a:xfrm>
          <a:prstGeom prst="rect">
            <a:avLst/>
          </a:prstGeom>
        </p:spPr>
        <p:txBody>
          <a:bodyPr anchor="t" rtlCol="false" tIns="0" lIns="0" bIns="0" rIns="0">
            <a:spAutoFit/>
          </a:bodyPr>
          <a:lstStyle/>
          <a:p>
            <a:pPr algn="l" marL="0" indent="0" lvl="0">
              <a:lnSpc>
                <a:spcPts val="3919"/>
              </a:lnSpc>
              <a:spcBef>
                <a:spcPct val="0"/>
              </a:spcBef>
            </a:pPr>
            <a:r>
              <a:rPr lang="en-US" sz="2799" strike="noStrike" u="none">
                <a:solidFill>
                  <a:srgbClr val="05066D"/>
                </a:solidFill>
                <a:latin typeface="Yeseva One"/>
              </a:rPr>
              <a:t>Uniform Length Sequences: </a:t>
            </a:r>
          </a:p>
          <a:p>
            <a:pPr algn="l" marL="0" indent="0" lvl="0">
              <a:lnSpc>
                <a:spcPts val="3919"/>
              </a:lnSpc>
              <a:spcBef>
                <a:spcPct val="0"/>
              </a:spcBef>
            </a:pPr>
            <a:r>
              <a:rPr lang="en-US" sz="2799" strike="noStrike" u="none">
                <a:solidFill>
                  <a:srgbClr val="05066D"/>
                </a:solidFill>
                <a:latin typeface="Yeseva One"/>
              </a:rPr>
              <a:t>  - RNNs typically operate on fixed-length sequences. However, natural language processing tasks often involve variable-length sequences (e.g., sentences of varying lengths). Padding ensures that all sequences in a dataset have the same length, thus enabling efficient batch processing during training.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DAGFmh2pvlQ</dc:identifier>
  <dcterms:modified xsi:type="dcterms:W3CDTF">2011-08-01T06:04:30Z</dcterms:modified>
  <cp:revision>1</cp:revision>
  <dc:title>ST1504 DELE CA1 PART B: RECURRENT NEURAL NETWORK</dc:title>
</cp:coreProperties>
</file>