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72" r:id="rId14"/>
    <p:sldId id="267" r:id="rId15"/>
    <p:sldId id="268" r:id="rId16"/>
    <p:sldId id="269" r:id="rId17"/>
    <p:sldId id="270" r:id="rId18"/>
    <p:sldId id="273" r:id="rId19"/>
    <p:sldId id="276"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9"/>
  </p:normalViewPr>
  <p:slideViewPr>
    <p:cSldViewPr snapToGrid="0" snapToObjects="1">
      <p:cViewPr varScale="1">
        <p:scale>
          <a:sx n="87" d="100"/>
          <a:sy n="87" d="100"/>
        </p:scale>
        <p:origin x="10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1236-ED25-3944-97A1-45F1FD47E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O"/>
          </a:p>
        </p:txBody>
      </p:sp>
      <p:sp>
        <p:nvSpPr>
          <p:cNvPr id="3" name="Subtitle 2">
            <a:extLst>
              <a:ext uri="{FF2B5EF4-FFF2-40B4-BE49-F238E27FC236}">
                <a16:creationId xmlns:a16="http://schemas.microsoft.com/office/drawing/2014/main" id="{AC04D284-7531-7248-B2D8-234852F39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O"/>
          </a:p>
        </p:txBody>
      </p:sp>
      <p:sp>
        <p:nvSpPr>
          <p:cNvPr id="4" name="Date Placeholder 3">
            <a:extLst>
              <a:ext uri="{FF2B5EF4-FFF2-40B4-BE49-F238E27FC236}">
                <a16:creationId xmlns:a16="http://schemas.microsoft.com/office/drawing/2014/main" id="{8BE8B1EC-0572-EA48-81FE-C0C6E4011566}"/>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5" name="Footer Placeholder 4">
            <a:extLst>
              <a:ext uri="{FF2B5EF4-FFF2-40B4-BE49-F238E27FC236}">
                <a16:creationId xmlns:a16="http://schemas.microsoft.com/office/drawing/2014/main" id="{0E732986-681A-B444-993E-AFDF2BF243FF}"/>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CAB65854-89E6-E946-83BA-1532B669F48A}"/>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213568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AF2B-9587-9E40-902D-F291C1F644F0}"/>
              </a:ext>
            </a:extLst>
          </p:cNvPr>
          <p:cNvSpPr>
            <a:spLocks noGrp="1"/>
          </p:cNvSpPr>
          <p:nvPr>
            <p:ph type="title"/>
          </p:nvPr>
        </p:nvSpPr>
        <p:spPr/>
        <p:txBody>
          <a:bodyPr/>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D1886AD5-9638-CB44-AD61-4BC696EE0A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71480AE8-A253-9047-B0A3-41FA40AD6674}"/>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5" name="Footer Placeholder 4">
            <a:extLst>
              <a:ext uri="{FF2B5EF4-FFF2-40B4-BE49-F238E27FC236}">
                <a16:creationId xmlns:a16="http://schemas.microsoft.com/office/drawing/2014/main" id="{C3CDD700-A34F-E546-98B1-2553E4A04A27}"/>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799222F9-3269-884E-B87D-B47545CCE51F}"/>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168219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9B6FCC-E35D-0946-A3BA-7BC9C56CB3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A6EDA54B-8D05-F04A-9B13-C5F2202999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ED9383F3-3EA5-6746-A8CB-8D5DFF504B4C}"/>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5" name="Footer Placeholder 4">
            <a:extLst>
              <a:ext uri="{FF2B5EF4-FFF2-40B4-BE49-F238E27FC236}">
                <a16:creationId xmlns:a16="http://schemas.microsoft.com/office/drawing/2014/main" id="{53458830-8AEA-764E-A62E-0905983D6F5C}"/>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83322ADC-69E5-6548-A845-2E467CD6A97F}"/>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246399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9E9A-8973-7D46-BEE5-DDA84F9658C1}"/>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B9D97452-62D0-C24F-A31F-BBCD2781AD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8FEDC17F-15F7-7246-B299-EA0F212C8296}"/>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5" name="Footer Placeholder 4">
            <a:extLst>
              <a:ext uri="{FF2B5EF4-FFF2-40B4-BE49-F238E27FC236}">
                <a16:creationId xmlns:a16="http://schemas.microsoft.com/office/drawing/2014/main" id="{E926DEF4-9B78-2A44-87F0-5D4324452794}"/>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BE55AED2-009D-B040-8AD6-8FD2BDB2B456}"/>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278749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9128-CF62-2D40-8DB5-82C22672E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O"/>
          </a:p>
        </p:txBody>
      </p:sp>
      <p:sp>
        <p:nvSpPr>
          <p:cNvPr id="3" name="Text Placeholder 2">
            <a:extLst>
              <a:ext uri="{FF2B5EF4-FFF2-40B4-BE49-F238E27FC236}">
                <a16:creationId xmlns:a16="http://schemas.microsoft.com/office/drawing/2014/main" id="{E8570C4B-89F6-9E41-97CA-CE02BC7D89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FCA6BE-D526-6F4A-9762-5743D8D3213E}"/>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5" name="Footer Placeholder 4">
            <a:extLst>
              <a:ext uri="{FF2B5EF4-FFF2-40B4-BE49-F238E27FC236}">
                <a16:creationId xmlns:a16="http://schemas.microsoft.com/office/drawing/2014/main" id="{92CB8ACD-B223-C34B-913E-A047A95B49B9}"/>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1AC9D4F8-CB8E-0847-9EFC-85EAEB74FBBF}"/>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403599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08E6-D5B8-6D4A-A048-BDA06538AD1E}"/>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AFFAEC91-B498-3D46-81AF-A11307E3D4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Content Placeholder 3">
            <a:extLst>
              <a:ext uri="{FF2B5EF4-FFF2-40B4-BE49-F238E27FC236}">
                <a16:creationId xmlns:a16="http://schemas.microsoft.com/office/drawing/2014/main" id="{50E58FDD-010A-FD40-AC98-F7ECBD870C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Date Placeholder 4">
            <a:extLst>
              <a:ext uri="{FF2B5EF4-FFF2-40B4-BE49-F238E27FC236}">
                <a16:creationId xmlns:a16="http://schemas.microsoft.com/office/drawing/2014/main" id="{469182C7-F225-614C-A69B-9DCF0DD39DB9}"/>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6" name="Footer Placeholder 5">
            <a:extLst>
              <a:ext uri="{FF2B5EF4-FFF2-40B4-BE49-F238E27FC236}">
                <a16:creationId xmlns:a16="http://schemas.microsoft.com/office/drawing/2014/main" id="{282853F9-6C2E-5841-8DD4-275B2BE694BE}"/>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9DD596FC-65BE-1F4E-8B5E-008FD24DB04A}"/>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36980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C68C-C406-884B-8F97-D2F33EF9E589}"/>
              </a:ext>
            </a:extLst>
          </p:cNvPr>
          <p:cNvSpPr>
            <a:spLocks noGrp="1"/>
          </p:cNvSpPr>
          <p:nvPr>
            <p:ph type="title"/>
          </p:nvPr>
        </p:nvSpPr>
        <p:spPr>
          <a:xfrm>
            <a:off x="839788" y="365125"/>
            <a:ext cx="10515600" cy="1325563"/>
          </a:xfrm>
        </p:spPr>
        <p:txBody>
          <a:bodyPr/>
          <a:lstStyle/>
          <a:p>
            <a:r>
              <a:rPr lang="en-US"/>
              <a:t>Click to edit Master title style</a:t>
            </a:r>
            <a:endParaRPr lang="en-JO"/>
          </a:p>
        </p:txBody>
      </p:sp>
      <p:sp>
        <p:nvSpPr>
          <p:cNvPr id="3" name="Text Placeholder 2">
            <a:extLst>
              <a:ext uri="{FF2B5EF4-FFF2-40B4-BE49-F238E27FC236}">
                <a16:creationId xmlns:a16="http://schemas.microsoft.com/office/drawing/2014/main" id="{CCFE06DC-9023-2647-B468-5346C4351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48EB59-75C0-D440-9B1C-BD559096B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Text Placeholder 4">
            <a:extLst>
              <a:ext uri="{FF2B5EF4-FFF2-40B4-BE49-F238E27FC236}">
                <a16:creationId xmlns:a16="http://schemas.microsoft.com/office/drawing/2014/main" id="{F4A8EFCA-3CD2-0946-86E4-CAF6C7052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26541-FCF1-5F40-93CE-C48EE05448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7" name="Date Placeholder 6">
            <a:extLst>
              <a:ext uri="{FF2B5EF4-FFF2-40B4-BE49-F238E27FC236}">
                <a16:creationId xmlns:a16="http://schemas.microsoft.com/office/drawing/2014/main" id="{A33E2459-CB3F-0043-8AA5-D2C9C3E7DE2A}"/>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8" name="Footer Placeholder 7">
            <a:extLst>
              <a:ext uri="{FF2B5EF4-FFF2-40B4-BE49-F238E27FC236}">
                <a16:creationId xmlns:a16="http://schemas.microsoft.com/office/drawing/2014/main" id="{3F4EA605-BEDA-C54B-A91A-738D698C5462}"/>
              </a:ext>
            </a:extLst>
          </p:cNvPr>
          <p:cNvSpPr>
            <a:spLocks noGrp="1"/>
          </p:cNvSpPr>
          <p:nvPr>
            <p:ph type="ftr" sz="quarter" idx="11"/>
          </p:nvPr>
        </p:nvSpPr>
        <p:spPr/>
        <p:txBody>
          <a:bodyPr/>
          <a:lstStyle/>
          <a:p>
            <a:endParaRPr lang="en-JO"/>
          </a:p>
        </p:txBody>
      </p:sp>
      <p:sp>
        <p:nvSpPr>
          <p:cNvPr id="9" name="Slide Number Placeholder 8">
            <a:extLst>
              <a:ext uri="{FF2B5EF4-FFF2-40B4-BE49-F238E27FC236}">
                <a16:creationId xmlns:a16="http://schemas.microsoft.com/office/drawing/2014/main" id="{DC40E894-5A40-E54E-8426-5B0F0D30F755}"/>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144247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D29A-7A5D-084A-A547-371A3D49BFA5}"/>
              </a:ext>
            </a:extLst>
          </p:cNvPr>
          <p:cNvSpPr>
            <a:spLocks noGrp="1"/>
          </p:cNvSpPr>
          <p:nvPr>
            <p:ph type="title"/>
          </p:nvPr>
        </p:nvSpPr>
        <p:spPr/>
        <p:txBody>
          <a:bodyPr/>
          <a:lstStyle/>
          <a:p>
            <a:r>
              <a:rPr lang="en-US"/>
              <a:t>Click to edit Master title style</a:t>
            </a:r>
            <a:endParaRPr lang="en-JO"/>
          </a:p>
        </p:txBody>
      </p:sp>
      <p:sp>
        <p:nvSpPr>
          <p:cNvPr id="3" name="Date Placeholder 2">
            <a:extLst>
              <a:ext uri="{FF2B5EF4-FFF2-40B4-BE49-F238E27FC236}">
                <a16:creationId xmlns:a16="http://schemas.microsoft.com/office/drawing/2014/main" id="{4274DD52-6576-A840-B481-6B9D60CC2B06}"/>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4" name="Footer Placeholder 3">
            <a:extLst>
              <a:ext uri="{FF2B5EF4-FFF2-40B4-BE49-F238E27FC236}">
                <a16:creationId xmlns:a16="http://schemas.microsoft.com/office/drawing/2014/main" id="{EE0A477D-89EC-9045-9FFF-162826BE7150}"/>
              </a:ext>
            </a:extLst>
          </p:cNvPr>
          <p:cNvSpPr>
            <a:spLocks noGrp="1"/>
          </p:cNvSpPr>
          <p:nvPr>
            <p:ph type="ftr" sz="quarter" idx="11"/>
          </p:nvPr>
        </p:nvSpPr>
        <p:spPr/>
        <p:txBody>
          <a:bodyPr/>
          <a:lstStyle/>
          <a:p>
            <a:endParaRPr lang="en-JO"/>
          </a:p>
        </p:txBody>
      </p:sp>
      <p:sp>
        <p:nvSpPr>
          <p:cNvPr id="5" name="Slide Number Placeholder 4">
            <a:extLst>
              <a:ext uri="{FF2B5EF4-FFF2-40B4-BE49-F238E27FC236}">
                <a16:creationId xmlns:a16="http://schemas.microsoft.com/office/drawing/2014/main" id="{ADD62018-D1BB-2F48-82BE-EBCA9E955B79}"/>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355478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43D01-555B-1D42-BABB-184B6E2DC97A}"/>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3" name="Footer Placeholder 2">
            <a:extLst>
              <a:ext uri="{FF2B5EF4-FFF2-40B4-BE49-F238E27FC236}">
                <a16:creationId xmlns:a16="http://schemas.microsoft.com/office/drawing/2014/main" id="{AB5AFD0B-A58F-7C47-BBA8-2819D3B9ECD6}"/>
              </a:ext>
            </a:extLst>
          </p:cNvPr>
          <p:cNvSpPr>
            <a:spLocks noGrp="1"/>
          </p:cNvSpPr>
          <p:nvPr>
            <p:ph type="ftr" sz="quarter" idx="11"/>
          </p:nvPr>
        </p:nvSpPr>
        <p:spPr/>
        <p:txBody>
          <a:bodyPr/>
          <a:lstStyle/>
          <a:p>
            <a:endParaRPr lang="en-JO"/>
          </a:p>
        </p:txBody>
      </p:sp>
      <p:sp>
        <p:nvSpPr>
          <p:cNvPr id="4" name="Slide Number Placeholder 3">
            <a:extLst>
              <a:ext uri="{FF2B5EF4-FFF2-40B4-BE49-F238E27FC236}">
                <a16:creationId xmlns:a16="http://schemas.microsoft.com/office/drawing/2014/main" id="{52B4BA57-E6D5-9C44-9CBF-556ED64F085D}"/>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127460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1FB4-EC84-9344-B7B3-9507CC3788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Content Placeholder 2">
            <a:extLst>
              <a:ext uri="{FF2B5EF4-FFF2-40B4-BE49-F238E27FC236}">
                <a16:creationId xmlns:a16="http://schemas.microsoft.com/office/drawing/2014/main" id="{4D36B029-CAEC-7F43-9B72-DB1788484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Text Placeholder 3">
            <a:extLst>
              <a:ext uri="{FF2B5EF4-FFF2-40B4-BE49-F238E27FC236}">
                <a16:creationId xmlns:a16="http://schemas.microsoft.com/office/drawing/2014/main" id="{715C4006-0988-654D-84F3-82574B539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FD5D81-AC0B-3046-B04E-4AF9CB08B6CD}"/>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6" name="Footer Placeholder 5">
            <a:extLst>
              <a:ext uri="{FF2B5EF4-FFF2-40B4-BE49-F238E27FC236}">
                <a16:creationId xmlns:a16="http://schemas.microsoft.com/office/drawing/2014/main" id="{BFD19C67-8B14-7C42-84D7-9A22ADF96F49}"/>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2F9C13A0-4F8A-7442-A885-BCB298ADBDD2}"/>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20399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1A52-DE6F-A34B-82DA-CAA62053B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Picture Placeholder 2">
            <a:extLst>
              <a:ext uri="{FF2B5EF4-FFF2-40B4-BE49-F238E27FC236}">
                <a16:creationId xmlns:a16="http://schemas.microsoft.com/office/drawing/2014/main" id="{F2B5314C-CDFD-534B-BF6D-35961C265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O"/>
          </a:p>
        </p:txBody>
      </p:sp>
      <p:sp>
        <p:nvSpPr>
          <p:cNvPr id="4" name="Text Placeholder 3">
            <a:extLst>
              <a:ext uri="{FF2B5EF4-FFF2-40B4-BE49-F238E27FC236}">
                <a16:creationId xmlns:a16="http://schemas.microsoft.com/office/drawing/2014/main" id="{1A70805D-9B2C-6446-850D-9ADD78F05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83D26-6D4E-534D-A662-284A1C58BF7A}"/>
              </a:ext>
            </a:extLst>
          </p:cNvPr>
          <p:cNvSpPr>
            <a:spLocks noGrp="1"/>
          </p:cNvSpPr>
          <p:nvPr>
            <p:ph type="dt" sz="half" idx="10"/>
          </p:nvPr>
        </p:nvSpPr>
        <p:spPr/>
        <p:txBody>
          <a:bodyPr/>
          <a:lstStyle/>
          <a:p>
            <a:fld id="{AAD02AC9-AF37-C940-97DE-1854C0283479}" type="datetimeFigureOut">
              <a:rPr lang="en-JO" smtClean="0"/>
              <a:t>10/22/23</a:t>
            </a:fld>
            <a:endParaRPr lang="en-JO"/>
          </a:p>
        </p:txBody>
      </p:sp>
      <p:sp>
        <p:nvSpPr>
          <p:cNvPr id="6" name="Footer Placeholder 5">
            <a:extLst>
              <a:ext uri="{FF2B5EF4-FFF2-40B4-BE49-F238E27FC236}">
                <a16:creationId xmlns:a16="http://schemas.microsoft.com/office/drawing/2014/main" id="{F7465586-593C-A748-9060-6B652604936C}"/>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B269DDB8-8337-C245-AD5A-8A1D49EBC188}"/>
              </a:ext>
            </a:extLst>
          </p:cNvPr>
          <p:cNvSpPr>
            <a:spLocks noGrp="1"/>
          </p:cNvSpPr>
          <p:nvPr>
            <p:ph type="sldNum" sz="quarter" idx="12"/>
          </p:nvPr>
        </p:nvSpPr>
        <p:spPr/>
        <p:txBody>
          <a:bodyPr/>
          <a:lstStyle/>
          <a:p>
            <a:fld id="{92E26478-D5E0-0E49-8665-8493F60BFF9C}" type="slidenum">
              <a:rPr lang="en-JO" smtClean="0"/>
              <a:t>‹#›</a:t>
            </a:fld>
            <a:endParaRPr lang="en-JO"/>
          </a:p>
        </p:txBody>
      </p:sp>
    </p:spTree>
    <p:extLst>
      <p:ext uri="{BB962C8B-B14F-4D97-AF65-F5344CB8AC3E}">
        <p14:creationId xmlns:p14="http://schemas.microsoft.com/office/powerpoint/2010/main" val="124272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AE6F3C-0611-A84A-A126-7AD3540FB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O"/>
          </a:p>
        </p:txBody>
      </p:sp>
      <p:sp>
        <p:nvSpPr>
          <p:cNvPr id="3" name="Text Placeholder 2">
            <a:extLst>
              <a:ext uri="{FF2B5EF4-FFF2-40B4-BE49-F238E27FC236}">
                <a16:creationId xmlns:a16="http://schemas.microsoft.com/office/drawing/2014/main" id="{F88AC4E7-3E7B-584F-8C92-E95AD240F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23E20BC0-CFBB-9F49-B61C-A5AD401E9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02AC9-AF37-C940-97DE-1854C0283479}" type="datetimeFigureOut">
              <a:rPr lang="en-JO" smtClean="0"/>
              <a:t>10/22/23</a:t>
            </a:fld>
            <a:endParaRPr lang="en-JO"/>
          </a:p>
        </p:txBody>
      </p:sp>
      <p:sp>
        <p:nvSpPr>
          <p:cNvPr id="5" name="Footer Placeholder 4">
            <a:extLst>
              <a:ext uri="{FF2B5EF4-FFF2-40B4-BE49-F238E27FC236}">
                <a16:creationId xmlns:a16="http://schemas.microsoft.com/office/drawing/2014/main" id="{83CEDD3A-93CE-4D45-8B3D-92B0857A3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O"/>
          </a:p>
        </p:txBody>
      </p:sp>
      <p:sp>
        <p:nvSpPr>
          <p:cNvPr id="6" name="Slide Number Placeholder 5">
            <a:extLst>
              <a:ext uri="{FF2B5EF4-FFF2-40B4-BE49-F238E27FC236}">
                <a16:creationId xmlns:a16="http://schemas.microsoft.com/office/drawing/2014/main" id="{A3AE94C4-D12D-EC48-BED0-48BF27D7E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26478-D5E0-0E49-8665-8493F60BFF9C}" type="slidenum">
              <a:rPr lang="en-JO" smtClean="0"/>
              <a:t>‹#›</a:t>
            </a:fld>
            <a:endParaRPr lang="en-JO"/>
          </a:p>
        </p:txBody>
      </p:sp>
    </p:spTree>
    <p:extLst>
      <p:ext uri="{BB962C8B-B14F-4D97-AF65-F5344CB8AC3E}">
        <p14:creationId xmlns:p14="http://schemas.microsoft.com/office/powerpoint/2010/main" val="85082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B421-EFBA-E04C-8EE8-FCA7E2623D70}"/>
              </a:ext>
            </a:extLst>
          </p:cNvPr>
          <p:cNvSpPr>
            <a:spLocks noGrp="1"/>
          </p:cNvSpPr>
          <p:nvPr>
            <p:ph type="ctrTitle"/>
          </p:nvPr>
        </p:nvSpPr>
        <p:spPr/>
        <p:txBody>
          <a:bodyPr/>
          <a:lstStyle/>
          <a:p>
            <a:r>
              <a:rPr lang="en-JO" dirty="0"/>
              <a:t>Business Data Analytics Process</a:t>
            </a:r>
          </a:p>
        </p:txBody>
      </p:sp>
      <p:sp>
        <p:nvSpPr>
          <p:cNvPr id="3" name="Subtitle 2">
            <a:extLst>
              <a:ext uri="{FF2B5EF4-FFF2-40B4-BE49-F238E27FC236}">
                <a16:creationId xmlns:a16="http://schemas.microsoft.com/office/drawing/2014/main" id="{AB3DFB74-1130-B94E-9342-6ACC19069525}"/>
              </a:ext>
            </a:extLst>
          </p:cNvPr>
          <p:cNvSpPr>
            <a:spLocks noGrp="1"/>
          </p:cNvSpPr>
          <p:nvPr>
            <p:ph type="subTitle" idx="1"/>
          </p:nvPr>
        </p:nvSpPr>
        <p:spPr/>
        <p:txBody>
          <a:bodyPr/>
          <a:lstStyle/>
          <a:p>
            <a:r>
              <a:rPr lang="en-JO"/>
              <a:t>Chapter 02</a:t>
            </a:r>
          </a:p>
        </p:txBody>
      </p:sp>
    </p:spTree>
    <p:extLst>
      <p:ext uri="{BB962C8B-B14F-4D97-AF65-F5344CB8AC3E}">
        <p14:creationId xmlns:p14="http://schemas.microsoft.com/office/powerpoint/2010/main" val="311518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3A0F-4FAF-9047-9944-6BBD2D17F0E2}"/>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AC663C48-ECD4-8E40-9278-FC43E228D745}"/>
              </a:ext>
            </a:extLst>
          </p:cNvPr>
          <p:cNvSpPr>
            <a:spLocks noGrp="1"/>
          </p:cNvSpPr>
          <p:nvPr>
            <p:ph idx="1"/>
          </p:nvPr>
        </p:nvSpPr>
        <p:spPr/>
        <p:txBody>
          <a:bodyPr>
            <a:normAutofit/>
          </a:bodyPr>
          <a:lstStyle/>
          <a:p>
            <a:pPr algn="just"/>
            <a:r>
              <a:rPr lang="en-US" dirty="0"/>
              <a:t>To determine whether observed trends and behavior found in the relationships of the descriptive analysis of Step 1 actually exist or hold true and can be used to forecast or predict the future, More advanced analysis is undertaken in Step 2, </a:t>
            </a:r>
            <a:r>
              <a:rPr lang="en-US" i="1" dirty="0"/>
              <a:t>Predictive Analytic analysis, </a:t>
            </a:r>
            <a:r>
              <a:rPr lang="en-US" dirty="0"/>
              <a:t>of the BA process.</a:t>
            </a:r>
          </a:p>
          <a:p>
            <a:pPr marL="0" indent="0" algn="just">
              <a:buNone/>
            </a:pPr>
            <a:endParaRPr lang="en-US" dirty="0"/>
          </a:p>
          <a:p>
            <a:pPr algn="just"/>
            <a:r>
              <a:rPr lang="en-US" dirty="0"/>
              <a:t> There are many methods that can be used in this step of the BA process. </a:t>
            </a:r>
          </a:p>
        </p:txBody>
      </p:sp>
    </p:spTree>
    <p:extLst>
      <p:ext uri="{BB962C8B-B14F-4D97-AF65-F5344CB8AC3E}">
        <p14:creationId xmlns:p14="http://schemas.microsoft.com/office/powerpoint/2010/main" val="308253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7021-7378-304D-977E-A0C1FF88D676}"/>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CD9544D2-191E-8E40-B37F-F9C310B92D06}"/>
              </a:ext>
            </a:extLst>
          </p:cNvPr>
          <p:cNvSpPr>
            <a:spLocks noGrp="1"/>
          </p:cNvSpPr>
          <p:nvPr>
            <p:ph idx="1"/>
          </p:nvPr>
        </p:nvSpPr>
        <p:spPr/>
        <p:txBody>
          <a:bodyPr>
            <a:normAutofit lnSpcReduction="10000"/>
          </a:bodyPr>
          <a:lstStyle/>
          <a:p>
            <a:pPr algn="just"/>
            <a:r>
              <a:rPr lang="en-US" dirty="0"/>
              <a:t>A commonly used methodology is </a:t>
            </a:r>
            <a:r>
              <a:rPr lang="en-US" b="1" dirty="0"/>
              <a:t>multiple regression, “Forecasting</a:t>
            </a:r>
            <a:r>
              <a:rPr lang="en-US" dirty="0"/>
              <a:t>,” for a discussion on multiple regression and </a:t>
            </a:r>
            <a:r>
              <a:rPr lang="en-US" b="1" dirty="0"/>
              <a:t>ANOVA testing</a:t>
            </a:r>
            <a:r>
              <a:rPr lang="en-US" dirty="0"/>
              <a:t>. </a:t>
            </a:r>
          </a:p>
          <a:p>
            <a:pPr algn="just"/>
            <a:endParaRPr lang="en-US" dirty="0"/>
          </a:p>
          <a:p>
            <a:pPr algn="just"/>
            <a:r>
              <a:rPr lang="en-US" dirty="0"/>
              <a:t>This methodology is ideal for establishing whether a </a:t>
            </a:r>
            <a:r>
              <a:rPr lang="en-US" b="1" dirty="0"/>
              <a:t>statistical relationship exists between the predictive variables foun</a:t>
            </a:r>
            <a:r>
              <a:rPr lang="en-US" dirty="0"/>
              <a:t>d in the descriptive analysis. </a:t>
            </a:r>
          </a:p>
          <a:p>
            <a:pPr algn="just"/>
            <a:endParaRPr lang="en-US" dirty="0"/>
          </a:p>
          <a:p>
            <a:pPr algn="just"/>
            <a:r>
              <a:rPr lang="en-US" dirty="0"/>
              <a:t>The relationship might be to show that a dependent variable is predictively associated with business value or performance of some kind. </a:t>
            </a:r>
            <a:endParaRPr lang="en-JO" dirty="0"/>
          </a:p>
          <a:p>
            <a:endParaRPr lang="en-JO" dirty="0"/>
          </a:p>
        </p:txBody>
      </p:sp>
    </p:spTree>
    <p:extLst>
      <p:ext uri="{BB962C8B-B14F-4D97-AF65-F5344CB8AC3E}">
        <p14:creationId xmlns:p14="http://schemas.microsoft.com/office/powerpoint/2010/main" val="253540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883A-9AA9-384E-8B94-2C58419F6596}"/>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1B234762-937D-514C-B327-FEFB3B0B6177}"/>
              </a:ext>
            </a:extLst>
          </p:cNvPr>
          <p:cNvSpPr>
            <a:spLocks noGrp="1"/>
          </p:cNvSpPr>
          <p:nvPr>
            <p:ph idx="1"/>
          </p:nvPr>
        </p:nvSpPr>
        <p:spPr/>
        <p:txBody>
          <a:bodyPr>
            <a:normAutofit/>
          </a:bodyPr>
          <a:lstStyle/>
          <a:p>
            <a:pPr algn="just"/>
            <a:r>
              <a:rPr lang="en-US" dirty="0"/>
              <a:t>For example, a firm might want to determine which of several promotion efforts (independent variables measured and represented in the model by dollars in TV ads, radio ads, personal selling, and/or magazine ads) is most efficient in generating customer sale dollars (the dependent variable and a measure of business performance). </a:t>
            </a:r>
          </a:p>
          <a:p>
            <a:endParaRPr lang="en-JO" dirty="0"/>
          </a:p>
        </p:txBody>
      </p:sp>
    </p:spTree>
    <p:extLst>
      <p:ext uri="{BB962C8B-B14F-4D97-AF65-F5344CB8AC3E}">
        <p14:creationId xmlns:p14="http://schemas.microsoft.com/office/powerpoint/2010/main" val="263428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5D12-9FCE-5347-B83B-2C1D5AA274C1}"/>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EC60564D-0DD5-E049-A668-4E0942A45515}"/>
              </a:ext>
            </a:extLst>
          </p:cNvPr>
          <p:cNvSpPr>
            <a:spLocks noGrp="1"/>
          </p:cNvSpPr>
          <p:nvPr>
            <p:ph idx="1"/>
          </p:nvPr>
        </p:nvSpPr>
        <p:spPr/>
        <p:txBody>
          <a:bodyPr/>
          <a:lstStyle/>
          <a:p>
            <a:pPr algn="just"/>
            <a:r>
              <a:rPr lang="en-US" dirty="0"/>
              <a:t>Care would have to be taken to ensure the multiple regression model was used in a valid and reliable way, which is why ANOVA and other statistical confirmatory analyses are used to support the model development.</a:t>
            </a:r>
          </a:p>
          <a:p>
            <a:pPr marL="0" indent="0" algn="just">
              <a:buNone/>
            </a:pPr>
            <a:endParaRPr lang="en-US" dirty="0"/>
          </a:p>
          <a:p>
            <a:pPr algn="just"/>
            <a:r>
              <a:rPr lang="en-US" dirty="0"/>
              <a:t> Exploring a database using advanced statistical procedures to verify and confirm the best predictive variables is an important part of this step in the BA process. This answers the questions of what is currently happening and why it happened between the variables in the model.</a:t>
            </a:r>
            <a:endParaRPr lang="en-JO" dirty="0"/>
          </a:p>
          <a:p>
            <a:endParaRPr lang="en-JO" dirty="0"/>
          </a:p>
        </p:txBody>
      </p:sp>
    </p:spTree>
    <p:extLst>
      <p:ext uri="{BB962C8B-B14F-4D97-AF65-F5344CB8AC3E}">
        <p14:creationId xmlns:p14="http://schemas.microsoft.com/office/powerpoint/2010/main" val="1542262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2FA8-7CC2-F34C-952F-DC2B412EF63D}"/>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CD9E9086-A565-0346-AD79-D65487BC2D95}"/>
              </a:ext>
            </a:extLst>
          </p:cNvPr>
          <p:cNvSpPr>
            <a:spLocks noGrp="1"/>
          </p:cNvSpPr>
          <p:nvPr>
            <p:ph idx="1"/>
          </p:nvPr>
        </p:nvSpPr>
        <p:spPr/>
        <p:txBody>
          <a:bodyPr>
            <a:normAutofit fontScale="92500" lnSpcReduction="10000"/>
          </a:bodyPr>
          <a:lstStyle/>
          <a:p>
            <a:pPr algn="just"/>
            <a:r>
              <a:rPr lang="en-US" dirty="0"/>
              <a:t>A single or multiple regression model can often forecast a trend line into the future. </a:t>
            </a:r>
          </a:p>
          <a:p>
            <a:pPr algn="just"/>
            <a:r>
              <a:rPr lang="en-US" dirty="0"/>
              <a:t>When regression is not practical, other </a:t>
            </a:r>
            <a:r>
              <a:rPr lang="en-US" b="1" dirty="0"/>
              <a:t>forecasting methods in Time series (exponential smoothing, smoothing averages)</a:t>
            </a:r>
            <a:r>
              <a:rPr lang="en-US" dirty="0"/>
              <a:t> can be applied as predictive analytics to develop needed forecasts of business trends.   </a:t>
            </a:r>
          </a:p>
          <a:p>
            <a:pPr algn="just"/>
            <a:r>
              <a:rPr lang="en-US" dirty="0"/>
              <a:t>The identification of future trends is the main output of Step 2 and the predictive analytics used to find them. This helps answer the question of what will happen. </a:t>
            </a:r>
          </a:p>
          <a:p>
            <a:pPr algn="just"/>
            <a:r>
              <a:rPr lang="en-US" dirty="0"/>
              <a:t>If a firm knows where the future lies by forecasting trends as they would in Step 2 of the BA process, it can then take advantage of any possible opportunities predicted in that future state. </a:t>
            </a:r>
            <a:endParaRPr lang="en-JO" dirty="0"/>
          </a:p>
          <a:p>
            <a:endParaRPr lang="en-JO" dirty="0"/>
          </a:p>
        </p:txBody>
      </p:sp>
    </p:spTree>
    <p:extLst>
      <p:ext uri="{BB962C8B-B14F-4D97-AF65-F5344CB8AC3E}">
        <p14:creationId xmlns:p14="http://schemas.microsoft.com/office/powerpoint/2010/main" val="126934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7EB1-7AC7-C94D-BA92-E5FD66344A27}"/>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9CF88E07-EF99-7E4A-B2F7-E2F732AB09C5}"/>
              </a:ext>
            </a:extLst>
          </p:cNvPr>
          <p:cNvSpPr>
            <a:spLocks noGrp="1"/>
          </p:cNvSpPr>
          <p:nvPr>
            <p:ph idx="1"/>
          </p:nvPr>
        </p:nvSpPr>
        <p:spPr/>
        <p:txBody>
          <a:bodyPr>
            <a:normAutofit fontScale="92500" lnSpcReduction="10000"/>
          </a:bodyPr>
          <a:lstStyle/>
          <a:p>
            <a:pPr algn="just"/>
            <a:r>
              <a:rPr lang="en-US" dirty="0"/>
              <a:t>In Step 3, </a:t>
            </a:r>
            <a:r>
              <a:rPr lang="en-US" i="1" dirty="0"/>
              <a:t>Prescriptive Analytics analysis </a:t>
            </a:r>
            <a:r>
              <a:rPr lang="en-US" dirty="0"/>
              <a:t>, operations research methodologies can be used to optimally allocate a firm’s limited resources to take best advantage of the opportunities it found in the predicted future trends. </a:t>
            </a:r>
          </a:p>
          <a:p>
            <a:pPr algn="just"/>
            <a:endParaRPr lang="en-US" dirty="0"/>
          </a:p>
          <a:p>
            <a:pPr algn="just"/>
            <a:r>
              <a:rPr lang="en-US" dirty="0"/>
              <a:t>Limits on human, technology, and financial resources prevent any firm from going after all opportunities they may have available at any one time.</a:t>
            </a:r>
          </a:p>
          <a:p>
            <a:pPr algn="just"/>
            <a:endParaRPr lang="en-US" dirty="0"/>
          </a:p>
          <a:p>
            <a:pPr algn="just"/>
            <a:r>
              <a:rPr lang="en-US" dirty="0"/>
              <a:t> </a:t>
            </a:r>
            <a:r>
              <a:rPr lang="en-US" b="1" dirty="0"/>
              <a:t>The implementation of statistical results are based on the business environment variables seeing the validity and effectiveness of the organization .</a:t>
            </a:r>
            <a:r>
              <a:rPr lang="en-US" dirty="0"/>
              <a:t> </a:t>
            </a:r>
          </a:p>
          <a:p>
            <a:endParaRPr lang="en-JO" dirty="0"/>
          </a:p>
        </p:txBody>
      </p:sp>
    </p:spTree>
    <p:extLst>
      <p:ext uri="{BB962C8B-B14F-4D97-AF65-F5344CB8AC3E}">
        <p14:creationId xmlns:p14="http://schemas.microsoft.com/office/powerpoint/2010/main" val="2343999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6DC3-BCB6-D04C-A2A4-BBBDA2C183C7}"/>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E82E1CCD-C0FE-634F-9721-22F029CB41F6}"/>
              </a:ext>
            </a:extLst>
          </p:cNvPr>
          <p:cNvSpPr>
            <a:spLocks noGrp="1"/>
          </p:cNvSpPr>
          <p:nvPr>
            <p:ph idx="1"/>
          </p:nvPr>
        </p:nvSpPr>
        <p:spPr/>
        <p:txBody>
          <a:bodyPr/>
          <a:lstStyle/>
          <a:p>
            <a:pPr algn="just"/>
            <a:r>
              <a:rPr lang="en-US" dirty="0"/>
              <a:t>Using prescriptive analytics allows the firm to allocate limited resources to optimally achieve objectives as fully as possible. </a:t>
            </a:r>
          </a:p>
          <a:p>
            <a:pPr algn="just"/>
            <a:endParaRPr lang="en-US" dirty="0"/>
          </a:p>
          <a:p>
            <a:pPr algn="just"/>
            <a:r>
              <a:rPr lang="en-US" dirty="0"/>
              <a:t>For example, </a:t>
            </a:r>
            <a:r>
              <a:rPr lang="en-US" b="1" i="1" dirty="0"/>
              <a:t>linear programming</a:t>
            </a:r>
            <a:r>
              <a:rPr lang="en-US" i="1" dirty="0"/>
              <a:t> </a:t>
            </a:r>
            <a:r>
              <a:rPr lang="en-US" dirty="0"/>
              <a:t>(a constrained optimization methodology) has been used to maximize the profit in the design of supply chains.</a:t>
            </a:r>
          </a:p>
          <a:p>
            <a:pPr algn="just"/>
            <a:endParaRPr lang="en-US" dirty="0"/>
          </a:p>
          <a:p>
            <a:pPr algn="just"/>
            <a:r>
              <a:rPr lang="en-US" dirty="0"/>
              <a:t>This third step in the BA process answers the question of how best to allocate and manage decision-making in the future.</a:t>
            </a:r>
            <a:endParaRPr lang="en-JO" dirty="0"/>
          </a:p>
          <a:p>
            <a:endParaRPr lang="en-JO" dirty="0"/>
          </a:p>
        </p:txBody>
      </p:sp>
    </p:spTree>
    <p:extLst>
      <p:ext uri="{BB962C8B-B14F-4D97-AF65-F5344CB8AC3E}">
        <p14:creationId xmlns:p14="http://schemas.microsoft.com/office/powerpoint/2010/main" val="2675144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5C29-BBB0-4348-BBD8-4509C32C8468}"/>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9E5D9331-2855-984E-AABB-66F0D9E7CB94}"/>
              </a:ext>
            </a:extLst>
          </p:cNvPr>
          <p:cNvSpPr>
            <a:spLocks noGrp="1"/>
          </p:cNvSpPr>
          <p:nvPr>
            <p:ph idx="1"/>
          </p:nvPr>
        </p:nvSpPr>
        <p:spPr/>
        <p:txBody>
          <a:bodyPr/>
          <a:lstStyle/>
          <a:p>
            <a:pPr algn="just"/>
            <a:r>
              <a:rPr lang="en-US" dirty="0"/>
              <a:t>In summary, the three major components of descriptive, predictive, and prescriptive analytics arranged as steps in the BA process can help a firm find opportunities in data, predict trends that forecast future opportunities, and aid in selecting a course of action that optimizes the firm’s allocation of resources to maximize value and performance. </a:t>
            </a:r>
            <a:endParaRPr lang="en-JO" dirty="0"/>
          </a:p>
          <a:p>
            <a:endParaRPr lang="en-JO" dirty="0"/>
          </a:p>
        </p:txBody>
      </p:sp>
    </p:spTree>
    <p:extLst>
      <p:ext uri="{BB962C8B-B14F-4D97-AF65-F5344CB8AC3E}">
        <p14:creationId xmlns:p14="http://schemas.microsoft.com/office/powerpoint/2010/main" val="102201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8869-4B70-3E4B-9255-8EFCF59389C8}"/>
              </a:ext>
            </a:extLst>
          </p:cNvPr>
          <p:cNvSpPr>
            <a:spLocks noGrp="1"/>
          </p:cNvSpPr>
          <p:nvPr>
            <p:ph type="title"/>
          </p:nvPr>
        </p:nvSpPr>
        <p:spPr/>
        <p:txBody>
          <a:bodyPr/>
          <a:lstStyle/>
          <a:p>
            <a:r>
              <a:rPr lang="en-JO" b="1" dirty="0"/>
              <a:t>Business Process and Decis</a:t>
            </a:r>
            <a:r>
              <a:rPr lang="en-US" b="1" dirty="0" err="1"/>
              <a:t>i</a:t>
            </a:r>
            <a:r>
              <a:rPr lang="en-JO" b="1" dirty="0"/>
              <a:t>on Making</a:t>
            </a:r>
          </a:p>
        </p:txBody>
      </p:sp>
      <p:sp>
        <p:nvSpPr>
          <p:cNvPr id="3" name="Content Placeholder 2">
            <a:extLst>
              <a:ext uri="{FF2B5EF4-FFF2-40B4-BE49-F238E27FC236}">
                <a16:creationId xmlns:a16="http://schemas.microsoft.com/office/drawing/2014/main" id="{89B0C291-169C-0047-AD7E-A6C0F65D7996}"/>
              </a:ext>
            </a:extLst>
          </p:cNvPr>
          <p:cNvSpPr>
            <a:spLocks noGrp="1"/>
          </p:cNvSpPr>
          <p:nvPr>
            <p:ph idx="1"/>
          </p:nvPr>
        </p:nvSpPr>
        <p:spPr/>
        <p:txBody>
          <a:bodyPr/>
          <a:lstStyle/>
          <a:p>
            <a:r>
              <a:rPr lang="en-US" dirty="0"/>
              <a:t>The BA process can solve problems and identify opportunities to improve business performance. </a:t>
            </a:r>
          </a:p>
          <a:p>
            <a:endParaRPr lang="en-US" dirty="0"/>
          </a:p>
          <a:p>
            <a:r>
              <a:rPr lang="en-US" dirty="0"/>
              <a:t>In the process, organizations may also determine strategies to guide operations and help achieve competitive advantages. </a:t>
            </a:r>
          </a:p>
          <a:p>
            <a:endParaRPr lang="en-US" dirty="0"/>
          </a:p>
          <a:p>
            <a:r>
              <a:rPr lang="en-US" dirty="0"/>
              <a:t>Typically, solving problems and identifying strategic opportunities to follow are organization decision-making tasks</a:t>
            </a:r>
            <a:r>
              <a:rPr lang="en-JO" dirty="0">
                <a:effectLst/>
              </a:rPr>
              <a:t> </a:t>
            </a:r>
            <a:endParaRPr lang="en-JO" dirty="0"/>
          </a:p>
        </p:txBody>
      </p:sp>
    </p:spTree>
    <p:extLst>
      <p:ext uri="{BB962C8B-B14F-4D97-AF65-F5344CB8AC3E}">
        <p14:creationId xmlns:p14="http://schemas.microsoft.com/office/powerpoint/2010/main" val="1806126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388E68B-1AD2-5546-8B56-461984C9C3CD}"/>
              </a:ext>
            </a:extLst>
          </p:cNvPr>
          <p:cNvPicPr>
            <a:picLocks noGrp="1" noChangeAspect="1"/>
          </p:cNvPicPr>
          <p:nvPr>
            <p:ph idx="1"/>
          </p:nvPr>
        </p:nvPicPr>
        <p:blipFill>
          <a:blip r:embed="rId2"/>
          <a:stretch>
            <a:fillRect/>
          </a:stretch>
        </p:blipFill>
        <p:spPr>
          <a:xfrm>
            <a:off x="1969283" y="643466"/>
            <a:ext cx="8253434" cy="5571067"/>
          </a:xfrm>
          <a:prstGeom prst="rect">
            <a:avLst/>
          </a:prstGeom>
        </p:spPr>
      </p:pic>
    </p:spTree>
    <p:extLst>
      <p:ext uri="{BB962C8B-B14F-4D97-AF65-F5344CB8AC3E}">
        <p14:creationId xmlns:p14="http://schemas.microsoft.com/office/powerpoint/2010/main" val="42824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B40F-DD2C-FF48-9AB2-9EAFA29F1ABE}"/>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BA835CDE-E210-E54D-ACD5-1BDFE04DECCA}"/>
              </a:ext>
            </a:extLst>
          </p:cNvPr>
          <p:cNvSpPr>
            <a:spLocks noGrp="1"/>
          </p:cNvSpPr>
          <p:nvPr>
            <p:ph idx="1"/>
          </p:nvPr>
        </p:nvSpPr>
        <p:spPr/>
        <p:txBody>
          <a:bodyPr/>
          <a:lstStyle/>
          <a:p>
            <a:pPr algn="just"/>
            <a:r>
              <a:rPr lang="en-US" dirty="0"/>
              <a:t>The complete </a:t>
            </a:r>
            <a:r>
              <a:rPr lang="en-US" i="1" dirty="0"/>
              <a:t>business analytic process </a:t>
            </a:r>
            <a:r>
              <a:rPr lang="en-US" dirty="0"/>
              <a:t>involves the three major component steps applied  sequentially to a source of data (see Figure 1.1 ). The outcome of the business analytic process must relate to business and seek to improve business performance in some way.</a:t>
            </a:r>
            <a:endParaRPr lang="en-JO" dirty="0"/>
          </a:p>
          <a:p>
            <a:endParaRPr lang="en-JO" dirty="0"/>
          </a:p>
        </p:txBody>
      </p:sp>
    </p:spTree>
    <p:extLst>
      <p:ext uri="{BB962C8B-B14F-4D97-AF65-F5344CB8AC3E}">
        <p14:creationId xmlns:p14="http://schemas.microsoft.com/office/powerpoint/2010/main" val="2351156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EF6D-B58D-3D45-A8F1-64CADF0764D6}"/>
              </a:ext>
            </a:extLst>
          </p:cNvPr>
          <p:cNvSpPr>
            <a:spLocks noGrp="1"/>
          </p:cNvSpPr>
          <p:nvPr>
            <p:ph type="title"/>
          </p:nvPr>
        </p:nvSpPr>
        <p:spPr/>
        <p:txBody>
          <a:bodyPr/>
          <a:lstStyle/>
          <a:p>
            <a:r>
              <a:rPr lang="en-JO" b="1" dirty="0"/>
              <a:t>Business Process and Decis</a:t>
            </a:r>
            <a:r>
              <a:rPr lang="en-US" b="1" dirty="0" err="1"/>
              <a:t>i</a:t>
            </a:r>
            <a:r>
              <a:rPr lang="en-JO" b="1" dirty="0"/>
              <a:t>on Making</a:t>
            </a:r>
            <a:endParaRPr lang="en-JO" dirty="0"/>
          </a:p>
        </p:txBody>
      </p:sp>
      <p:sp>
        <p:nvSpPr>
          <p:cNvPr id="3" name="Content Placeholder 2">
            <a:extLst>
              <a:ext uri="{FF2B5EF4-FFF2-40B4-BE49-F238E27FC236}">
                <a16:creationId xmlns:a16="http://schemas.microsoft.com/office/drawing/2014/main" id="{6A64E976-37ED-7E40-83CA-BB3A8D563A12}"/>
              </a:ext>
            </a:extLst>
          </p:cNvPr>
          <p:cNvSpPr>
            <a:spLocks noGrp="1"/>
          </p:cNvSpPr>
          <p:nvPr>
            <p:ph idx="1"/>
          </p:nvPr>
        </p:nvSpPr>
        <p:spPr/>
        <p:txBody>
          <a:bodyPr/>
          <a:lstStyle/>
          <a:p>
            <a:r>
              <a:rPr lang="en-US" dirty="0"/>
              <a:t>As depicted in Figure 1.2 , the business analytic process has an inherent relationship to the steps in typical organization decision-making processes. </a:t>
            </a:r>
          </a:p>
          <a:p>
            <a:endParaRPr lang="en-US" dirty="0"/>
          </a:p>
          <a:p>
            <a:r>
              <a:rPr lang="en-US" dirty="0"/>
              <a:t>The </a:t>
            </a:r>
            <a:r>
              <a:rPr lang="en-US" i="1" dirty="0"/>
              <a:t>organization decision-making process </a:t>
            </a:r>
            <a:r>
              <a:rPr lang="en-US" dirty="0"/>
              <a:t>(ODMP) developed by </a:t>
            </a:r>
            <a:r>
              <a:rPr lang="en-US" dirty="0" err="1"/>
              <a:t>Elbing</a:t>
            </a:r>
            <a:r>
              <a:rPr lang="en-US" dirty="0"/>
              <a:t> (1970) and presented in Figure 1.2 is focused on decision making to solve problems but could also be applied to finding opportunities in data and deciding what is the best course of action to take advantage of them.</a:t>
            </a:r>
            <a:r>
              <a:rPr lang="en-JO" dirty="0">
                <a:effectLst/>
              </a:rPr>
              <a:t> </a:t>
            </a:r>
            <a:endParaRPr lang="en-JO" dirty="0"/>
          </a:p>
        </p:txBody>
      </p:sp>
    </p:spTree>
    <p:extLst>
      <p:ext uri="{BB962C8B-B14F-4D97-AF65-F5344CB8AC3E}">
        <p14:creationId xmlns:p14="http://schemas.microsoft.com/office/powerpoint/2010/main" val="2960416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4D2-42DC-1C4D-811D-43C04BBEEFBC}"/>
              </a:ext>
            </a:extLst>
          </p:cNvPr>
          <p:cNvSpPr>
            <a:spLocks noGrp="1"/>
          </p:cNvSpPr>
          <p:nvPr>
            <p:ph type="title"/>
          </p:nvPr>
        </p:nvSpPr>
        <p:spPr/>
        <p:txBody>
          <a:bodyPr/>
          <a:lstStyle/>
          <a:p>
            <a:r>
              <a:rPr lang="en-JO" b="1" dirty="0"/>
              <a:t>Business Process and Decis</a:t>
            </a:r>
            <a:r>
              <a:rPr lang="en-US" b="1" dirty="0" err="1"/>
              <a:t>i</a:t>
            </a:r>
            <a:r>
              <a:rPr lang="en-JO" b="1" dirty="0"/>
              <a:t>on Making</a:t>
            </a:r>
            <a:endParaRPr lang="en-JO" dirty="0"/>
          </a:p>
        </p:txBody>
      </p:sp>
      <p:sp>
        <p:nvSpPr>
          <p:cNvPr id="3" name="Content Placeholder 2">
            <a:extLst>
              <a:ext uri="{FF2B5EF4-FFF2-40B4-BE49-F238E27FC236}">
                <a16:creationId xmlns:a16="http://schemas.microsoft.com/office/drawing/2014/main" id="{378F87E4-F2BC-1643-9998-5E2846678E11}"/>
              </a:ext>
            </a:extLst>
          </p:cNvPr>
          <p:cNvSpPr>
            <a:spLocks noGrp="1"/>
          </p:cNvSpPr>
          <p:nvPr>
            <p:ph idx="1"/>
          </p:nvPr>
        </p:nvSpPr>
        <p:spPr/>
        <p:txBody>
          <a:bodyPr>
            <a:normAutofit lnSpcReduction="10000"/>
          </a:bodyPr>
          <a:lstStyle/>
          <a:p>
            <a:r>
              <a:rPr lang="en-US" dirty="0"/>
              <a:t>The five-step ODMP begins with the perception of disequilibrium, or the awareness that a problem exists that needs a decision. </a:t>
            </a:r>
          </a:p>
          <a:p>
            <a:endParaRPr lang="en-US" dirty="0"/>
          </a:p>
          <a:p>
            <a:r>
              <a:rPr lang="en-US" dirty="0"/>
              <a:t>Similarly, in the BA process, the first step is to recognize that databases may contain information that could both solve problems and find opportunities to improve business  performance.</a:t>
            </a:r>
          </a:p>
          <a:p>
            <a:endParaRPr lang="en-US" dirty="0"/>
          </a:p>
          <a:p>
            <a:r>
              <a:rPr lang="en-US" dirty="0"/>
              <a:t>Then in Step 2 of the ODMP, an exploration of the problem to determine its size, impact, and other factors is undertaken to diagnose what the problem is. </a:t>
            </a:r>
            <a:endParaRPr lang="en-JO" dirty="0"/>
          </a:p>
          <a:p>
            <a:endParaRPr lang="en-JO" dirty="0"/>
          </a:p>
        </p:txBody>
      </p:sp>
    </p:spTree>
    <p:extLst>
      <p:ext uri="{BB962C8B-B14F-4D97-AF65-F5344CB8AC3E}">
        <p14:creationId xmlns:p14="http://schemas.microsoft.com/office/powerpoint/2010/main" val="145817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0C1-0858-474E-92F3-02067DCEA3D0}"/>
              </a:ext>
            </a:extLst>
          </p:cNvPr>
          <p:cNvSpPr>
            <a:spLocks noGrp="1"/>
          </p:cNvSpPr>
          <p:nvPr>
            <p:ph type="title"/>
          </p:nvPr>
        </p:nvSpPr>
        <p:spPr/>
        <p:txBody>
          <a:bodyPr/>
          <a:lstStyle/>
          <a:p>
            <a:r>
              <a:rPr lang="en-JO" b="1" dirty="0"/>
              <a:t>Business Process and Decis</a:t>
            </a:r>
            <a:r>
              <a:rPr lang="en-US" b="1" dirty="0" err="1"/>
              <a:t>i</a:t>
            </a:r>
            <a:r>
              <a:rPr lang="en-JO" b="1" dirty="0"/>
              <a:t>on Making</a:t>
            </a:r>
            <a:endParaRPr lang="en-JO" dirty="0"/>
          </a:p>
        </p:txBody>
      </p:sp>
      <p:sp>
        <p:nvSpPr>
          <p:cNvPr id="3" name="Content Placeholder 2">
            <a:extLst>
              <a:ext uri="{FF2B5EF4-FFF2-40B4-BE49-F238E27FC236}">
                <a16:creationId xmlns:a16="http://schemas.microsoft.com/office/drawing/2014/main" id="{E0D748B3-E5B9-6D44-949A-32869F300DE3}"/>
              </a:ext>
            </a:extLst>
          </p:cNvPr>
          <p:cNvSpPr>
            <a:spLocks noGrp="1"/>
          </p:cNvSpPr>
          <p:nvPr>
            <p:ph idx="1"/>
          </p:nvPr>
        </p:nvSpPr>
        <p:spPr/>
        <p:txBody>
          <a:bodyPr/>
          <a:lstStyle/>
          <a:p>
            <a:r>
              <a:rPr lang="en-US" dirty="0"/>
              <a:t>Likewise, the BA descriptive analytic analysis explores factors that might prove useful in solving problems and offering opportunities. </a:t>
            </a:r>
          </a:p>
          <a:p>
            <a:endParaRPr lang="en-US" dirty="0"/>
          </a:p>
          <a:p>
            <a:r>
              <a:rPr lang="en-US" dirty="0"/>
              <a:t>The ODMP problem statement step is similarly structured to the BA predictive analysis to find strategies, paths, or trends that clearly define a problem or opportunity for an organization to solve problems.</a:t>
            </a:r>
            <a:endParaRPr lang="en-JO" dirty="0"/>
          </a:p>
          <a:p>
            <a:endParaRPr lang="en-JO" dirty="0"/>
          </a:p>
        </p:txBody>
      </p:sp>
    </p:spTree>
    <p:extLst>
      <p:ext uri="{BB962C8B-B14F-4D97-AF65-F5344CB8AC3E}">
        <p14:creationId xmlns:p14="http://schemas.microsoft.com/office/powerpoint/2010/main" val="2985489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C8C2-2879-4F44-97B2-63D9CD313E11}"/>
              </a:ext>
            </a:extLst>
          </p:cNvPr>
          <p:cNvSpPr>
            <a:spLocks noGrp="1"/>
          </p:cNvSpPr>
          <p:nvPr>
            <p:ph type="title"/>
          </p:nvPr>
        </p:nvSpPr>
        <p:spPr/>
        <p:txBody>
          <a:bodyPr/>
          <a:lstStyle/>
          <a:p>
            <a:r>
              <a:rPr lang="en-JO" b="1" dirty="0"/>
              <a:t>Business Process and Decis</a:t>
            </a:r>
            <a:r>
              <a:rPr lang="en-US" b="1" dirty="0" err="1"/>
              <a:t>i</a:t>
            </a:r>
            <a:r>
              <a:rPr lang="en-JO" b="1" dirty="0"/>
              <a:t>on Making</a:t>
            </a:r>
            <a:endParaRPr lang="en-JO" dirty="0"/>
          </a:p>
        </p:txBody>
      </p:sp>
      <p:sp>
        <p:nvSpPr>
          <p:cNvPr id="3" name="Content Placeholder 2">
            <a:extLst>
              <a:ext uri="{FF2B5EF4-FFF2-40B4-BE49-F238E27FC236}">
                <a16:creationId xmlns:a16="http://schemas.microsoft.com/office/drawing/2014/main" id="{D82417D5-794F-844D-A417-4969BDBE71DF}"/>
              </a:ext>
            </a:extLst>
          </p:cNvPr>
          <p:cNvSpPr>
            <a:spLocks noGrp="1"/>
          </p:cNvSpPr>
          <p:nvPr>
            <p:ph idx="1"/>
          </p:nvPr>
        </p:nvSpPr>
        <p:spPr/>
        <p:txBody>
          <a:bodyPr/>
          <a:lstStyle/>
          <a:p>
            <a:r>
              <a:rPr lang="en-US" dirty="0"/>
              <a:t>Finally, the ODMP’s last steps of strategy selection and implementation involve the same kinds of tasks that the BA process requires in the final prescriptive step (make an optimal selection of resource allocations that can be implemented for the betterment of the organization). </a:t>
            </a:r>
          </a:p>
          <a:p>
            <a:endParaRPr lang="en-US" dirty="0"/>
          </a:p>
          <a:p>
            <a:r>
              <a:rPr lang="en-US" dirty="0"/>
              <a:t>The decision-making foundation that has served ODMP for many decades parallels the BA process. The same logic serves both processes and supports organization decision-making skills and capacities.</a:t>
            </a:r>
            <a:endParaRPr lang="en-JO" dirty="0"/>
          </a:p>
          <a:p>
            <a:endParaRPr lang="en-JO" dirty="0"/>
          </a:p>
        </p:txBody>
      </p:sp>
    </p:spTree>
    <p:extLst>
      <p:ext uri="{BB962C8B-B14F-4D97-AF65-F5344CB8AC3E}">
        <p14:creationId xmlns:p14="http://schemas.microsoft.com/office/powerpoint/2010/main" val="1754396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D911-C5C0-9548-93DF-776522CEFE9A}"/>
              </a:ext>
            </a:extLst>
          </p:cNvPr>
          <p:cNvSpPr>
            <a:spLocks noGrp="1"/>
          </p:cNvSpPr>
          <p:nvPr>
            <p:ph type="title"/>
          </p:nvPr>
        </p:nvSpPr>
        <p:spPr/>
        <p:txBody>
          <a:bodyPr/>
          <a:lstStyle/>
          <a:p>
            <a:r>
              <a:rPr lang="en-JO" b="1" dirty="0"/>
              <a:t>Decision Models</a:t>
            </a:r>
          </a:p>
        </p:txBody>
      </p:sp>
      <p:sp>
        <p:nvSpPr>
          <p:cNvPr id="3" name="Content Placeholder 2">
            <a:extLst>
              <a:ext uri="{FF2B5EF4-FFF2-40B4-BE49-F238E27FC236}">
                <a16:creationId xmlns:a16="http://schemas.microsoft.com/office/drawing/2014/main" id="{EB624818-1756-3047-9F02-2EC349F6A550}"/>
              </a:ext>
            </a:extLst>
          </p:cNvPr>
          <p:cNvSpPr>
            <a:spLocks noGrp="1"/>
          </p:cNvSpPr>
          <p:nvPr>
            <p:ph idx="1"/>
          </p:nvPr>
        </p:nvSpPr>
        <p:spPr/>
        <p:txBody>
          <a:bodyPr/>
          <a:lstStyle/>
          <a:p>
            <a:pPr marL="109728" indent="0">
              <a:buNone/>
              <a:defRPr/>
            </a:pPr>
            <a:r>
              <a:rPr lang="en-US" u="sng" dirty="0"/>
              <a:t>Model</a:t>
            </a:r>
            <a:r>
              <a:rPr lang="en-US" dirty="0"/>
              <a:t>: </a:t>
            </a:r>
          </a:p>
          <a:p>
            <a:pPr marL="365760" indent="-256032">
              <a:buFont typeface="Wingdings 3"/>
              <a:buChar char=""/>
              <a:defRPr/>
            </a:pPr>
            <a:r>
              <a:rPr lang="en-US" dirty="0"/>
              <a:t>An abstraction or representation of a real system, idea, or object</a:t>
            </a:r>
          </a:p>
          <a:p>
            <a:pPr marL="365760" indent="-256032">
              <a:buFont typeface="Wingdings 3"/>
              <a:buChar char=""/>
              <a:defRPr/>
            </a:pPr>
            <a:endParaRPr lang="en-US" dirty="0"/>
          </a:p>
          <a:p>
            <a:pPr marL="365760" indent="-256032">
              <a:buFont typeface="Wingdings 3"/>
              <a:buChar char=""/>
              <a:defRPr/>
            </a:pPr>
            <a:r>
              <a:rPr lang="en-US" dirty="0"/>
              <a:t>Captures the most important features</a:t>
            </a:r>
          </a:p>
          <a:p>
            <a:pPr marL="365760" indent="-256032">
              <a:buFont typeface="Wingdings 3"/>
              <a:buChar char=""/>
              <a:defRPr/>
            </a:pPr>
            <a:endParaRPr lang="en-US" dirty="0"/>
          </a:p>
          <a:p>
            <a:pPr marL="365760" indent="-256032">
              <a:buFont typeface="Wingdings 3"/>
              <a:buChar char=""/>
              <a:defRPr/>
            </a:pPr>
            <a:r>
              <a:rPr lang="en-US" dirty="0"/>
              <a:t>Can be a written or verbal description, a visual display, a mathematical formula, or a spreadsheet representation </a:t>
            </a:r>
          </a:p>
          <a:p>
            <a:endParaRPr lang="en-JO" dirty="0"/>
          </a:p>
        </p:txBody>
      </p:sp>
    </p:spTree>
    <p:extLst>
      <p:ext uri="{BB962C8B-B14F-4D97-AF65-F5344CB8AC3E}">
        <p14:creationId xmlns:p14="http://schemas.microsoft.com/office/powerpoint/2010/main" val="928340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579E-69EA-1844-A091-4129F1E9256C}"/>
              </a:ext>
            </a:extLst>
          </p:cNvPr>
          <p:cNvSpPr>
            <a:spLocks noGrp="1"/>
          </p:cNvSpPr>
          <p:nvPr>
            <p:ph type="title"/>
          </p:nvPr>
        </p:nvSpPr>
        <p:spPr/>
        <p:txBody>
          <a:bodyPr/>
          <a:lstStyle/>
          <a:p>
            <a:r>
              <a:rPr lang="en-JO" b="1" dirty="0"/>
              <a:t>Decision Models</a:t>
            </a:r>
            <a:endParaRPr lang="en-JO" dirty="0"/>
          </a:p>
        </p:txBody>
      </p:sp>
      <p:sp>
        <p:nvSpPr>
          <p:cNvPr id="3" name="Content Placeholder 2">
            <a:extLst>
              <a:ext uri="{FF2B5EF4-FFF2-40B4-BE49-F238E27FC236}">
                <a16:creationId xmlns:a16="http://schemas.microsoft.com/office/drawing/2014/main" id="{219A2DCF-F485-EE4D-9AAF-9DFC257DFB88}"/>
              </a:ext>
            </a:extLst>
          </p:cNvPr>
          <p:cNvSpPr>
            <a:spLocks noGrp="1"/>
          </p:cNvSpPr>
          <p:nvPr>
            <p:ph idx="1"/>
          </p:nvPr>
        </p:nvSpPr>
        <p:spPr/>
        <p:txBody>
          <a:bodyPr>
            <a:normAutofit/>
          </a:bodyPr>
          <a:lstStyle/>
          <a:p>
            <a:r>
              <a:rPr lang="en-US" u="sng" dirty="0"/>
              <a:t>Example 1   Three Forms of a Model</a:t>
            </a:r>
            <a:endParaRPr lang="en-US" dirty="0"/>
          </a:p>
          <a:p>
            <a:r>
              <a:rPr lang="en-US" dirty="0"/>
              <a:t>The sales of a new produce, such as a first- generation iPad or 3D television, often follow a common pattern.</a:t>
            </a:r>
          </a:p>
          <a:p>
            <a:pPr>
              <a:buFontTx/>
              <a:buChar char="•"/>
            </a:pPr>
            <a:r>
              <a:rPr lang="en-US" dirty="0"/>
              <a:t>  Sales might grow at an increasing rate over time as positive customer feedback spreads.</a:t>
            </a:r>
          </a:p>
          <a:p>
            <a:pPr marL="0" indent="0">
              <a:buNone/>
            </a:pPr>
            <a:r>
              <a:rPr lang="en-US" dirty="0"/>
              <a:t>    (See the </a:t>
            </a:r>
            <a:r>
              <a:rPr lang="en-US" i="1" dirty="0"/>
              <a:t>S</a:t>
            </a:r>
            <a:r>
              <a:rPr lang="en-US" dirty="0"/>
              <a:t>-shaped curve on the following slide.)</a:t>
            </a:r>
          </a:p>
          <a:p>
            <a:pPr>
              <a:buFontTx/>
              <a:buChar char="•"/>
            </a:pPr>
            <a:r>
              <a:rPr lang="en-US" dirty="0"/>
              <a:t>  A mathematical model of the S-curve can be identified; for example, </a:t>
            </a:r>
            <a:r>
              <a:rPr lang="en-US" i="1" dirty="0"/>
              <a:t>S</a:t>
            </a:r>
            <a:r>
              <a:rPr lang="en-US" dirty="0"/>
              <a:t> = </a:t>
            </a:r>
            <a:r>
              <a:rPr lang="en-US" i="1" dirty="0" err="1"/>
              <a:t>ae</a:t>
            </a:r>
            <a:r>
              <a:rPr lang="en-US" i="1" baseline="30000" dirty="0" err="1"/>
              <a:t>be</a:t>
            </a:r>
            <a:r>
              <a:rPr lang="en-US" i="1" baseline="46000" dirty="0" err="1"/>
              <a:t>ct</a:t>
            </a:r>
            <a:r>
              <a:rPr lang="en-US" dirty="0"/>
              <a:t>, where </a:t>
            </a:r>
            <a:r>
              <a:rPr lang="en-US" i="1" dirty="0"/>
              <a:t>S</a:t>
            </a:r>
            <a:r>
              <a:rPr lang="en-US" dirty="0"/>
              <a:t> is sales, </a:t>
            </a:r>
            <a:r>
              <a:rPr lang="en-US" i="1" dirty="0"/>
              <a:t>t</a:t>
            </a:r>
            <a:r>
              <a:rPr lang="en-US" dirty="0"/>
              <a:t> is time, </a:t>
            </a:r>
            <a:r>
              <a:rPr lang="en-US" i="1" dirty="0"/>
              <a:t>e</a:t>
            </a:r>
            <a:r>
              <a:rPr lang="en-US" dirty="0"/>
              <a:t> is the base of natural logarithms, and </a:t>
            </a:r>
            <a:r>
              <a:rPr lang="en-US" i="1" dirty="0"/>
              <a:t>a</a:t>
            </a:r>
            <a:r>
              <a:rPr lang="en-US" dirty="0"/>
              <a:t>, </a:t>
            </a:r>
            <a:r>
              <a:rPr lang="en-US" i="1" dirty="0"/>
              <a:t>b</a:t>
            </a:r>
            <a:r>
              <a:rPr lang="en-US" dirty="0"/>
              <a:t> and </a:t>
            </a:r>
            <a:r>
              <a:rPr lang="en-US" i="1" dirty="0"/>
              <a:t>c</a:t>
            </a:r>
            <a:r>
              <a:rPr lang="en-US" dirty="0"/>
              <a:t> are constants.</a:t>
            </a:r>
          </a:p>
          <a:p>
            <a:endParaRPr lang="en-JO" dirty="0"/>
          </a:p>
        </p:txBody>
      </p:sp>
    </p:spTree>
    <p:extLst>
      <p:ext uri="{BB962C8B-B14F-4D97-AF65-F5344CB8AC3E}">
        <p14:creationId xmlns:p14="http://schemas.microsoft.com/office/powerpoint/2010/main" val="3448909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B92D068-FCEA-9B4D-93ED-A856CE5B7D6A}"/>
              </a:ext>
            </a:extLst>
          </p:cNvPr>
          <p:cNvPicPr>
            <a:picLocks noGrp="1" noChangeAspect="1" noChangeArrowheads="1"/>
          </p:cNvPicPr>
          <p:nvPr>
            <p:ph idx="1"/>
          </p:nvPr>
        </p:nvPicPr>
        <p:blipFill>
          <a:blip r:embed="rId2"/>
          <a:stretch>
            <a:fillRect/>
          </a:stretch>
        </p:blipFill>
        <p:spPr bwMode="auto">
          <a:xfrm>
            <a:off x="1453442" y="643466"/>
            <a:ext cx="9285115" cy="5571067"/>
          </a:xfrm>
          <a:prstGeom prst="rect">
            <a:avLst/>
          </a:prstGeom>
          <a:noFill/>
        </p:spPr>
      </p:pic>
    </p:spTree>
    <p:extLst>
      <p:ext uri="{BB962C8B-B14F-4D97-AF65-F5344CB8AC3E}">
        <p14:creationId xmlns:p14="http://schemas.microsoft.com/office/powerpoint/2010/main" val="362474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B940-ACCA-2A47-83EA-F6762D89718D}"/>
              </a:ext>
            </a:extLst>
          </p:cNvPr>
          <p:cNvSpPr>
            <a:spLocks noGrp="1"/>
          </p:cNvSpPr>
          <p:nvPr>
            <p:ph type="title"/>
          </p:nvPr>
        </p:nvSpPr>
        <p:spPr/>
        <p:txBody>
          <a:bodyPr/>
          <a:lstStyle/>
          <a:p>
            <a:r>
              <a:rPr lang="en-JO" b="1" dirty="0"/>
              <a:t>Decision Models</a:t>
            </a:r>
            <a:endParaRPr lang="en-JO" dirty="0"/>
          </a:p>
        </p:txBody>
      </p:sp>
      <p:sp>
        <p:nvSpPr>
          <p:cNvPr id="3" name="Content Placeholder 2">
            <a:extLst>
              <a:ext uri="{FF2B5EF4-FFF2-40B4-BE49-F238E27FC236}">
                <a16:creationId xmlns:a16="http://schemas.microsoft.com/office/drawing/2014/main" id="{0A5F0BD0-CF1A-B246-83B2-3F8617470465}"/>
              </a:ext>
            </a:extLst>
          </p:cNvPr>
          <p:cNvSpPr>
            <a:spLocks noGrp="1"/>
          </p:cNvSpPr>
          <p:nvPr>
            <p:ph idx="1"/>
          </p:nvPr>
        </p:nvSpPr>
        <p:spPr/>
        <p:txBody>
          <a:bodyPr>
            <a:normAutofit lnSpcReduction="10000"/>
          </a:bodyPr>
          <a:lstStyle/>
          <a:p>
            <a:pPr marL="365760" indent="-256032">
              <a:buFont typeface="Wingdings 3"/>
              <a:buChar char=""/>
              <a:defRPr/>
            </a:pPr>
            <a:r>
              <a:rPr lang="en-US" dirty="0"/>
              <a:t>A </a:t>
            </a:r>
            <a:r>
              <a:rPr lang="en-US" u="sng" dirty="0"/>
              <a:t>decision model</a:t>
            </a:r>
            <a:r>
              <a:rPr lang="en-US" dirty="0"/>
              <a:t> is a model used to understand, analyze, or facilitate decision making.</a:t>
            </a:r>
          </a:p>
          <a:p>
            <a:pPr marL="365760" indent="-256032">
              <a:buFont typeface="Wingdings 3"/>
              <a:buChar char=""/>
              <a:defRPr/>
            </a:pPr>
            <a:r>
              <a:rPr lang="en-US" dirty="0"/>
              <a:t>Types of model </a:t>
            </a:r>
            <a:r>
              <a:rPr lang="en-US" u="sng" dirty="0"/>
              <a:t>input</a:t>
            </a:r>
          </a:p>
          <a:p>
            <a:pPr marL="109728" indent="0">
              <a:buNone/>
              <a:defRPr/>
            </a:pPr>
            <a:r>
              <a:rPr lang="en-US" dirty="0"/>
              <a:t>   - data</a:t>
            </a:r>
          </a:p>
          <a:p>
            <a:pPr marL="109728" indent="0">
              <a:buNone/>
              <a:defRPr/>
            </a:pPr>
            <a:r>
              <a:rPr lang="en-US" dirty="0"/>
              <a:t>   - uncontrollable variables</a:t>
            </a:r>
          </a:p>
          <a:p>
            <a:pPr marL="109728" indent="0">
              <a:buNone/>
              <a:defRPr/>
            </a:pPr>
            <a:r>
              <a:rPr lang="en-US" dirty="0"/>
              <a:t>   - decision variables (controllable)</a:t>
            </a:r>
          </a:p>
          <a:p>
            <a:pPr marL="365760" indent="-256032">
              <a:buFont typeface="Wingdings 3"/>
              <a:buChar char=""/>
              <a:defRPr/>
            </a:pPr>
            <a:r>
              <a:rPr lang="en-US" dirty="0"/>
              <a:t>Types of model </a:t>
            </a:r>
            <a:r>
              <a:rPr lang="en-US" u="sng" dirty="0"/>
              <a:t>output</a:t>
            </a:r>
          </a:p>
          <a:p>
            <a:pPr marL="109728" indent="0">
              <a:buNone/>
              <a:defRPr/>
            </a:pPr>
            <a:r>
              <a:rPr lang="en-US" dirty="0"/>
              <a:t>   - performance measures</a:t>
            </a:r>
          </a:p>
          <a:p>
            <a:pPr marL="109728" indent="0">
              <a:buNone/>
              <a:defRPr/>
            </a:pPr>
            <a:r>
              <a:rPr lang="en-US" dirty="0"/>
              <a:t>   - behavioral measures</a:t>
            </a:r>
            <a:endParaRPr lang="en-JO" dirty="0"/>
          </a:p>
        </p:txBody>
      </p:sp>
    </p:spTree>
    <p:extLst>
      <p:ext uri="{BB962C8B-B14F-4D97-AF65-F5344CB8AC3E}">
        <p14:creationId xmlns:p14="http://schemas.microsoft.com/office/powerpoint/2010/main" val="2086463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156F2-49E8-2142-B064-009EC5657A9F}"/>
              </a:ext>
            </a:extLst>
          </p:cNvPr>
          <p:cNvSpPr>
            <a:spLocks noGrp="1"/>
          </p:cNvSpPr>
          <p:nvPr>
            <p:ph type="title"/>
          </p:nvPr>
        </p:nvSpPr>
        <p:spPr>
          <a:xfrm>
            <a:off x="1008184" y="174032"/>
            <a:ext cx="10175631" cy="1111843"/>
          </a:xfrm>
        </p:spPr>
        <p:txBody>
          <a:bodyPr anchor="ctr">
            <a:normAutofit/>
          </a:bodyPr>
          <a:lstStyle/>
          <a:p>
            <a:r>
              <a:rPr lang="en-JO" sz="4000" b="1" dirty="0"/>
              <a:t>Decision Models</a:t>
            </a:r>
            <a:endParaRPr lang="en-JO" sz="4000" dirty="0"/>
          </a:p>
        </p:txBody>
      </p:sp>
      <p:sp>
        <p:nvSpPr>
          <p:cNvPr id="3" name="Content Placeholder 2">
            <a:extLst>
              <a:ext uri="{FF2B5EF4-FFF2-40B4-BE49-F238E27FC236}">
                <a16:creationId xmlns:a16="http://schemas.microsoft.com/office/drawing/2014/main" id="{1178DCE8-CBBF-E544-B97A-1829962E36B2}"/>
              </a:ext>
            </a:extLst>
          </p:cNvPr>
          <p:cNvSpPr>
            <a:spLocks noGrp="1"/>
          </p:cNvSpPr>
          <p:nvPr>
            <p:ph idx="1"/>
          </p:nvPr>
        </p:nvSpPr>
        <p:spPr>
          <a:xfrm>
            <a:off x="703384" y="2098536"/>
            <a:ext cx="10175630" cy="767904"/>
          </a:xfrm>
        </p:spPr>
        <p:txBody>
          <a:bodyPr anchor="ctr">
            <a:normAutofit/>
          </a:bodyPr>
          <a:lstStyle/>
          <a:p>
            <a:pPr marL="0" indent="0" algn="ctr">
              <a:buNone/>
            </a:pPr>
            <a:r>
              <a:rPr lang="en-US" sz="2000" dirty="0"/>
              <a:t> Nature of Decision Models</a:t>
            </a:r>
          </a:p>
          <a:p>
            <a:pPr algn="ctr"/>
            <a:endParaRPr lang="en-JO" sz="2000" dirty="0"/>
          </a:p>
        </p:txBody>
      </p:sp>
      <p:pic>
        <p:nvPicPr>
          <p:cNvPr id="4" name="Picture 2">
            <a:extLst>
              <a:ext uri="{FF2B5EF4-FFF2-40B4-BE49-F238E27FC236}">
                <a16:creationId xmlns:a16="http://schemas.microsoft.com/office/drawing/2014/main" id="{929B4843-A26A-DF4C-9D2B-98B6E29B7700}"/>
              </a:ext>
            </a:extLst>
          </p:cNvPr>
          <p:cNvPicPr>
            <a:picLocks noChangeAspect="1" noChangeArrowheads="1"/>
          </p:cNvPicPr>
          <p:nvPr/>
        </p:nvPicPr>
        <p:blipFill>
          <a:blip r:embed="rId2"/>
          <a:stretch>
            <a:fillRect/>
          </a:stretch>
        </p:blipFill>
        <p:spPr bwMode="auto">
          <a:xfrm>
            <a:off x="835154" y="2711784"/>
            <a:ext cx="10515595" cy="3286123"/>
          </a:xfrm>
          <a:prstGeom prst="rect">
            <a:avLst/>
          </a:prstGeom>
          <a:noFill/>
        </p:spPr>
      </p:pic>
    </p:spTree>
    <p:extLst>
      <p:ext uri="{BB962C8B-B14F-4D97-AF65-F5344CB8AC3E}">
        <p14:creationId xmlns:p14="http://schemas.microsoft.com/office/powerpoint/2010/main" val="2028312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F102-1C02-654F-B2DA-E5A5616F2183}"/>
              </a:ext>
            </a:extLst>
          </p:cNvPr>
          <p:cNvSpPr>
            <a:spLocks noGrp="1"/>
          </p:cNvSpPr>
          <p:nvPr>
            <p:ph type="title"/>
          </p:nvPr>
        </p:nvSpPr>
        <p:spPr/>
        <p:txBody>
          <a:bodyPr/>
          <a:lstStyle/>
          <a:p>
            <a:r>
              <a:rPr lang="en-JO" b="1" dirty="0"/>
              <a:t>Decision Models</a:t>
            </a:r>
            <a:endParaRPr lang="en-JO" dirty="0"/>
          </a:p>
        </p:txBody>
      </p:sp>
      <p:sp>
        <p:nvSpPr>
          <p:cNvPr id="3" name="Content Placeholder 2">
            <a:extLst>
              <a:ext uri="{FF2B5EF4-FFF2-40B4-BE49-F238E27FC236}">
                <a16:creationId xmlns:a16="http://schemas.microsoft.com/office/drawing/2014/main" id="{B012AF13-02B8-344F-A686-BC66E3B137A1}"/>
              </a:ext>
            </a:extLst>
          </p:cNvPr>
          <p:cNvSpPr>
            <a:spLocks noGrp="1"/>
          </p:cNvSpPr>
          <p:nvPr>
            <p:ph idx="1"/>
          </p:nvPr>
        </p:nvSpPr>
        <p:spPr/>
        <p:txBody>
          <a:bodyPr/>
          <a:lstStyle/>
          <a:p>
            <a:pPr marL="109538" indent="0">
              <a:buNone/>
            </a:pPr>
            <a:r>
              <a:rPr lang="en-US" u="sng" dirty="0"/>
              <a:t>Example 2   A Sales-Promotion Model</a:t>
            </a:r>
          </a:p>
          <a:p>
            <a:pPr marL="566738" indent="-457200"/>
            <a:r>
              <a:rPr lang="en-US" dirty="0"/>
              <a:t>In the grocery industry, managers typically need to know how best to use pricing, coupons and advertising strategies to influence sales.</a:t>
            </a:r>
          </a:p>
          <a:p>
            <a:pPr marL="566738" indent="-457200"/>
            <a:endParaRPr lang="en-US" dirty="0"/>
          </a:p>
          <a:p>
            <a:pPr marL="566738" indent="-457200">
              <a:spcBef>
                <a:spcPts val="1200"/>
              </a:spcBef>
            </a:pPr>
            <a:r>
              <a:rPr lang="en-US" dirty="0"/>
              <a:t>Using Business Analytics, a grocer can develop a model that predicts sales using price, coupons and advertising.</a:t>
            </a:r>
          </a:p>
          <a:p>
            <a:endParaRPr lang="en-JO" dirty="0"/>
          </a:p>
        </p:txBody>
      </p:sp>
    </p:spTree>
    <p:extLst>
      <p:ext uri="{BB962C8B-B14F-4D97-AF65-F5344CB8AC3E}">
        <p14:creationId xmlns:p14="http://schemas.microsoft.com/office/powerpoint/2010/main" val="247382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D8D6C7-57FE-8F43-BA97-77F3DECA1114}"/>
              </a:ext>
            </a:extLst>
          </p:cNvPr>
          <p:cNvPicPr>
            <a:picLocks noGrp="1" noChangeAspect="1"/>
          </p:cNvPicPr>
          <p:nvPr>
            <p:ph idx="1"/>
          </p:nvPr>
        </p:nvPicPr>
        <p:blipFill>
          <a:blip r:embed="rId2"/>
          <a:stretch>
            <a:fillRect/>
          </a:stretch>
        </p:blipFill>
        <p:spPr>
          <a:xfrm>
            <a:off x="2357028" y="643466"/>
            <a:ext cx="7477944" cy="5571067"/>
          </a:xfrm>
          <a:prstGeom prst="rect">
            <a:avLst/>
          </a:prstGeom>
        </p:spPr>
      </p:pic>
    </p:spTree>
    <p:extLst>
      <p:ext uri="{BB962C8B-B14F-4D97-AF65-F5344CB8AC3E}">
        <p14:creationId xmlns:p14="http://schemas.microsoft.com/office/powerpoint/2010/main" val="451368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70E11-5FE1-814E-8B95-635CBB5B1A9F}"/>
              </a:ext>
            </a:extLst>
          </p:cNvPr>
          <p:cNvSpPr>
            <a:spLocks noGrp="1"/>
          </p:cNvSpPr>
          <p:nvPr>
            <p:ph type="title"/>
          </p:nvPr>
        </p:nvSpPr>
        <p:spPr>
          <a:xfrm>
            <a:off x="838200" y="365125"/>
            <a:ext cx="10515600" cy="1306443"/>
          </a:xfrm>
        </p:spPr>
        <p:txBody>
          <a:bodyPr>
            <a:normAutofit/>
          </a:bodyPr>
          <a:lstStyle/>
          <a:p>
            <a:r>
              <a:rPr lang="en-JO" sz="4000" b="1" dirty="0"/>
              <a:t>Decision Models</a:t>
            </a:r>
            <a:endParaRPr lang="en-JO" sz="4000" dirty="0"/>
          </a:p>
        </p:txBody>
      </p:sp>
      <p:sp>
        <p:nvSpPr>
          <p:cNvPr id="14" name="Content Placeholder 7">
            <a:extLst>
              <a:ext uri="{FF2B5EF4-FFF2-40B4-BE49-F238E27FC236}">
                <a16:creationId xmlns:a16="http://schemas.microsoft.com/office/drawing/2014/main" id="{315BCF0D-D63C-407F-8001-D5F1C0DC9893}"/>
              </a:ext>
            </a:extLst>
          </p:cNvPr>
          <p:cNvSpPr>
            <a:spLocks noGrp="1"/>
          </p:cNvSpPr>
          <p:nvPr>
            <p:ph idx="1"/>
          </p:nvPr>
        </p:nvSpPr>
        <p:spPr>
          <a:xfrm>
            <a:off x="838200" y="1825625"/>
            <a:ext cx="4152774" cy="4303464"/>
          </a:xfrm>
        </p:spPr>
        <p:txBody>
          <a:bodyPr>
            <a:normAutofit/>
          </a:bodyPr>
          <a:lstStyle/>
          <a:p>
            <a:pPr marL="109728" fontAlgn="auto">
              <a:spcBef>
                <a:spcPts val="0"/>
              </a:spcBef>
              <a:spcAft>
                <a:spcPts val="0"/>
              </a:spcAft>
              <a:defRPr/>
            </a:pPr>
            <a:r>
              <a:rPr lang="en-US" sz="2000" dirty="0"/>
              <a:t>Sales = 500 – 0.05(price) + 30(coupons) +0.08(advertising) + 0.25(price)(advertising)</a:t>
            </a:r>
          </a:p>
          <a:p>
            <a:endParaRPr lang="en-US" sz="2000" dirty="0"/>
          </a:p>
        </p:txBody>
      </p:sp>
      <p:pic>
        <p:nvPicPr>
          <p:cNvPr id="4" name="Picture 2" descr="Table&#10;&#10;Description automatically generated">
            <a:extLst>
              <a:ext uri="{FF2B5EF4-FFF2-40B4-BE49-F238E27FC236}">
                <a16:creationId xmlns:a16="http://schemas.microsoft.com/office/drawing/2014/main" id="{48BB0CC5-641C-174A-AC5D-EBB05269763D}"/>
              </a:ext>
            </a:extLst>
          </p:cNvPr>
          <p:cNvPicPr>
            <a:picLocks noChangeAspect="1" noChangeArrowheads="1"/>
          </p:cNvPicPr>
          <p:nvPr/>
        </p:nvPicPr>
        <p:blipFill rotWithShape="1">
          <a:blip r:embed="rId2"/>
          <a:srcRect l="9609" r="13714" b="-1"/>
          <a:stretch/>
        </p:blipFill>
        <p:spPr bwMode="auto">
          <a:xfrm>
            <a:off x="5183500" y="1904282"/>
            <a:ext cx="6170299" cy="4224808"/>
          </a:xfrm>
          <a:prstGeom prst="rect">
            <a:avLst/>
          </a:prstGeom>
          <a:noFill/>
        </p:spPr>
      </p:pic>
    </p:spTree>
    <p:extLst>
      <p:ext uri="{BB962C8B-B14F-4D97-AF65-F5344CB8AC3E}">
        <p14:creationId xmlns:p14="http://schemas.microsoft.com/office/powerpoint/2010/main" val="3835530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1C7379-8A8D-6A42-BB2A-D95D1AE4C17E}"/>
              </a:ext>
            </a:extLst>
          </p:cNvPr>
          <p:cNvSpPr>
            <a:spLocks noGrp="1"/>
          </p:cNvSpPr>
          <p:nvPr>
            <p:ph type="title"/>
          </p:nvPr>
        </p:nvSpPr>
        <p:spPr>
          <a:xfrm>
            <a:off x="643467" y="321734"/>
            <a:ext cx="10905066" cy="1135737"/>
          </a:xfrm>
        </p:spPr>
        <p:txBody>
          <a:bodyPr>
            <a:normAutofit/>
          </a:bodyPr>
          <a:lstStyle/>
          <a:p>
            <a:r>
              <a:rPr lang="en-JO" sz="3600" b="1" dirty="0"/>
              <a:t>Decision Models</a:t>
            </a:r>
            <a:endParaRPr lang="en-JO" sz="3600" dirty="0"/>
          </a:p>
        </p:txBody>
      </p:sp>
      <p:sp>
        <p:nvSpPr>
          <p:cNvPr id="3" name="Content Placeholder 2">
            <a:extLst>
              <a:ext uri="{FF2B5EF4-FFF2-40B4-BE49-F238E27FC236}">
                <a16:creationId xmlns:a16="http://schemas.microsoft.com/office/drawing/2014/main" id="{0E0023A1-830A-C94E-BF5C-0E5EABE9F064}"/>
              </a:ext>
            </a:extLst>
          </p:cNvPr>
          <p:cNvSpPr>
            <a:spLocks noGrp="1"/>
          </p:cNvSpPr>
          <p:nvPr>
            <p:ph idx="1"/>
          </p:nvPr>
        </p:nvSpPr>
        <p:spPr>
          <a:xfrm>
            <a:off x="643469" y="1782981"/>
            <a:ext cx="4008384" cy="4393982"/>
          </a:xfrm>
        </p:spPr>
        <p:txBody>
          <a:bodyPr>
            <a:normAutofit/>
          </a:bodyPr>
          <a:lstStyle/>
          <a:p>
            <a:pPr marL="109728" indent="0">
              <a:buNone/>
              <a:defRPr/>
            </a:pPr>
            <a:r>
              <a:rPr lang="en-US" sz="2000" u="sng" dirty="0"/>
              <a:t>Descriptive Decision Models</a:t>
            </a:r>
          </a:p>
          <a:p>
            <a:pPr marL="365760" indent="-256032">
              <a:buFont typeface="Wingdings 3"/>
              <a:buChar char=""/>
              <a:defRPr/>
            </a:pPr>
            <a:r>
              <a:rPr lang="en-US" sz="2000" dirty="0"/>
              <a:t>Simply tell “what is” and describe relationships</a:t>
            </a:r>
          </a:p>
          <a:p>
            <a:pPr marL="365760" indent="-256032">
              <a:buFont typeface="Wingdings 3"/>
              <a:buChar char=""/>
              <a:defRPr/>
            </a:pPr>
            <a:r>
              <a:rPr lang="en-US" sz="2000" dirty="0"/>
              <a:t>Do not tell managers what to do</a:t>
            </a:r>
          </a:p>
          <a:p>
            <a:pPr marL="365760" indent="-256032">
              <a:buFont typeface="Wingdings 3"/>
              <a:buChar char=""/>
              <a:defRPr/>
            </a:pPr>
            <a:endParaRPr lang="en-US" sz="2000" dirty="0"/>
          </a:p>
          <a:p>
            <a:r>
              <a:rPr lang="en-US" sz="2000" u="sng" dirty="0"/>
              <a:t>Example 3  An Influence Diagram for Total Cost</a:t>
            </a:r>
          </a:p>
          <a:p>
            <a:r>
              <a:rPr lang="en-US" sz="2000" dirty="0"/>
              <a:t>Influence Diagrams visually show how various model elements relate to one another.</a:t>
            </a:r>
          </a:p>
          <a:p>
            <a:endParaRPr lang="en-JO" sz="2000" dirty="0"/>
          </a:p>
        </p:txBody>
      </p:sp>
      <p:grpSp>
        <p:nvGrpSpPr>
          <p:cNvPr id="18"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F6B79DD7-F349-8845-A77F-6EF8017437EF}"/>
              </a:ext>
            </a:extLst>
          </p:cNvPr>
          <p:cNvPicPr>
            <a:picLocks noChangeAspect="1" noChangeArrowheads="1"/>
          </p:cNvPicPr>
          <p:nvPr/>
        </p:nvPicPr>
        <p:blipFill>
          <a:blip r:embed="rId2"/>
          <a:stretch>
            <a:fillRect/>
          </a:stretch>
        </p:blipFill>
        <p:spPr bwMode="auto">
          <a:xfrm>
            <a:off x="5295320" y="2142679"/>
            <a:ext cx="6253212" cy="3642495"/>
          </a:xfrm>
          <a:prstGeom prst="rect">
            <a:avLst/>
          </a:prstGeom>
          <a:noFill/>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1319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DD23BE-C5D4-304F-9B18-49E5EFC49ADD}"/>
              </a:ext>
            </a:extLst>
          </p:cNvPr>
          <p:cNvSpPr>
            <a:spLocks noGrp="1"/>
          </p:cNvSpPr>
          <p:nvPr>
            <p:ph type="title"/>
          </p:nvPr>
        </p:nvSpPr>
        <p:spPr>
          <a:xfrm>
            <a:off x="643467" y="321734"/>
            <a:ext cx="10905066" cy="1135737"/>
          </a:xfrm>
        </p:spPr>
        <p:txBody>
          <a:bodyPr>
            <a:normAutofit/>
          </a:bodyPr>
          <a:lstStyle/>
          <a:p>
            <a:r>
              <a:rPr lang="en-JO" sz="3600" b="1" dirty="0"/>
              <a:t>Decision Models</a:t>
            </a:r>
            <a:endParaRPr lang="en-JO" sz="3600" dirty="0"/>
          </a:p>
        </p:txBody>
      </p:sp>
      <p:sp>
        <p:nvSpPr>
          <p:cNvPr id="3" name="Content Placeholder 2">
            <a:extLst>
              <a:ext uri="{FF2B5EF4-FFF2-40B4-BE49-F238E27FC236}">
                <a16:creationId xmlns:a16="http://schemas.microsoft.com/office/drawing/2014/main" id="{EA6CDC46-2273-D54A-AEBA-FA6DDFF4E416}"/>
              </a:ext>
            </a:extLst>
          </p:cNvPr>
          <p:cNvSpPr>
            <a:spLocks noGrp="1"/>
          </p:cNvSpPr>
          <p:nvPr>
            <p:ph idx="1"/>
          </p:nvPr>
        </p:nvSpPr>
        <p:spPr>
          <a:xfrm>
            <a:off x="643469" y="1782981"/>
            <a:ext cx="4008384" cy="4393982"/>
          </a:xfrm>
        </p:spPr>
        <p:txBody>
          <a:bodyPr>
            <a:normAutofit/>
          </a:bodyPr>
          <a:lstStyle/>
          <a:p>
            <a:r>
              <a:rPr lang="en-US" sz="2000" u="sng" dirty="0"/>
              <a:t>Example 4  A Mathematical Model for Total Cost</a:t>
            </a:r>
          </a:p>
          <a:p>
            <a:pPr marL="0" indent="0">
              <a:buNone/>
            </a:pPr>
            <a:r>
              <a:rPr lang="en-US" sz="2000" i="1" dirty="0"/>
              <a:t>           TC = F +VQ</a:t>
            </a:r>
          </a:p>
          <a:p>
            <a:pPr marL="109538" indent="0">
              <a:buNone/>
            </a:pPr>
            <a:r>
              <a:rPr lang="en-US" sz="2000" i="1" dirty="0"/>
              <a:t>TC</a:t>
            </a:r>
            <a:r>
              <a:rPr lang="en-US" sz="2000" dirty="0"/>
              <a:t> is Total Cost</a:t>
            </a:r>
          </a:p>
          <a:p>
            <a:pPr marL="109538" indent="0">
              <a:buNone/>
            </a:pPr>
            <a:r>
              <a:rPr lang="en-US" sz="2000" i="1" dirty="0"/>
              <a:t>F</a:t>
            </a:r>
            <a:r>
              <a:rPr lang="en-US" sz="2000" dirty="0"/>
              <a:t> is Fixed cost</a:t>
            </a:r>
          </a:p>
          <a:p>
            <a:pPr marL="109538" indent="0">
              <a:buNone/>
            </a:pPr>
            <a:r>
              <a:rPr lang="en-US" sz="2000" i="1" dirty="0"/>
              <a:t>V</a:t>
            </a:r>
            <a:r>
              <a:rPr lang="en-US" sz="2000" dirty="0"/>
              <a:t> is Variable unit cost </a:t>
            </a:r>
          </a:p>
          <a:p>
            <a:pPr marL="109538" indent="0">
              <a:buNone/>
            </a:pPr>
            <a:r>
              <a:rPr lang="en-US" sz="2000" i="1" dirty="0"/>
              <a:t>Q</a:t>
            </a:r>
            <a:r>
              <a:rPr lang="en-US" sz="2000" dirty="0"/>
              <a:t> is Quantity produced</a:t>
            </a:r>
          </a:p>
          <a:p>
            <a:endParaRPr lang="en-JO"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8B13CBF9-3B4B-B444-97FF-5B3B1542E05C}"/>
              </a:ext>
            </a:extLst>
          </p:cNvPr>
          <p:cNvPicPr>
            <a:picLocks noChangeAspect="1" noChangeArrowheads="1"/>
          </p:cNvPicPr>
          <p:nvPr/>
        </p:nvPicPr>
        <p:blipFill>
          <a:blip r:embed="rId2"/>
          <a:stretch>
            <a:fillRect/>
          </a:stretch>
        </p:blipFill>
        <p:spPr bwMode="auto">
          <a:xfrm>
            <a:off x="5444525" y="1782981"/>
            <a:ext cx="5954801" cy="4361892"/>
          </a:xfrm>
          <a:prstGeom prst="rect">
            <a:avLst/>
          </a:prstGeom>
          <a:noFill/>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1610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928D5D-0CB9-9A4A-8C25-05E5EFBD7D1F}"/>
              </a:ext>
            </a:extLst>
          </p:cNvPr>
          <p:cNvSpPr>
            <a:spLocks noGrp="1"/>
          </p:cNvSpPr>
          <p:nvPr>
            <p:ph type="title"/>
          </p:nvPr>
        </p:nvSpPr>
        <p:spPr>
          <a:xfrm>
            <a:off x="643467" y="321734"/>
            <a:ext cx="10905066" cy="1135737"/>
          </a:xfrm>
        </p:spPr>
        <p:txBody>
          <a:bodyPr>
            <a:normAutofit/>
          </a:bodyPr>
          <a:lstStyle/>
          <a:p>
            <a:r>
              <a:rPr lang="en-JO" sz="3600" b="1" dirty="0"/>
              <a:t>Decision Models</a:t>
            </a:r>
            <a:endParaRPr lang="en-JO" sz="3600" dirty="0"/>
          </a:p>
        </p:txBody>
      </p:sp>
      <p:sp>
        <p:nvSpPr>
          <p:cNvPr id="3" name="Content Placeholder 2">
            <a:extLst>
              <a:ext uri="{FF2B5EF4-FFF2-40B4-BE49-F238E27FC236}">
                <a16:creationId xmlns:a16="http://schemas.microsoft.com/office/drawing/2014/main" id="{BC9CEBB5-B07B-B64C-9EF2-E5CA6237097D}"/>
              </a:ext>
            </a:extLst>
          </p:cNvPr>
          <p:cNvSpPr>
            <a:spLocks noGrp="1"/>
          </p:cNvSpPr>
          <p:nvPr>
            <p:ph idx="1"/>
          </p:nvPr>
        </p:nvSpPr>
        <p:spPr>
          <a:xfrm>
            <a:off x="643469" y="1782981"/>
            <a:ext cx="4008384" cy="4393982"/>
          </a:xfrm>
        </p:spPr>
        <p:txBody>
          <a:bodyPr>
            <a:normAutofit/>
          </a:bodyPr>
          <a:lstStyle/>
          <a:p>
            <a:pPr marL="109538" indent="0">
              <a:buNone/>
            </a:pPr>
            <a:r>
              <a:rPr lang="en-US" sz="2000" u="sng" dirty="0"/>
              <a:t>Example 5   A Break-even Decision Model</a:t>
            </a:r>
          </a:p>
          <a:p>
            <a:pPr marL="109538" indent="0">
              <a:buNone/>
            </a:pPr>
            <a:r>
              <a:rPr lang="en-US" sz="2000" i="1" dirty="0"/>
              <a:t>TC</a:t>
            </a:r>
            <a:r>
              <a:rPr lang="en-US" sz="2000" dirty="0"/>
              <a:t>(manufacturing) = $50,000 + $125*</a:t>
            </a:r>
            <a:r>
              <a:rPr lang="en-US" sz="2000" i="1" dirty="0"/>
              <a:t>Q</a:t>
            </a:r>
            <a:endParaRPr lang="en-US" sz="2000" dirty="0"/>
          </a:p>
          <a:p>
            <a:pPr marL="109538" indent="0">
              <a:buNone/>
            </a:pPr>
            <a:r>
              <a:rPr lang="en-US" sz="2000" i="1" dirty="0"/>
              <a:t>TC</a:t>
            </a:r>
            <a:r>
              <a:rPr lang="en-US" sz="2000" dirty="0"/>
              <a:t>(outsourcing) = $175*</a:t>
            </a:r>
            <a:r>
              <a:rPr lang="en-US" sz="2000" i="1" dirty="0"/>
              <a:t>Q</a:t>
            </a:r>
            <a:endParaRPr lang="en-US" sz="2000" dirty="0"/>
          </a:p>
          <a:p>
            <a:pPr marL="109538" indent="0">
              <a:spcBef>
                <a:spcPts val="1200"/>
              </a:spcBef>
              <a:buNone/>
            </a:pPr>
            <a:r>
              <a:rPr lang="en-US" sz="2000" u="sng" dirty="0"/>
              <a:t>Breakeven Point</a:t>
            </a:r>
            <a:r>
              <a:rPr lang="en-US" sz="2000" dirty="0"/>
              <a:t>:</a:t>
            </a:r>
          </a:p>
          <a:p>
            <a:pPr marL="109538" indent="0">
              <a:buNone/>
            </a:pPr>
            <a:r>
              <a:rPr lang="en-US" sz="2000" dirty="0"/>
              <a:t>Set </a:t>
            </a:r>
            <a:r>
              <a:rPr lang="en-US" sz="2000" i="1" dirty="0"/>
              <a:t>TC</a:t>
            </a:r>
            <a:r>
              <a:rPr lang="en-US" sz="2000" dirty="0"/>
              <a:t>(manufacturing) </a:t>
            </a:r>
          </a:p>
          <a:p>
            <a:pPr marL="109538" indent="0">
              <a:buNone/>
            </a:pPr>
            <a:r>
              <a:rPr lang="en-US" sz="2000" dirty="0"/>
              <a:t>      = </a:t>
            </a:r>
            <a:r>
              <a:rPr lang="en-US" sz="2000" i="1" dirty="0"/>
              <a:t>TC</a:t>
            </a:r>
            <a:r>
              <a:rPr lang="en-US" sz="2000" dirty="0"/>
              <a:t>(outsourcing)</a:t>
            </a:r>
          </a:p>
          <a:p>
            <a:pPr marL="109538" indent="0">
              <a:buNone/>
            </a:pPr>
            <a:r>
              <a:rPr lang="en-US" sz="2000" dirty="0"/>
              <a:t>Solve for </a:t>
            </a:r>
            <a:r>
              <a:rPr lang="en-US" sz="2000" i="1" dirty="0"/>
              <a:t>Q</a:t>
            </a:r>
            <a:r>
              <a:rPr lang="en-US" sz="2000" dirty="0"/>
              <a:t> = 1000 units</a:t>
            </a:r>
            <a:endParaRPr lang="en-JO"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79947622-8839-774C-B26E-F1A4CD3F059A}"/>
              </a:ext>
            </a:extLst>
          </p:cNvPr>
          <p:cNvPicPr>
            <a:picLocks noChangeAspect="1" noChangeArrowheads="1"/>
          </p:cNvPicPr>
          <p:nvPr/>
        </p:nvPicPr>
        <p:blipFill>
          <a:blip r:embed="rId2"/>
          <a:stretch>
            <a:fillRect/>
          </a:stretch>
        </p:blipFill>
        <p:spPr bwMode="auto">
          <a:xfrm>
            <a:off x="5295320" y="2080147"/>
            <a:ext cx="6253212" cy="3767560"/>
          </a:xfrm>
          <a:prstGeom prst="rect">
            <a:avLst/>
          </a:prstGeom>
          <a:noFill/>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17034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C8D54A-891B-E84F-8EEB-0F5B6A1CB691}"/>
              </a:ext>
            </a:extLst>
          </p:cNvPr>
          <p:cNvSpPr>
            <a:spLocks noGrp="1"/>
          </p:cNvSpPr>
          <p:nvPr>
            <p:ph type="title"/>
          </p:nvPr>
        </p:nvSpPr>
        <p:spPr>
          <a:xfrm>
            <a:off x="643467" y="321734"/>
            <a:ext cx="10905066" cy="1135737"/>
          </a:xfrm>
        </p:spPr>
        <p:txBody>
          <a:bodyPr>
            <a:normAutofit/>
          </a:bodyPr>
          <a:lstStyle/>
          <a:p>
            <a:r>
              <a:rPr lang="en-JO" sz="3600" b="1" dirty="0"/>
              <a:t>Decision Models</a:t>
            </a:r>
            <a:endParaRPr lang="en-JO" sz="3600" dirty="0"/>
          </a:p>
        </p:txBody>
      </p:sp>
      <p:sp>
        <p:nvSpPr>
          <p:cNvPr id="3" name="Content Placeholder 2">
            <a:extLst>
              <a:ext uri="{FF2B5EF4-FFF2-40B4-BE49-F238E27FC236}">
                <a16:creationId xmlns:a16="http://schemas.microsoft.com/office/drawing/2014/main" id="{009E2A48-3B68-EB42-B1DF-1AF095A3E694}"/>
              </a:ext>
            </a:extLst>
          </p:cNvPr>
          <p:cNvSpPr>
            <a:spLocks noGrp="1"/>
          </p:cNvSpPr>
          <p:nvPr>
            <p:ph idx="1"/>
          </p:nvPr>
        </p:nvSpPr>
        <p:spPr>
          <a:xfrm>
            <a:off x="643469" y="1782981"/>
            <a:ext cx="4008384" cy="4393982"/>
          </a:xfrm>
        </p:spPr>
        <p:txBody>
          <a:bodyPr>
            <a:normAutofit/>
          </a:bodyPr>
          <a:lstStyle/>
          <a:p>
            <a:pPr marL="109538" indent="0">
              <a:buNone/>
            </a:pPr>
            <a:r>
              <a:rPr lang="en-US" sz="2000" u="sng" dirty="0"/>
              <a:t>Example 6    A Linear Demand Prediction Model</a:t>
            </a:r>
          </a:p>
          <a:p>
            <a:pPr marL="109538" indent="0">
              <a:buNone/>
            </a:pPr>
            <a:r>
              <a:rPr lang="en-US" sz="2000" dirty="0"/>
              <a:t>As price increases, demand falls.</a:t>
            </a:r>
          </a:p>
          <a:p>
            <a:endParaRPr lang="en-JO"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CCA13611-3019-1548-8F2E-EDD240A07CC7}"/>
              </a:ext>
            </a:extLst>
          </p:cNvPr>
          <p:cNvPicPr>
            <a:picLocks noChangeAspect="1" noChangeArrowheads="1"/>
          </p:cNvPicPr>
          <p:nvPr/>
        </p:nvPicPr>
        <p:blipFill>
          <a:blip r:embed="rId2"/>
          <a:stretch>
            <a:fillRect/>
          </a:stretch>
        </p:blipFill>
        <p:spPr bwMode="auto">
          <a:xfrm>
            <a:off x="5295320" y="2103596"/>
            <a:ext cx="6253212" cy="3720661"/>
          </a:xfrm>
          <a:prstGeom prst="rect">
            <a:avLst/>
          </a:prstGeom>
          <a:noFill/>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26878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D45CD4-87FC-3A4A-B0D0-399420431CB5}"/>
              </a:ext>
            </a:extLst>
          </p:cNvPr>
          <p:cNvSpPr>
            <a:spLocks noGrp="1"/>
          </p:cNvSpPr>
          <p:nvPr>
            <p:ph type="title"/>
          </p:nvPr>
        </p:nvSpPr>
        <p:spPr>
          <a:xfrm>
            <a:off x="643467" y="321734"/>
            <a:ext cx="10905066" cy="1135737"/>
          </a:xfrm>
        </p:spPr>
        <p:txBody>
          <a:bodyPr>
            <a:normAutofit/>
          </a:bodyPr>
          <a:lstStyle/>
          <a:p>
            <a:r>
              <a:rPr lang="en-JO" sz="3600" b="1" dirty="0"/>
              <a:t>Decision Models</a:t>
            </a:r>
            <a:endParaRPr lang="en-JO" sz="3600" dirty="0"/>
          </a:p>
        </p:txBody>
      </p:sp>
      <p:sp>
        <p:nvSpPr>
          <p:cNvPr id="3" name="Content Placeholder 2">
            <a:extLst>
              <a:ext uri="{FF2B5EF4-FFF2-40B4-BE49-F238E27FC236}">
                <a16:creationId xmlns:a16="http://schemas.microsoft.com/office/drawing/2014/main" id="{D2AEBC5E-465C-0C45-AADA-63E267456228}"/>
              </a:ext>
            </a:extLst>
          </p:cNvPr>
          <p:cNvSpPr>
            <a:spLocks noGrp="1"/>
          </p:cNvSpPr>
          <p:nvPr>
            <p:ph idx="1"/>
          </p:nvPr>
        </p:nvSpPr>
        <p:spPr>
          <a:xfrm>
            <a:off x="643469" y="1782981"/>
            <a:ext cx="4008384" cy="4393982"/>
          </a:xfrm>
        </p:spPr>
        <p:txBody>
          <a:bodyPr>
            <a:normAutofit/>
          </a:bodyPr>
          <a:lstStyle/>
          <a:p>
            <a:pPr marL="109538" indent="0">
              <a:buNone/>
            </a:pPr>
            <a:r>
              <a:rPr lang="en-US" sz="2000" u="sng" dirty="0"/>
              <a:t>Example 7   A Nonlinear Demand Prediction Model</a:t>
            </a:r>
          </a:p>
          <a:p>
            <a:pPr marL="109538" indent="0">
              <a:buNone/>
            </a:pPr>
            <a:r>
              <a:rPr lang="en-US" sz="2000" dirty="0"/>
              <a:t>Assumes price elasticity (constant ratio of % change in demand to % change in price)</a:t>
            </a:r>
          </a:p>
          <a:p>
            <a:endParaRPr lang="en-JO"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A09EB7D6-0083-C448-B037-5B3963A08E1E}"/>
              </a:ext>
            </a:extLst>
          </p:cNvPr>
          <p:cNvPicPr>
            <a:picLocks noChangeAspect="1" noChangeArrowheads="1"/>
          </p:cNvPicPr>
          <p:nvPr/>
        </p:nvPicPr>
        <p:blipFill>
          <a:blip r:embed="rId2"/>
          <a:stretch>
            <a:fillRect/>
          </a:stretch>
        </p:blipFill>
        <p:spPr bwMode="auto">
          <a:xfrm>
            <a:off x="5295320" y="2064515"/>
            <a:ext cx="6253212" cy="3798824"/>
          </a:xfrm>
          <a:prstGeom prst="rect">
            <a:avLst/>
          </a:prstGeom>
          <a:noFill/>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5910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61D8-7825-4F4B-A4FD-77330D034A7B}"/>
              </a:ext>
            </a:extLst>
          </p:cNvPr>
          <p:cNvSpPr>
            <a:spLocks noGrp="1"/>
          </p:cNvSpPr>
          <p:nvPr>
            <p:ph type="title"/>
          </p:nvPr>
        </p:nvSpPr>
        <p:spPr/>
        <p:txBody>
          <a:bodyPr/>
          <a:lstStyle/>
          <a:p>
            <a:r>
              <a:rPr lang="en-JO" b="1" dirty="0"/>
              <a:t>Decision Models</a:t>
            </a:r>
            <a:endParaRPr lang="en-JO" dirty="0"/>
          </a:p>
        </p:txBody>
      </p:sp>
      <p:sp>
        <p:nvSpPr>
          <p:cNvPr id="3" name="Content Placeholder 2">
            <a:extLst>
              <a:ext uri="{FF2B5EF4-FFF2-40B4-BE49-F238E27FC236}">
                <a16:creationId xmlns:a16="http://schemas.microsoft.com/office/drawing/2014/main" id="{81ADFDC7-DD13-4C42-B141-04B8E1303EBC}"/>
              </a:ext>
            </a:extLst>
          </p:cNvPr>
          <p:cNvSpPr>
            <a:spLocks noGrp="1"/>
          </p:cNvSpPr>
          <p:nvPr>
            <p:ph idx="1"/>
          </p:nvPr>
        </p:nvSpPr>
        <p:spPr/>
        <p:txBody>
          <a:bodyPr/>
          <a:lstStyle/>
          <a:p>
            <a:r>
              <a:rPr lang="en-US" dirty="0"/>
              <a:t>Predictive Decision Models often incorporate uncertainty to help managers analyze risk.</a:t>
            </a:r>
          </a:p>
          <a:p>
            <a:endParaRPr lang="en-US" dirty="0"/>
          </a:p>
          <a:p>
            <a:r>
              <a:rPr lang="en-US" dirty="0"/>
              <a:t>Aim to predict what will happen in the future.</a:t>
            </a:r>
          </a:p>
          <a:p>
            <a:endParaRPr lang="en-US" dirty="0"/>
          </a:p>
          <a:p>
            <a:r>
              <a:rPr lang="en-US" u="sng" dirty="0"/>
              <a:t>Uncertainty</a:t>
            </a:r>
            <a:r>
              <a:rPr lang="en-US" dirty="0"/>
              <a:t> is imperfect knowledge of what will happen in the future.</a:t>
            </a:r>
          </a:p>
          <a:p>
            <a:endParaRPr lang="en-US" dirty="0"/>
          </a:p>
          <a:p>
            <a:r>
              <a:rPr lang="en-US" u="sng" dirty="0"/>
              <a:t>Risk</a:t>
            </a:r>
            <a:r>
              <a:rPr lang="en-US" dirty="0"/>
              <a:t> is associated with the consequences of what actually happens.</a:t>
            </a:r>
          </a:p>
          <a:p>
            <a:endParaRPr lang="en-JO" dirty="0"/>
          </a:p>
        </p:txBody>
      </p:sp>
    </p:spTree>
    <p:extLst>
      <p:ext uri="{BB962C8B-B14F-4D97-AF65-F5344CB8AC3E}">
        <p14:creationId xmlns:p14="http://schemas.microsoft.com/office/powerpoint/2010/main" val="4053081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0C10-C014-FE45-996A-C8230FF95FF9}"/>
              </a:ext>
            </a:extLst>
          </p:cNvPr>
          <p:cNvSpPr>
            <a:spLocks noGrp="1"/>
          </p:cNvSpPr>
          <p:nvPr>
            <p:ph type="title"/>
          </p:nvPr>
        </p:nvSpPr>
        <p:spPr/>
        <p:txBody>
          <a:bodyPr/>
          <a:lstStyle/>
          <a:p>
            <a:r>
              <a:rPr lang="en-JO" b="1" dirty="0"/>
              <a:t>Decision Models</a:t>
            </a:r>
            <a:endParaRPr lang="en-JO" dirty="0"/>
          </a:p>
        </p:txBody>
      </p:sp>
      <p:sp>
        <p:nvSpPr>
          <p:cNvPr id="3" name="Content Placeholder 2">
            <a:extLst>
              <a:ext uri="{FF2B5EF4-FFF2-40B4-BE49-F238E27FC236}">
                <a16:creationId xmlns:a16="http://schemas.microsoft.com/office/drawing/2014/main" id="{F57749B6-FA6A-714C-BBE9-02425073F6E5}"/>
              </a:ext>
            </a:extLst>
          </p:cNvPr>
          <p:cNvSpPr>
            <a:spLocks noGrp="1"/>
          </p:cNvSpPr>
          <p:nvPr>
            <p:ph idx="1"/>
          </p:nvPr>
        </p:nvSpPr>
        <p:spPr/>
        <p:txBody>
          <a:bodyPr/>
          <a:lstStyle/>
          <a:p>
            <a:pPr marL="109728" indent="0">
              <a:buNone/>
              <a:defRPr/>
            </a:pPr>
            <a:r>
              <a:rPr lang="en-US" u="sng" dirty="0"/>
              <a:t>Prescriptive Decision Models</a:t>
            </a:r>
            <a:r>
              <a:rPr lang="en-US" dirty="0"/>
              <a:t> help decision makers identify the best solution.</a:t>
            </a:r>
          </a:p>
          <a:p>
            <a:pPr marL="365760" indent="-256032">
              <a:buFont typeface="Wingdings 3"/>
              <a:buChar char=""/>
              <a:defRPr/>
            </a:pPr>
            <a:r>
              <a:rPr lang="en-US" u="sng" dirty="0"/>
              <a:t>Optimization</a:t>
            </a:r>
            <a:r>
              <a:rPr lang="en-US" dirty="0"/>
              <a:t> - finding values of decision variables that minimize (or maximize) something such as cost (or profit).</a:t>
            </a:r>
          </a:p>
          <a:p>
            <a:pPr marL="365760" indent="-256032">
              <a:buFont typeface="Wingdings 3"/>
              <a:buChar char=""/>
              <a:defRPr/>
            </a:pPr>
            <a:r>
              <a:rPr lang="en-US" u="sng" dirty="0"/>
              <a:t>Objective function</a:t>
            </a:r>
            <a:r>
              <a:rPr lang="en-US" b="1" dirty="0"/>
              <a:t> </a:t>
            </a:r>
            <a:r>
              <a:rPr lang="en-US" dirty="0"/>
              <a:t>- the equation that minimizes (or maximizes) the quantity of interest.</a:t>
            </a:r>
          </a:p>
          <a:p>
            <a:pPr marL="365760" indent="-256032">
              <a:buFont typeface="Wingdings 3"/>
              <a:buChar char=""/>
              <a:defRPr/>
            </a:pPr>
            <a:r>
              <a:rPr lang="en-US" u="sng" dirty="0"/>
              <a:t>Constraints</a:t>
            </a:r>
            <a:r>
              <a:rPr lang="en-US" dirty="0"/>
              <a:t> - limitations or restrictions.</a:t>
            </a:r>
          </a:p>
          <a:p>
            <a:pPr marL="365760" indent="-256032">
              <a:buFont typeface="Wingdings 3"/>
              <a:buChar char=""/>
              <a:defRPr/>
            </a:pPr>
            <a:r>
              <a:rPr lang="en-US" u="sng" dirty="0"/>
              <a:t>Optimal solution</a:t>
            </a:r>
            <a:r>
              <a:rPr lang="en-US" dirty="0"/>
              <a:t> - values of the decision variables at the minimum (or maximum) point.</a:t>
            </a:r>
          </a:p>
          <a:p>
            <a:endParaRPr lang="en-JO" dirty="0"/>
          </a:p>
        </p:txBody>
      </p:sp>
    </p:spTree>
    <p:extLst>
      <p:ext uri="{BB962C8B-B14F-4D97-AF65-F5344CB8AC3E}">
        <p14:creationId xmlns:p14="http://schemas.microsoft.com/office/powerpoint/2010/main" val="3913760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15F7-11DD-AD40-BEE2-0FEC55EC8184}"/>
              </a:ext>
            </a:extLst>
          </p:cNvPr>
          <p:cNvSpPr>
            <a:spLocks noGrp="1"/>
          </p:cNvSpPr>
          <p:nvPr>
            <p:ph type="title"/>
          </p:nvPr>
        </p:nvSpPr>
        <p:spPr/>
        <p:txBody>
          <a:bodyPr/>
          <a:lstStyle/>
          <a:p>
            <a:r>
              <a:rPr lang="en-JO" b="1" dirty="0"/>
              <a:t>Decision Models</a:t>
            </a:r>
            <a:endParaRPr lang="en-JO" dirty="0"/>
          </a:p>
        </p:txBody>
      </p:sp>
      <p:sp>
        <p:nvSpPr>
          <p:cNvPr id="3" name="Content Placeholder 2">
            <a:extLst>
              <a:ext uri="{FF2B5EF4-FFF2-40B4-BE49-F238E27FC236}">
                <a16:creationId xmlns:a16="http://schemas.microsoft.com/office/drawing/2014/main" id="{D42A0225-F09D-F347-AC0C-491AA3CA3BAC}"/>
              </a:ext>
            </a:extLst>
          </p:cNvPr>
          <p:cNvSpPr>
            <a:spLocks noGrp="1"/>
          </p:cNvSpPr>
          <p:nvPr>
            <p:ph idx="1"/>
          </p:nvPr>
        </p:nvSpPr>
        <p:spPr/>
        <p:txBody>
          <a:bodyPr/>
          <a:lstStyle/>
          <a:p>
            <a:pPr marL="109728" indent="0">
              <a:buNone/>
              <a:defRPr/>
            </a:pPr>
            <a:r>
              <a:rPr lang="en-US" u="sng" dirty="0"/>
              <a:t>Example 1.11  A Pricing Model</a:t>
            </a:r>
            <a:endParaRPr lang="en-US" dirty="0"/>
          </a:p>
          <a:p>
            <a:pPr marL="365760" indent="-256032">
              <a:buFont typeface="Wingdings 3"/>
              <a:buChar char=""/>
              <a:defRPr/>
            </a:pPr>
            <a:r>
              <a:rPr lang="en-US" dirty="0"/>
              <a:t>A firm wishes to determine the best pricing for one of its products in order to maximize revenue.</a:t>
            </a:r>
          </a:p>
          <a:p>
            <a:pPr marL="365760" indent="-256032">
              <a:buFont typeface="Wingdings 3"/>
              <a:buChar char=""/>
              <a:defRPr/>
            </a:pPr>
            <a:r>
              <a:rPr lang="en-US" dirty="0"/>
              <a:t>Analysts determined the following model:</a:t>
            </a:r>
          </a:p>
          <a:p>
            <a:pPr marL="109728" indent="0">
              <a:buNone/>
              <a:defRPr/>
            </a:pPr>
            <a:r>
              <a:rPr lang="en-US" dirty="0"/>
              <a:t>   Sales = -2.9485(price) + 3240.9</a:t>
            </a:r>
          </a:p>
          <a:p>
            <a:pPr marL="109728" indent="0">
              <a:buNone/>
              <a:defRPr/>
            </a:pPr>
            <a:r>
              <a:rPr lang="en-US" dirty="0"/>
              <a:t>   Total revenue = (price)(sales)</a:t>
            </a:r>
          </a:p>
          <a:p>
            <a:pPr marL="365760" indent="-256032">
              <a:buFont typeface="Wingdings 3"/>
              <a:buChar char=""/>
              <a:defRPr/>
            </a:pPr>
            <a:r>
              <a:rPr lang="en-US" dirty="0"/>
              <a:t>Identify the price that maximizes total revenue, subject to any constraints that might exist. </a:t>
            </a:r>
          </a:p>
          <a:p>
            <a:endParaRPr lang="en-JO" dirty="0"/>
          </a:p>
        </p:txBody>
      </p:sp>
    </p:spTree>
    <p:extLst>
      <p:ext uri="{BB962C8B-B14F-4D97-AF65-F5344CB8AC3E}">
        <p14:creationId xmlns:p14="http://schemas.microsoft.com/office/powerpoint/2010/main" val="1448196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4931-F618-9B44-AD0E-1AF0A22611E8}"/>
              </a:ext>
            </a:extLst>
          </p:cNvPr>
          <p:cNvSpPr>
            <a:spLocks noGrp="1"/>
          </p:cNvSpPr>
          <p:nvPr>
            <p:ph type="title"/>
          </p:nvPr>
        </p:nvSpPr>
        <p:spPr/>
        <p:txBody>
          <a:bodyPr/>
          <a:lstStyle/>
          <a:p>
            <a:r>
              <a:rPr lang="en-JO" b="1" dirty="0"/>
              <a:t>Decision Models</a:t>
            </a:r>
            <a:endParaRPr lang="en-JO" dirty="0"/>
          </a:p>
        </p:txBody>
      </p:sp>
      <p:sp>
        <p:nvSpPr>
          <p:cNvPr id="3" name="Content Placeholder 2">
            <a:extLst>
              <a:ext uri="{FF2B5EF4-FFF2-40B4-BE49-F238E27FC236}">
                <a16:creationId xmlns:a16="http://schemas.microsoft.com/office/drawing/2014/main" id="{5C2ED8E6-90DC-2E43-A3DD-C6C9E78A2003}"/>
              </a:ext>
            </a:extLst>
          </p:cNvPr>
          <p:cNvSpPr>
            <a:spLocks noGrp="1"/>
          </p:cNvSpPr>
          <p:nvPr>
            <p:ph idx="1"/>
          </p:nvPr>
        </p:nvSpPr>
        <p:spPr/>
        <p:txBody>
          <a:bodyPr/>
          <a:lstStyle/>
          <a:p>
            <a:r>
              <a:rPr lang="en-US" u="sng" dirty="0"/>
              <a:t>Deterministic</a:t>
            </a:r>
            <a:r>
              <a:rPr lang="en-US" dirty="0"/>
              <a:t> prescriptive models have inputs that are known with certainty.</a:t>
            </a:r>
          </a:p>
          <a:p>
            <a:r>
              <a:rPr lang="en-US" u="sng" dirty="0"/>
              <a:t>Stochastic</a:t>
            </a:r>
            <a:r>
              <a:rPr lang="en-US" dirty="0"/>
              <a:t> prescriptive models have one or more inputs that are </a:t>
            </a:r>
            <a:r>
              <a:rPr lang="en-US" u="sng" dirty="0"/>
              <a:t>not</a:t>
            </a:r>
            <a:r>
              <a:rPr lang="en-US" dirty="0"/>
              <a:t> known with certainty.</a:t>
            </a:r>
          </a:p>
          <a:p>
            <a:r>
              <a:rPr lang="en-US" u="sng" dirty="0"/>
              <a:t>Algorithms</a:t>
            </a:r>
            <a:r>
              <a:rPr lang="en-US" dirty="0"/>
              <a:t> are systematic procedures used to find optimal solutions to decision models.</a:t>
            </a:r>
          </a:p>
          <a:p>
            <a:r>
              <a:rPr lang="en-US" u="sng" dirty="0"/>
              <a:t>Search algorithms</a:t>
            </a:r>
            <a:r>
              <a:rPr lang="en-US" b="1" dirty="0"/>
              <a:t> </a:t>
            </a:r>
            <a:r>
              <a:rPr lang="en-US" dirty="0"/>
              <a:t>are used for complex problems to find a good solution without guaranteeing an optimal solution.</a:t>
            </a:r>
          </a:p>
          <a:p>
            <a:endParaRPr lang="en-JO" dirty="0"/>
          </a:p>
        </p:txBody>
      </p:sp>
    </p:spTree>
    <p:extLst>
      <p:ext uri="{BB962C8B-B14F-4D97-AF65-F5344CB8AC3E}">
        <p14:creationId xmlns:p14="http://schemas.microsoft.com/office/powerpoint/2010/main" val="23337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FBF5-D3BD-0847-8604-4A61F76C697A}"/>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B08D5BD1-4095-E44C-8B0F-DF30A3D030AA}"/>
              </a:ext>
            </a:extLst>
          </p:cNvPr>
          <p:cNvSpPr>
            <a:spLocks noGrp="1"/>
          </p:cNvSpPr>
          <p:nvPr>
            <p:ph idx="1"/>
          </p:nvPr>
        </p:nvSpPr>
        <p:spPr/>
        <p:txBody>
          <a:bodyPr>
            <a:normAutofit fontScale="92500" lnSpcReduction="20000"/>
          </a:bodyPr>
          <a:lstStyle/>
          <a:p>
            <a:pPr algn="just"/>
            <a:r>
              <a:rPr lang="en-US" dirty="0"/>
              <a:t>The logic of the BA process in Figure 1.1 is initially based on a question: What valuable or problem-solving information is locked up in the sources of data that an organization has available? At each of the three steps that make up the BA process, additional questions need to be answered, as shown in Figure 1.1 . </a:t>
            </a:r>
          </a:p>
          <a:p>
            <a:pPr algn="just"/>
            <a:endParaRPr lang="en-US" dirty="0"/>
          </a:p>
          <a:p>
            <a:pPr algn="just"/>
            <a:r>
              <a:rPr lang="en-US" dirty="0"/>
              <a:t>Answering all these questions requires mining the information out of the data via the three steps of analysis that comprise the BA process.</a:t>
            </a:r>
          </a:p>
          <a:p>
            <a:pPr algn="just"/>
            <a:r>
              <a:rPr lang="en-US" dirty="0"/>
              <a:t> </a:t>
            </a:r>
          </a:p>
          <a:p>
            <a:pPr algn="just"/>
            <a:r>
              <a:rPr lang="en-US" dirty="0"/>
              <a:t>The analogy of digging in a mine is appropriate for the BA process because finding new, unique, and valuable information that can lead to a successful strategy is just as good as finding gold in a mine.</a:t>
            </a:r>
          </a:p>
          <a:p>
            <a:endParaRPr lang="en-JO" dirty="0"/>
          </a:p>
        </p:txBody>
      </p:sp>
    </p:spTree>
    <p:extLst>
      <p:ext uri="{BB962C8B-B14F-4D97-AF65-F5344CB8AC3E}">
        <p14:creationId xmlns:p14="http://schemas.microsoft.com/office/powerpoint/2010/main" val="111041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A30F-0D0A-D14F-A157-C0B21BFB8807}"/>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F5E65B5B-FA93-FB4B-89C5-917F13607A88}"/>
              </a:ext>
            </a:extLst>
          </p:cNvPr>
          <p:cNvSpPr>
            <a:spLocks noGrp="1"/>
          </p:cNvSpPr>
          <p:nvPr>
            <p:ph idx="1"/>
          </p:nvPr>
        </p:nvSpPr>
        <p:spPr/>
        <p:txBody>
          <a:bodyPr/>
          <a:lstStyle/>
          <a:p>
            <a:r>
              <a:rPr lang="en-US" dirty="0"/>
              <a:t>Many firms routinely undertake BA to solve specific problems, while other firms undertake BA to explore and discover new knowledge to guide organizational planning and decision-making to improve business performance.</a:t>
            </a:r>
          </a:p>
          <a:p>
            <a:endParaRPr lang="en-JO" dirty="0"/>
          </a:p>
          <a:p>
            <a:r>
              <a:rPr lang="en-US" dirty="0"/>
              <a:t>The size of some data sources can be unmanageable, overly complex, and generally confusing. Sorting out data and trying to make sense of its informational value requires the application of descriptive analytics as a first step in the BA process. </a:t>
            </a:r>
            <a:endParaRPr lang="en-JO" dirty="0"/>
          </a:p>
        </p:txBody>
      </p:sp>
    </p:spTree>
    <p:extLst>
      <p:ext uri="{BB962C8B-B14F-4D97-AF65-F5344CB8AC3E}">
        <p14:creationId xmlns:p14="http://schemas.microsoft.com/office/powerpoint/2010/main" val="236134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82F8-0415-2D46-90B7-56F0806BAEE9}"/>
              </a:ext>
            </a:extLst>
          </p:cNvPr>
          <p:cNvSpPr>
            <a:spLocks noGrp="1"/>
          </p:cNvSpPr>
          <p:nvPr>
            <p:ph type="title"/>
          </p:nvPr>
        </p:nvSpPr>
        <p:spPr>
          <a:xfrm>
            <a:off x="838200" y="379873"/>
            <a:ext cx="10515600" cy="1325563"/>
          </a:xfrm>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F06AEA13-45C6-E842-BBB8-0614014DFDE9}"/>
              </a:ext>
            </a:extLst>
          </p:cNvPr>
          <p:cNvSpPr>
            <a:spLocks noGrp="1"/>
          </p:cNvSpPr>
          <p:nvPr>
            <p:ph idx="1"/>
          </p:nvPr>
        </p:nvSpPr>
        <p:spPr/>
        <p:txBody>
          <a:bodyPr/>
          <a:lstStyle/>
          <a:p>
            <a:r>
              <a:rPr lang="en-US" dirty="0"/>
              <a:t>Also, incorporating some of the data into spreadsheets like Excel and preparing cross tabulations and contingency tables are means of restricting the data into a more manageable data structure. </a:t>
            </a:r>
          </a:p>
          <a:p>
            <a:r>
              <a:rPr lang="en-US" dirty="0"/>
              <a:t>Simple measures of central tendency and dispersion might be computed to try to capture possible opportunities for business improvement.</a:t>
            </a:r>
            <a:r>
              <a:rPr lang="en-JO" dirty="0">
                <a:effectLst/>
              </a:rPr>
              <a:t> </a:t>
            </a:r>
          </a:p>
          <a:p>
            <a:r>
              <a:rPr lang="en-US" dirty="0"/>
              <a:t>Other descriptive analytic summarization methods, including charting, plotting, and graphing, can help decision makers visualize the data to better understand content opportunities.</a:t>
            </a:r>
            <a:endParaRPr lang="en-JO" dirty="0"/>
          </a:p>
          <a:p>
            <a:endParaRPr lang="en-JO" dirty="0"/>
          </a:p>
        </p:txBody>
      </p:sp>
    </p:spTree>
    <p:extLst>
      <p:ext uri="{BB962C8B-B14F-4D97-AF65-F5344CB8AC3E}">
        <p14:creationId xmlns:p14="http://schemas.microsoft.com/office/powerpoint/2010/main" val="226327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9461-180D-3843-A5E4-DFE622093796}"/>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532199BA-E839-704B-A1D0-58384DF0030E}"/>
              </a:ext>
            </a:extLst>
          </p:cNvPr>
          <p:cNvSpPr>
            <a:spLocks noGrp="1"/>
          </p:cNvSpPr>
          <p:nvPr>
            <p:ph idx="1"/>
          </p:nvPr>
        </p:nvSpPr>
        <p:spPr/>
        <p:txBody>
          <a:bodyPr>
            <a:normAutofit fontScale="92500" lnSpcReduction="10000"/>
          </a:bodyPr>
          <a:lstStyle/>
          <a:p>
            <a:pPr algn="just"/>
            <a:r>
              <a:rPr lang="en-US" dirty="0"/>
              <a:t>From Step 1 in the </a:t>
            </a:r>
            <a:r>
              <a:rPr lang="en-US" i="1" dirty="0"/>
              <a:t>Descriptive Analytic analysis </a:t>
            </a:r>
            <a:r>
              <a:rPr lang="en-US" dirty="0"/>
              <a:t>(see Figure 1.1 ), some patterns or variables of business behavior should be identified representing </a:t>
            </a:r>
            <a:r>
              <a:rPr lang="en-US" b="1" dirty="0"/>
              <a:t>targets of business opportunities</a:t>
            </a:r>
            <a:r>
              <a:rPr lang="en-US" dirty="0"/>
              <a:t> and possible (but not yet defined) future trend behavior. </a:t>
            </a:r>
          </a:p>
          <a:p>
            <a:pPr algn="just"/>
            <a:r>
              <a:rPr lang="en-US" dirty="0"/>
              <a:t>Additional effort (more mining) might be required, such as the generation of </a:t>
            </a:r>
            <a:r>
              <a:rPr lang="en-US" b="1" dirty="0"/>
              <a:t>detailed statistical reports(based on percentage analysis, central tendency measure, dispersion)</a:t>
            </a:r>
            <a:r>
              <a:rPr lang="en-US" dirty="0"/>
              <a:t> narrowly focused on the data related to targets of business opportunities to explain what is taking place in the data (what happened in the past). </a:t>
            </a:r>
          </a:p>
          <a:p>
            <a:pPr algn="just"/>
            <a:r>
              <a:rPr lang="en-US" dirty="0"/>
              <a:t>This is like a statistical search for predictive variables in data that may lead to patterns of behavior a firm might take advantage of if the patterns of behavior occur in the future.</a:t>
            </a:r>
          </a:p>
          <a:p>
            <a:endParaRPr lang="en-JO" dirty="0"/>
          </a:p>
        </p:txBody>
      </p:sp>
    </p:spTree>
    <p:extLst>
      <p:ext uri="{BB962C8B-B14F-4D97-AF65-F5344CB8AC3E}">
        <p14:creationId xmlns:p14="http://schemas.microsoft.com/office/powerpoint/2010/main" val="371092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E8E-0824-854B-89BC-7F1A7484CB1F}"/>
              </a:ext>
            </a:extLst>
          </p:cNvPr>
          <p:cNvSpPr>
            <a:spLocks noGrp="1"/>
          </p:cNvSpPr>
          <p:nvPr>
            <p:ph type="title"/>
          </p:nvPr>
        </p:nvSpPr>
        <p:spPr/>
        <p:txBody>
          <a:bodyPr/>
          <a:lstStyle/>
          <a:p>
            <a:r>
              <a:rPr lang="en-US" b="1" dirty="0"/>
              <a:t>Business Analytics Process</a:t>
            </a:r>
            <a:endParaRPr lang="en-JO" dirty="0"/>
          </a:p>
        </p:txBody>
      </p:sp>
      <p:sp>
        <p:nvSpPr>
          <p:cNvPr id="3" name="Content Placeholder 2">
            <a:extLst>
              <a:ext uri="{FF2B5EF4-FFF2-40B4-BE49-F238E27FC236}">
                <a16:creationId xmlns:a16="http://schemas.microsoft.com/office/drawing/2014/main" id="{4A271A45-C00A-3848-8FD0-A1790481E191}"/>
              </a:ext>
            </a:extLst>
          </p:cNvPr>
          <p:cNvSpPr>
            <a:spLocks noGrp="1"/>
          </p:cNvSpPr>
          <p:nvPr>
            <p:ph idx="1"/>
          </p:nvPr>
        </p:nvSpPr>
        <p:spPr/>
        <p:txBody>
          <a:bodyPr/>
          <a:lstStyle/>
          <a:p>
            <a:pPr algn="just"/>
            <a:r>
              <a:rPr lang="en-US" b="1" i="1" dirty="0"/>
              <a:t>For example, a firm might find in its general sales information that during economic downtimes, certain products are sold to customers of a particular income level if certain advertising is undertaken</a:t>
            </a:r>
            <a:r>
              <a:rPr lang="en-US" dirty="0"/>
              <a:t>. </a:t>
            </a:r>
            <a:r>
              <a:rPr lang="en-US" b="1" dirty="0"/>
              <a:t>The sales, customers, and advertising variables may be in the form of any of the measurable scales for data in Table 1.4. </a:t>
            </a:r>
          </a:p>
          <a:p>
            <a:pPr algn="just"/>
            <a:endParaRPr lang="en-US" b="1" dirty="0"/>
          </a:p>
          <a:p>
            <a:pPr algn="just"/>
            <a:r>
              <a:rPr lang="en-US" dirty="0"/>
              <a:t> But they have to meet the three conditions of BA previously mentioned: clear relevancy to business, an implementable resulting insight, and performance and value measurement capabilities.</a:t>
            </a:r>
            <a:endParaRPr lang="en-JO" dirty="0"/>
          </a:p>
          <a:p>
            <a:endParaRPr lang="en-JO" dirty="0"/>
          </a:p>
        </p:txBody>
      </p:sp>
    </p:spTree>
    <p:extLst>
      <p:ext uri="{BB962C8B-B14F-4D97-AF65-F5344CB8AC3E}">
        <p14:creationId xmlns:p14="http://schemas.microsoft.com/office/powerpoint/2010/main" val="173586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538C1F-7390-C746-BF2B-D13128A35EA8}"/>
              </a:ext>
            </a:extLst>
          </p:cNvPr>
          <p:cNvPicPr>
            <a:picLocks noGrp="1" noChangeAspect="1"/>
          </p:cNvPicPr>
          <p:nvPr>
            <p:ph idx="1"/>
          </p:nvPr>
        </p:nvPicPr>
        <p:blipFill>
          <a:blip r:embed="rId2"/>
          <a:stretch>
            <a:fillRect/>
          </a:stretch>
        </p:blipFill>
        <p:spPr>
          <a:xfrm>
            <a:off x="1674517" y="643466"/>
            <a:ext cx="8842966" cy="5571067"/>
          </a:xfrm>
          <a:prstGeom prst="rect">
            <a:avLst/>
          </a:prstGeom>
        </p:spPr>
      </p:pic>
    </p:spTree>
    <p:extLst>
      <p:ext uri="{BB962C8B-B14F-4D97-AF65-F5344CB8AC3E}">
        <p14:creationId xmlns:p14="http://schemas.microsoft.com/office/powerpoint/2010/main" val="1505208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8AACBF3F089B48A4E7E9B3B91823FB" ma:contentTypeVersion="0" ma:contentTypeDescription="Create a new document." ma:contentTypeScope="" ma:versionID="34ba890787229886b0dbea59fd137bf2">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830C23-6456-4D73-A139-73682A675987}"/>
</file>

<file path=customXml/itemProps2.xml><?xml version="1.0" encoding="utf-8"?>
<ds:datastoreItem xmlns:ds="http://schemas.openxmlformats.org/officeDocument/2006/customXml" ds:itemID="{62DDAFBA-41A2-4CE5-9818-D189FD77A82F}"/>
</file>

<file path=customXml/itemProps3.xml><?xml version="1.0" encoding="utf-8"?>
<ds:datastoreItem xmlns:ds="http://schemas.openxmlformats.org/officeDocument/2006/customXml" ds:itemID="{161B540B-01B3-4683-91C4-2ED41854FB40}"/>
</file>

<file path=docProps/app.xml><?xml version="1.0" encoding="utf-8"?>
<Properties xmlns="http://schemas.openxmlformats.org/officeDocument/2006/extended-properties" xmlns:vt="http://schemas.openxmlformats.org/officeDocument/2006/docPropsVTypes">
  <TotalTime>72</TotalTime>
  <Words>2259</Words>
  <Application>Microsoft Macintosh PowerPoint</Application>
  <PresentationFormat>Widescreen</PresentationFormat>
  <Paragraphs>170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 3</vt:lpstr>
      <vt:lpstr>Office Theme</vt:lpstr>
      <vt:lpstr>Business Data Analytics Process</vt:lpstr>
      <vt:lpstr>Business Analytics Process</vt:lpstr>
      <vt:lpstr>PowerPoint Presentation</vt:lpstr>
      <vt:lpstr>Business Analytics Process</vt:lpstr>
      <vt:lpstr>Business Analytics Process</vt:lpstr>
      <vt:lpstr>Business Analytics Process</vt:lpstr>
      <vt:lpstr>Business Analytics Process</vt:lpstr>
      <vt:lpstr>Business Analytics Process</vt:lpstr>
      <vt:lpstr>PowerPoint Presentation</vt:lpstr>
      <vt:lpstr>Business Analytics Process</vt:lpstr>
      <vt:lpstr>Business Analytics Process</vt:lpstr>
      <vt:lpstr>Business Analytics Process</vt:lpstr>
      <vt:lpstr>Business Analytics Process</vt:lpstr>
      <vt:lpstr>Business Analytics Process</vt:lpstr>
      <vt:lpstr>Business Analytics Process</vt:lpstr>
      <vt:lpstr>Business Analytics Process</vt:lpstr>
      <vt:lpstr>Business Analytics Process</vt:lpstr>
      <vt:lpstr>Business Process and Decision Making</vt:lpstr>
      <vt:lpstr>PowerPoint Presentation</vt:lpstr>
      <vt:lpstr>Business Process and Decision Making</vt:lpstr>
      <vt:lpstr>Business Process and Decision Making</vt:lpstr>
      <vt:lpstr>Business Process and Decision Making</vt:lpstr>
      <vt:lpstr>Business Process and Decision Making</vt:lpstr>
      <vt:lpstr>Decision Models</vt:lpstr>
      <vt:lpstr>Decision Models</vt:lpstr>
      <vt:lpstr>PowerPoint Presentation</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Analytics Process</dc:title>
  <dc:creator>Hind Ahmad Ismail Bani Milhem</dc:creator>
  <cp:lastModifiedBy>Hind Ahmad Ismail Bani Milhem</cp:lastModifiedBy>
  <cp:revision>50</cp:revision>
  <dcterms:created xsi:type="dcterms:W3CDTF">2022-01-24T18:07:03Z</dcterms:created>
  <dcterms:modified xsi:type="dcterms:W3CDTF">2023-10-22T05:53:33Z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0x010100AC8AACBF3F089B48A4E7E9B3B91823FB</vt:lpwstr>
  </property>
</Properties>
</file>