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4" r:id="rId21"/>
    <p:sldId id="265" r:id="rId22"/>
    <p:sldId id="266" r:id="rId23"/>
    <p:sldId id="267" r:id="rId24"/>
    <p:sldId id="268" r:id="rId25"/>
    <p:sldId id="26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270" r:id="rId57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E5630-DBA2-D94E-A3A5-FE630E0D677F}" type="datetimeFigureOut">
              <a:rPr lang="en-JO" smtClean="0"/>
              <a:t>2/27/23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694B-75F9-DD4C-9A1C-8C1B7F6598E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73383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reference and basis, Python Software Foundation 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Python.org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docs.python.org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/3/tutorial/ </a:t>
            </a:r>
          </a:p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2694B-75F9-DD4C-9A1C-8C1B7F6598E8}" type="slidenum">
              <a:rPr lang="en-JO" smtClean="0"/>
              <a:t>7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81830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Reference: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for Data Analytics, Wes McKinney, 2012, O’Reilly Publishing </a:t>
            </a:r>
            <a:endParaRPr lang="en-US" dirty="0"/>
          </a:p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2694B-75F9-DD4C-9A1C-8C1B7F6598E8}" type="slidenum">
              <a:rPr lang="en-JO" smtClean="0"/>
              <a:t>8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72758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wesm</a:t>
            </a:r>
            <a:r>
              <a:rPr lang="en-US" dirty="0"/>
              <a:t>/</a:t>
            </a:r>
            <a:r>
              <a:rPr lang="en-US" dirty="0" err="1"/>
              <a:t>pydata</a:t>
            </a:r>
            <a:r>
              <a:rPr lang="en-US" dirty="0"/>
              <a:t>-book</a:t>
            </a:r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2694B-75F9-DD4C-9A1C-8C1B7F6598E8}" type="slidenum">
              <a:rPr lang="en-JO" smtClean="0"/>
              <a:t>27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793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wesm</a:t>
            </a:r>
            <a:r>
              <a:rPr lang="en-US" dirty="0"/>
              <a:t>/</a:t>
            </a:r>
            <a:r>
              <a:rPr lang="en-US" dirty="0" err="1"/>
              <a:t>pydata</a:t>
            </a:r>
            <a:r>
              <a:rPr lang="en-US" dirty="0"/>
              <a:t>-book </a:t>
            </a:r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2694B-75F9-DD4C-9A1C-8C1B7F6598E8}" type="slidenum">
              <a:rPr lang="en-JO" smtClean="0"/>
              <a:t>28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1652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C632-CE91-E542-8995-5F199D6D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6E48F-E90F-FA4A-93DA-A601AB24D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0ED0-02B1-8549-8257-91B21454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33B3-C45A-2D4F-831E-443CDDCD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076B-F1FE-C14B-B158-91D7E15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3556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88BC-ED0C-954E-8ABE-049729E9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CEDB1-7771-D040-A3B8-F401A3D0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7169-68FD-5549-8C8F-FDC6F225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83B8-0B1F-5041-A4A9-8948C20B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7619-777C-B942-BF37-227785C9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1597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A9B3E-37D1-CF46-A387-A8333C1DC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A30B-3FB1-AD49-A1A4-7A36A38B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E9B0-2C9D-1348-A5B1-D0F3A05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FC75-0180-1F45-82E1-8941F423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7CF8-040C-4742-899C-535B275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7536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E246-0F2B-3144-8988-675628B8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64BF-0396-604A-BBBC-57F81EAD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0CB-4E58-AE4A-9ED7-D55B95F6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9F31-B3CB-C648-AA1E-78E6CF74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1CF7-4CFE-8B48-B3C8-F107A8A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3427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EA7-D3AD-894F-A8C3-4D15FDC9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4DAD-8199-CB47-BE56-57661DC0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689B-02B8-C242-9ADF-9CAB3281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A968-E8B0-5549-B8C8-0FE38DDB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5FBE-4727-D64B-87F6-13C017CA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8508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C24A-3A76-3043-8126-A379268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DD8E-2209-5144-A57A-BA9AC6DAF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3CF29-6D59-304B-AB27-00E5E975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8091-CD3F-FA4E-9B08-AE616945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AB6D-6651-F445-816F-3451C56B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EE0DF-56E2-C64D-9FA3-FE89A77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0440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A886-0879-BB4B-A4FB-F5B7DC9A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E597B-260E-794A-8D2C-B4143881B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5829-F3E4-6B46-A9BB-6F442372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3A8AC-CFE2-9547-BA10-5E9B6D28F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6A6C7-CE30-5E48-9398-7A772D7B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36A20-F171-494F-82EC-8EC681DD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D162D-2FBC-8045-9712-F75695E8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D7D1A-101D-9C4E-BDC8-53BEFC1F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6978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A918-56E9-074C-AEF7-77491B25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6D080-D412-7B4D-82D7-FFC87D90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DA761-11D4-A54A-9E93-43B9FD44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8F9E4-5709-7646-AF65-AF1FB746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84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E7942-456C-8643-B71C-F81796B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FDE19-F728-C749-9C45-430FB16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7C58-07BC-CD46-A719-B5AB322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497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3C0C-3001-C146-9123-DD261F76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1C0F-F633-6A4D-94E7-7F830E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67AD-7AAF-1B48-AD61-435580B8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0C53-E8EC-5040-A953-48B1E7AD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230A-E3C8-904F-A264-220242F8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F99A5-64FA-9E45-B397-5532036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785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E34B-8258-A246-9F4D-FCCA9606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4B0CF-7A31-7849-88B2-8583B034B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648B5-E84F-F445-84F5-A919BB56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3AAB3-F721-5B42-B4B8-1B5022F4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D6E5-BC87-1244-B340-D3865F01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92C-3261-2D4C-A6DD-409EC329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20101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E48A2-7B64-F449-B812-A0889CFC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10D9-BFC2-C442-BBD8-97DC49E5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8811-8F15-3248-B2E9-1163CA012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AC2F-79B0-0841-AD79-DC6788A1372A}" type="datetimeFigureOut">
              <a:rPr lang="en-JO" smtClean="0"/>
              <a:t>2/27/23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94C0-9418-3E45-B480-6459D46BA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0CAB-978C-DD4E-B238-3E963894E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85F28-6AEB-7547-A454-EE3763A4C2B8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9479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hbs.edu/blog/top-business-analytics-skill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sci.com/technical-glossary/business-analytic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tutorial/" TargetMode="External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2/library/csv.html" TargetMode="External"/><Relationship Id="rId4" Type="http://schemas.openxmlformats.org/officeDocument/2006/relationships/hyperlink" Target="http://cs231n.github.io/python-numpy-tutoria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122-14A3-734E-8A19-5BE6587F2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O" dirty="0"/>
              <a:t>Business Data Analytics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F5DFA-93F5-1A48-80D2-D7F55AE1C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O"/>
              <a:t>Python Libraries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817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485D-1BAB-C445-A686-CED5309A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16AD-AB9F-1446-8ABB-47DACEF1C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NumPy contains, among other things:</a:t>
            </a:r>
          </a:p>
          <a:p>
            <a:r>
              <a:rPr lang="en-US" dirty="0"/>
              <a:t>A fast and efficient multidimensional array object </a:t>
            </a:r>
            <a:r>
              <a:rPr lang="en-US" i="1" dirty="0" err="1"/>
              <a:t>ndarray</a:t>
            </a:r>
            <a:endParaRPr lang="en-US" i="1" dirty="0"/>
          </a:p>
          <a:p>
            <a:r>
              <a:rPr lang="en-US" dirty="0"/>
              <a:t>Functions for performing element-wise computations with arrays or mathematical operations between arrays</a:t>
            </a:r>
          </a:p>
          <a:p>
            <a:r>
              <a:rPr lang="en-US" dirty="0"/>
              <a:t>Tools for reading and writing array-based datasets to disk</a:t>
            </a:r>
          </a:p>
          <a:p>
            <a:r>
              <a:rPr lang="en-US" dirty="0"/>
              <a:t>Linear algebra operations, Fourier transform, and random number generation</a:t>
            </a:r>
          </a:p>
          <a:p>
            <a:r>
              <a:rPr lang="en-US" dirty="0"/>
              <a:t>A mature C API to enable Python extensions and native C or C++ code to access NumPy’s data structures and computational facilities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29277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365F-132B-534E-B5E1-61BB9104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A76F-A511-A946-9CCB-3C9FA7AA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high-level data structures and functions designed to make working with structured or tabular data fast, easy, and expressive. </a:t>
            </a:r>
          </a:p>
          <a:p>
            <a:r>
              <a:rPr lang="en-US" dirty="0"/>
              <a:t>It has helped enable Python to be a powerful and productive data analysis environment. </a:t>
            </a:r>
          </a:p>
          <a:p>
            <a:r>
              <a:rPr lang="en-US" dirty="0"/>
              <a:t>Pandas blends the high-performance, array-computing ideas of NumPy with the flexible data manipulation capabilities of spreadsheets and relational databases (such as SQL). </a:t>
            </a:r>
          </a:p>
          <a:p>
            <a:r>
              <a:rPr lang="en-US" dirty="0"/>
              <a:t>It provides sophisticated indexing functionality to make it easy to reshape, slice and dice, perform aggregations, and select subsets of data.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0531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8BD-7BB8-2645-8DDE-0F101036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I</a:t>
            </a:r>
            <a:r>
              <a:rPr lang="en-US" dirty="0"/>
              <a:t>P</a:t>
            </a:r>
            <a:r>
              <a:rPr lang="en-JO" dirty="0"/>
              <a:t>ython and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CBCC-C9EE-0743-BE4D-F544E9DF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2001 as Fernando Pérez’s side project to make a better interactive Python interpreter.</a:t>
            </a:r>
          </a:p>
          <a:p>
            <a:r>
              <a:rPr lang="en-US" dirty="0"/>
              <a:t>In the subsequent 16 years it has become one of the most important tools in the modern Python data stack. </a:t>
            </a:r>
          </a:p>
          <a:p>
            <a:r>
              <a:rPr lang="en-US" dirty="0"/>
              <a:t>While it does not provide any computational or data analytical tools by itself, </a:t>
            </a:r>
            <a:r>
              <a:rPr lang="en-US" dirty="0" err="1"/>
              <a:t>IPython</a:t>
            </a:r>
            <a:r>
              <a:rPr lang="en-US" dirty="0"/>
              <a:t> is designed from the ground up to maximize your productivity in both interactive computing and software development. </a:t>
            </a:r>
          </a:p>
          <a:p>
            <a:r>
              <a:rPr lang="en-US" dirty="0"/>
              <a:t>It encourages an execute-explore workflow instead of the typical edit-compile run workflow of many other programming languages. </a:t>
            </a:r>
          </a:p>
          <a:p>
            <a:r>
              <a:rPr lang="en-US" dirty="0"/>
              <a:t>It also provides easy access to your operating system’s shell and filesystem. </a:t>
            </a:r>
          </a:p>
          <a:p>
            <a:r>
              <a:rPr lang="en-US" dirty="0"/>
              <a:t>Since much of data analysis coding involves exploration, trial and error, and iteration, </a:t>
            </a:r>
            <a:r>
              <a:rPr lang="en-US" dirty="0" err="1"/>
              <a:t>IPython</a:t>
            </a:r>
            <a:r>
              <a:rPr lang="en-US" dirty="0"/>
              <a:t> can help you get the job done faster.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11919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F353-D495-3846-A61A-E123458C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I</a:t>
            </a:r>
            <a:r>
              <a:rPr lang="en-US" dirty="0"/>
              <a:t>P</a:t>
            </a:r>
            <a:r>
              <a:rPr lang="en-JO" dirty="0"/>
              <a:t>ython and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2B1C-799A-7D45-80A8-4C5C3CDB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2014, Fernando and the </a:t>
            </a:r>
            <a:r>
              <a:rPr lang="en-US" dirty="0" err="1"/>
              <a:t>IPython</a:t>
            </a:r>
            <a:r>
              <a:rPr lang="en-US" dirty="0"/>
              <a:t> team announced the </a:t>
            </a:r>
            <a:r>
              <a:rPr lang="en-US" dirty="0" err="1"/>
              <a:t>Jupyter</a:t>
            </a:r>
            <a:r>
              <a:rPr lang="en-US" dirty="0"/>
              <a:t> project, a broader initiative to design language-agnostic interactive computing tools.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web notebook became the </a:t>
            </a:r>
            <a:r>
              <a:rPr lang="en-US" dirty="0" err="1"/>
              <a:t>Jupyter</a:t>
            </a:r>
            <a:r>
              <a:rPr lang="en-US" dirty="0"/>
              <a:t> notebook, with support now for over 40 programming languages.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system can now be used as a kernel (a programming language mode) for using Python with </a:t>
            </a:r>
            <a:r>
              <a:rPr lang="en-US" dirty="0" err="1"/>
              <a:t>Jupyter</a:t>
            </a:r>
            <a:r>
              <a:rPr lang="en-US" dirty="0"/>
              <a:t>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9590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CE35-24A4-624C-BCF9-434E887B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I</a:t>
            </a:r>
            <a:r>
              <a:rPr lang="en-US" dirty="0"/>
              <a:t>P</a:t>
            </a:r>
            <a:r>
              <a:rPr lang="en-JO" dirty="0"/>
              <a:t>ython and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711E-56F3-A341-9D59-F515CE8F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IPython</a:t>
            </a:r>
            <a:r>
              <a:rPr lang="en-US" dirty="0"/>
              <a:t> itself has become a component of the much broader </a:t>
            </a:r>
            <a:r>
              <a:rPr lang="en-US" dirty="0" err="1"/>
              <a:t>Jupyter</a:t>
            </a:r>
            <a:r>
              <a:rPr lang="en-US" dirty="0"/>
              <a:t> open -source project, which provides a productive environment for interactive and exploratory computing. </a:t>
            </a:r>
          </a:p>
          <a:p>
            <a:r>
              <a:rPr lang="en-US" dirty="0"/>
              <a:t>Its oldest and simplest “mode” is as an enhanced Python shell designed to accelerate the writing, testing, and debugging of Python code. </a:t>
            </a:r>
          </a:p>
          <a:p>
            <a:r>
              <a:rPr lang="en-US" dirty="0"/>
              <a:t>You can also use the </a:t>
            </a:r>
            <a:r>
              <a:rPr lang="en-US" dirty="0" err="1"/>
              <a:t>IPython</a:t>
            </a:r>
            <a:r>
              <a:rPr lang="en-US" dirty="0"/>
              <a:t> system through the </a:t>
            </a:r>
            <a:r>
              <a:rPr lang="en-US" dirty="0" err="1"/>
              <a:t>Jupyter</a:t>
            </a:r>
            <a:r>
              <a:rPr lang="en-US" dirty="0"/>
              <a:t> Notebook, an interactive web-based code “notebook” offering support for dozens of programming languages. </a:t>
            </a:r>
          </a:p>
          <a:p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shell and </a:t>
            </a:r>
            <a:r>
              <a:rPr lang="en-US" dirty="0" err="1"/>
              <a:t>Jupyter</a:t>
            </a:r>
            <a:r>
              <a:rPr lang="en-US" dirty="0"/>
              <a:t> notebooks are especially useful for data exploration and visualization.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5107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CED-2EC8-E14B-825C-D66D651B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I</a:t>
            </a:r>
            <a:r>
              <a:rPr lang="en-US" dirty="0"/>
              <a:t>P</a:t>
            </a:r>
            <a:r>
              <a:rPr lang="en-JO" dirty="0"/>
              <a:t>ython and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79E9-312A-4947-ADE1-317E6192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system also allows you to author content in Markdown and HTML, providing you a means to create rich documents with code and text. </a:t>
            </a:r>
          </a:p>
          <a:p>
            <a:endParaRPr lang="en-US" dirty="0"/>
          </a:p>
          <a:p>
            <a:r>
              <a:rPr lang="en-US" dirty="0"/>
              <a:t>Other programming languages have also implemented kernels for </a:t>
            </a:r>
            <a:r>
              <a:rPr lang="en-US" dirty="0" err="1"/>
              <a:t>Jupyter</a:t>
            </a:r>
            <a:r>
              <a:rPr lang="en-US" dirty="0"/>
              <a:t> to enable you to use languages other than Python in </a:t>
            </a:r>
            <a:r>
              <a:rPr lang="en-US" dirty="0" err="1"/>
              <a:t>Jupyter</a:t>
            </a:r>
            <a:r>
              <a:rPr lang="en-US" dirty="0"/>
              <a:t>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6434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A6B0-9F29-6C41-9D0E-FB0D5B4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C2F7-1B32-2E48-A29B-CA361C07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major components of the </a:t>
            </a:r>
            <a:r>
              <a:rPr lang="en-US" dirty="0" err="1"/>
              <a:t>Jupyter</a:t>
            </a:r>
            <a:r>
              <a:rPr lang="en-US" dirty="0"/>
              <a:t> project is the notebook, a type of interactive document for code, text (with or without markup), data visualizations, and other output. </a:t>
            </a:r>
          </a:p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interacts with kernels, which are implementations of the </a:t>
            </a:r>
            <a:r>
              <a:rPr lang="en-US" dirty="0" err="1"/>
              <a:t>Jupyter</a:t>
            </a:r>
            <a:r>
              <a:rPr lang="en-US" dirty="0"/>
              <a:t> interactive computing protocol in any number of programming languages. </a:t>
            </a:r>
          </a:p>
          <a:p>
            <a:r>
              <a:rPr lang="en-US" dirty="0"/>
              <a:t>Python’s </a:t>
            </a:r>
            <a:r>
              <a:rPr lang="en-US" dirty="0" err="1"/>
              <a:t>Jupyter</a:t>
            </a:r>
            <a:r>
              <a:rPr lang="en-US" dirty="0"/>
              <a:t> kernel uses the </a:t>
            </a:r>
            <a:r>
              <a:rPr lang="en-US" dirty="0" err="1"/>
              <a:t>IPython</a:t>
            </a:r>
            <a:r>
              <a:rPr lang="en-US" dirty="0"/>
              <a:t> system for its underlying behavior.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12233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150E5-7CB3-2544-B595-14E5FAE71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54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4B1D-3079-C64F-9654-70121D6E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1FC5-FB60-DA44-9BEC-DA3384A0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notebook, click the New button and select the “Python 3” or “</a:t>
            </a:r>
            <a:r>
              <a:rPr lang="en-US" dirty="0" err="1"/>
              <a:t>conda</a:t>
            </a:r>
            <a:r>
              <a:rPr lang="en-US" dirty="0"/>
              <a:t> [default]” option. You should see something like Figure 2-2. </a:t>
            </a:r>
          </a:p>
          <a:p>
            <a:endParaRPr lang="en-US" dirty="0"/>
          </a:p>
          <a:p>
            <a:r>
              <a:rPr lang="en-US" dirty="0"/>
              <a:t>If this is your first time, try clicking on the empty code “cell” and entering a line of Python code. Then press Shift-Enter to execute it.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05176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6BD04-4183-6D47-A8AC-5E2E1A590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5" y="643467"/>
            <a:ext cx="96888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4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BCE5-1558-9F40-917D-3EEF01DC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b="1" dirty="0"/>
              <a:t>Business Data Analytics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8209-3DB0-0340-8234-D6D32C7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analytics professionals need to be fluent in a variety of tools and programming languages. According to the Harvard Business Analytics program, the </a:t>
            </a:r>
            <a:r>
              <a:rPr lang="en-US" dirty="0">
                <a:hlinkClick r:id="rId2"/>
              </a:rPr>
              <a:t>top tools for business analytics professionals</a:t>
            </a:r>
            <a:r>
              <a:rPr lang="en-US" dirty="0"/>
              <a:t> are:</a:t>
            </a:r>
          </a:p>
          <a:p>
            <a:r>
              <a:rPr lang="en-US" dirty="0"/>
              <a:t>SQL is the lingua franca of data analysis. Business analytics professionals use SQL queries to extract and analyze data from transactions databases and to develop visualizations.</a:t>
            </a:r>
          </a:p>
          <a:p>
            <a:r>
              <a:rPr lang="en-US" b="1" dirty="0"/>
              <a:t>Statistical languages.</a:t>
            </a:r>
            <a:r>
              <a:rPr lang="en-US" dirty="0"/>
              <a:t> Business analytics professionals frequently use R for statistical analysis and Python for general programming.</a:t>
            </a:r>
          </a:p>
          <a:p>
            <a:r>
              <a:rPr lang="en-US" b="1" dirty="0"/>
              <a:t>Statistical software.</a:t>
            </a:r>
            <a:r>
              <a:rPr lang="en-US" dirty="0"/>
              <a:t> Business analytics professionals frequently use software including SPSS, SAS, Sage, Mathematica, and Excel to manage and analyze data.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246054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1F946-23EC-8540-AB46-CCF8EC7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Jupyter</a:t>
            </a:r>
            <a:endParaRPr lang="en-US" sz="5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9C43-E01E-5545-9F4F-CC00BBA1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953318"/>
            <a:ext cx="5828261" cy="135506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32357D-0880-5546-989E-719D60AA4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2505" y="4259301"/>
            <a:ext cx="5828261" cy="7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0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18B3-067D-7948-B95E-4061AC23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FF5D-656B-B14F-994B-513159F6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upload data into the hosted python instance, click the “</a:t>
            </a:r>
            <a:r>
              <a:rPr lang="en-US" dirty="0" err="1"/>
              <a:t>jupyter</a:t>
            </a:r>
            <a:r>
              <a:rPr lang="en-US" dirty="0"/>
              <a:t>” title to go back to upload screen </a:t>
            </a:r>
          </a:p>
          <a:p>
            <a:r>
              <a:rPr lang="en-US" dirty="0"/>
              <a:t>Use the “Files” tab to upload </a:t>
            </a:r>
          </a:p>
          <a:p>
            <a:r>
              <a:rPr lang="en-US" dirty="0"/>
              <a:t>Upload&gt;Browse </a:t>
            </a:r>
          </a:p>
          <a:p>
            <a:r>
              <a:rPr lang="en-US" dirty="0"/>
              <a:t>The hosted environment supports the upload of reasonably-sized csv files </a:t>
            </a:r>
          </a:p>
          <a:p>
            <a:r>
              <a:rPr lang="en-US" b="1" i="1" dirty="0"/>
              <a:t>All the CSV examples in this Chapter can be accessed through: 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wesm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pydata</a:t>
            </a:r>
            <a:r>
              <a:rPr lang="en-US" dirty="0">
                <a:hlinkClick r:id="rId2"/>
              </a:rPr>
              <a:t>-book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6672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BEB5-BBA1-EB4B-9F15-52F26FC4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0527381" cy="831042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3CA29-BC72-1F47-907F-05D9C0C1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32" y="2816616"/>
            <a:ext cx="5167185" cy="30744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38C95C-6F2C-5647-ACA2-0419E41D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816616"/>
            <a:ext cx="5167185" cy="2441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042C3C-7019-FF4B-A1E1-AB2033E67A8E}"/>
              </a:ext>
            </a:extLst>
          </p:cNvPr>
          <p:cNvSpPr txBox="1"/>
          <p:nvPr/>
        </p:nvSpPr>
        <p:spPr>
          <a:xfrm>
            <a:off x="838197" y="1620683"/>
            <a:ext cx="1071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Let’s examine a dataset of patients (rows) and forty days of inflammation values (columns) </a:t>
            </a:r>
            <a:endParaRPr lang="en-J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51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0854-E34E-784E-882F-6AD82F26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F0A5A-2319-3443-8F8E-3F224160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117" y="1825625"/>
            <a:ext cx="9677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D15A-7873-E847-9428-862EB875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B7E035-9431-D84A-B447-90209DC19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190" y="1825625"/>
            <a:ext cx="10005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1704-2F7B-0141-A6F7-C40B4664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Write to CSV!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E5EA95-12B0-0742-8AF9-66341E812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096294"/>
            <a:ext cx="92837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33599-DE29-C648-A52C-CE69C6F3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33" y="307975"/>
            <a:ext cx="4191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EEEF-9DD4-8A42-A903-DAAFF799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Matplotlib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E045-EF06-8345-BE53-8AF4373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reason for </a:t>
            </a:r>
            <a:r>
              <a:rPr lang="en-US" dirty="0" err="1"/>
              <a:t>IPython’s</a:t>
            </a:r>
            <a:r>
              <a:rPr lang="en-US" dirty="0"/>
              <a:t> popularity in analytical computing is that it integrates well with data visualization and other user interface libraries like matplotlib.</a:t>
            </a:r>
          </a:p>
          <a:p>
            <a:endParaRPr lang="en-US" dirty="0"/>
          </a:p>
          <a:p>
            <a:r>
              <a:rPr lang="en-US" dirty="0"/>
              <a:t>The %matplotlib magic function configures its integration with the </a:t>
            </a:r>
            <a:r>
              <a:rPr lang="en-US" dirty="0" err="1"/>
              <a:t>IPython</a:t>
            </a:r>
            <a:r>
              <a:rPr lang="en-US" dirty="0"/>
              <a:t> shell or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40634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2FF31-3A00-9647-B8A3-08F59755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 dirty="0"/>
              <a:t>Matplotlib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59FA-A487-B94B-9932-298CEDDA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In Jupyter, the command is: </a:t>
            </a:r>
          </a:p>
          <a:p>
            <a:pPr marL="0" indent="0">
              <a:buNone/>
            </a:pPr>
            <a:r>
              <a:rPr lang="en-US" sz="2000"/>
              <a:t>    In [26]: %matplotlib inline</a:t>
            </a:r>
          </a:p>
          <a:p>
            <a:pPr marL="0" indent="0">
              <a:buNone/>
            </a:pPr>
            <a:endParaRPr lang="en-JO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5C1407-BE43-6C45-8BFC-B1D82842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32" y="2213033"/>
            <a:ext cx="6896679" cy="370916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7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1C83D-27C2-DA43-AE8D-91097B0F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 dirty="0"/>
              <a:t>Matplotlib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18A6-6EEF-0B48-85B8-59287807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35186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 [20]: </a:t>
            </a:r>
            <a:r>
              <a:rPr lang="en-US" sz="1400" dirty="0" err="1"/>
              <a:t>plt.plot</a:t>
            </a:r>
            <a:r>
              <a:rPr lang="en-US" sz="1400" dirty="0"/>
              <a:t>(</a:t>
            </a:r>
            <a:r>
              <a:rPr lang="en-US" sz="1400" dirty="0" err="1"/>
              <a:t>np.random.randn</a:t>
            </a:r>
            <a:r>
              <a:rPr lang="en-US" sz="1400" dirty="0"/>
              <a:t>(50).</a:t>
            </a:r>
            <a:r>
              <a:rPr lang="en-US" sz="1400" dirty="0" err="1"/>
              <a:t>cumsum</a:t>
            </a:r>
            <a:r>
              <a:rPr lang="en-US" sz="1400" dirty="0"/>
              <a:t>(), 'k--’)</a:t>
            </a:r>
          </a:p>
          <a:p>
            <a:pPr marL="0" indent="0">
              <a:buNone/>
            </a:pPr>
            <a:r>
              <a:rPr lang="en-US" sz="1400" dirty="0"/>
              <a:t>The 'k--' is a style option instructing matplotlib to plot a black dashed line.</a:t>
            </a:r>
          </a:p>
          <a:p>
            <a:pPr marL="0" indent="0">
              <a:buNone/>
            </a:pPr>
            <a:endParaRPr lang="en-JO" sz="2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975D66-DD59-0B4B-A1A8-A0A987F6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908184"/>
            <a:ext cx="6253212" cy="41114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37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3F7B-7E13-ED4F-9B78-7C988DD4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Colors, Markers, and Line Styles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11F4-0384-0E40-9C22-CBFFC690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Matplotlib’s main plot function accepts arrays of x and y coordinates and optionally a string abbreviation indicating color and line style. </a:t>
            </a:r>
          </a:p>
          <a:p>
            <a:r>
              <a:rPr lang="en-US" dirty="0"/>
              <a:t>For example, to plot x versus y with green dashes, you would execute: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ax.plot</a:t>
            </a:r>
            <a:r>
              <a:rPr lang="en-US" dirty="0"/>
              <a:t>(x, y, 'g--’)</a:t>
            </a:r>
          </a:p>
          <a:p>
            <a:r>
              <a:rPr lang="en-US" dirty="0"/>
              <a:t>The same plot could also have been expressed more explicitly as: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ax.plot</a:t>
            </a:r>
            <a:r>
              <a:rPr lang="en-US" dirty="0"/>
              <a:t>(x, y, </a:t>
            </a:r>
            <a:r>
              <a:rPr lang="en-US" dirty="0" err="1"/>
              <a:t>linestyle</a:t>
            </a:r>
            <a:r>
              <a:rPr lang="en-US" dirty="0"/>
              <a:t>='--', color='g')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4486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A75-5584-CB4F-BDF2-FD3D01EC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analytics dashboard components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9725-896E-3748-A460-5BDDAB4F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analytics platform company </a:t>
            </a:r>
            <a:r>
              <a:rPr lang="en-US" dirty="0" err="1"/>
              <a:t>OmniSci</a:t>
            </a:r>
            <a:r>
              <a:rPr lang="en-US" dirty="0"/>
              <a:t>, the </a:t>
            </a:r>
            <a:r>
              <a:rPr lang="en-US" dirty="0">
                <a:hlinkClick r:id="rId2"/>
              </a:rPr>
              <a:t>main components of a typical business analytics dashboard</a:t>
            </a:r>
            <a:r>
              <a:rPr lang="en-US" dirty="0"/>
              <a:t> include:</a:t>
            </a:r>
          </a:p>
          <a:p>
            <a:endParaRPr lang="en-US" dirty="0"/>
          </a:p>
          <a:p>
            <a:r>
              <a:rPr lang="en-US" b="1" dirty="0"/>
              <a:t>Data aggregation.</a:t>
            </a:r>
            <a:r>
              <a:rPr lang="en-US" dirty="0"/>
              <a:t> Before it can be analyzed, data must be gathered, organized, and filtered.</a:t>
            </a:r>
          </a:p>
          <a:p>
            <a:r>
              <a:rPr lang="en-US" b="1" dirty="0"/>
              <a:t>Data mining.</a:t>
            </a:r>
            <a:r>
              <a:rPr lang="en-US" dirty="0"/>
              <a:t> Data mining sorts through large datasets using databases, statistics, and machine learning to identify trends and establish relationships.</a:t>
            </a:r>
          </a:p>
          <a:p>
            <a:r>
              <a:rPr lang="en-US" b="1" dirty="0"/>
              <a:t>Association and sequence identification.</a:t>
            </a:r>
            <a:r>
              <a:rPr lang="en-US" dirty="0"/>
              <a:t> Predictable actions that are performed in association with other actions or sequentially must be identified.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760066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CEB75-54AB-B440-B195-ABF32B21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387-4DE6-EB45-8B47-6B89C4CA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 [30]: from </a:t>
            </a:r>
            <a:r>
              <a:rPr lang="en-US" sz="1400" dirty="0" err="1"/>
              <a:t>numpy.random</a:t>
            </a:r>
            <a:r>
              <a:rPr lang="en-US" sz="1400" dirty="0"/>
              <a:t> import </a:t>
            </a:r>
            <a:r>
              <a:rPr lang="en-US" sz="1400" dirty="0" err="1"/>
              <a:t>randn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[31]: </a:t>
            </a:r>
            <a:r>
              <a:rPr lang="en-US" sz="1400" dirty="0" err="1"/>
              <a:t>plt.plot</a:t>
            </a:r>
            <a:r>
              <a:rPr lang="en-US" sz="1400" dirty="0"/>
              <a:t>(</a:t>
            </a:r>
            <a:r>
              <a:rPr lang="en-US" sz="1400" dirty="0" err="1"/>
              <a:t>randn</a:t>
            </a:r>
            <a:r>
              <a:rPr lang="en-US" sz="1400" dirty="0"/>
              <a:t>(30).</a:t>
            </a:r>
            <a:r>
              <a:rPr lang="en-US" sz="1400" dirty="0" err="1"/>
              <a:t>cumsum</a:t>
            </a:r>
            <a:r>
              <a:rPr lang="en-US" sz="1400" dirty="0"/>
              <a:t>(), 'ko--’)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could also have been written more explicitly as:</a:t>
            </a:r>
          </a:p>
          <a:p>
            <a:pPr marL="0" indent="0">
              <a:buNone/>
            </a:pPr>
            <a:r>
              <a:rPr lang="en-US" sz="1400" dirty="0"/>
              <a:t>plot(</a:t>
            </a:r>
            <a:r>
              <a:rPr lang="en-US" sz="1400" dirty="0" err="1"/>
              <a:t>randn</a:t>
            </a:r>
            <a:r>
              <a:rPr lang="en-US" sz="1400" dirty="0"/>
              <a:t>(30).</a:t>
            </a:r>
            <a:r>
              <a:rPr lang="en-US" sz="1400" dirty="0" err="1"/>
              <a:t>cumsum</a:t>
            </a:r>
            <a:r>
              <a:rPr lang="en-US" sz="1400" dirty="0"/>
              <a:t>(), color='k’, </a:t>
            </a:r>
            <a:r>
              <a:rPr lang="en-US" sz="1400" dirty="0" err="1"/>
              <a:t>linestyle</a:t>
            </a:r>
            <a:r>
              <a:rPr lang="en-US" sz="1400" dirty="0"/>
              <a:t>='dashed', marker='o')</a:t>
            </a:r>
          </a:p>
          <a:p>
            <a:pPr marL="0" indent="0">
              <a:buNone/>
            </a:pPr>
            <a:endParaRPr lang="en-JO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5CCE08-B914-4F45-B6D5-2EA98288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16000"/>
            <a:ext cx="6253212" cy="40958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3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528-81B1-A340-BE89-F1A8371C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Ticks, Labels, and Legends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B6FE-3DDA-B744-B543-FF255D18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most kinds of plot decorations, there are two main ways to do things: using the procedural </a:t>
            </a:r>
            <a:r>
              <a:rPr lang="en-US" dirty="0" err="1"/>
              <a:t>pyplot</a:t>
            </a:r>
            <a:r>
              <a:rPr lang="en-US" dirty="0"/>
              <a:t> interface (i.e., </a:t>
            </a:r>
            <a:r>
              <a:rPr lang="en-US" dirty="0" err="1"/>
              <a:t>matplotlib.pyplot</a:t>
            </a:r>
            <a:r>
              <a:rPr lang="en-US" dirty="0"/>
              <a:t>) and the more object-oriented native matplotlib API.</a:t>
            </a:r>
          </a:p>
          <a:p>
            <a:r>
              <a:rPr lang="en-US" dirty="0"/>
              <a:t>The </a:t>
            </a:r>
            <a:r>
              <a:rPr lang="en-US" dirty="0" err="1"/>
              <a:t>pyplot</a:t>
            </a:r>
            <a:r>
              <a:rPr lang="en-US" dirty="0"/>
              <a:t> interface, designed for interactive use, consists of methods like </a:t>
            </a:r>
            <a:r>
              <a:rPr lang="en-US" dirty="0" err="1"/>
              <a:t>xlim</a:t>
            </a:r>
            <a:r>
              <a:rPr lang="en-US" dirty="0"/>
              <a:t>, </a:t>
            </a:r>
            <a:r>
              <a:rPr lang="en-US" dirty="0" err="1"/>
              <a:t>xticks</a:t>
            </a:r>
            <a:r>
              <a:rPr lang="en-US" dirty="0"/>
              <a:t>, and </a:t>
            </a:r>
            <a:r>
              <a:rPr lang="en-US" dirty="0" err="1"/>
              <a:t>xticklabels</a:t>
            </a:r>
            <a:r>
              <a:rPr lang="en-US" dirty="0"/>
              <a:t>. These control the plot range, tick locations, and tick labels, respectively.</a:t>
            </a:r>
          </a:p>
          <a:p>
            <a:r>
              <a:rPr lang="en-US" dirty="0"/>
              <a:t>They can be used in two ways:</a:t>
            </a:r>
          </a:p>
          <a:p>
            <a:r>
              <a:rPr lang="en-US" dirty="0"/>
              <a:t>Called with no arguments returns the current parameter value (e.g., </a:t>
            </a:r>
            <a:r>
              <a:rPr lang="en-US" dirty="0" err="1"/>
              <a:t>plt.xlim</a:t>
            </a:r>
            <a:r>
              <a:rPr lang="en-US" dirty="0"/>
              <a:t>() returns the current x-axis plotting range)</a:t>
            </a:r>
          </a:p>
          <a:p>
            <a:r>
              <a:rPr lang="en-US" dirty="0"/>
              <a:t>Called with parameters sets the parameter value (e.g., </a:t>
            </a:r>
            <a:r>
              <a:rPr lang="en-US" dirty="0" err="1"/>
              <a:t>plt.xlim</a:t>
            </a:r>
            <a:r>
              <a:rPr lang="en-US" dirty="0"/>
              <a:t>([0, 10]), sets the x-axis range to 0 to 10)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290660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5B626-5DDA-3F4A-8998-DC35C9B4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E776-9201-0F4D-B549-75C8260E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 [37]: fig = </a:t>
            </a:r>
            <a:r>
              <a:rPr lang="en-US" sz="1400" dirty="0" err="1"/>
              <a:t>plt.figure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In [38]: ax = </a:t>
            </a:r>
            <a:r>
              <a:rPr lang="en-US" sz="1400" dirty="0" err="1"/>
              <a:t>fig.add_subplot</a:t>
            </a:r>
            <a:r>
              <a:rPr lang="en-US" sz="1400" dirty="0"/>
              <a:t>(1, 1, 1)</a:t>
            </a:r>
          </a:p>
          <a:p>
            <a:pPr marL="0" indent="0">
              <a:buNone/>
            </a:pPr>
            <a:r>
              <a:rPr lang="en-US" sz="1400" dirty="0"/>
              <a:t>In [39]: </a:t>
            </a:r>
            <a:r>
              <a:rPr lang="en-US" sz="1400" dirty="0" err="1"/>
              <a:t>ax.plot</a:t>
            </a:r>
            <a:r>
              <a:rPr lang="en-US" sz="1400" dirty="0"/>
              <a:t>(</a:t>
            </a:r>
            <a:r>
              <a:rPr lang="en-US" sz="1400" dirty="0" err="1"/>
              <a:t>np.random.randn</a:t>
            </a:r>
            <a:r>
              <a:rPr lang="en-US" sz="1400" dirty="0"/>
              <a:t>(1000).</a:t>
            </a:r>
            <a:r>
              <a:rPr lang="en-US" sz="1400" dirty="0" err="1"/>
              <a:t>cumsum</a:t>
            </a:r>
            <a:r>
              <a:rPr lang="en-US" sz="1400" dirty="0"/>
              <a:t>())</a:t>
            </a:r>
          </a:p>
          <a:p>
            <a:endParaRPr lang="en-JO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7552DA-CC10-444F-AD95-513C73D2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16000"/>
            <a:ext cx="6253212" cy="40958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57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4CAF1-7616-1D4D-9EB1-9AA57B61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0F70-948D-6A43-9956-E9B7E4E7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 [42]: </a:t>
            </a:r>
            <a:r>
              <a:rPr lang="en-US" sz="1400" dirty="0" err="1"/>
              <a:t>ax.set_title</a:t>
            </a:r>
            <a:r>
              <a:rPr lang="en-US" sz="1400" dirty="0"/>
              <a:t>('My first matplotlib plot')</a:t>
            </a:r>
          </a:p>
          <a:p>
            <a:pPr marL="0" indent="0">
              <a:buNone/>
            </a:pPr>
            <a:r>
              <a:rPr lang="en-US" sz="1400" dirty="0"/>
              <a:t>Out[42]: &lt;</a:t>
            </a:r>
            <a:r>
              <a:rPr lang="en-US" sz="1400" dirty="0" err="1"/>
              <a:t>matplotlib.text.Text</a:t>
            </a:r>
            <a:r>
              <a:rPr lang="en-US" sz="1400" dirty="0"/>
              <a:t> at 0x7fb624d055f8&gt;</a:t>
            </a:r>
          </a:p>
          <a:p>
            <a:pPr marL="0" indent="0">
              <a:buNone/>
            </a:pPr>
            <a:r>
              <a:rPr lang="en-US" sz="1400" dirty="0"/>
              <a:t>In [43]: </a:t>
            </a:r>
            <a:r>
              <a:rPr lang="en-US" sz="1400" dirty="0" err="1"/>
              <a:t>ax.set_xlabel</a:t>
            </a:r>
            <a:r>
              <a:rPr lang="en-US" sz="1400" dirty="0"/>
              <a:t>('Stages’)</a:t>
            </a:r>
          </a:p>
          <a:p>
            <a:endParaRPr lang="en-JO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219CB0-AA70-2E4D-906E-D6145F31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62" y="1782981"/>
            <a:ext cx="5995728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56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9E99-4E14-6D45-A8A0-2028E057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Adding Legends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17E8-BB98-3248-B947-A0812E02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Legends are another critical element for identifying plot elements. There are a couple of ways to add one. The easiest is to pass the label argument when adding each piece of the plot:</a:t>
            </a:r>
          </a:p>
          <a:p>
            <a:pPr marL="0" indent="0">
              <a:buNone/>
            </a:pPr>
            <a:r>
              <a:rPr lang="en-US" sz="2100" dirty="0"/>
              <a:t>In [44]: from </a:t>
            </a:r>
            <a:r>
              <a:rPr lang="en-US" sz="2100" dirty="0" err="1"/>
              <a:t>numpy.random</a:t>
            </a:r>
            <a:r>
              <a:rPr lang="en-US" sz="2100" dirty="0"/>
              <a:t> import </a:t>
            </a:r>
            <a:r>
              <a:rPr lang="en-US" sz="2100" dirty="0" err="1"/>
              <a:t>randn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In [45]: fig = </a:t>
            </a:r>
            <a:r>
              <a:rPr lang="en-US" sz="2100" dirty="0" err="1"/>
              <a:t>plt.figure</a:t>
            </a:r>
            <a:r>
              <a:rPr lang="en-US" sz="2100" dirty="0"/>
              <a:t>(); ax = </a:t>
            </a:r>
            <a:r>
              <a:rPr lang="en-US" sz="2100" dirty="0" err="1"/>
              <a:t>fig.add_subplot</a:t>
            </a:r>
            <a:r>
              <a:rPr lang="en-US" sz="2100" dirty="0"/>
              <a:t>(1, 1, 1)</a:t>
            </a:r>
          </a:p>
          <a:p>
            <a:pPr marL="0" indent="0">
              <a:buNone/>
            </a:pPr>
            <a:r>
              <a:rPr lang="en-US" sz="2100" dirty="0"/>
              <a:t>In [46]: </a:t>
            </a:r>
            <a:r>
              <a:rPr lang="en-US" sz="2100" dirty="0" err="1"/>
              <a:t>ax.plot</a:t>
            </a:r>
            <a:r>
              <a:rPr lang="en-US" sz="2100" dirty="0"/>
              <a:t>(</a:t>
            </a:r>
            <a:r>
              <a:rPr lang="en-US" sz="2100" dirty="0" err="1"/>
              <a:t>randn</a:t>
            </a:r>
            <a:r>
              <a:rPr lang="en-US" sz="2100" dirty="0"/>
              <a:t>(1000).</a:t>
            </a:r>
            <a:r>
              <a:rPr lang="en-US" sz="2100" dirty="0" err="1"/>
              <a:t>cumsum</a:t>
            </a:r>
            <a:r>
              <a:rPr lang="en-US" sz="2100" dirty="0"/>
              <a:t>(), 'k', label='one')</a:t>
            </a:r>
          </a:p>
          <a:p>
            <a:pPr marL="0" indent="0">
              <a:buNone/>
            </a:pPr>
            <a:r>
              <a:rPr lang="en-US" sz="2100" dirty="0"/>
              <a:t>Out[46]: [&lt;matplotlib.lines.Line2D at 0x7fb624bdf860&gt;]</a:t>
            </a:r>
          </a:p>
          <a:p>
            <a:pPr marL="0" indent="0">
              <a:buNone/>
            </a:pPr>
            <a:r>
              <a:rPr lang="en-US" sz="2100" dirty="0"/>
              <a:t>In [47]: </a:t>
            </a:r>
            <a:r>
              <a:rPr lang="en-US" sz="2100" dirty="0" err="1"/>
              <a:t>ax.plot</a:t>
            </a:r>
            <a:r>
              <a:rPr lang="en-US" sz="2100" dirty="0"/>
              <a:t>(</a:t>
            </a:r>
            <a:r>
              <a:rPr lang="en-US" sz="2100" dirty="0" err="1"/>
              <a:t>randn</a:t>
            </a:r>
            <a:r>
              <a:rPr lang="en-US" sz="2100" dirty="0"/>
              <a:t>(1000).</a:t>
            </a:r>
            <a:r>
              <a:rPr lang="en-US" sz="2100" dirty="0" err="1"/>
              <a:t>cumsum</a:t>
            </a:r>
            <a:r>
              <a:rPr lang="en-US" sz="2100" dirty="0"/>
              <a:t>(), 'k--', label='two')</a:t>
            </a:r>
          </a:p>
          <a:p>
            <a:pPr marL="0" indent="0">
              <a:buNone/>
            </a:pPr>
            <a:r>
              <a:rPr lang="en-US" sz="2100" dirty="0"/>
              <a:t>Out[47]: [&lt;matplotlib.lines.Line2D at 0x7fb624be90f0&gt;]</a:t>
            </a:r>
          </a:p>
          <a:p>
            <a:pPr marL="0" indent="0">
              <a:buNone/>
            </a:pPr>
            <a:r>
              <a:rPr lang="en-US" sz="2100" dirty="0"/>
              <a:t>In [48]: </a:t>
            </a:r>
            <a:r>
              <a:rPr lang="en-US" sz="2100" dirty="0" err="1"/>
              <a:t>ax.plot</a:t>
            </a:r>
            <a:r>
              <a:rPr lang="en-US" sz="2100" dirty="0"/>
              <a:t>(</a:t>
            </a:r>
            <a:r>
              <a:rPr lang="en-US" sz="2100" dirty="0" err="1"/>
              <a:t>randn</a:t>
            </a:r>
            <a:r>
              <a:rPr lang="en-US" sz="2100" dirty="0"/>
              <a:t>(1000).</a:t>
            </a:r>
            <a:r>
              <a:rPr lang="en-US" sz="2100" dirty="0" err="1"/>
              <a:t>cumsum</a:t>
            </a:r>
            <a:r>
              <a:rPr lang="en-US" sz="2100" dirty="0"/>
              <a:t>(), 'k.', label='three')</a:t>
            </a:r>
          </a:p>
          <a:p>
            <a:pPr marL="0" indent="0">
              <a:buNone/>
            </a:pPr>
            <a:r>
              <a:rPr lang="en-US" sz="2100" dirty="0"/>
              <a:t>Out[48]: [&lt;matplotlib.lines.Line2D at 0x7fb624be9160&gt;]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you’ve done this, you can either call </a:t>
            </a:r>
            <a:r>
              <a:rPr lang="en-US" dirty="0" err="1"/>
              <a:t>ax.legend</a:t>
            </a:r>
            <a:r>
              <a:rPr lang="en-US" dirty="0"/>
              <a:t>() or </a:t>
            </a:r>
            <a:r>
              <a:rPr lang="en-US" dirty="0" err="1"/>
              <a:t>plt.legend</a:t>
            </a:r>
            <a:r>
              <a:rPr lang="en-US" dirty="0"/>
              <a:t>() to automatically create a legend. The resulting plot is in Figure 9-10: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954890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88123-C40A-7648-B6CB-A2F8F33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0CC2-9B3D-FA4D-85E5-03056C2D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 [49]: ax.legend(loc='best’)</a:t>
            </a:r>
          </a:p>
          <a:p>
            <a:pPr marL="0" indent="0">
              <a:buNone/>
            </a:pPr>
            <a:endParaRPr lang="en-JO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A4D9E5D-39A6-EE40-9E94-274FBA9D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00368"/>
            <a:ext cx="6253212" cy="412711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930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D7D-0D98-F046-A555-92C720C5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Drawing on a Subplot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CEB4-EF7A-D347-A824-72C08DB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standard plot types, you may wish to draw your own plot annotations, which could consist of text, arrows, or other shapes. </a:t>
            </a:r>
          </a:p>
          <a:p>
            <a:r>
              <a:rPr lang="en-US" dirty="0"/>
              <a:t>You can add annotations and text using the text, arrow, and annotate functions. text draws text at given coordinates (x, y) on the plot with optional custom styling: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ax.text</a:t>
            </a:r>
            <a:r>
              <a:rPr lang="en-US" dirty="0"/>
              <a:t>(x, y, 'Hello world!’, family='monospace', </a:t>
            </a:r>
            <a:r>
              <a:rPr lang="en-US" dirty="0" err="1"/>
              <a:t>fontsize</a:t>
            </a:r>
            <a:r>
              <a:rPr lang="en-US" dirty="0"/>
              <a:t>=10)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19988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D49D-33CB-CB42-8823-A58A27D8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Drawing on a Subplot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981E-1B8D-C54F-82F9-67C7CCE1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draw both text and arrows arranged appropriately. </a:t>
            </a:r>
          </a:p>
          <a:p>
            <a:r>
              <a:rPr lang="en-US" dirty="0"/>
              <a:t>As an example, let’s plot the closing S&amp;P 500 index price since 2007 (obtained from Yahoo! Finance) and annotate it with some of the important dates from the 2008–2009 financial crisis.</a:t>
            </a:r>
          </a:p>
          <a:p>
            <a:r>
              <a:rPr lang="en-US" dirty="0"/>
              <a:t>You can most easily reproduce this code example in a single cell in a </a:t>
            </a:r>
            <a:r>
              <a:rPr lang="en-US" dirty="0" err="1"/>
              <a:t>Jupyter</a:t>
            </a:r>
            <a:r>
              <a:rPr lang="en-US" dirty="0"/>
              <a:t> notebook. See Figure 9-11 for the result: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2401731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94AF-55A8-B142-A2AF-F65CB1FB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9F5F-6D25-1242-A407-32760546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from datetime import datetime</a:t>
            </a:r>
          </a:p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/>
              <a:t>ax = </a:t>
            </a:r>
            <a:r>
              <a:rPr lang="en-US" dirty="0" err="1"/>
              <a:t>fig.add_subplot</a:t>
            </a:r>
            <a:r>
              <a:rPr lang="en-US" dirty="0"/>
              <a:t>(1, 1, 1)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('examples/</a:t>
            </a:r>
            <a:r>
              <a:rPr lang="en-US" dirty="0" err="1"/>
              <a:t>spx.csv</a:t>
            </a:r>
            <a:r>
              <a:rPr lang="en-US" dirty="0"/>
              <a:t>', </a:t>
            </a:r>
            <a:r>
              <a:rPr lang="en-US" dirty="0" err="1"/>
              <a:t>index_col</a:t>
            </a:r>
            <a:r>
              <a:rPr lang="en-US" dirty="0"/>
              <a:t>=0, </a:t>
            </a:r>
            <a:r>
              <a:rPr lang="en-US" dirty="0" err="1"/>
              <a:t>parse_dates</a:t>
            </a:r>
            <a:r>
              <a:rPr lang="en-US" dirty="0"/>
              <a:t>=True)</a:t>
            </a:r>
          </a:p>
          <a:p>
            <a:r>
              <a:rPr lang="en-US" dirty="0" err="1"/>
              <a:t>spx</a:t>
            </a:r>
            <a:r>
              <a:rPr lang="en-US" dirty="0"/>
              <a:t> = data['SPX']</a:t>
            </a:r>
          </a:p>
          <a:p>
            <a:r>
              <a:rPr lang="en-US" dirty="0" err="1"/>
              <a:t>spx.plot</a:t>
            </a:r>
            <a:r>
              <a:rPr lang="en-US" dirty="0"/>
              <a:t>(ax=ax, style='k-')</a:t>
            </a:r>
          </a:p>
          <a:p>
            <a:r>
              <a:rPr lang="en-US" dirty="0" err="1"/>
              <a:t>crisis_data</a:t>
            </a:r>
            <a:r>
              <a:rPr lang="en-US" dirty="0"/>
              <a:t> = [</a:t>
            </a:r>
          </a:p>
          <a:p>
            <a:r>
              <a:rPr lang="en-US" dirty="0"/>
              <a:t>(datetime(2007, 10, 11), 'Peak of bull market'),</a:t>
            </a:r>
          </a:p>
          <a:p>
            <a:r>
              <a:rPr lang="en-US" dirty="0"/>
              <a:t>(datetime(2008, 3, 12), 'Bear Stearns Fails'),</a:t>
            </a:r>
          </a:p>
          <a:p>
            <a:r>
              <a:rPr lang="en-US" dirty="0"/>
              <a:t>(datetime(2008, 9, 15), 'Lehman Bankruptcy')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for date, label in </a:t>
            </a:r>
            <a:r>
              <a:rPr lang="en-US" dirty="0" err="1"/>
              <a:t>crisis_data</a:t>
            </a:r>
            <a:r>
              <a:rPr lang="en-US" dirty="0"/>
              <a:t>:</a:t>
            </a:r>
          </a:p>
          <a:p>
            <a:r>
              <a:rPr lang="en-US" dirty="0" err="1"/>
              <a:t>ax.annotate</a:t>
            </a:r>
            <a:r>
              <a:rPr lang="en-US" dirty="0"/>
              <a:t>(label, </a:t>
            </a:r>
            <a:r>
              <a:rPr lang="en-US" dirty="0" err="1"/>
              <a:t>xy</a:t>
            </a:r>
            <a:r>
              <a:rPr lang="en-US" dirty="0"/>
              <a:t>=(date, </a:t>
            </a:r>
            <a:r>
              <a:rPr lang="en-US" dirty="0" err="1"/>
              <a:t>spx.asof</a:t>
            </a:r>
            <a:r>
              <a:rPr lang="en-US" dirty="0"/>
              <a:t>(date) + 75),</a:t>
            </a:r>
          </a:p>
          <a:p>
            <a:r>
              <a:rPr lang="en-US" dirty="0" err="1"/>
              <a:t>xytext</a:t>
            </a:r>
            <a:r>
              <a:rPr lang="en-US" dirty="0"/>
              <a:t>=(date, </a:t>
            </a:r>
            <a:r>
              <a:rPr lang="en-US" dirty="0" err="1"/>
              <a:t>spx.asof</a:t>
            </a:r>
            <a:r>
              <a:rPr lang="en-US" dirty="0"/>
              <a:t>(date) + 225),</a:t>
            </a:r>
          </a:p>
          <a:p>
            <a:r>
              <a:rPr lang="en-US" dirty="0" err="1"/>
              <a:t>arrowprops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facecolor</a:t>
            </a:r>
            <a:r>
              <a:rPr lang="en-US" dirty="0"/>
              <a:t>='black', </a:t>
            </a:r>
            <a:r>
              <a:rPr lang="en-US" dirty="0" err="1"/>
              <a:t>headwidth</a:t>
            </a:r>
            <a:r>
              <a:rPr lang="en-US" dirty="0"/>
              <a:t>=4, width=2,</a:t>
            </a:r>
          </a:p>
          <a:p>
            <a:r>
              <a:rPr lang="en-US" dirty="0" err="1"/>
              <a:t>headlength</a:t>
            </a:r>
            <a:r>
              <a:rPr lang="en-US" dirty="0"/>
              <a:t>=4),</a:t>
            </a:r>
          </a:p>
          <a:p>
            <a:r>
              <a:rPr lang="en-US" dirty="0" err="1"/>
              <a:t>horizontalalignment</a:t>
            </a:r>
            <a:r>
              <a:rPr lang="en-US" dirty="0"/>
              <a:t>='left', </a:t>
            </a:r>
            <a:r>
              <a:rPr lang="en-US" dirty="0" err="1"/>
              <a:t>verticalalignment</a:t>
            </a:r>
            <a:r>
              <a:rPr lang="en-US" dirty="0"/>
              <a:t>='top')</a:t>
            </a:r>
          </a:p>
          <a:p>
            <a:r>
              <a:rPr lang="en-US" dirty="0"/>
              <a:t># Zoom in on 2007-2010</a:t>
            </a:r>
          </a:p>
          <a:p>
            <a:r>
              <a:rPr lang="en-US" dirty="0" err="1"/>
              <a:t>ax.set_xlim</a:t>
            </a:r>
            <a:r>
              <a:rPr lang="en-US" dirty="0"/>
              <a:t>(['1/1/2007', '1/1/2011'])</a:t>
            </a:r>
          </a:p>
          <a:p>
            <a:r>
              <a:rPr lang="en-US" dirty="0" err="1"/>
              <a:t>ax.set_ylim</a:t>
            </a:r>
            <a:r>
              <a:rPr lang="en-US" dirty="0"/>
              <a:t>([600, 1800])</a:t>
            </a:r>
          </a:p>
          <a:p>
            <a:r>
              <a:rPr lang="en-US" dirty="0" err="1"/>
              <a:t>ax.set_title</a:t>
            </a:r>
            <a:r>
              <a:rPr lang="en-US" dirty="0"/>
              <a:t>('Important dates in the 2008-2009 financial crisis')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54093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5D3F3-1159-084F-9E77-9F4FF1FFB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279" y="643467"/>
            <a:ext cx="85054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857F-24FB-134E-8C0E-2C9EC7A9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analytics dashboard components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9237-A976-294F-B818-771BD58B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Text mining.</a:t>
            </a:r>
            <a:r>
              <a:rPr lang="en-US" dirty="0"/>
              <a:t> Text mining is used to explore and organize large, unstructured datasets for qualitative and quantitative analysis.</a:t>
            </a:r>
          </a:p>
          <a:p>
            <a:endParaRPr lang="en-US" dirty="0"/>
          </a:p>
          <a:p>
            <a:r>
              <a:rPr lang="en-US" dirty="0"/>
              <a:t>Forecasting analyzes historical data from a specific period to make informed estimates predictive of future events or behaviors.</a:t>
            </a:r>
          </a:p>
          <a:p>
            <a:endParaRPr lang="en-US" dirty="0"/>
          </a:p>
          <a:p>
            <a:r>
              <a:rPr lang="en-US" b="1" dirty="0"/>
              <a:t>Predictive analytics.</a:t>
            </a:r>
            <a:r>
              <a:rPr lang="en-US" dirty="0"/>
              <a:t> Predictive business analytics use a variety of statistical techniques to create predictive models that extract information from datasets, identify patterns, and provide a predictive score for an array of organizational outcomes.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69067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26D7-0829-264D-A13C-7931189D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Drawing Sahpes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35B2-2036-754E-B59E-79AC721F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shapes requires some more care. matplotlib has objects that represent many common shapes, referred to as patches. </a:t>
            </a:r>
          </a:p>
          <a:p>
            <a:r>
              <a:rPr lang="en-US" dirty="0"/>
              <a:t>Some of these, like Rectangle and Circle, are found in </a:t>
            </a:r>
            <a:r>
              <a:rPr lang="en-US" dirty="0" err="1"/>
              <a:t>matplotlib.pyplot</a:t>
            </a:r>
            <a:r>
              <a:rPr lang="en-US" dirty="0"/>
              <a:t>, but the full set is located in </a:t>
            </a:r>
            <a:r>
              <a:rPr lang="en-US" dirty="0" err="1"/>
              <a:t>matplotlib.patches</a:t>
            </a:r>
            <a:r>
              <a:rPr lang="en-US" dirty="0"/>
              <a:t>.</a:t>
            </a:r>
          </a:p>
          <a:p>
            <a:r>
              <a:rPr lang="en-US" dirty="0"/>
              <a:t>To add a shape to a plot, you create the patch object </a:t>
            </a:r>
            <a:r>
              <a:rPr lang="en-US" dirty="0" err="1"/>
              <a:t>shp</a:t>
            </a:r>
            <a:r>
              <a:rPr lang="en-US" dirty="0"/>
              <a:t> and add it to a subplot by calling </a:t>
            </a:r>
            <a:r>
              <a:rPr lang="en-US" dirty="0" err="1"/>
              <a:t>ax.add_patch</a:t>
            </a:r>
            <a:r>
              <a:rPr lang="en-US" dirty="0"/>
              <a:t>(</a:t>
            </a:r>
            <a:r>
              <a:rPr lang="en-US" dirty="0" err="1"/>
              <a:t>shp</a:t>
            </a:r>
            <a:r>
              <a:rPr lang="en-US" dirty="0"/>
              <a:t>) (see Figure 9-12). 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261197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9E0E-F059-CB4B-946F-A924D4A5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6781-DDD9-2E4D-B912-98A26EA6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/>
              <a:t>ax = </a:t>
            </a:r>
            <a:r>
              <a:rPr lang="en-US" dirty="0" err="1"/>
              <a:t>fig.add_subplot</a:t>
            </a:r>
            <a:r>
              <a:rPr lang="en-US" dirty="0"/>
              <a:t>(1, 1, 1)</a:t>
            </a:r>
          </a:p>
          <a:p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plt.Rectangle</a:t>
            </a:r>
            <a:r>
              <a:rPr lang="en-US" dirty="0"/>
              <a:t>((0.2, 0.75), 0.4, 0.15, color='k', alpha=0.3)</a:t>
            </a:r>
          </a:p>
          <a:p>
            <a:r>
              <a:rPr lang="en-US" dirty="0"/>
              <a:t>circ = </a:t>
            </a:r>
            <a:r>
              <a:rPr lang="en-US" dirty="0" err="1"/>
              <a:t>plt.Circle</a:t>
            </a:r>
            <a:r>
              <a:rPr lang="en-US" dirty="0"/>
              <a:t>((0.7, 0.2), 0.15, color='b', alpha=0.3)</a:t>
            </a:r>
          </a:p>
          <a:p>
            <a:r>
              <a:rPr lang="en-US" dirty="0" err="1"/>
              <a:t>pgon</a:t>
            </a:r>
            <a:r>
              <a:rPr lang="en-US" dirty="0"/>
              <a:t> = </a:t>
            </a:r>
            <a:r>
              <a:rPr lang="en-US" dirty="0" err="1"/>
              <a:t>plt.Polygon</a:t>
            </a:r>
            <a:r>
              <a:rPr lang="en-US" dirty="0"/>
              <a:t>([[0.15, 0.15], [0.35, 0.4], [0.2, 0.6]],</a:t>
            </a:r>
          </a:p>
          <a:p>
            <a:r>
              <a:rPr lang="en-US" dirty="0"/>
              <a:t>color='g', alpha=0.5)</a:t>
            </a:r>
          </a:p>
          <a:p>
            <a:r>
              <a:rPr lang="en-US" dirty="0" err="1"/>
              <a:t>ax.add_patch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r>
              <a:rPr lang="en-US" dirty="0" err="1"/>
              <a:t>ax.add_patch</a:t>
            </a:r>
            <a:r>
              <a:rPr lang="en-US" dirty="0"/>
              <a:t>(circ)</a:t>
            </a:r>
          </a:p>
          <a:p>
            <a:r>
              <a:rPr lang="en-US" dirty="0" err="1"/>
              <a:t>ax.add_patch</a:t>
            </a:r>
            <a:r>
              <a:rPr lang="en-US" dirty="0"/>
              <a:t>(</a:t>
            </a:r>
            <a:r>
              <a:rPr lang="en-US" dirty="0" err="1"/>
              <a:t>pgon</a:t>
            </a:r>
            <a:r>
              <a:rPr lang="en-US" dirty="0"/>
              <a:t>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211389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AC515-8C2F-8A4F-987A-A604203B0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8" y="643467"/>
            <a:ext cx="960528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1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F903-F9C0-7246-9529-8F08F70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Plots to File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B453-4C8E-B44E-9201-EDD9587A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save the active figure to file using </a:t>
            </a:r>
            <a:r>
              <a:rPr lang="en-US" dirty="0" err="1"/>
              <a:t>plt.savefig</a:t>
            </a:r>
            <a:r>
              <a:rPr lang="en-US" dirty="0"/>
              <a:t>. This method is equivalent to the figure object’s </a:t>
            </a:r>
            <a:r>
              <a:rPr lang="en-US" dirty="0" err="1"/>
              <a:t>savefig</a:t>
            </a:r>
            <a:r>
              <a:rPr lang="en-US" dirty="0"/>
              <a:t> instance method. </a:t>
            </a:r>
          </a:p>
          <a:p>
            <a:r>
              <a:rPr lang="en-US" dirty="0"/>
              <a:t>For example, to save an SVG version of a figure, you need only type: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100" dirty="0" err="1"/>
              <a:t>plt.savefig</a:t>
            </a:r>
            <a:r>
              <a:rPr lang="en-US" sz="2100" dirty="0"/>
              <a:t>('</a:t>
            </a:r>
            <a:r>
              <a:rPr lang="en-US" sz="2100" dirty="0" err="1"/>
              <a:t>figpath.svg</a:t>
            </a:r>
            <a:r>
              <a:rPr lang="en-US" sz="2100" dirty="0"/>
              <a:t>')</a:t>
            </a:r>
          </a:p>
          <a:p>
            <a:r>
              <a:rPr lang="en-US" dirty="0"/>
              <a:t>The file type is inferred from the file extension. So if you used .pdf instead, you would get a PDF. </a:t>
            </a:r>
          </a:p>
          <a:p>
            <a:r>
              <a:rPr lang="en-US" dirty="0"/>
              <a:t>There are a couple of important options that are used for publishing graphics: dpi, which controls the dots-per-inch resolution, and </a:t>
            </a:r>
            <a:r>
              <a:rPr lang="en-US" dirty="0" err="1"/>
              <a:t>bbox_inches</a:t>
            </a:r>
            <a:r>
              <a:rPr lang="en-US" dirty="0"/>
              <a:t>, which can trim the whitespace around the actual figure. </a:t>
            </a:r>
          </a:p>
          <a:p>
            <a:r>
              <a:rPr lang="en-US" dirty="0"/>
              <a:t>To get the same plot as a PNG with minimal whitespace around the plot and at 400 DPI, you would do: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100" dirty="0" err="1"/>
              <a:t>plt.savefig</a:t>
            </a:r>
            <a:r>
              <a:rPr lang="en-US" sz="2100" dirty="0"/>
              <a:t>('</a:t>
            </a:r>
            <a:r>
              <a:rPr lang="en-US" sz="2100" dirty="0" err="1"/>
              <a:t>figpath.png</a:t>
            </a:r>
            <a:r>
              <a:rPr lang="en-US" sz="2100" dirty="0"/>
              <a:t>', dpi=400, </a:t>
            </a:r>
            <a:r>
              <a:rPr lang="en-US" sz="2100" dirty="0" err="1"/>
              <a:t>bbox_inches</a:t>
            </a:r>
            <a:r>
              <a:rPr lang="en-US" sz="2100" dirty="0"/>
              <a:t>='tight')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55727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E809-19F7-DE4A-B9A2-1418755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Plots to File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AE3D-B5FF-7F47-9132-7D8A4785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savefig</a:t>
            </a:r>
            <a:r>
              <a:rPr lang="en-US" dirty="0"/>
              <a:t> doesn’t have to write to disk; it can also write to any file-like object, such as a </a:t>
            </a:r>
            <a:r>
              <a:rPr lang="en-US" dirty="0" err="1"/>
              <a:t>BytesIO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from io import </a:t>
            </a:r>
            <a:r>
              <a:rPr lang="en-US" sz="1800" dirty="0" err="1"/>
              <a:t>BytesIO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buffer = </a:t>
            </a:r>
            <a:r>
              <a:rPr lang="en-US" sz="1800" dirty="0" err="1"/>
              <a:t>BytesIO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plt.savefig</a:t>
            </a:r>
            <a:r>
              <a:rPr lang="en-US" sz="1800" dirty="0"/>
              <a:t>(buffer)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plot_data</a:t>
            </a:r>
            <a:r>
              <a:rPr lang="en-US" sz="1800" dirty="0"/>
              <a:t> = </a:t>
            </a:r>
            <a:r>
              <a:rPr lang="en-US" sz="1800" dirty="0" err="1"/>
              <a:t>buffer.getvalue</a:t>
            </a:r>
            <a:r>
              <a:rPr lang="en-US" sz="1800" dirty="0"/>
              <a:t>()</a:t>
            </a:r>
          </a:p>
          <a:p>
            <a:r>
              <a:rPr lang="en-US" dirty="0"/>
              <a:t>See Table 9-2 for a list of some other options for </a:t>
            </a:r>
            <a:r>
              <a:rPr lang="en-US" dirty="0" err="1"/>
              <a:t>savefig</a:t>
            </a:r>
            <a:r>
              <a:rPr lang="en-US" dirty="0"/>
              <a:t>.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146409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38FEE-F6D6-454B-9FCC-CB40DE1C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38825"/>
            <a:ext cx="10905066" cy="398034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9C1-6600-DA49-BCF9-1C7446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Bar Plots-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C158-3BC6-A840-9494-A1C96345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plot.bar</a:t>
            </a:r>
            <a:r>
              <a:rPr lang="en-US" sz="2000" dirty="0"/>
              <a:t>() and </a:t>
            </a:r>
            <a:r>
              <a:rPr lang="en-US" sz="2000" dirty="0" err="1"/>
              <a:t>plot.barh</a:t>
            </a:r>
            <a:r>
              <a:rPr lang="en-US" sz="2000" dirty="0"/>
              <a:t>() make vertical and horizontal bar plots, respectively. In this case, the Series or </a:t>
            </a:r>
            <a:r>
              <a:rPr lang="en-US" sz="2000" dirty="0" err="1"/>
              <a:t>DataFrame</a:t>
            </a:r>
            <a:r>
              <a:rPr lang="en-US" sz="2000" dirty="0"/>
              <a:t> index will be used as the x (bar) or y (</a:t>
            </a:r>
            <a:r>
              <a:rPr lang="en-US" sz="2000" dirty="0" err="1"/>
              <a:t>barh</a:t>
            </a:r>
            <a:r>
              <a:rPr lang="en-US" sz="2000" dirty="0"/>
              <a:t>) ticks (see Figure 9-15):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/>
              <a:t>In [64]: fig, axes = </a:t>
            </a:r>
            <a:r>
              <a:rPr lang="en-US" sz="1600" dirty="0" err="1"/>
              <a:t>plt.subplots</a:t>
            </a:r>
            <a:r>
              <a:rPr lang="en-US" sz="1600" dirty="0"/>
              <a:t>(2, 1)</a:t>
            </a:r>
          </a:p>
          <a:p>
            <a:pPr marL="0" indent="0">
              <a:buNone/>
            </a:pPr>
            <a:r>
              <a:rPr lang="en-US" sz="1600" dirty="0"/>
              <a:t>   In [65]: data = </a:t>
            </a:r>
            <a:r>
              <a:rPr lang="en-US" sz="1600" dirty="0" err="1"/>
              <a:t>pd.Series</a:t>
            </a:r>
            <a:r>
              <a:rPr lang="en-US" sz="1600" dirty="0"/>
              <a:t>(</a:t>
            </a:r>
            <a:r>
              <a:rPr lang="en-US" sz="1600" dirty="0" err="1"/>
              <a:t>np.random.rand</a:t>
            </a:r>
            <a:r>
              <a:rPr lang="en-US" sz="1600" dirty="0"/>
              <a:t>(16), index=list('</a:t>
            </a:r>
            <a:r>
              <a:rPr lang="en-US" sz="1600" dirty="0" err="1"/>
              <a:t>abcdefghijklmnop</a:t>
            </a:r>
            <a:r>
              <a:rPr lang="en-US" sz="1600" dirty="0"/>
              <a:t>’))</a:t>
            </a:r>
          </a:p>
          <a:p>
            <a:pPr marL="0" indent="0">
              <a:buNone/>
            </a:pPr>
            <a:r>
              <a:rPr lang="en-US" sz="1600" dirty="0"/>
              <a:t>   In [66]: </a:t>
            </a:r>
            <a:r>
              <a:rPr lang="en-US" sz="1600" dirty="0" err="1"/>
              <a:t>data.plot.bar</a:t>
            </a:r>
            <a:r>
              <a:rPr lang="en-US" sz="1600" dirty="0"/>
              <a:t>(ax=axes[0], color='k', alpha=0.7)</a:t>
            </a:r>
          </a:p>
          <a:p>
            <a:pPr marL="0" indent="0">
              <a:buNone/>
            </a:pPr>
            <a:r>
              <a:rPr lang="en-US" sz="1600" dirty="0"/>
              <a:t>   Out[66]: &lt;matplotlib.axes._</a:t>
            </a:r>
            <a:r>
              <a:rPr lang="en-US" sz="1600" dirty="0" err="1"/>
              <a:t>subplots.AxesSubplot</a:t>
            </a:r>
            <a:r>
              <a:rPr lang="en-US" sz="1600" dirty="0"/>
              <a:t> at 0x7fb62493d470&gt;</a:t>
            </a:r>
          </a:p>
          <a:p>
            <a:pPr marL="0" indent="0">
              <a:buNone/>
            </a:pPr>
            <a:r>
              <a:rPr lang="en-US" sz="1600" dirty="0"/>
              <a:t>    In [67]: </a:t>
            </a:r>
            <a:r>
              <a:rPr lang="en-US" sz="1600" dirty="0" err="1"/>
              <a:t>data.plot.barh</a:t>
            </a:r>
            <a:r>
              <a:rPr lang="en-US" sz="1600" dirty="0"/>
              <a:t>(ax=axes[1], color='k', alpha=0.7)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The options color='k' and alpha=0.7 set the color of the plots to black and use partial transparency on the filling.</a:t>
            </a:r>
            <a:endParaRPr lang="en-JO" sz="2000" dirty="0"/>
          </a:p>
        </p:txBody>
      </p:sp>
    </p:spTree>
    <p:extLst>
      <p:ext uri="{BB962C8B-B14F-4D97-AF65-F5344CB8AC3E}">
        <p14:creationId xmlns:p14="http://schemas.microsoft.com/office/powerpoint/2010/main" val="1327611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E9C296-19E8-F241-A486-116FF4056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21" y="643467"/>
            <a:ext cx="840915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1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B2E4-3A0C-9E46-9B35-690C42B4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Bar Plots-Example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6D85-938E-7841-A106-D9FABF94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With a </a:t>
            </a:r>
            <a:r>
              <a:rPr lang="en-US" sz="3300" dirty="0" err="1"/>
              <a:t>DataFrame</a:t>
            </a:r>
            <a:r>
              <a:rPr lang="en-US" sz="3300" dirty="0"/>
              <a:t>, bar plots group the values in each row together in a group in bars, side by side, for each value. See Figure 9-16: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dirty="0"/>
              <a:t>In [69]: df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</a:t>
            </a:r>
            <a:r>
              <a:rPr lang="en-US" dirty="0"/>
              <a:t>(6, 4),</a:t>
            </a:r>
          </a:p>
          <a:p>
            <a:pPr marL="0" indent="0">
              <a:buNone/>
            </a:pPr>
            <a:r>
              <a:rPr lang="en-US" dirty="0"/>
              <a:t>....: index=['one', 'two', 'three', 'four', 'five', 'six'],</a:t>
            </a:r>
          </a:p>
          <a:p>
            <a:pPr marL="0" indent="0">
              <a:buNone/>
            </a:pPr>
            <a:r>
              <a:rPr lang="en-US" dirty="0"/>
              <a:t>....: columns=</a:t>
            </a:r>
            <a:r>
              <a:rPr lang="en-US" dirty="0" err="1"/>
              <a:t>pd.Index</a:t>
            </a:r>
            <a:r>
              <a:rPr lang="en-US" dirty="0"/>
              <a:t>(['A', 'B', 'C', 'D'], name='Genus'))</a:t>
            </a:r>
          </a:p>
          <a:p>
            <a:pPr marL="0" indent="0">
              <a:buNone/>
            </a:pPr>
            <a:r>
              <a:rPr lang="en-US" dirty="0"/>
              <a:t>In [70]: df</a:t>
            </a:r>
          </a:p>
          <a:p>
            <a:pPr marL="0" indent="0">
              <a:buNone/>
            </a:pPr>
            <a:r>
              <a:rPr lang="en-US" dirty="0"/>
              <a:t>Out[70]:</a:t>
            </a:r>
          </a:p>
          <a:p>
            <a:pPr marL="0" indent="0">
              <a:buNone/>
            </a:pPr>
            <a:r>
              <a:rPr lang="en-US" dirty="0"/>
              <a:t>Genus	     A 		B		 C 		D</a:t>
            </a:r>
          </a:p>
          <a:p>
            <a:pPr marL="0" indent="0">
              <a:buNone/>
            </a:pPr>
            <a:r>
              <a:rPr lang="en-US" dirty="0"/>
              <a:t>One	 0.370670 	0.602792 	0.229159 	0.486744</a:t>
            </a:r>
          </a:p>
          <a:p>
            <a:pPr marL="0" indent="0">
              <a:buNone/>
            </a:pPr>
            <a:r>
              <a:rPr lang="en-US" dirty="0"/>
              <a:t>Two	 0.420082 	0.571653 	0.049024 	0.880592</a:t>
            </a:r>
          </a:p>
          <a:p>
            <a:pPr marL="0" indent="0">
              <a:buNone/>
            </a:pPr>
            <a:r>
              <a:rPr lang="en-US" dirty="0"/>
              <a:t>three 	0.814568 	0.277160 	0.880316 	0.431326</a:t>
            </a:r>
          </a:p>
          <a:p>
            <a:pPr marL="0" indent="0">
              <a:buNone/>
            </a:pPr>
            <a:r>
              <a:rPr lang="en-US" dirty="0"/>
              <a:t>Four	 0.374020 	0.899420		 0.460304 	0.100843</a:t>
            </a:r>
          </a:p>
          <a:p>
            <a:pPr marL="0" indent="0">
              <a:buNone/>
            </a:pPr>
            <a:r>
              <a:rPr lang="en-US" dirty="0"/>
              <a:t>Five	 0.433270	 0.125107	 0.494675	 0.961825</a:t>
            </a:r>
          </a:p>
          <a:p>
            <a:pPr marL="0" indent="0">
              <a:buNone/>
            </a:pPr>
            <a:r>
              <a:rPr lang="en-US" dirty="0"/>
              <a:t>six 	0.601648 	0.478576 	0.205690 	0.560547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290829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F3E8-FE3A-9548-9F34-CD8514C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O" sz="3600" dirty="0"/>
              <a:t>Bar Plots-Example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F7CE-CD8E-024F-8092-6776B88D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[71]: </a:t>
            </a:r>
            <a:r>
              <a:rPr lang="en-US" sz="2000" dirty="0" err="1"/>
              <a:t>df.plot.bar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Note that the name “Genus” on the </a:t>
            </a:r>
            <a:r>
              <a:rPr lang="en-US" sz="1800" dirty="0" err="1"/>
              <a:t>DataFrame’s</a:t>
            </a:r>
            <a:r>
              <a:rPr lang="en-US" sz="1800" dirty="0"/>
              <a:t> columns is used to title the legend.</a:t>
            </a:r>
          </a:p>
          <a:p>
            <a:pPr marL="0" indent="0">
              <a:buNone/>
            </a:pPr>
            <a:endParaRPr lang="en-JO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D79411F-4C24-4942-A360-919B7A19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22203"/>
            <a:ext cx="6253212" cy="42834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39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7ADC-DE2E-8641-9962-74716EBC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analytics dashboard components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E061-996E-C34C-8F75-7F665CBF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trends have been identified and predictions made, simulation techniques can be used to test best-case scenarios.</a:t>
            </a:r>
          </a:p>
          <a:p>
            <a:endParaRPr lang="en-US" dirty="0"/>
          </a:p>
          <a:p>
            <a:r>
              <a:rPr lang="en-US" b="1" dirty="0"/>
              <a:t>Data visualization.</a:t>
            </a:r>
            <a:r>
              <a:rPr lang="en-US" dirty="0"/>
              <a:t> Data visualization provides visual representations of charts and graphs for easy and quick data analysis.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946872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8D47-5276-F043-9AD1-3143D903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Bar Plots-Example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77CC-B051-9D43-81F6-3B7F53DE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[79]: </a:t>
            </a:r>
            <a:r>
              <a:rPr lang="en-US" dirty="0" err="1"/>
              <a:t>party_pcts</a:t>
            </a:r>
            <a:r>
              <a:rPr lang="en-US" dirty="0"/>
              <a:t> = </a:t>
            </a:r>
            <a:r>
              <a:rPr lang="en-US" dirty="0" err="1"/>
              <a:t>party_counts.div</a:t>
            </a:r>
            <a:r>
              <a:rPr lang="en-US" dirty="0"/>
              <a:t>(</a:t>
            </a:r>
            <a:r>
              <a:rPr lang="en-US" dirty="0" err="1"/>
              <a:t>party_counts.sum</a:t>
            </a:r>
            <a:r>
              <a:rPr lang="en-US" dirty="0"/>
              <a:t>(1), axis=0)</a:t>
            </a:r>
          </a:p>
          <a:p>
            <a:pPr marL="0" indent="0">
              <a:buNone/>
            </a:pPr>
            <a:r>
              <a:rPr lang="en-US" dirty="0"/>
              <a:t>In [80]: </a:t>
            </a:r>
            <a:r>
              <a:rPr lang="en-US" dirty="0" err="1"/>
              <a:t>party_pcts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Out[80]:</a:t>
            </a:r>
          </a:p>
          <a:p>
            <a:pPr marL="0" indent="0">
              <a:buNone/>
            </a:pPr>
            <a:r>
              <a:rPr lang="en-US" dirty="0"/>
              <a:t>size 		2 		3 		4		 5</a:t>
            </a:r>
          </a:p>
          <a:p>
            <a:pPr marL="0" indent="0">
              <a:buNone/>
            </a:pPr>
            <a:r>
              <a:rPr lang="en-US" dirty="0"/>
              <a:t>day</a:t>
            </a:r>
          </a:p>
          <a:p>
            <a:pPr marL="0" indent="0">
              <a:buNone/>
            </a:pPr>
            <a:r>
              <a:rPr lang="en-US" dirty="0"/>
              <a:t>Fri 	0.888889 	0.055556 	0.055556 	0.000000</a:t>
            </a:r>
          </a:p>
          <a:p>
            <a:pPr marL="0" indent="0">
              <a:buNone/>
            </a:pPr>
            <a:r>
              <a:rPr lang="en-US" dirty="0"/>
              <a:t>Sat 	0.623529	 0.211765	 0.152941 	0.011765</a:t>
            </a:r>
          </a:p>
          <a:p>
            <a:pPr marL="0" indent="0">
              <a:buNone/>
            </a:pPr>
            <a:r>
              <a:rPr lang="en-US" dirty="0"/>
              <a:t>Sun 	0.520000 	0.200000 	0.240000 	0.040000</a:t>
            </a:r>
          </a:p>
          <a:p>
            <a:pPr marL="0" indent="0">
              <a:buNone/>
            </a:pPr>
            <a:r>
              <a:rPr lang="en-US" dirty="0" err="1"/>
              <a:t>Thur</a:t>
            </a:r>
            <a:r>
              <a:rPr lang="en-US" dirty="0"/>
              <a:t> 	0.827586 	0.068966 	0.086207 	0.017241</a:t>
            </a:r>
          </a:p>
          <a:p>
            <a:pPr marL="0" indent="0">
              <a:buNone/>
            </a:pPr>
            <a:r>
              <a:rPr lang="en-US" dirty="0"/>
              <a:t>In [81]: </a:t>
            </a:r>
            <a:r>
              <a:rPr lang="en-US" dirty="0" err="1"/>
              <a:t>party_pcts.plot.bar</a:t>
            </a:r>
            <a:r>
              <a:rPr lang="en-US" dirty="0"/>
              <a:t>()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650579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F5754-5BA8-674E-917A-F95ADDF0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49" y="643467"/>
            <a:ext cx="7791702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2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E38-AD24-E14B-8B6E-09D3AF9C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Density Plots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7636-6B40-B04B-9120-D42FB5DC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histogram is a kind of bar plot that gives a discretized display of value frequency.</a:t>
            </a:r>
          </a:p>
          <a:p>
            <a:r>
              <a:rPr lang="en-US" dirty="0"/>
              <a:t>The data points are split into discrete, evenly spaced bins, and the number of data points in each bin is plotted.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[92]: tips['</a:t>
            </a:r>
            <a:r>
              <a:rPr lang="en-US" dirty="0" err="1"/>
              <a:t>tip_pct</a:t>
            </a:r>
            <a:r>
              <a:rPr lang="en-US" dirty="0"/>
              <a:t>'].</a:t>
            </a:r>
            <a:r>
              <a:rPr lang="en-US" dirty="0" err="1"/>
              <a:t>plot.hist</a:t>
            </a:r>
            <a:r>
              <a:rPr lang="en-US" dirty="0"/>
              <a:t>(bins=50)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46487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68D20-F806-0543-B9DD-79663C177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229" y="643467"/>
            <a:ext cx="83775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43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D9B3-D6DA-A94B-B7AF-AEB90F3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Density Plots</a:t>
            </a:r>
            <a:endParaRPr lang="en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F50D-CA47-6547-9607-759E414B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related plot type is a density plot, which is formed by computing an estimate of a continuous probability distribution that might have generated the observed data. </a:t>
            </a:r>
          </a:p>
          <a:p>
            <a:r>
              <a:rPr lang="en-US" dirty="0"/>
              <a:t>The usual procedure is to approximate this distribution as a mixture of “kernels”—that is, simpler distributions like the normal distribution. </a:t>
            </a:r>
          </a:p>
          <a:p>
            <a:r>
              <a:rPr lang="en-US" dirty="0"/>
              <a:t>Thus, density plots are also known as kernel density estimate (KDE) plots. </a:t>
            </a:r>
          </a:p>
          <a:p>
            <a:r>
              <a:rPr lang="en-US" dirty="0"/>
              <a:t>Using </a:t>
            </a:r>
            <a:r>
              <a:rPr lang="en-US" dirty="0" err="1"/>
              <a:t>plot.kde</a:t>
            </a:r>
            <a:r>
              <a:rPr lang="en-US" dirty="0"/>
              <a:t> makes a density plot using the conventional mixture-of-</a:t>
            </a:r>
            <a:r>
              <a:rPr lang="en-US" dirty="0" err="1"/>
              <a:t>normals</a:t>
            </a:r>
            <a:r>
              <a:rPr lang="en-US" dirty="0"/>
              <a:t> estimate (see Figure 9-22):</a:t>
            </a:r>
          </a:p>
        </p:txBody>
      </p:sp>
    </p:spTree>
    <p:extLst>
      <p:ext uri="{BB962C8B-B14F-4D97-AF65-F5344CB8AC3E}">
        <p14:creationId xmlns:p14="http://schemas.microsoft.com/office/powerpoint/2010/main" val="742014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DC4F3-23FB-034A-ACC4-FE586A1C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Example</a:t>
            </a:r>
            <a:endParaRPr lang="en-JO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29D3-3E5E-7C40-B79F-7BA6997C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 [94]: tips['tip_pct'].plot.density()</a:t>
            </a:r>
          </a:p>
          <a:p>
            <a:pPr marL="0" indent="0">
              <a:buNone/>
            </a:pPr>
            <a:endParaRPr lang="en-JO" sz="2000"/>
          </a:p>
          <a:p>
            <a:endParaRPr lang="en-JO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8065EBB-E444-4F45-9637-997EDC0D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08184"/>
            <a:ext cx="6253212" cy="41114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487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F561-E141-314C-AB4D-03BD2F28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436A-3DE4-B641-9738-90748BCD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Book: Python for Data Analysis, Data Wrangling with Pandas, NumPy, and </a:t>
            </a:r>
            <a:r>
              <a:rPr lang="en-US" dirty="0" err="1"/>
              <a:t>Ipython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Wes McKinney.  </a:t>
            </a:r>
          </a:p>
          <a:p>
            <a:r>
              <a:rPr lang="en-US" dirty="0"/>
              <a:t>Materials download: </a:t>
            </a:r>
            <a:r>
              <a:rPr lang="en-US" dirty="0" err="1"/>
              <a:t>www.dartgo.org</a:t>
            </a:r>
            <a:r>
              <a:rPr lang="en-US" dirty="0"/>
              <a:t>/</a:t>
            </a:r>
            <a:r>
              <a:rPr lang="en-US" dirty="0" err="1"/>
              <a:t>workshopsg</a:t>
            </a:r>
            <a:r>
              <a:rPr lang="en-US" dirty="0"/>
              <a:t> and download </a:t>
            </a:r>
            <a:r>
              <a:rPr lang="en-US" dirty="0" err="1"/>
              <a:t>IntroDataAnalysisPython</a:t>
            </a:r>
            <a:r>
              <a:rPr lang="en-US" dirty="0"/>
              <a:t> </a:t>
            </a:r>
          </a:p>
          <a:p>
            <a:r>
              <a:rPr lang="en-US" dirty="0"/>
              <a:t>Material reference and basis, Python Software Foundation at </a:t>
            </a:r>
            <a:r>
              <a:rPr lang="en-US" dirty="0" err="1"/>
              <a:t>Python.org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/2/tutorial/ </a:t>
            </a:r>
            <a:endParaRPr lang="en-US" dirty="0"/>
          </a:p>
          <a:p>
            <a:r>
              <a:rPr lang="en-US" dirty="0"/>
              <a:t>Python 2.7.13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/2/tutorial/ </a:t>
            </a:r>
            <a:endParaRPr lang="en-US" dirty="0"/>
          </a:p>
          <a:p>
            <a:r>
              <a:rPr lang="en-US" dirty="0"/>
              <a:t>Python 3.6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docs.python.org</a:t>
            </a:r>
            <a:r>
              <a:rPr lang="en-US" dirty="0">
                <a:hlinkClick r:id="rId3"/>
              </a:rPr>
              <a:t>/3.6/tutorial/ </a:t>
            </a:r>
            <a:endParaRPr lang="en-US" dirty="0"/>
          </a:p>
          <a:p>
            <a:r>
              <a:rPr lang="en-US" dirty="0" err="1"/>
              <a:t>Numpy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>
                <a:hlinkClick r:id="rId4"/>
              </a:rPr>
              <a:t>http://cs231n.github.io/python-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-tutorial/ </a:t>
            </a:r>
            <a:endParaRPr lang="en-US" dirty="0"/>
          </a:p>
          <a:p>
            <a:r>
              <a:rPr lang="en-US" dirty="0" err="1"/>
              <a:t>PythonCSVlibrarytutorial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docs.python.org</a:t>
            </a:r>
            <a:r>
              <a:rPr lang="en-US" dirty="0">
                <a:hlinkClick r:id="rId5"/>
              </a:rPr>
              <a:t>/2/library/</a:t>
            </a:r>
            <a:r>
              <a:rPr lang="en-US" dirty="0" err="1">
                <a:hlinkClick r:id="rId5"/>
              </a:rPr>
              <a:t>csv.html</a:t>
            </a:r>
            <a:r>
              <a:rPr lang="en-US" dirty="0">
                <a:hlinkClick r:id="rId5"/>
              </a:rPr>
              <a:t> </a:t>
            </a:r>
            <a:endParaRPr lang="en-US" dirty="0"/>
          </a:p>
          <a:p>
            <a:endParaRPr lang="en-US" dirty="0"/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215300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CFC-A374-1742-ADE9-676B58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b="1" dirty="0"/>
              <a:t>What is Python?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7C41-1051-4340-AB54-7180951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open-source programming language </a:t>
            </a:r>
          </a:p>
          <a:p>
            <a:r>
              <a:rPr lang="en-US" dirty="0"/>
              <a:t>It is relatively easy to learn </a:t>
            </a:r>
          </a:p>
          <a:p>
            <a:r>
              <a:rPr lang="en-US" dirty="0"/>
              <a:t>It is a powerful tool with many modules (libraries) that can be imported in to extend its functionality </a:t>
            </a:r>
          </a:p>
          <a:p>
            <a:r>
              <a:rPr lang="en-US" dirty="0"/>
              <a:t>Python can be used to automate tasks and process large amounts of data </a:t>
            </a:r>
          </a:p>
          <a:p>
            <a:r>
              <a:rPr lang="en-US" dirty="0"/>
              <a:t>Python can be used on Mac’s, PC’s, Linux, as well as in a high- performance computing environment (Polaris, Andes, Discovery machines here at Dartmouth) 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14205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4F6-F9E8-D943-BB56-2B4FEB7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b="1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3741-58DC-8F4B-BF40-3ECF43FB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be run in a variety of environments with various tools:  </a:t>
            </a:r>
          </a:p>
          <a:p>
            <a:pPr marL="0" indent="0">
              <a:buNone/>
            </a:pPr>
            <a:r>
              <a:rPr lang="en-US" dirty="0"/>
              <a:t>     - From the command line (most Mac’s have Python installed by </a:t>
            </a:r>
          </a:p>
          <a:p>
            <a:pPr marL="0" indent="0">
              <a:buNone/>
            </a:pPr>
            <a:r>
              <a:rPr lang="en-US" dirty="0"/>
              <a:t>       default) </a:t>
            </a:r>
          </a:p>
          <a:p>
            <a:pPr marL="0" indent="0">
              <a:buNone/>
            </a:pPr>
            <a:r>
              <a:rPr lang="en-US" dirty="0"/>
              <a:t>     - From a windows terminal </a:t>
            </a:r>
          </a:p>
          <a:p>
            <a:pPr marL="0" indent="0">
              <a:buNone/>
            </a:pPr>
            <a:r>
              <a:rPr lang="en-US" dirty="0"/>
              <a:t>     - From a Linux terminal </a:t>
            </a:r>
          </a:p>
          <a:p>
            <a:pPr marL="0" indent="0">
              <a:buNone/>
            </a:pPr>
            <a:r>
              <a:rPr lang="en-US" dirty="0"/>
              <a:t>     - Using an Integrated Development Environment such as Eclipse or  </a:t>
            </a:r>
          </a:p>
          <a:p>
            <a:pPr marL="0" indent="0">
              <a:buNone/>
            </a:pPr>
            <a:r>
              <a:rPr lang="en-US" dirty="0"/>
              <a:t>       PyCharm IDE </a:t>
            </a:r>
          </a:p>
          <a:p>
            <a:pPr marL="0" indent="0">
              <a:buNone/>
            </a:pPr>
            <a:r>
              <a:rPr lang="en-US" dirty="0"/>
              <a:t>      - Using a web-hosted “sandbox” environment 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4337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B001-ABED-DC43-9B09-B711CC43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b="1" dirty="0"/>
              <a:t>Why Python for Data Analysis?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605-1EFD-294C-83A9-955A00EF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can be used to import datasets quickly </a:t>
            </a:r>
          </a:p>
          <a:p>
            <a:r>
              <a:rPr lang="en-US" dirty="0"/>
              <a:t>Python’s importable libraries make it an attractive language for data analysis </a:t>
            </a:r>
          </a:p>
          <a:p>
            <a:pPr marL="0" indent="0">
              <a:buNone/>
            </a:pPr>
            <a:r>
              <a:rPr lang="en-US" dirty="0"/>
              <a:t>       - NumPy </a:t>
            </a:r>
          </a:p>
          <a:p>
            <a:pPr marL="0" indent="0">
              <a:buNone/>
            </a:pPr>
            <a:r>
              <a:rPr lang="en-US" dirty="0"/>
              <a:t>       - SciPy</a:t>
            </a:r>
          </a:p>
          <a:p>
            <a:pPr marL="0" indent="0">
              <a:buNone/>
            </a:pPr>
            <a:r>
              <a:rPr lang="en-US" dirty="0"/>
              <a:t>       - </a:t>
            </a:r>
            <a:r>
              <a:rPr lang="en-US" dirty="0" err="1"/>
              <a:t>IPython</a:t>
            </a:r>
            <a:r>
              <a:rPr lang="en-US" dirty="0"/>
              <a:t> and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- Pandas</a:t>
            </a:r>
          </a:p>
          <a:p>
            <a:pPr marL="0" indent="0">
              <a:buNone/>
            </a:pPr>
            <a:r>
              <a:rPr lang="en-US" dirty="0"/>
              <a:t>       - Matplotlib</a:t>
            </a:r>
          </a:p>
          <a:p>
            <a:pPr marL="0" indent="0">
              <a:buNone/>
            </a:pPr>
            <a:r>
              <a:rPr lang="en-US" dirty="0"/>
              <a:t>       - Natural Language Toolkit (NLTK) </a:t>
            </a:r>
          </a:p>
          <a:p>
            <a:r>
              <a:rPr lang="en-US" dirty="0"/>
              <a:t>Python can import and export common data formats such as CSV files </a:t>
            </a:r>
          </a:p>
          <a:p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80674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4991-5F58-4F45-83BE-260B76F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NumPy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4153-0A3A-B342-8C8D-46BCF889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Numerical Python, has long been a cornerstone of numerical computing in Python. It provides the data structures, algorithms, and library glue needed for most scientific applications involving numerical data in Python. 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54796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8AACBF3F089B48A4E7E9B3B91823FB" ma:contentTypeVersion="0" ma:contentTypeDescription="Create a new document." ma:contentTypeScope="" ma:versionID="34ba890787229886b0dbea59fd137b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0967A0-C688-4FFC-8A1A-3E70607076CB}"/>
</file>

<file path=customXml/itemProps2.xml><?xml version="1.0" encoding="utf-8"?>
<ds:datastoreItem xmlns:ds="http://schemas.openxmlformats.org/officeDocument/2006/customXml" ds:itemID="{24E1B144-FAB6-4260-ADA0-7D6B03373026}"/>
</file>

<file path=customXml/itemProps3.xml><?xml version="1.0" encoding="utf-8"?>
<ds:datastoreItem xmlns:ds="http://schemas.openxmlformats.org/officeDocument/2006/customXml" ds:itemID="{4210F474-BF3D-4792-A321-861957F98168}"/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3663</Words>
  <Application>Microsoft Macintosh PowerPoint</Application>
  <PresentationFormat>Widescreen</PresentationFormat>
  <Paragraphs>281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Office Theme</vt:lpstr>
      <vt:lpstr>Business Data Analytics Tools</vt:lpstr>
      <vt:lpstr>Business Data Analytics Tools</vt:lpstr>
      <vt:lpstr>Business analytics dashboard components</vt:lpstr>
      <vt:lpstr>Business analytics dashboard components</vt:lpstr>
      <vt:lpstr>Business analytics dashboard components</vt:lpstr>
      <vt:lpstr>What is Python? </vt:lpstr>
      <vt:lpstr>Development Environment</vt:lpstr>
      <vt:lpstr>Why Python for Data Analysis? </vt:lpstr>
      <vt:lpstr>NumPy </vt:lpstr>
      <vt:lpstr>NumPy</vt:lpstr>
      <vt:lpstr>Pandas</vt:lpstr>
      <vt:lpstr>IPython and Jupyter</vt:lpstr>
      <vt:lpstr>IPython and Jupyter</vt:lpstr>
      <vt:lpstr>IPython and Jupyter</vt:lpstr>
      <vt:lpstr>IPython and Jupyter</vt:lpstr>
      <vt:lpstr>Jupyter Notebook</vt:lpstr>
      <vt:lpstr>PowerPoint Presentation</vt:lpstr>
      <vt:lpstr>Jupyter Notebook</vt:lpstr>
      <vt:lpstr>PowerPoint Presentation</vt:lpstr>
      <vt:lpstr>Jupyter</vt:lpstr>
      <vt:lpstr>Upload Data</vt:lpstr>
      <vt:lpstr>Data Analysis</vt:lpstr>
      <vt:lpstr>Data Analysis</vt:lpstr>
      <vt:lpstr>Data Analysis</vt:lpstr>
      <vt:lpstr>Write to CSV!</vt:lpstr>
      <vt:lpstr>Matplotlib Integration</vt:lpstr>
      <vt:lpstr>Matplotlib Integration</vt:lpstr>
      <vt:lpstr>Matplotlib Integration</vt:lpstr>
      <vt:lpstr>Colors, Markers, and Line Styles</vt:lpstr>
      <vt:lpstr>Example</vt:lpstr>
      <vt:lpstr>Ticks, Labels, and Legends</vt:lpstr>
      <vt:lpstr>Example 1</vt:lpstr>
      <vt:lpstr>Example 2</vt:lpstr>
      <vt:lpstr>Adding Legends</vt:lpstr>
      <vt:lpstr>Example</vt:lpstr>
      <vt:lpstr>Annotations and Drawing on a Subplot</vt:lpstr>
      <vt:lpstr>Annotations and Drawing on a Subplot</vt:lpstr>
      <vt:lpstr>Example</vt:lpstr>
      <vt:lpstr>PowerPoint Presentation</vt:lpstr>
      <vt:lpstr>Drawing Sahpes</vt:lpstr>
      <vt:lpstr>Example</vt:lpstr>
      <vt:lpstr>PowerPoint Presentation</vt:lpstr>
      <vt:lpstr>Saving Plots to File</vt:lpstr>
      <vt:lpstr>Saving Plots to File</vt:lpstr>
      <vt:lpstr>PowerPoint Presentation</vt:lpstr>
      <vt:lpstr>Bar Plots- Example 1</vt:lpstr>
      <vt:lpstr>PowerPoint Presentation</vt:lpstr>
      <vt:lpstr>Bar Plots-Example 2</vt:lpstr>
      <vt:lpstr>Bar Plots-Example 2</vt:lpstr>
      <vt:lpstr>Bar Plots-Example 3</vt:lpstr>
      <vt:lpstr>PowerPoint Presentation</vt:lpstr>
      <vt:lpstr>Histograms and Density Plots</vt:lpstr>
      <vt:lpstr>PowerPoint Presentation</vt:lpstr>
      <vt:lpstr>Histograms and Density Plots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Analytics Tools</dc:title>
  <dc:creator>Hind Ahmad Ismail Bani Milhem</dc:creator>
  <cp:lastModifiedBy>Hind Ahmad Ismail Bani Milhem</cp:lastModifiedBy>
  <cp:revision>102</cp:revision>
  <dcterms:created xsi:type="dcterms:W3CDTF">2022-01-24T19:21:45Z</dcterms:created>
  <dcterms:modified xsi:type="dcterms:W3CDTF">2023-02-27T16:21:50Z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0x010100AC8AACBF3F089B48A4E7E9B3B91823FB</vt:lpwstr>
  </property>
</Properties>
</file>