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Anton" pitchFamily="2" charset="0"/>
      <p:regular r:id="rId22"/>
    </p:embeddedFont>
    <p:embeddedFont>
      <p:font typeface="Canva Sans" panose="020B0604020202020204" charset="0"/>
      <p:regular r:id="rId23"/>
    </p:embeddedFont>
    <p:embeddedFont>
      <p:font typeface="Canva Sans Bold" panose="020B0604020202020204" charset="0"/>
      <p:regular r:id="rId24"/>
    </p:embeddedFont>
    <p:embeddedFont>
      <p:font typeface="Codec Pro ExtraBold" panose="020B0604020202020204" charset="0"/>
      <p:regular r:id="rId25"/>
    </p:embeddedFont>
    <p:embeddedFont>
      <p:font typeface="Codec Pro ExtraBold Bold" panose="020B0604020202020204" charset="0"/>
      <p:regular r:id="rId26"/>
    </p:embeddedFont>
    <p:embeddedFont>
      <p:font typeface="Montserrat Bold" panose="020B0604020202020204" charset="0"/>
      <p:regular r:id="rId27"/>
    </p:embeddedFont>
    <p:embeddedFont>
      <p:font typeface="Open Sans 1" panose="020B0604020202020204" charset="0"/>
      <p:regular r:id="rId28"/>
    </p:embeddedFont>
    <p:embeddedFont>
      <p:font typeface="Open Sans 1 Bold" panose="020B0604020202020204" charset="0"/>
      <p:regular r:id="rId29"/>
    </p:embeddedFont>
    <p:embeddedFont>
      <p:font typeface="Open Sans 2" panose="020B0604020202020204" charset="0"/>
      <p:regular r:id="rId30"/>
    </p:embeddedFont>
    <p:embeddedFont>
      <p:font typeface="Open Sans 2 Bold" panose="020B0604020202020204" charset="0"/>
      <p:regular r:id="rId31"/>
    </p:embeddedFont>
    <p:embeddedFont>
      <p:font typeface="Open Sauce Bold"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4" autoAdjust="0"/>
  </p:normalViewPr>
  <p:slideViewPr>
    <p:cSldViewPr>
      <p:cViewPr>
        <p:scale>
          <a:sx n="66" d="100"/>
          <a:sy n="66" d="100"/>
        </p:scale>
        <p:origin x="101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9T23:49:12.526"/>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9T23:47:03.617"/>
    </inkml:context>
    <inkml:brush xml:id="br0">
      <inkml:brushProperty name="width" value="0.035" units="cm"/>
      <inkml:brushProperty name="height" value="0.035" units="cm"/>
    </inkml:brush>
  </inkml:definitions>
  <inkml:trace contextRef="#ctx0" brushRef="#br0">399 187 24575,'-18'-1'0,"-1"2"0,1 1 0,0 0 0,0 1 0,0 1 0,0 1 0,1 0 0,0 2 0,-29 13 0,46-19 0,-1-1 0,1 0 0,-1 0 0,1 0 0,-1 1 0,1-1 0,0 0 0,-1 0 0,1 1 0,-1-1 0,1 0 0,0 1 0,-1-1 0,1 1 0,0-1 0,-1 0 0,1 1 0,0-1 0,0 1 0,0-1 0,-1 1 0,1-1 0,0 1 0,0-1 0,0 1 0,0-1 0,0 1 0,0-1 0,0 1 0,0-1 0,0 2 0,14 6 0,26-3 0,35-1 0,-1-4 0,81-9 0,-118 4 0,0-1 0,-1-2 0,0-1 0,-1-2 0,0-1 0,39-20 0,-62 25 0,-13 3 0,-21 3 0,-2 1 0,-29-7 0,-58 2 0,91 5 0,0 1 0,0 1 0,1 1 0,-1 1 0,1 1 0,-25 8 0,8 0 0,24-10 0,0 1 0,0 1 0,1-1 0,-1 2 0,1 0 0,0 0 0,1 1 0,-12 9 0,22-16 0,0 0 0,0 0 0,0 0 0,1 0 0,-1 0 0,0 0 0,0 0 0,0 0 0,0 0 0,0 0 0,0 0 0,0 0 0,0 0 0,0 0 0,0 0 0,0 0 0,0 0 0,0 0 0,0 0 0,0 0 0,1 0 0,-1 0 0,0 0 0,0 0 0,0 0 0,0 0 0,0 0 0,0 0 0,0 0 0,0 0 0,0 0 0,0 0 0,0 0 0,0 1 0,0-1 0,0 0 0,0 0 0,0 0 0,0 0 0,0 0 0,0 0 0,13-6 0,15-11 0,16-21 0,20-16 0,-58 50 0,-1 1 0,1-1 0,0 1 0,0 0 0,0 1 0,0-1 0,0 1 0,1 0 0,9-1 0,-15 3 0,0-1 0,0 1 0,0 0 0,0 0 0,0 0 0,0 0 0,0 0 0,0 0 0,0 0 0,0 0 0,0 0 0,0 0 0,0 0 0,0 1 0,0-1 0,0 0 0,0 1 0,0-1 0,-1 1 0,1-1 0,0 1 0,0-1 0,0 1 0,-1 0 0,1-1 0,0 1 0,-1 0 0,2 1 0,-2-1 0,0 1 0,0-1 0,0 1 0,0-1 0,0 1 0,0 0 0,0-1 0,0 1 0,-1-1 0,1 1 0,0-1 0,-1 1 0,0-1 0,1 0 0,-2 3 0,-36 48 0,-69 50 0,36-35 0,70-67 0,-1 1 0,1 0 0,0 0 0,0 0 0,0 0 0,0 0 0,0 0 0,1 0 0,-1 0 0,0 0 0,0 0 0,1 0 0,-1 0 0,0 1 0,1-1 0,0 0 0,-1 1 0,1-1 0,0 0 0,-1 0 0,1 1 0,0-1 0,0 1 0,0-1 0,0 0 0,0 1 0,0-1 0,1 0 0,-1 1 0,1 1 0,0-2 0,1-1 0,-1 1 0,0-1 0,1 1 0,-1-1 0,0 0 0,1 1 0,-1-1 0,1 0 0,-1 0 0,0 0 0,1 0 0,-1 0 0,1 0 0,-1 0 0,0 0 0,1-1 0,-1 1 0,0-1 0,1 1 0,-1-1 0,0 1 0,1-1 0,-1 0 0,0 0 0,0 1 0,0-1 0,0 0 0,2-2 0,26-20 0,-2-2 0,0 0 0,45-58 0,-30 34 0,-38 44 0,0 0 0,0 0 0,0 0 0,-1 0 0,0-1 0,4-9 0,-7 15 0,0 0 0,1 0 0,-1 0 0,0 0 0,0 0 0,0 0 0,0 0 0,0-1 0,0 1 0,0 0 0,0 0 0,0 0 0,0 0 0,0 0 0,0 0 0,0-1 0,0 1 0,0 0 0,0 0 0,0 0 0,0 0 0,0 0 0,0-1 0,0 1 0,0 0 0,0 0 0,0 0 0,0 0 0,0 0 0,0 0 0,0-1 0,0 1 0,0 0 0,0 0 0,0 0 0,0 0 0,-1 0 0,1 0 0,0 0 0,0-1 0,0 1 0,0 0 0,0 0 0,0 0 0,0 0 0,-1 0 0,1 0 0,0 0 0,0 0 0,0 0 0,0 0 0,0 0 0,0 0 0,-1 0 0,1 0 0,0 0 0,0 0 0,0 0 0,0 0 0,0 0 0,-1 0 0,1 0 0,0 0 0,0 0 0,-14 8 0,-16 14 0,-19 20 0,-2-2 0,-60 35 0,84-52 0,27-22 0,-1-1 0,1 1 0,0-1 0,-1 1 0,1 0 0,0-1 0,0 1 0,0 0 0,0-1 0,0 1 0,0 0 0,0-1 0,0 1 0,0-1 0,0 1 0,0 0 0,0-1 0,0 1 0,0 0 0,0-1 0,1 1 0,-1-1 0,0 1 0,0 0 0,1-1 0,-1 1 0,1-1 0,-1 1 0,0-1 0,1 1 0,-1-1 0,1 1 0,-1-1 0,1 0 0,-1 1 0,1-1 0,-1 0 0,1 1 0,0-1 0,-1 0 0,1 1 0,-1-1 0,1 0 0,0 0 0,-1 0 0,1 0 0,0 0 0,-1 0 0,1 0 0,1 0 0,8 2 0,0 0 0,0-1 0,0 0 0,0-1 0,0 0 0,0 0 0,1-1 0,-1-1 0,0 0 0,12-3 0,18-8 0,46-21 0,-6 3 0,-77 30 0,36-12 0,62-30 0,-100 39 0,-10 2 0,-12 0 0,-15 5 0,1 1 0,-1 2 0,1 1 0,1 2 0,-66 26 0,-41 10 0,-216 33 0,502-121 0,-94 25 0,1 3 0,100-17 0,-129 29 0,0 0 0,0-2 0,0-1 0,-1 0 0,0-2 0,0 0 0,-1-2 0,0 0 0,22-15 0,-42 24 0,1 1 0,-1-1 0,0 0 0,0 1 0,0-1 0,0 0 0,0 0 0,-1 0 0,1 0 0,0 1 0,0-1 0,-1 0 0,1 0 0,0-1 0,-1 1 0,1 0 0,-1 0 0,1-2 0,-1 3 0,0-1 0,0 1 0,-1-1 0,1 1 0,0-1 0,0 1 0,-1 0 0,1-1 0,0 1 0,-1-1 0,1 1 0,-1 0 0,1-1 0,0 1 0,-1 0 0,1-1 0,-1 1 0,1 0 0,-1 0 0,1-1 0,-1 1 0,1 0 0,-1 0 0,1 0 0,-1 0 0,-1 0 0,-3-1 0,0 0 0,0 1 0,-1 0 0,1 0 0,0 0 0,-1 1 0,-4 0 0,-43 17 0,1 1 0,2 3 0,-60 35 0,24-13 0,48-23 0,27-14 0,-1-1 0,-1 0 0,-22 8 0,35-14 0,0 0 0,0 0 0,0 0 0,0 0 0,0 0 0,0 0 0,0 0 0,0 0 0,0-1 0,0 1 0,0 0 0,0 0 0,0 0 0,0 0 0,0 0 0,0 0 0,0 0 0,0 0 0,0 0 0,0 0 0,-1 0 0,1 0 0,0-1 0,0 1 0,0 0 0,0 0 0,0 0 0,0 0 0,0 0 0,0 0 0,0 0 0,0 0 0,0 0 0,0 0 0,-1 0 0,1 0 0,0 0 0,0 0 0,0 0 0,0 0 0,0 0 0,0 0 0,0 0 0,0 0 0,0 0 0,0 0 0,-1 0 0,1 0 0,0 0 0,0 0 0,0 0 0,0 0 0,11-9 0,23-15 0,-28 20 0,200-157 0,5-12 0,-196 156 0,-15 17 0,0 0 0,1 0 0,-1-1 0,0 1 0,0 0 0,0 0 0,0 0 0,0 0 0,0-1 0,0 1 0,0 0 0,0 0 0,0 0 0,0 0 0,0 0 0,0-1 0,0 1 0,0 0 0,0 0 0,-1 0 0,1 0 0,0 0 0,0-1 0,0 1 0,0 0 0,0 0 0,0 0 0,0 0 0,0 0 0,0 0 0,-1 0 0,1-1 0,0 1 0,0 0 0,0 0 0,0 0 0,0 0 0,0 0 0,-1 0 0,1 0 0,0 0 0,0 0 0,0 0 0,0 0 0,0 0 0,-1 0 0,1 0 0,0 0 0,0 0 0,0 0 0,0 0 0,-1 0 0,1 0 0,0 0 0,0 0 0,-4 1 0,1 0 0,0 0 0,-1 0 0,1 0 0,0 0 0,0 1 0,0 0 0,0-1 0,-4 4 0,-22 19 0,-37 41 0,46-44 0,0-2 0,-1 0 0,-1 0 0,-28 17 0,-17 2 0,3 3 0,-88 73 0,139-98 0,24-15 0,27-17 0,128-98 0,112-70 0,-89 81 0,-176 96 0,15-6 0,-28 13 0,1 0 0,-1 0 0,0 0 0,0 0 0,0 0 0,0 0 0,0 0 0,0 0 0,0 0 0,0 0 0,1 0 0,-1 0 0,0 0 0,0 0 0,0 0 0,0 0 0,0 0 0,0 0 0,0 0 0,0 0 0,0 0 0,1 0 0,-1 0 0,0 0 0,0 1 0,0-1 0,0 0 0,0 0 0,0 0 0,0 0 0,0 0 0,0 0 0,0 0 0,0 0 0,0 0 0,0 0 0,0 0 0,0 1 0,0-1 0,1 0 0,-1 0 0,0 0 0,0 0 0,0 0 0,0 0 0,0 0 0,0 0 0,0 1 0,0-1 0,0 0 0,-1 0 0,1 0 0,0 0 0,0 0 0,0 0 0,0 0 0,0 0 0,0 0 0,0 1 0,0-1 0,0 0 0,0 0 0,0 0 0,0 0 0,0 0 0,-13 17 0,-38 35 0,-2-3 0,-3-1 0,-111 72 0,159-115 0,-69 50 0,72-51 0,0 1 0,0-1 0,0 1 0,1 0 0,0 0 0,-1 0 0,2 0 0,-1 1 0,1 0 0,0-1 0,-3 9 0,6-14 0,0 0 0,-1 0 0,1 1 0,0-1 0,0 0 0,0 0 0,0 1 0,0-1 0,0 0 0,0 0 0,0 1 0,0-1 0,0 0 0,0 0 0,0 1 0,0-1 0,0 0 0,1 0 0,-1 1 0,0-1 0,0 0 0,0 0 0,0 1 0,0-1 0,0 0 0,1 0 0,-1 0 0,0 0 0,0 1 0,0-1 0,1 0 0,-1 0 0,0 0 0,0 0 0,0 0 0,1 1 0,-1-1 0,0 0 0,0 0 0,1 0 0,-1 0 0,15-1 0,15-10 0,-5-1-227,-1-1-1,0-2 1,-1 0-1,-1-1 1,21-20-1,-25 17-6598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9T23:50:57.269"/>
    </inkml:context>
    <inkml:brush xml:id="br0">
      <inkml:brushProperty name="width" value="0.035" units="cm"/>
      <inkml:brushProperty name="height" value="0.035" units="cm"/>
    </inkml:brush>
  </inkml:definitions>
  <inkml:trace contextRef="#ctx0" brushRef="#br0">1037 729 24575,'2'6'0,"0"-1"0,0 0 0,1 0 0,0 0 0,0 0 0,0 0 0,1 0 0,0-1 0,-1 0 0,2 1 0,8 6 0,-1 1 0,8 8 0,0 0 0,1-1 0,1-2 0,47 30 0,-112-107 0,5 10 0,-70-69 0,-119-109 0,226 228 0,1-1 0,-1 1 0,1 0 0,-1-1 0,1 1 0,-1-1 0,1 1 0,-1 0 0,1-1 0,0 1 0,-1-1 0,1 0 0,0 1 0,-1-1 0,1 1 0,0-1 0,0 1 0,0-1 0,0 0 0,-1 1 0,1-1 0,0 1 0,0-1 0,0 0 0,0 1 0,0-1 0,0 0 0,1 1 0,-1-1 0,0 1 0,0-1 0,0 0 0,1 0 0,21-8 0,44 8 0,-57 1 0,36-1 0,-29 0 0,-1 1 0,1 0 0,-1 0 0,1 2 0,-1 0 0,24 7 0,-37-9 0,0 1 0,-1-1 0,1 1 0,0 0 0,-1 0 0,1 0 0,-1 0 0,1 0 0,-1 0 0,0 0 0,1 0 0,-1 0 0,0 1 0,0-1 0,0 0 0,0 1 0,0-1 0,0 1 0,0-1 0,-1 1 0,1 0 0,0-1 0,-1 1 0,1 0 0,-1-1 0,1 3 0,-2 0 0,1-1 0,-1 1 0,1-1 0,-1 1 0,0-1 0,0 0 0,0 1 0,-1-1 0,1 0 0,-1 0 0,0 0 0,-3 4 0,0 0 0,0 0 0,0-1 0,-1 0 0,0 0 0,0 0 0,-1-1 0,1 0 0,-1 0 0,0-1 0,-13 6 0,20-10 0,0 0 0,1 0 0,-1-1 0,0 1 0,0 0 0,0 0 0,0-1 0,0 1 0,0 0 0,0 0 0,0-1 0,0 1 0,0 0 0,0 0 0,0-1 0,0 1 0,0 0 0,0-1 0,0 1 0,0 0 0,0 0 0,0-1 0,0 1 0,0 0 0,0 0 0,0-1 0,0 1 0,-1 0 0,1 0 0,0-1 0,0 1 0,0 0 0,0 0 0,-1 0 0,1-1 0,0 1 0,0 0 0,-1 0 0,1 0 0,0 0 0,0 0 0,-1 0 0,1-1 0,0 1 0,0 0 0,-1 0 0,1 0 0,0 0 0,0 0 0,-1 0 0,1 0 0,0 0 0,-1 0 0,21-20 0,32-8 0,107-44 0,-120 56 0,-32 13 0,-1 1 0,-1 0 0,1-1 0,-1 1 0,0-1 0,1 0 0,-2-1 0,10-7 0,-14 11 0,1 0 0,-1-1 0,0 1 0,0 0 0,0-1 0,0 1 0,0-1 0,0 1 0,0 0 0,0-1 0,0 1 0,0 0 0,-1-1 0,1 1 0,0 0 0,0-1 0,0 1 0,0 0 0,0-1 0,-1 1 0,1 0 0,0-1 0,0 1 0,-1 0 0,1 0 0,0-1 0,0 1 0,-1 0 0,1 0 0,0-1 0,-1 1 0,1 0 0,0 0 0,-1 0 0,1 0 0,0-1 0,-1 1 0,1 0 0,0 0 0,-1 0 0,1 0 0,0 0 0,-1 0 0,1 0 0,-1 0 0,1 0 0,0 0 0,-1 0 0,0 1 0,-22-4 0,23 3 0,-21 0 0,0 1 0,1 1 0,-1 1 0,-25 7 0,-38 6 0,-34 3 0,75-11 0,-81 6 0,98-13 0,-45-1 0,67 0 0,0 0 0,0-1 0,0 0 0,1 1 0,-1-2 0,0 1 0,0 0 0,1-1 0,-1 1 0,0-1 0,1 0 0,0 0 0,-6-5 0,8 6 0,0 1 0,1-1 0,-1 1 0,0-1 0,1 0 0,-1 1 0,1-1 0,-1 0 0,1 0 0,-1 1 0,1-1 0,0 0 0,-1 0 0,1 0 0,0 1 0,0-1 0,-1 0 0,1 0 0,0 0 0,0 0 0,0 1 0,0-1 0,0 0 0,0 0 0,0 0 0,1 0 0,-1 0 0,0 0 0,1-1 0,0 1 0,0 0 0,1 0 0,-1 0 0,0 0 0,0 0 0,0 0 0,1 0 0,-1 0 0,1 0 0,-1 0 0,0 1 0,1-1 0,1 0 0,3-1 0,1 1 0,-1-1 0,0 1 0,1 0 0,-1 1 0,12 0 0,-5 2 0,0 2 0,0-1 0,-1 1 0,1 1 0,-1 1 0,0-1 0,-1 2 0,1 0 0,-1 0 0,0 1 0,-1 0 0,0 1 0,0 0 0,-1 0 0,0 1 0,-1 1 0,0-1 0,-1 1 0,0 1 0,6 12 0,-12-22 0,0 1 0,0 0 0,0 0 0,1-1 0,-1 1 0,1-1 0,0 1 0,0-1 0,0 0 0,0 0 0,0 0 0,0 0 0,0 0 0,1 0 0,-1 0 0,1-1 0,-1 1 0,5 1 0,-5-3 0,1 0 0,-1 1 0,1-1 0,0 0 0,-1 0 0,1 0 0,-1 0 0,1-1 0,0 1 0,-1-1 0,1 0 0,-1 0 0,1 0 0,-1 0 0,0 0 0,1 0 0,-1 0 0,0-1 0,0 1 0,0-1 0,3-2 0,45-43 0,-2-2 0,65-86 0,-112 133 0,1 1 0,-1 0 0,0-1 0,0 1 0,0-1 0,0 1 0,0-1 0,0 1 0,0-1 0,0 0 0,0 0 0,-1 1 0,1-1 0,-1 0 0,0 0 0,1 0 0,-1-1 0,-1 2 0,1 1 0,-1-1 0,1 1 0,-1-1 0,0 1 0,1 0 0,-1-1 0,1 1 0,-1 0 0,0 0 0,0-1 0,1 1 0,-1 0 0,0 0 0,1 0 0,-1 0 0,0 0 0,0 0 0,1 0 0,-1 0 0,0 0 0,1 0 0,-1 0 0,0 1 0,0-1 0,1 0 0,-2 1 0,-9 2 0,0 2 0,0-1 0,-19 11 0,-57 50 0,67-47 0,-1-2 0,-1-1 0,-35 19 0,55-33 0,1 0 0,-1 0 0,1 0 0,-1-1 0,0 1 0,0-1 0,1 1 0,-1-1 0,0 0 0,0 1 0,1-1 0,-1 0 0,0 0 0,0 0 0,0-1 0,1 1 0,-1 0 0,0-1 0,0 1 0,1-1 0,-1 0 0,0 1 0,-2-3 0,2 1 0,0 0 0,0 0 0,0 0 0,0 0 0,1-1 0,-1 1 0,1 0 0,0-1 0,-1 1 0,1-1 0,0 0 0,1 1 0,-2-6 0,0 0 0,1-1 0,0 1 0,1 0 0,0-1 0,0 1 0,1 0 0,0-1 0,0 1 0,4-14 0,-1 13 0,1 0 0,0 0 0,0 0 0,1 1 0,0 0 0,0 0 0,1 0 0,0 1 0,8-7 0,-10 9 0,1 1 0,-1 0 0,1 0 0,-1 1 0,1 0 0,0 0 0,0 0 0,1 1 0,-1-1 0,1 2 0,-1-1 0,1 1 0,-1 0 0,10-1 0,-14 3 0,1-1 0,-1 1 0,0 0 0,1 0 0,-1 0 0,0 0 0,0 0 0,1 0 0,-1 0 0,0 1 0,0-1 0,-1 1 0,1 0 0,0-1 0,0 1 0,-1 0 0,1 0 0,-1 0 0,0 0 0,0 0 0,1 1 0,-1-1 0,-1 0 0,1 0 0,0 1 0,0-1 0,-1 0 0,1 1 0,-1-1 0,0 1 0,0 3 0,2 10 0,-1-1 0,-1 1 0,-3 24 0,0-20 0,-1 0 0,-1-1 0,0 1 0,-2-1 0,0 0 0,-2-1 0,0 1 0,-1-2 0,0 1 0,-1-1 0,-1-1 0,-1 0 0,-18 17 0,31-32 0,-1 0 0,0 0 0,1 0 0,-1-1 0,0 1 0,0 0 0,1 0 0,-1-1 0,0 1 0,0 0 0,0-1 0,0 1 0,0 0 0,0-1 0,0 0 0,0 1 0,0-1 0,-1 0 0,1 1 0,0-1 0,0 0 0,0 0 0,0 0 0,0 0 0,0 0 0,-1 0 0,1 0 0,-2-1 0,2 0 0,0 0 0,-1-1 0,1 1 0,0-1 0,0 1 0,0-1 0,0 1 0,0-1 0,0 0 0,1 0 0,-1 1 0,0-1 0,1 0 0,0 0 0,-1-3 0,-1-14 0,0-1 0,2-30 0,0 40 0,1-3 0,1-1 0,0 1 0,1 0 0,0 0 0,1 1 0,0-1 0,1 1 0,0 0 0,10-17 0,-14 28 0,0 0 0,-1 1 0,1-1 0,-1 0 0,1 0 0,-1 0 0,1 0 0,-1 0 0,1 0 0,-1 0 0,0 0 0,0 0 0,1 0 0,-1 0 0,0 0 0,0 0 0,0 0 0,0 0 0,0 0 0,-1 0 0,1 0 0,0 0 0,0 0 0,-1 0 0,1 0 0,-1-1 0,0 1 0,0 1 0,0-1 0,0 1 0,0 0 0,-1-1 0,1 1 0,0 0 0,0 0 0,0 0 0,0 0 0,-1 0 0,1 0 0,0 0 0,0 0 0,0 1 0,0-1 0,-1 0 0,0 1 0,-53 24 0,-14 24 0,60-46 0,12-14 0,13-14 0,-10 16 0,1 1 0,0 1 0,0-1 0,1 1 0,0 1 0,17-12 0,-24 17 0,1 1 0,0-1 0,-1 0 0,1 0 0,-1 1 0,1-1 0,0 1 0,-1 0 0,1-1 0,0 1 0,0 0 0,-1 0 0,1 0 0,0 0 0,-1 0 0,1 1 0,0-1 0,-1 1 0,4 0 0,-3 1 0,0-1 0,0 1 0,0-1 0,-1 1 0,1 0 0,0 0 0,-1 0 0,0 0 0,1 0 0,-1 1 0,0-1 0,0 0 0,0 0 0,0 1 0,-1-1 0,1 1 0,-1-1 0,1 4 0,0 5 0,-1 1 0,0 0 0,-1 0 0,0-1 0,-1 1 0,0 0 0,-1-1 0,0 0 0,-1 1 0,0-2 0,-1 1 0,0 0 0,0-1 0,-1 0 0,-1 0 0,0 0 0,0-1 0,-15 14 0,41-42 0,-14 13 0,0 1 0,0-1 0,1 2 0,0-1 0,6-4 0,18-8 0,1 1 0,1 2 0,55-18 0,-83 31 0,0 0 0,0 0 0,0 0 0,0 1 0,0-1 0,0 1 0,0 0 0,0 1 0,1-1 0,-1 0 0,0 1 0,4 1 0,-7-1 0,0-1 0,-1 0 0,1 1 0,0-1 0,-1 0 0,1 1 0,-1-1 0,1 1 0,0-1 0,-1 1 0,1-1 0,-1 1 0,1 0 0,-1-1 0,0 1 0,1 0 0,-1-1 0,0 1 0,1 0 0,-1-1 0,0 1 0,0 0 0,1 0 0,-1-1 0,0 2 0,0 0 0,-1 1 0,1-1 0,-1 0 0,0 0 0,1 0 0,-1 0 0,0 0 0,0 0 0,0 0 0,0 0 0,-1 0 0,1 0 0,-2 2 0,-13 14 0,0 0 0,-1-2 0,-1 1 0,-1-2 0,0-1 0,0 0 0,-2-1 0,0-1 0,0-1 0,-24 8 0,43-18 0,1-1 0,0 1 0,0-1 0,-1 1 0,1-1 0,0 0 0,-1 0 0,1 0 0,0 0 0,-1 1 0,1-2 0,0 1 0,-1 0 0,1 0 0,0 0 0,0-1 0,-1 1 0,1 0 0,0-1 0,0 1 0,-1-1 0,1 0 0,0 1 0,-2-3 0,2 2 0,-1-1 0,1 0 0,-1 0 0,1 0 0,0-1 0,0 1 0,0 0 0,0 0 0,0-1 0,0 1 0,1 0 0,-1-5 0,0-3 0,0 0 0,1-1 0,0 1 0,1-1 0,2-13 0,0 12 0,1 1 0,0-1 0,1 1 0,0 0 0,1 0 0,0 0 0,1 1 0,0-1 0,0 2 0,11-11 0,-12 13 0,0 1 0,0-1 0,0 2 0,1-1 0,0 1 0,0 0 0,1 0 0,-1 1 0,1 0 0,0 0 0,11-3 0,-54 14 0,-63 21 0,59-15 0,-43 8 0,-200 26 0,194-31 0,68-10 0,0-2 0,-1 0 0,0-1 0,1-1 0,-1-1 0,0-1 0,-38-5 0,57 5 0,1 0 0,0 0 0,-1 0 0,1-1 0,0 1 0,-1 0 0,1-1 0,0 1 0,0-1 0,0 1 0,-1-1 0,1 0 0,0 0 0,0 1 0,0-1 0,0 0 0,0 0 0,0 0 0,0 0 0,0 0 0,1 0 0,-1 0 0,0 0 0,1 0 0,-1-1 0,0-1 0,1 1 0,0 0 0,0 0 0,1 0 0,-1 1 0,1-1 0,0 0 0,-1 0 0,1 1 0,0-1 0,0 0 0,0 1 0,0-1 0,0 1 0,0-1 0,1 1 0,1-2 0,6-5 0,0 0 0,1 1 0,0 0 0,16-9 0,217-93 0,-207 94 0,-14 7 0,1 2 0,0 0 0,38-4 0,-17 3 0,-42 7 0,0-1 0,0 1 0,0 0 0,0 0 0,0 0 0,0 0 0,0 1 0,0-1 0,-1 0 0,1 1 0,0 0 0,0-1 0,0 1 0,-1 0 0,1 0 0,0 0 0,-1 0 0,1 0 0,-1 0 0,1 0 0,-1 0 0,1 1 0,-1-1 0,0 1 0,0-1 0,0 1 0,0-1 0,0 1 0,0 0 0,0 0 0,0-1 0,-1 1 0,1 0 0,-1 0 0,1 0 0,-1 0 0,0-1 0,1 4 0,1 11 0,-1-1 0,0 1 0,-3 27 0,1-24 0,-1 34 0,0-12 0,3 46 0,-1-85 0,0-1 0,0 0 0,0 1 0,0-1 0,0 0 0,0 1 0,1-1 0,-1 0 0,0 1 0,1-1 0,-1 0 0,1 1 0,0-1 0,-1 0 0,1 0 0,0 0 0,0 0 0,-1 0 0,1 0 0,0 0 0,0 0 0,3 2 0,-3-3 0,0 0 0,0 0 0,1 0 0,-1 0 0,0 0 0,0 0 0,1 0 0,-1 0 0,0 0 0,0-1 0,1 1 0,-1-1 0,0 1 0,0-1 0,0 1 0,1-1 0,-1 1 0,0-1 0,1-1 0,6-5 0,1 0 0,-1 0 0,-1-1 0,9-10 0,16-21 0,2 2 0,2 1 0,1 2 0,2 2 0,1 1 0,2 2 0,0 2 0,2 2 0,88-37 0,-106 50 0,-12 5 0,1 0 0,27-8 0,-40 15 0,0-1 0,0 0 0,0 1 0,1-1 0,-1 1 0,0 0 0,1 0 0,-1 0 0,0 0 0,1 0 0,-1 0 0,0 0 0,0 1 0,1-1 0,-1 1 0,0 0 0,0 0 0,0 0 0,0 0 0,0 0 0,0 0 0,0 0 0,0 1 0,0-1 0,2 3 0,-3-1 0,0-1 0,0 0 0,0 0 0,0 0 0,-1 1 0,1-1 0,-1 0 0,1 1 0,-1-1 0,0 0 0,0 1 0,0-1 0,0 1 0,-1-1 0,1 0 0,-1 1 0,1-1 0,-1 0 0,0 0 0,0 1 0,0-1 0,0 0 0,-3 4 0,-34 48 0,35-51 0,-20 23 0,-2-1 0,0-1 0,-2-2 0,-40 28 0,-127 65 0,178-105 0,-1-1 0,0-1 0,-1 0 0,0-2 0,-23 6 0,37-11 0,1 0 0,-1 0 0,0-1 0,0 0 0,0 0 0,1 0 0,-1 0 0,0 0 0,0-1 0,0 0 0,1 0 0,-1 0 0,0 0 0,1 0 0,-1-1 0,1 0 0,0 1 0,-1-1 0,1-1 0,0 1 0,0 0 0,0-1 0,0 1 0,1-1 0,-1 0 0,1 0 0,0 0 0,0 0 0,0 0 0,0-1 0,0 1 0,-2-8 0,-1-3 0,0-1 0,2 1 0,0-1 0,0 0 0,1 0 0,1 0 0,1 0 0,0 0 0,3-24 0,-1 29 0,-1 0 0,1 0 0,1 0 0,0 0 0,0 0 0,1 1 0,0 0 0,1 0 0,0 0 0,0 0 0,1 1 0,0-1 0,0 1 0,15-13 0,-19 19 0,0 0 0,1 0 0,-1 0 0,1 0 0,0 0 0,-1 1 0,1-1 0,0 1 0,0 0 0,0 0 0,0 0 0,0 0 0,0 0 0,0 1 0,0 0 0,0-1 0,1 1 0,-1 0 0,0 0 0,0 1 0,0-1 0,0 1 0,0-1 0,0 1 0,0 0 0,3 2 0,-3-2 0,-1 1 0,0 1 0,0-1 0,0 0 0,0 0 0,0 1 0,0-1 0,-1 1 0,1-1 0,-1 1 0,1 0 0,-1 0 0,0 0 0,0-1 0,-1 1 0,1 0 0,-1 0 0,1 0 0,-1 0 0,0 0 0,0 0 0,0 1 0,0-1 0,-1 0 0,1 0 0,-1-1 0,-1 6 0,-2 7 0,-1 0 0,-1 0 0,0-1 0,-1 1 0,0-1 0,-1-1 0,0 0 0,-2 0 0,1 0 0,-18 17 0,8-12 0,0-1 0,-1-1 0,-1-1 0,-1 0 0,-38 19 0,59-33 0,0-1 0,1 1 0,-1 0 0,0-1 0,0 1 0,0-1 0,0 1 0,0-1 0,0 1 0,0-1 0,-1 0 0,1 1 0,0-1 0,0 0 0,0 0 0,0 0 0,0 0 0,0 0 0,0 0 0,-1 0 0,1-1 0,0 1 0,0 0 0,0-1 0,0 1 0,0 0 0,0-1 0,-1 0 0,1 0 0,1-1 0,-1 1 0,1-1 0,0 1 0,-1-1 0,1 1 0,0-1 0,0 1 0,0-1 0,0 0 0,0 1 0,0-1 0,1 1 0,-1-1 0,0 1 0,1-1 0,0-1 0,4-11 0,0 0 0,15-26 0,-5 17 0,2 0 0,0 1 0,1 1 0,1 0 0,1 2 0,1 0 0,28-19 0,-43 33 0,1 1 0,0 0 0,0 0 0,0 1 0,1-1 0,-1 2 0,1-1 0,-1 1 0,10-1 0,-14 2 0,-1 1 0,1 0 0,-1 0 0,1-1 0,0 2 0,-1-1 0,1 0 0,0 1 0,-1-1 0,1 1 0,-1 0 0,1-1 0,-1 1 0,0 1 0,1-1 0,-1 0 0,0 0 0,0 1 0,1 0 0,-1-1 0,-1 1 0,1 0 0,0 0 0,0 0 0,-1 0 0,1 0 0,-1 0 0,1 0 0,-1 1 0,2 3 0,7 27 0,-1 0 0,-2 0 0,-1 1 0,-2 0 0,-1 0 0,-3 58 0,5 38 0,2-95 0,1-27 0,3-22 0,15-65 0,-21 60 0,0 0 0,2 1 0,0-1 0,14-23 0,-21 41 0,0 0 0,1 0 0,-1 0 0,0 0 0,1 1 0,-1-1 0,1 0 0,0 0 0,-1 0 0,1 0 0,0 0 0,-1 1 0,1-1 0,0 0 0,0 1 0,0-1 0,0 0 0,-1 1 0,1-1 0,0 1 0,0-1 0,0 1 0,0 0 0,0 0 0,0-1 0,1 1 0,-1 0 0,0 0 0,2 0 0,-2 1 0,0 0 0,0 0 0,1 1 0,-1-1 0,0 1 0,0-1 0,-1 0 0,1 1 0,0-1 0,0 1 0,-1 0 0,1-1 0,-1 1 0,1 0 0,-1 3 0,7 70 0,-7-55 0,0 0 0,-2-1 0,0 1 0,-1 0 0,-1-1 0,-1 1 0,-1-1 0,0 0 0,-1-1 0,-2 0 0,0 0 0,0 0 0,-2-1 0,0-1 0,-22 25 0,32-39 0,0 0 0,0-1 0,-1 1 0,1-1 0,0 0 0,-1 0 0,1 1 0,-1-1 0,1 0 0,-1 0 0,0 0 0,0 0 0,1-1 0,-1 1 0,0 0 0,0-1 0,0 1 0,1-1 0,-1 0 0,0 1 0,-2-1 0,3-1 0,-1 1 0,1-1 0,0 0 0,0 0 0,-1 0 0,1 1 0,0-1 0,0 0 0,0 0 0,0-1 0,0 1 0,0 0 0,1 0 0,-1 0 0,0 0 0,1-1 0,-1 1 0,0 0 0,1-1 0,-1-2 0,-2-10 0,0 0 0,1 0 0,1 0 0,0-17 0,1-38 0,5-226 0,-4 279 0,1 0 0,1 0 0,1 0 0,0 1 0,0-1 0,11-21 0,-15 36 0,1 0 0,-1 0 0,0 0 0,1 0 0,-1 1 0,1-1 0,-1 0 0,1 0 0,-1 0 0,1 1 0,-1-1 0,1 0 0,0 1 0,-1-1 0,1 1 0,0-1 0,0 0 0,-1 1 0,1 0 0,0-1 0,0 1 0,0-1 0,0 1 0,-1 0 0,3-1 0,-2 2 0,0-1 0,-1 1 0,1 0 0,0-1 0,0 1 0,-1 0 0,1 0 0,0-1 0,-1 1 0,1 0 0,-1 0 0,1 0 0,-1 0 0,1 0 0,-1 0 0,0 0 0,1-1 0,-1 3 0,8 50 0,-7-30 0,-2 0 0,-1 0 0,-1-1 0,-1 1 0,-10 32 0,-2-4 0,-29 59 0,45-107 0,-1-1 0,0 0 0,0 1 0,0-1 0,0 0 0,-1 0 0,1 0 0,-1 0 0,1 0 0,-1 0 0,1 0 0,-1-1 0,0 1 0,0-1 0,0 1 0,0-1 0,0 0 0,-1 1 0,1-1 0,0 0 0,0 0 0,-1-1 0,1 1 0,0 0 0,-1-1 0,1 0 0,-1 1 0,-2-1 0,1-1 0,1 0 0,0 0 0,-1 0 0,1-1 0,0 1 0,-1-1 0,1 0 0,0 0 0,0 0 0,1 0 0,-1-1 0,0 1 0,1-1 0,-1 1 0,1-1 0,0 0 0,0 0 0,0 0 0,-2-4 0,-5-13 0,1 0 0,1 0 0,0 0 0,1-1 0,2 0 0,0 0 0,1 0 0,1-1 0,1-22 0,-2-6 0,-5 14 0,0 27 0,1 24 0,2 10 0,1 0 0,0 31 0,-6 42 0,-13 70 0,17-154 0,-2-20 0,-4-24 0,6-34 0,1-1 0,8-97 0,-1 75 0,1 126 0,1 0 0,2-1 0,22 72 0,0 5 0,-17-80 0,-2-26 0,-8-10 0,0 1 0,-1 0 0,1-1 0,0 1 0,-1-1 0,1 1 0,-1-1 0,1 1 0,0-1 0,-1 1 0,1-1 0,-1 1 0,0-1 0,1 0 0,-1 1 0,1-1 0,-1 0 0,0 0 0,0 1 0,1-1 0,-1-1 0,10-21 0,-3 2 0,2 1 0,0 0 0,1 1 0,14-19 0,-20 32 0,0 1 0,1-1 0,0 1 0,0 0 0,1 1 0,0-1 0,-1 1 0,1 0 0,0 1 0,1-1 0,-1 1 0,1 0 0,-1 1 0,1 0 0,0 0 0,12-2 0,-12 3 0,0 0 0,0 0 0,0 0 0,1 1 0,-1 1 0,0-1 0,0 1 0,0 0 0,0 0 0,0 1 0,0 0 0,8 4 0,-10-3 0,0 0 0,0 1 0,0-1 0,-1 1 0,0 0 0,0 1 0,0-1 0,0 1 0,0 0 0,-1 0 0,0 0 0,0 0 0,-1 0 0,1 1 0,1 6 0,1 1 0,-1 0 0,-1-1 0,0 1 0,0 0 0,-2 1 0,1-1 0,-2 0 0,0 0 0,0 1 0,-2-1 0,1 0 0,-6 18 0,7-29 0,-1 1 0,0-1 0,0 0 0,0 0 0,0 0 0,0 0 0,0-1 0,-1 1 0,1 0 0,-1 0 0,1-1 0,-1 1 0,1-1 0,-1 1 0,0-1 0,0 0 0,0 0 0,0 0 0,0 0 0,0 0 0,0 0 0,0 0 0,0 0 0,0-1 0,-1 0 0,1 1 0,0-1 0,0 0 0,0 0 0,-1 0 0,1 0 0,0 0 0,0-1 0,-1 1 0,-2-1 0,1-1 0,1 1 0,-1-1 0,0 0 0,0 0 0,1-1 0,-1 1 0,1-1 0,-1 1 0,1-1 0,0 0 0,0-1 0,1 1 0,-1 0 0,1-1 0,-1 1 0,1-1 0,-3-7 0,1 0 0,1 0 0,0 0 0,1 0 0,0 0 0,0-1 0,1-18 0,1 27 0,0-1 0,0 1 0,0-1 0,1 1 0,-1 0 0,1-1 0,0 1 0,0-1 0,0 1 0,0 0 0,0 0 0,1 0 0,0 0 0,-1 0 0,1 0 0,0 0 0,1 0 0,-1 1 0,0-1 0,1 1 0,-1 0 0,1-1 0,0 1 0,0 0 0,4-2 0,-6 4 0,1-1 0,-1 0 0,0 1 0,0-1 0,1 1 0,-1-1 0,1 1 0,-1-1 0,0 1 0,1 0 0,-1 0 0,1 0 0,-1 0 0,0 0 0,1 0 0,-1 0 0,1 1 0,-1-1 0,0 0 0,1 1 0,-1-1 0,0 1 0,1-1 0,-1 1 0,0 0 0,0 0 0,1-1 0,-1 1 0,0 0 0,0 0 0,0 0 0,0 0 0,0 0 0,0 0 0,-1 1 0,1-1 0,0 0 0,0 0 0,-1 1 0,1-1 0,-1 0 0,1 1 0,-1-1 0,1 2 0,-1 1 0,1 0 0,-1-1 0,0 1 0,0-1 0,0 1 0,-1-1 0,1 1 0,-1-1 0,0 1 0,1-1 0,-2 1 0,1-1 0,0 0 0,-1 1 0,0-1 0,1 0 0,-4 4 0,-3 0 0,0 1 0,-1-1 0,1 0 0,-1-1 0,-1 0 0,1 0 0,-1-1 0,0 0 0,-1-1 0,1 0 0,-1-1 0,1 0 0,-16 2 0,1-1 0,-1-2 0,0 0 0,1-1 0,-43-5 0,60 2 0,1 1 0,-1-1 0,1 0 0,0 0 0,0-1 0,0 0 0,0-1 0,0 1 0,1-1 0,-1 0 0,1-1 0,0 0 0,1 0 0,-1 0 0,1 0 0,0-1 0,0 0 0,1 0 0,-1-1 0,1 1 0,1-1 0,-1 0 0,1 0 0,0 0 0,1 0 0,0 0 0,0-1 0,1 1 0,-1-1 0,2 1 0,-1-1 0,1 1 0,0-1 0,1 1 0,-1-1 0,2 0 0,-1 1 0,1 0 0,0-1 0,4-7 0,-4 10 0,1-1 0,0 1 0,1 0 0,-1 0 0,1 0 0,0 0 0,1 1 0,-1 0 0,1 0 0,0 0 0,-1 0 0,2 1 0,-1-1 0,0 1 0,1 1 0,-1-1 0,1 1 0,0 0 0,0 0 0,0 1 0,0-1 0,11 0 0,8 0 0,0 0 0,0 2 0,0 0 0,32 6 0,-51-6 0,-1 0 0,0 1 0,0 0 0,0 0 0,0 0 0,-1 0 0,1 1 0,0 0 0,0 0 0,-1 0 0,1 1 0,-1 0 0,0-1 0,0 2 0,0-1 0,0 0 0,-1 1 0,4 3 0,-12-13 0,-1 0 0,1-1 0,0 0 0,1 0 0,-5-7 0,-1-11 0,0-1 0,2 0 0,1 0 0,1 0 0,1-1 0,1 1 0,0-32 0,4 56 0,0-1 0,0 0 0,1 0 0,-1 1 0,0-1 0,1 0 0,0 0 0,0 1 0,0-1 0,0 1 0,0-1 0,0 1 0,0-1 0,1 1 0,-1 0 0,4-4 0,-3 5 0,-1 0 0,1 0 0,-1 0 0,1 0 0,-1 1 0,1-1 0,-1 1 0,1-1 0,0 1 0,-1-1 0,1 1 0,0 0 0,-1 0 0,1 0 0,0 0 0,-1 0 0,1 0 0,0 1 0,-1-1 0,3 1 0,3 2 0,-1-1 0,1 1 0,-1 1 0,0-1 0,0 1 0,0 0 0,-1 1 0,1-1 0,-1 1 0,0 0 0,7 9 0,-4-1 0,0 0 0,0 0 0,-2 1 0,1 0 0,-2 0 0,7 24 0,14 95 0,-8-33 0,-15-86 0,2 7 0,0 1 0,-2-1 0,1 23 0,-3-41 0,-1 1 0,0-1 0,1 0 0,-2 0 0,1 1 0,0-1 0,-1 0 0,1 0 0,-1 1 0,0-1 0,0 0 0,0 0 0,0 0 0,-1 0 0,1 0 0,-1 0 0,0-1 0,0 1 0,0-1 0,0 1 0,0-1 0,-1 1 0,1-1 0,-1 0 0,1 0 0,-1 0 0,-5 2 0,5-3 0,1 0 0,-1 0 0,0-1 0,0 1 0,0-1 0,0 0 0,1 0 0,-1 0 0,0 0 0,0 0 0,0-1 0,1 1 0,-1-1 0,0 1 0,0-1 0,1 0 0,-1 0 0,-4-3 0,2 0 0,1 1 0,-1-1 0,1 0 0,0 1 0,0-2 0,1 1 0,-1 0 0,1-1 0,-3-6 0,-1-1 0,1 0 0,1-1 0,0 0 0,1 0 0,0 0 0,1-1 0,-2-15 0,5 23 0,0-1 0,0 0 0,0 0 0,1 1 0,0-1 0,0 0 0,1 1 0,2-9 0,-3 13 0,-1 1 0,1-1 0,0 0 0,0 0 0,0 1 0,0-1 0,0 0 0,0 1 0,1-1 0,-1 1 0,0-1 0,1 1 0,-1 0 0,1 0 0,-1-1 0,1 1 0,0 0 0,-1 1 0,1-1 0,0 0 0,0 0 0,0 1 0,0-1 0,0 1 0,0-1 0,-1 1 0,1 0 0,0 0 0,0 0 0,0 0 0,0 0 0,3 1 0,-2 0 0,-1 0 0,1 0 0,-1 0 0,0 0 0,1 1 0,-1-1 0,0 1 0,0 0 0,0-1 0,0 1 0,0 0 0,-1 0 0,1 0 0,-1 0 0,1 0 0,-1 1 0,0-1 0,0 0 0,0 1 0,0-1 0,0 1 0,0-1 0,-1 1 0,1 3 0,2 8 0,0 1 0,-1 28 0,-2-39 0,2 25 0,0-3 0,-1 0 0,-2 0 0,0 0 0,-1 0 0,-9 36 0,10-59 0,0 0 0,1 1 0,-2-1 0,1 0 0,0 0 0,0 0 0,-1-1 0,0 1 0,1 0 0,-1 0 0,0-1 0,0 1 0,-1-1 0,1 0 0,0 0 0,-1 1 0,0-2 0,1 1 0,-1 0 0,0 0 0,0-1 0,0 0 0,0 1 0,0-1 0,0 0 0,0-1 0,0 1 0,-1 0 0,1-1 0,-5 0 0,3-1 0,0 0 0,0 0 0,0 0 0,0-1 0,0 0 0,0 0 0,1 0 0,-1-1 0,1 0 0,0 0 0,0 0 0,0 0 0,0 0 0,0-1 0,0 0 0,1 0 0,0 0 0,-4-6 0,-58-106 0,21 34 0,25 44 0,1-1 0,-14-45 0,10 25 0,20 55 0,0-1 0,1 0 0,0 1 0,0-1 0,0 0 0,0 0 0,1-8 0,0 13 0,0-1 0,0 0 0,0 0 0,0 0 0,0 0 0,1 0 0,-1 0 0,0 0 0,1 1 0,-1-1 0,1 0 0,-1 0 0,1 0 0,-1 1 0,1-1 0,0 0 0,-1 1 0,1-1 0,0 0 0,-1 1 0,1-1 0,0 1 0,0-1 0,0 1 0,-1 0 0,1-1 0,0 1 0,0 0 0,0-1 0,0 1 0,0 0 0,0 0 0,0 0 0,0 0 0,0 0 0,-1 0 0,1 0 0,0 0 0,0 0 0,0 1 0,0-1 0,0 0 0,0 0 0,0 1 0,-1-1 0,3 2 0,2 0 0,-1 1 0,1 0 0,-1 0 0,1 1 0,-1-1 0,0 1 0,0 0 0,0 0 0,-1 0 0,0 1 0,0-1 0,0 1 0,0 0 0,0 0 0,-1 0 0,2 7 0,14 22 0,74 100 0,52 84 0,-143-216 0,1 0 0,-1 0 0,0 1 0,0-1 0,0 0 0,0 1 0,0-1 0,0 1 0,-1-1 0,1 1 0,-1 0 0,0-1 0,0 1 0,0-1 0,0 1 0,0 0 0,0-1 0,-1 1 0,1-1 0,-1 1 0,0-1 0,0 1 0,-2 4 0,2-6 0,-1 1 0,0-1 0,0 0 0,0 1 0,0-1 0,1 0 0,-2 0 0,1 0 0,0 0 0,0 0 0,0-1 0,0 1 0,-1-1 0,1 1 0,0-1 0,0 0 0,-1 0 0,1 0 0,0 0 0,-1 0 0,1 0 0,0-1 0,0 1 0,0-1 0,-1 0 0,1 0 0,0 1 0,-2-3 0,-5 0 0,1-1 0,0 0 0,0-1 0,0 0 0,1 0 0,0 0 0,0-1 0,0 0 0,0-1 0,1 0 0,-9-12 0,-2-7 0,0-1 0,-12-30 0,11 23 0,17 33 0,1 7 0,4 24 0,0-8 0,-1 1 0,-1-1 0,-1 0 0,-4 38 0,3-58 0,0-1 0,0 0 0,0 0 0,0 0 0,0 0 0,-1 0 0,1 0 0,0 0 0,-1 0 0,1 0 0,-1 0 0,0 0 0,1 0 0,-1 0 0,0 0 0,1 0 0,-1 0 0,0-1 0,0 1 0,0 0 0,1 0 0,-1-1 0,0 1 0,0-1 0,0 1 0,0-1 0,-2 1 0,1-1 0,0-1 0,1 1 0,-1-1 0,1 1 0,0-1 0,-1 0 0,1 1 0,-1-1 0,1 0 0,0 0 0,0 0 0,0 0 0,-1-1 0,1 1 0,0 0 0,-1-2 0,-33-58 0,24 38 0,-79-192 0,82 191 0,2 1 0,0-1 0,2 0 0,0 0 0,2-1 0,1 1 0,2-37 0,-1 58 0,0 1 0,0-1 0,1 1 0,-1-1 0,0 1 0,1-1 0,-1 1 0,1 0 0,0-1 0,0 1 0,0 0 0,0 0 0,0-1 0,1 1 0,-1 0 0,1 0 0,-1 1 0,1-1 0,0 0 0,0 0 0,-1 1 0,5-3 0,-3 3 0,0 0 0,-1 1 0,1-1 0,0 1 0,-1 0 0,1 0 0,0 0 0,0 1 0,-1-1 0,1 0 0,0 1 0,-1 0 0,1 0 0,-1 0 0,1 0 0,-1 0 0,4 2 0,7 5 0,-1 0 0,1 1 0,-1 0 0,-1 1 0,0 1 0,12 14 0,11 20 0,-3 3 0,-1 0 0,-3 2 0,35 88 0,-59-132 0,-1 0 0,-1 0 0,1 0 0,-1 0 0,0 1 0,0-1 0,0 9 0,-1-14 0,0 0 0,0 0 0,-1 0 0,1 0 0,0 0 0,0 1 0,-1-1 0,1 0 0,0 0 0,-1 0 0,1 0 0,-1 0 0,1 0 0,-1 0 0,0-1 0,1 1 0,-1 0 0,0 0 0,-1 1 0,0-2 0,1 1 0,-1-1 0,1 1 0,0-1 0,-1 0 0,1 0 0,-1 0 0,1 0 0,-1 0 0,1 0 0,-1 0 0,1 0 0,-1 0 0,1-1 0,-1 1 0,1-1 0,0 1 0,-1-1 0,-1-1 0,-6-2 0,0-1 0,1 0 0,0-1 0,0 0 0,1 0 0,-1-1 0,1 0 0,1 0 0,-1 0 0,-8-15 0,-2-5 0,-26-55 0,43 81 0,-1 0 0,1 0 0,-1 0 0,1 0 0,-1 0 0,1 0 0,0 0 0,0 0 0,-1 0 0,1 0 0,0 0 0,0-1 0,0 1 0,0 0 0,0 0 0,0 0 0,0 0 0,1 0 0,-1 0 0,0 0 0,1 0 0,-1 0 0,0 0 0,1 0 0,-1 0 0,1 0 0,1-1 0,-1 1 0,1-1 0,0 1 0,-1 0 0,1 0 0,0 0 0,0 1 0,0-1 0,0 0 0,0 1 0,0-1 0,0 1 0,0 0 0,3-1 0,6 1 0,1 0 0,-1 1 0,0 0 0,14 3 0,-12 0 0,-1 0 0,0 1 0,0 0 0,0 1 0,-1 1 0,1-1 0,-2 2 0,1-1 0,-1 2 0,18 17 0,-5-1 0,-2 1 0,0 0 0,18 33 0,-35-53 0,-1-1 0,1 1 0,-1 0 0,0 1 0,-1-1 0,0 0 0,0 1 0,0-1 0,-1 1 0,1 9 0,-2-14 0,0 0 0,-1 1 0,1-1 0,-1 0 0,1 1 0,-1-1 0,0 0 0,0 0 0,0 0 0,0 0 0,0 0 0,0 0 0,-1 0 0,1 0 0,-1 0 0,1-1 0,-1 1 0,0 0 0,1-1 0,-1 1 0,0-1 0,0 0 0,0 0 0,0 0 0,-1 0 0,1 0 0,0 0 0,0 0 0,0-1 0,-1 1 0,1-1 0,-4 1 0,-6 0 0,0 1 0,0-1 0,0-1 0,1 0 0,-1-1 0,0 0 0,0-1 0,1 0 0,-1-1 0,1-1 0,-1 1 0,1-2 0,1 1 0,-20-12 0,-5-7 0,2-1 0,-59-54 0,52 42 0,15 14 0,1-1 0,-28-33 0,44 45 0,0 0 0,0 0 0,1-1 0,1 0 0,0 0 0,0-1 0,1 1 0,-4-19 0,8 29 0,1-1 0,-1 1 0,1 0 0,0-1 0,0 1 0,0 0 0,0-1 0,0 1 0,0 0 0,0-1 0,1 1 0,-1 0 0,1-1 0,0 1 0,0 0 0,0 0 0,0 0 0,0 0 0,0 0 0,0 0 0,1 0 0,2-3 0,0 2 0,-1 0 0,1 1 0,0 0 0,0-1 0,0 1 0,0 1 0,0-1 0,1 1 0,-1-1 0,0 1 0,7 0 0,10-1 0,0 1 0,0 0 0,0 2 0,22 4 0,-14-1 0,0 1 0,-1 2 0,0 1 0,0 1 0,-1 1 0,0 2 0,-1 0 0,0 2 0,-1 1 0,-1 1 0,0 1 0,-1 1 0,-1 1 0,28 31 0,-48-48 0,1 0 0,-1 1 0,0-1 0,0 1 0,0-1 0,-1 1 0,1 0 0,-1 0 0,1-1 0,-1 1 0,0 0 0,0 0 0,0 1 0,-1-1 0,1 0 0,-1 0 0,1 0 0,-1 7 0,-1-8 0,0 0 0,0 0 0,0 1 0,0-1 0,0 0 0,0 0 0,-1 0 0,1 0 0,-1 0 0,1 0 0,-1-1 0,0 1 0,0 0 0,1-1 0,-1 1 0,0-1 0,-1 0 0,1 0 0,0 0 0,0 0 0,0 0 0,-1 0 0,1 0 0,0-1 0,-5 1 0,-5 1 0,-1 0 0,0-1 0,0 0 0,1-1 0,-1-1 0,0 0 0,0-1 0,1 0 0,-1-1 0,1 0 0,0-1 0,0 0 0,0-1 0,-14-8 0,1-1 0,0-2 0,1 0 0,1-1 0,1-2 0,-26-26 0,34 29 0,0 0 0,2-2 0,0 1 0,0-2 0,2 0 0,0 0 0,2 0 0,0-1 0,1-1 0,0 1 0,-5-39 0,12 55 0,-1 0 0,1 0 0,0 0 0,0 0 0,0 0 0,0-1 0,1 1 0,0 0 0,-1 0 0,2 0 0,-1 1 0,0-1 0,1 0 0,0 0 0,0 1 0,0-1 0,0 1 0,5-6 0,-3 6 0,0-1 0,0 2 0,1-1 0,-1 0 0,1 1 0,0 0 0,0 0 0,0 0 0,0 0 0,0 1 0,0 0 0,0 0 0,0 1 0,8-1 0,-6 1 0,1-1 0,0 1 0,-1 1 0,1 0 0,-1 0 0,0 0 0,1 1 0,-1 0 0,0 0 0,0 1 0,0 0 0,0 0 0,0 1 0,10 8 0,-7-4 0,0 1 0,-1 0 0,0 1 0,0 0 0,-1 1 0,0 0 0,10 19 0,2 6 0,-4-8 0,0 1 0,11 33 0,-17-37 0,-1 0 0,-2 0 0,-1 1 0,-1-1 0,-1 1 0,-1 1 0,-1-1 0,-4 52 0,2-73 0,-1 0 0,0 0 0,0 0 0,-1 0 0,1 0 0,-1 0 0,0-1 0,-1 1 0,1 0 0,-1-1 0,0 0 0,0 0 0,0 0 0,-1 0 0,1 0 0,-1-1 0,0 1 0,0-1 0,0 0 0,-1 0 0,1-1 0,-1 1 0,1-1 0,-1 0 0,0 0 0,0 0 0,0-1 0,0 0 0,0 0 0,-5 0 0,-1 1 0,1-2 0,-1 1 0,1-1 0,-1-1 0,1 0 0,-1 0 0,1-1 0,0-1 0,0 1 0,0-2 0,0 1 0,0-1 0,-17-11 0,17 8 0,0-1 0,1 0 0,0 0 0,1-1 0,0 0 0,0 0 0,1-1 0,0 0 0,0 0 0,2-1 0,-1 0 0,1 0 0,1 0 0,0-1 0,0 0 0,1 1 0,1-1 0,-2-13 0,3 16 0,1 1 0,0 0 0,0-1 0,0 1 0,1 0 0,1-1 0,-1 1 0,1 0 0,1 0 0,-1 0 0,2 0 0,-1 1 0,1-1 0,0 1 0,0 0 0,1 0 0,0 0 0,0 0 0,1 1 0,-1 0 0,1 0 0,1 1 0,-1-1 0,1 2 0,0-1 0,14-6 0,2 0 0,0 1 0,1 1 0,0 1 0,1 2 0,-1 0 0,1 2 0,0 0 0,1 2 0,35 1 0,5 0 0,-36 0 0,0 0 0,0 2 0,56 10 0,-80-10 0,0 1 0,-1 1 0,1-1 0,0 1 0,-1-1 0,0 1 0,0 1 0,0-1 0,0 1 0,0 0 0,-1 0 0,1 1 0,-1-1 0,-1 1 0,1 0 0,0 0 0,-1 0 0,0 0 0,0 1 0,-1-1 0,1 1 0,-1 0 0,-1 0 0,3 10 0,1 11 0,-2 1 0,-1 0 0,-1-1 0,-3 33 0,1-32 0,0-14 0,0 0 0,-2 1 0,0-1 0,0 0 0,-1 0 0,-1 0 0,0-1 0,-1 0 0,-1 0 0,0 0 0,0-1 0,-1 0 0,-1 0 0,0-1 0,-1 0 0,0 0 0,0-1 0,-23 16 0,-7 2 0,-2-2 0,0-2 0,-2-2 0,-59 22 0,102-43 0,-123 43 0,112-41 0,1 0 0,-1-1 0,0 0 0,1-1 0,-1 0 0,0-1 0,0 0 0,1-1 0,-13-2 0,16 1 0,1-1 0,0 0 0,-1 0 0,1 0 0,1-1 0,-1 0 0,0-1 0,1 1 0,0-1 0,0 0 0,0-1 0,1 0 0,0 1 0,0-2 0,0 1 0,1 0 0,0-1 0,0 0 0,1 0 0,0 0 0,-5-15 0,2-1 0,0-1 0,1 0 0,2 0 0,0 0 0,2-44 0,1 47 0,0-10 0,2 0 0,7-46 0,-7 67 0,1-1 0,0 1 0,1-1 0,0 1 0,1 0 0,0 0 0,1 1 0,0 0 0,0 0 0,13-14 0,-6 10 0,0 2 0,1-1 0,0 2 0,1 0 0,0 1 0,0 0 0,1 1 0,0 1 0,32-9 0,13-1 0,88-11 0,-103 21 0,14-3 0,0 3 0,1 3 0,104 6 0,-158-1 0,0 0 0,-1 0 0,1 1 0,-1 0 0,1 0 0,-1 0 0,0 1 0,0 0 0,0 0 0,0 1 0,0-1 0,-1 1 0,1 0 0,-1 1 0,0-1 0,-1 1 0,1 0 0,-1 1 0,0-1 0,0 1 0,-1-1 0,1 1 0,-1 0 0,-1 0 0,1 1 0,-1-1 0,0 1 0,0-1 0,-1 1 0,1 12 0,0-6 0,-1 0 0,-1 1 0,0-1 0,-1 0 0,0 0 0,-1 0 0,-1 0 0,0 0 0,-1 0 0,0-1 0,-1 1 0,0-1 0,-1 0 0,0-1 0,-11 15 0,3-9 0,-2 0 0,0-1 0,-1-1 0,0 0 0,-1-2 0,-1 0 0,0 0 0,-1-2 0,0-1 0,-1 0 0,-31 9 0,22-9 0,-1-2 0,0-2 0,0 0 0,-1-3 0,0 0 0,1-2 0,-54-5 0,80 4 0,0-1 0,1 0 0,-1 0 0,0 0 0,1 0 0,0-1 0,-1 0 0,1 0 0,0 0 0,0 0 0,0-1 0,0 1 0,0-1 0,1 0 0,-1 0 0,1-1 0,-6-5 0,6 3 0,-1 0 0,1 0 0,0 0 0,0-1 0,1 1 0,0-1 0,0 1 0,0-1 0,1 0 0,0 0 0,0-7 0,1 1 0,0 0 0,1 0 0,0 0 0,1 0 0,1 0 0,0 1 0,0-1 0,1 1 0,1 0 0,0 0 0,1 0 0,9-14 0,-4 13 0,0 0 0,1 1 0,1 1 0,0 0 0,0 1 0,1 0 0,0 1 0,0 1 0,1 0 0,27-9 0,6 0 0,0 2 0,63-10 0,-106 24 0,0 0 0,0 0 0,1 1 0,-1-1 0,0 1 0,0 1 0,1-1 0,-1 1 0,0 0 0,0 0 0,0 0 0,10 4 0,-13-3 0,0-1 0,-1 0 0,1 1 0,0-1 0,-1 1 0,1-1 0,-1 1 0,1 0 0,-1-1 0,0 1 0,0 0 0,0 0 0,0 0 0,0 0 0,0 0 0,0 0 0,-1 0 0,1 1 0,-1-1 0,0 0 0,1 0 0,-1 0 0,0 1 0,0-1 0,0 0 0,-1 0 0,1 0 0,-1 0 0,1 1 0,-1-1 0,1 0 0,-1 0 0,-2 3 0,-5 15 0,-2-1 0,0 0 0,-1-1 0,-1 0 0,-1 0 0,0-1 0,-1-1 0,-1-1 0,-1 0 0,0 0 0,0-2 0,-2 0 0,0-1 0,0-1 0,-1-1 0,-20 9 0,38-18 0,-1-1 0,1 1 0,0-1 0,-1 1 0,1-1 0,0 1 0,-1-1 0,1 0 0,0 0 0,-1 0 0,1 0 0,0 0 0,-1 0 0,1 0 0,-1 0 0,1 0 0,0-1 0,-1 1 0,1 0 0,0-1 0,-1 0 0,1 1 0,0-1 0,0 1 0,0-1 0,0 0 0,-1 0 0,1 0 0,0 0 0,0 0 0,1 0 0,-1 0 0,0 0 0,0 0 0,0 0 0,1-1 0,-1 1 0,0 0 0,1 0 0,-1-1 0,1 1 0,0 0 0,-1-1 0,1 1 0,0 0 0,0-1 0,0 1 0,0-3 0,-2-11 0,2-1 0,-1 0 0,4-23 0,-2 20 0,-1 1 0,1 0 0,1 0 0,1 0 0,10-34 0,-11 46 0,0 0 0,1 0 0,0 0 0,0 1 0,0-1 0,1 1 0,0 0 0,0 0 0,0 0 0,0 0 0,1 1 0,0 0 0,0 0 0,0 0 0,0 1 0,1-1 0,7-3 0,-12 7 0,0-1 0,-1 1 0,1-1 0,-1 1 0,1-1 0,0 1 0,0 0 0,-1-1 0,1 1 0,0 0 0,0-1 0,-1 1 0,1 0 0,0 0 0,0 0 0,0 0 0,-1 0 0,1 0 0,0 0 0,0 0 0,0 0 0,-1 0 0,1 0 0,0 1 0,0-1 0,-1 0 0,1 0 0,0 1 0,0-1 0,-1 1 0,1-1 0,0 1 0,-1-1 0,1 1 0,-1-1 0,1 1 0,0-1 0,-1 1 0,1 0 0,-1-1 0,0 1 0,1 0 0,-1-1 0,1 1 0,-1 0 0,0 0 0,0-1 0,0 1 0,1 0 0,-1 0 0,0 0 0,0-1 0,0 1 0,0 0 0,0 0 0,0 0 0,0-1 0,0 1 0,-1 0 0,1 0 0,0-1 0,0 1 0,-1 0 0,0 1 0,-1 7 0,0 0 0,-1-1 0,0 1 0,-6 11 0,-5 4 0,0-1 0,-1 0 0,-1-1 0,-1-1 0,-38 37 0,52-55 0,0 0 0,0-1 0,0 0 0,-1 0 0,1 0 0,0 0 0,-1 0 0,0-1 0,1 1 0,-1-1 0,0 0 0,0 0 0,0-1 0,1 1 0,-1-1 0,0 1 0,0-1 0,0-1 0,0 1 0,0 0 0,0-1 0,0 0 0,1 0 0,-1 0 0,0 0 0,1-1 0,-5-2 0,-6-4 0,1-2 0,0 1 0,1-2 0,0 0 0,-15-18 0,-13-11 0,32 33 0,5 5 0,-1 0 0,1-1 0,0 0 0,0 0 0,0 0 0,1 0 0,-1 0 0,1 0 0,-1-1 0,1 1 0,0-1 0,0 0 0,1 1 0,-2-5 0,3 7 0,0 1 0,0 0 0,0-1 0,0 1 0,1 0 0,-1-1 0,0 1 0,0 0 0,0-1 0,0 1 0,1 0 0,-1-1 0,0 1 0,0 0 0,1 0 0,-1-1 0,0 1 0,1 0 0,-1 0 0,0-1 0,1 1 0,-1 0 0,0 0 0,1 0 0,-1 0 0,0 0 0,1 0 0,-1-1 0,0 1 0,1 0 0,-1 0 0,1 0 0,-1 0 0,0 0 0,1 0 0,-1 1 0,0-1 0,1 0 0,-1 0 0,0 0 0,1 0 0,-1 0 0,0 0 0,1 1 0,-1-1 0,0 0 0,1 0 0,-1 0 0,0 1 0,1-1 0,19 10 0,-3 2 0,-1 1 0,-1 0 0,0 1 0,-1 1 0,17 21 0,-16-17 0,1-1 0,1 0 0,27 20 0,-42-36 0,0-1 0,0 1 0,-1-1 0,2 0 0,-1 0 0,0 0 0,0 0 0,0 0 0,0 0 0,1 0 0,-1-1 0,0 1 0,1-1 0,4 1 0,-6-2 0,0 1 0,0 0 0,0-1 0,-1 1 0,1 0 0,0-1 0,0 1 0,0-1 0,0 1 0,0-1 0,-1 0 0,1 1 0,0-1 0,0 0 0,-1 1 0,1-1 0,-1 0 0,1 0 0,-1 0 0,1 0 0,-1 0 0,1 1 0,-1-1 0,1-1 0,0-4 0,0 1 0,-1 0 0,1 0 0,-1-1 0,0 1 0,0 0 0,-1 0 0,1-1 0,-1 1 0,0 0 0,-3-8 0,-14-30 0,-2 1 0,-2 0 0,-2 2 0,-53-69 0,41 63 0,30 41 0,26 29 0,51 68 0,-36-45 0,2-1 0,62 59 0,141 122 0,-240-227 0,1 1 0,0-1 0,-1 0 0,1 1 0,-1-1 0,1 0 0,-1 1 0,1-1 0,-1 1 0,1-1 0,-1 1 0,1-1 0,-1 1 0,1-1 0,-1 1 0,0-1 0,1 1 0,-1 0 0,0-1 0,0 1 0,0 0 0,1-1 0,-1 1 0,0 0 0,0-1 0,0 1 0,0 0 0,0-1 0,0 1 0,0 1 0,-20-5 0,-32-18 0,-154-110 0,44 24 0,-21-4 0,-89-52 0,-109-76 0,169 101 0,201 131 0,5 4 0,1 0 0,-1 0 0,1-1 0,0 1 0,0-1 0,0 0 0,0-1 0,1 1 0,0-1 0,0 0 0,0 0 0,-5-9 0,9 13 0,-1 1 0,1-1 0,0 0 0,0 1 0,0-1 0,-1 1 0,1-1 0,0 1 0,0-1 0,0 0 0,0 1 0,0-1 0,0 1 0,0-1 0,0 0 0,0 1 0,0-1 0,1 1 0,-1-1 0,0 0 0,0 1 0,0-1 0,1 1 0,-1-1 0,0 1 0,1-1 0,-1 1 0,0-1 0,1 1 0,-1-1 0,1 0 0,21-1 0,24 13 0,3 11 0,-1 2 0,-1 2 0,-1 2 0,78 63 0,-36-27 0,15 16 0,-65-49 0,1-1 0,2-2 0,56 29 0,291 144 0,-337-178 0,57 16 0,-55-20 0,-18-10 0,-28-8 0,-1 0 0,0 0 0,0 1 0,0 0 0,0 0 0,-1 0 0,1 0 0,0 1 0,-1 0 0,0 1 0,7 4 0,-12-8 0,0 1 0,0-1 0,0 1 0,0-1 0,0 1 0,1-1 0,-1 0 0,0 1 0,0-1 0,0 1 0,0-1 0,-1 1 0,1-1 0,0 1 0,0-1 0,0 0 0,0 1 0,0-1 0,0 1 0,-1-1 0,1 0 0,0 1 0,0-1 0,-1 0 0,1 1 0,0-1 0,-1 0 0,1 1 0,0-1 0,-1 0 0,1 1 0,0-1 0,-1 0 0,1 0 0,-1 0 0,1 1 0,0-1 0,-1 0 0,1 0 0,-1 0 0,1 0 0,0 0 0,-1 0 0,1 0 0,-1 0 0,1 0 0,-1 0 0,1 0 0,-1 0 0,-24 3 0,9-4 0,1-2 0,0 0 0,0-1 0,0 0 0,1-1 0,-21-10 0,-21-6 0,8 6 0,12 4 0,1-1 0,-56-26 0,99 44 0,0 0 0,-1 1 0,0 0 0,0 0 0,-1 0 0,0 1 0,0 0 0,-1 1 0,0-1 0,0 1 0,-1 0 0,5 15 0,-5-14 0,0 1 0,-1 0 0,0 0 0,-1 0 0,0 0 0,0 0 0,-2 0 0,1 1 0,-1-1 0,-1 0 0,-3 21 0,3-31 0,1 0 0,0 1 0,0-1 0,-1 0 0,1 0 0,-1 0 0,1 0 0,-1 0 0,0 0 0,1 0 0,-1 0 0,0 0 0,0 0 0,1 0 0,-1 0 0,0-1 0,0 1 0,0 0 0,0 0 0,0-1 0,0 1 0,0-1 0,0 1 0,-1-1 0,1 1 0,0-1 0,0 0 0,0 0 0,0 1 0,-1-1 0,1 0 0,0 0 0,0 0 0,0 0 0,-1 0 0,1-1 0,0 1 0,0 0 0,0-1 0,-1 1 0,1 0 0,0-1 0,0 1 0,0-1 0,0 0 0,0 1 0,0-1 0,0 0 0,0 0 0,-1-1 0,-8-6 0,-1 0 0,2-1 0,-15-15 0,20 19 0,-159-166 0,162 171 0,0-1 0,0 0 0,0 0 0,0 0 0,0 0 0,1 0 0,-1 0 0,0 0 0,1 0 0,-1 0 0,1 0 0,-1 0 0,1 0 0,0-1 0,-1 1 0,1-2 0,0 3 0,0 0 0,0-1 0,0 1 0,1-1 0,-1 1 0,0 0 0,0-1 0,1 1 0,-1 0 0,0-1 0,1 1 0,-1 0 0,0 0 0,1-1 0,-1 1 0,0 0 0,1 0 0,-1-1 0,1 1 0,-1 0 0,0 0 0,1 0 0,-1 0 0,1 0 0,-1 0 0,1 0 0,-1 0 0,0 0 0,1 0 0,4 0 0,-1 0 0,0 0 0,1 1 0,-1 0 0,0 0 0,0 0 0,7 3 0,22 13 0,0 2 0,-1 1 0,56 49 0,-5-5 0,-2 6 0,-65-55 0,0 0 0,0-1 0,1 0 0,1-2 0,0 0 0,1-1 0,20 9 0,-38-20 0,-1 1 0,1-1 0,0 1 0,0-1 0,0 0 0,-1 1 0,1-1 0,0 0 0,0 0 0,0 1 0,0-1 0,0 0 0,0 0 0,-1 0 0,1 0 0,0 0 0,0 0 0,0-1 0,0 1 0,0 0 0,0 0 0,-1-1 0,1 1 0,0 0 0,0-1 0,0 1 0,-1-1 0,1 1 0,0-1 0,-1 1 0,1-1 0,1 0 0,-2-1 0,0 0 0,1 0 0,-1 0 0,0 0 0,0 0 0,0 1 0,0-1 0,0 0 0,0 0 0,-1 0 0,1 0 0,-1 0 0,1 1 0,-2-3 0,-3-9 0,0 1 0,-1 0 0,-9-14 0,-53-71 0,-4 2 0,-144-144 0,123 155 0,63 99 0,23-10 0,-1 0 0,1 0 0,0 1 0,0-1 0,1 1 0,0 1 0,0 0 0,0 0 0,-5 9 0,9-13 0,0 1 0,0-1 0,1 1 0,-1 0 0,1-1 0,0 1 0,0 0 0,0 0 0,1 0 0,-1 0 0,1 0 0,0 0 0,0 0 0,1-1 0,-1 1 0,1 0 0,0 0 0,0 0 0,0 0 0,0-1 0,1 1 0,-1 0 0,1-1 0,2 4 0,15 19 0,1 0 0,2-2 0,0 0 0,51 41 0,1 2 0,-6-16 0,-55-42 0,0-1 0,0 2 0,-2-1 0,19 20 0,-30-29 0,0 0 0,0 0 0,0 0 0,-1 0 0,1 0 0,0 0 0,0 0 0,-1 0 0,1 0 0,0 0 0,0 1 0,0-1 0,-1 0 0,1 0 0,0 0 0,0 0 0,0 0 0,-1 0 0,1 0 0,0 1 0,0-1 0,0 0 0,-1 0 0,1 0 0,0 0 0,0 1 0,0-1 0,0 0 0,0 0 0,0 0 0,0 1 0,-1-1 0,1 0 0,0 0 0,0 1 0,0-1 0,0 0 0,0 0 0,0 0 0,0 1 0,0-1 0,0 0 0,0 0 0,0 1 0,0-1 0,0 0 0,0 0 0,1 0 0,-1 1 0,0-1 0,0 0 0,-22-9 0,-20-15 0,-76-58 0,-7-5 0,54 40 0,-91-79 0,-29-21 0,155 120 0,1-1 0,2-1 0,-32-37 0,64 66 0,0 0 0,1-1 0,-1 1 0,0-1 0,1 1 0,-1-1 0,1 1 0,-1-1 0,1 0 0,-1 1 0,1-1 0,0 0 0,-1 1 0,1-1 0,0 0 0,-1 1 0,1-1 0,0 0 0,0 0 0,0 1 0,0-1 0,-1 0 0,1 0 0,0 1 0,1-1 0,-1 0 0,0-1 0,18-2 0,30 13 0,-33-1 0,0 0 0,0 0 0,-1 2 0,0 0 0,0 1 0,14 15 0,9 6 0,301 264 0,-241-216 0,-19-17 0,25 19 0,176 108 0,-260-178 0,4 8 0,-18-13 0,-17-11 0,-18-15 0,1 0 0,1-2 0,-28-26 0,-27-21 0,9 15 0,12 10 0,-85-77 0,113 90 0,-63-42 0,62 48 0,1-1 0,-36-35 0,43 36 0,-25-25 0,49 46 0,1 0 0,-1 0 0,1 0 0,0 0 0,0-1 0,0 1 0,0 0 0,1-1 0,-1 0 0,1 1 0,0-1 0,0 0 0,0 0 0,0-3 0,1 5 0,0 1 0,0 0 0,0 0 0,0 0 0,0 0 0,0-1 0,1 1 0,-1 0 0,0 0 0,1 0 0,-1 0 0,0 0 0,1 0 0,0 0 0,-1 0 0,1 0 0,0 0 0,-1 0 0,1 0 0,0 0 0,0 1 0,0-1 0,0 0 0,-1 0 0,1 1 0,0-1 0,0 1 0,2-1 0,0 0 0,0 0 0,0 1 0,0 0 0,0-1 0,0 1 0,0 0 0,0 1 0,0-1 0,0 0 0,5 2 0,5 2 0,0 1 0,0 0 0,20 12 0,118 88 0,-25-20 0,22 15 0,-136-92 0,-11-7 0,2 1 0,-1 0 0,0 0 0,0-1 0,0 1 0,1-1 0,-1 0 0,1 0 0,-1 0 0,1 0 0,0 0 0,-1 0 0,1-1 0,0 1 0,-1-1 0,1 0 0,0 0 0,3 0 0,-6-2 0,1 0 0,-1 0 0,0-1 0,0 1 0,0 0 0,0-1 0,0 1 0,0 0 0,-1 0 0,1 0 0,-1-1 0,0 1 0,1 0 0,-1 0 0,0 0 0,-2-3 0,1 1 0,-14-37 0,1 0 0,-2 1 0,-39-67 0,53 102 0,-1 1 0,0 0 0,0 0 0,0 0 0,-1 1 0,1-1 0,-1 1 0,0 0 0,0 1 0,0-1 0,0 1 0,0 0 0,-1 0 0,1 0 0,-1 1 0,1 0 0,-1 0 0,-5 0 0,-17-1 0,0 1 0,-41 5 0,23-1 0,6-2 0,23 1 0,0-1 0,0-1 0,0 0 0,1-1 0,-30-7 0,45 8 0,1 0 0,-1 0 0,0 0 0,1 0 0,-1 0 0,0 0 0,1 0 0,-1 0 0,1 0 0,-1-1 0,0 1 0,1 0 0,-1 0 0,1-1 0,-1 1 0,1 0 0,-1-1 0,1 1 0,-1-1 0,1 1 0,-1-1 0,1 1 0,0-1 0,-1 1 0,1-1 0,-1 1 0,1-1 0,0 1 0,0-1 0,-1 1 0,1-2 0,18-7 0,33 0 0,-19 7 0,-12-1 0,1 2 0,0 0 0,-1 1 0,1 1 0,-1 0 0,1 2 0,20 5 0,-39-7 0,-1-1 0,1 1 0,0-1 0,0 1 0,-1 0 0,1 0 0,-1 0 0,1 0 0,-1 0 0,1 0 0,-1 0 0,0 0 0,1 1 0,-1-1 0,0 0 0,0 1 0,0-1 0,0 1 0,0-1 0,0 1 0,-1 0 0,1-1 0,0 1 0,0 2 0,-1-1 0,-1-1 0,1 1 0,0-1 0,-1 1 0,0-1 0,1 1 0,-1-1 0,0 1 0,0-1 0,-1 0 0,1 1 0,0-1 0,-1 0 0,-2 3 0,-7 7 0,-1-1 0,1 0 0,-27 18 0,38-29 0,-22 20 0,22-20 0,0 1 0,-1-1 0,1 1 0,0-1 0,0 1 0,-1-1 0,1 1 0,0 0 0,0-1 0,0 1 0,-1-1 0,1 1 0,0-1 0,0 1 0,0 0 0,0-1 0,0 1 0,0-1 0,1 1 0,-1 0 0,0-1 0,0 1 0,0-1 0,1 2 0,1 0 0,0 0 0,1 0 0,-1 0 0,1-1 0,0 1 0,-1 0 0,1-1 0,0 0 0,0 0 0,0 0 0,0 0 0,0 0 0,4 0 0,14 3 0,0 0 0,0-2 0,23 0 0,-27-2 0,0 1 0,0 0 0,-1 2 0,1 0 0,-1 0 0,18 7 0,-32-9 0,0-1 0,-1 1 0,1-1 0,0 1 0,-1 0 0,1 0 0,-1 0 0,1 0 0,-1 0 0,1 0 0,-1 0 0,0 0 0,0 0 0,1 1 0,-1-1 0,0 0 0,0 1 0,0-1 0,0 1 0,1 3 0,-2-4 0,-1 0 0,1 1 0,0-1 0,0 0 0,-1 0 0,1 1 0,0-1 0,-1 0 0,1 0 0,-1 0 0,0 1 0,1-1 0,-1 0 0,0 0 0,0 0 0,0 0 0,0 0 0,0-1 0,0 1 0,0 0 0,-1 1 0,-7 4 0,0-1 0,0 0 0,-1 0 0,1-1 0,-14 4 0,-31 13-1365,30-12-5461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8F9D1-5299-4E35-A4F9-DA68590CA19E}" type="datetimeFigureOut">
              <a:rPr lang="en-US" smtClean="0"/>
              <a:t>10/30/2024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6DBA8A-C6CC-4939-92C5-A3F840C1ECA9}" type="slidenum">
              <a:rPr lang="en-US" smtClean="0"/>
              <a:t>‹#›</a:t>
            </a:fld>
            <a:endParaRPr lang="en-US"/>
          </a:p>
        </p:txBody>
      </p:sp>
    </p:spTree>
    <p:extLst>
      <p:ext uri="{BB962C8B-B14F-4D97-AF65-F5344CB8AC3E}">
        <p14:creationId xmlns:p14="http://schemas.microsoft.com/office/powerpoint/2010/main" val="354540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6DBA8A-C6CC-4939-92C5-A3F840C1ECA9}" type="slidenum">
              <a:rPr lang="en-US" smtClean="0"/>
              <a:t>8</a:t>
            </a:fld>
            <a:endParaRPr lang="en-US"/>
          </a:p>
        </p:txBody>
      </p:sp>
    </p:spTree>
    <p:extLst>
      <p:ext uri="{BB962C8B-B14F-4D97-AF65-F5344CB8AC3E}">
        <p14:creationId xmlns:p14="http://schemas.microsoft.com/office/powerpoint/2010/main" val="399316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dataforest.ai/blog/best-data-warehousing-tools" TargetMode="External"/></Relationships>
</file>

<file path=ppt/slides/_rels/slide1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customXml" Target="../ink/ink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hyperlink" Target="https://dataforest.ai"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hyperlink" Target="https://advances.massgeneral.org/cardiovascular/article.aspx?id=1007" TargetMode="External"/><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333" b="-9333"/>
            </a:stretch>
          </a:blipFill>
        </p:spPr>
        <p:txBody>
          <a:bodyPr/>
          <a:lstStyle/>
          <a:p>
            <a:endParaRPr lang="en-US"/>
          </a:p>
        </p:txBody>
      </p:sp>
      <p:grpSp>
        <p:nvGrpSpPr>
          <p:cNvPr id="3" name="Group 3"/>
          <p:cNvGrpSpPr/>
          <p:nvPr/>
        </p:nvGrpSpPr>
        <p:grpSpPr>
          <a:xfrm>
            <a:off x="-1357611" y="-1286368"/>
            <a:ext cx="3086100" cy="308610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6" name="TextBox 6"/>
          <p:cNvSpPr txBox="1"/>
          <p:nvPr/>
        </p:nvSpPr>
        <p:spPr>
          <a:xfrm>
            <a:off x="1443777" y="4093183"/>
            <a:ext cx="15989576" cy="1676400"/>
          </a:xfrm>
          <a:prstGeom prst="rect">
            <a:avLst/>
          </a:prstGeom>
        </p:spPr>
        <p:txBody>
          <a:bodyPr lIns="0" tIns="0" rIns="0" bIns="0" rtlCol="0" anchor="t">
            <a:spAutoFit/>
          </a:bodyPr>
          <a:lstStyle/>
          <a:p>
            <a:pPr algn="l">
              <a:lnSpc>
                <a:spcPts val="13200"/>
              </a:lnSpc>
            </a:pPr>
            <a:r>
              <a:rPr lang="en-US" sz="11000">
                <a:solidFill>
                  <a:srgbClr val="FF4454"/>
                </a:solidFill>
                <a:latin typeface="Anton"/>
                <a:ea typeface="Anton"/>
                <a:cs typeface="Anton"/>
                <a:sym typeface="Anton"/>
              </a:rPr>
              <a:t>DATA WAREHOUSE IN BUSINESS</a:t>
            </a:r>
          </a:p>
        </p:txBody>
      </p:sp>
      <p:sp>
        <p:nvSpPr>
          <p:cNvPr id="7" name="TextBox 7"/>
          <p:cNvSpPr txBox="1"/>
          <p:nvPr/>
        </p:nvSpPr>
        <p:spPr>
          <a:xfrm>
            <a:off x="1649475" y="5721958"/>
            <a:ext cx="11486160" cy="471858"/>
          </a:xfrm>
          <a:prstGeom prst="rect">
            <a:avLst/>
          </a:prstGeom>
        </p:spPr>
        <p:txBody>
          <a:bodyPr lIns="0" tIns="0" rIns="0" bIns="0" rtlCol="0" anchor="t">
            <a:spAutoFit/>
          </a:bodyPr>
          <a:lstStyle/>
          <a:p>
            <a:pPr algn="l">
              <a:lnSpc>
                <a:spcPts val="3917"/>
              </a:lnSpc>
            </a:pPr>
            <a:r>
              <a:rPr lang="en-US" sz="2797" b="1" spc="179">
                <a:solidFill>
                  <a:srgbClr val="FFFFFF"/>
                </a:solidFill>
                <a:latin typeface="Montserrat Bold"/>
                <a:ea typeface="Montserrat Bold"/>
                <a:cs typeface="Montserrat Bold"/>
                <a:sym typeface="Montserrat Bold"/>
              </a:rPr>
              <a:t>Data Warehouse Gives Complete Picture of a Business </a:t>
            </a:r>
          </a:p>
        </p:txBody>
      </p:sp>
      <p:grpSp>
        <p:nvGrpSpPr>
          <p:cNvPr id="8" name="Group 8"/>
          <p:cNvGrpSpPr/>
          <p:nvPr/>
        </p:nvGrpSpPr>
        <p:grpSpPr>
          <a:xfrm>
            <a:off x="743479" y="690861"/>
            <a:ext cx="1191540" cy="119154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11" name="Group 11"/>
          <p:cNvGrpSpPr/>
          <p:nvPr/>
        </p:nvGrpSpPr>
        <p:grpSpPr>
          <a:xfrm>
            <a:off x="16241813" y="8802151"/>
            <a:ext cx="3086100" cy="308610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3" name="TextBox 13"/>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14" name="Group 14"/>
          <p:cNvGrpSpPr/>
          <p:nvPr/>
        </p:nvGrpSpPr>
        <p:grpSpPr>
          <a:xfrm>
            <a:off x="16241813" y="8440825"/>
            <a:ext cx="1191540" cy="1191540"/>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6" name="TextBox 16"/>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17" name="Group 17"/>
          <p:cNvGrpSpPr/>
          <p:nvPr/>
        </p:nvGrpSpPr>
        <p:grpSpPr>
          <a:xfrm>
            <a:off x="828916" y="9058516"/>
            <a:ext cx="399568" cy="399568"/>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9" name="TextBox 19"/>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20" name="Group 20"/>
          <p:cNvGrpSpPr/>
          <p:nvPr/>
        </p:nvGrpSpPr>
        <p:grpSpPr>
          <a:xfrm>
            <a:off x="16241813" y="1882401"/>
            <a:ext cx="712885" cy="712885"/>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22" name="TextBox 22"/>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23" name="Group 23"/>
          <p:cNvGrpSpPr/>
          <p:nvPr/>
        </p:nvGrpSpPr>
        <p:grpSpPr>
          <a:xfrm>
            <a:off x="7424586" y="7928187"/>
            <a:ext cx="3438827" cy="737246"/>
            <a:chOff x="0" y="0"/>
            <a:chExt cx="1895622" cy="406400"/>
          </a:xfrm>
        </p:grpSpPr>
        <p:sp>
          <p:nvSpPr>
            <p:cNvPr id="24" name="Freeform 24"/>
            <p:cNvSpPr/>
            <p:nvPr/>
          </p:nvSpPr>
          <p:spPr>
            <a:xfrm>
              <a:off x="0" y="0"/>
              <a:ext cx="1895622" cy="406400"/>
            </a:xfrm>
            <a:custGeom>
              <a:avLst/>
              <a:gdLst/>
              <a:ahLst/>
              <a:cxnLst/>
              <a:rect l="l" t="t" r="r" b="b"/>
              <a:pathLst>
                <a:path w="1895622" h="406400">
                  <a:moveTo>
                    <a:pt x="1692422" y="0"/>
                  </a:moveTo>
                  <a:cubicBezTo>
                    <a:pt x="1804646" y="0"/>
                    <a:pt x="1895622" y="90976"/>
                    <a:pt x="1895622" y="203200"/>
                  </a:cubicBezTo>
                  <a:cubicBezTo>
                    <a:pt x="1895622" y="315424"/>
                    <a:pt x="1804646" y="406400"/>
                    <a:pt x="1692422" y="406400"/>
                  </a:cubicBezTo>
                  <a:lnTo>
                    <a:pt x="203200" y="406400"/>
                  </a:lnTo>
                  <a:cubicBezTo>
                    <a:pt x="90976" y="406400"/>
                    <a:pt x="0" y="315424"/>
                    <a:pt x="0" y="203200"/>
                  </a:cubicBezTo>
                  <a:cubicBezTo>
                    <a:pt x="0" y="90976"/>
                    <a:pt x="90976" y="0"/>
                    <a:pt x="203200" y="0"/>
                  </a:cubicBezTo>
                  <a:close/>
                </a:path>
              </a:pathLst>
            </a:custGeom>
            <a:gradFill rotWithShape="1">
              <a:gsLst>
                <a:gs pos="0">
                  <a:srgbClr val="DC0E20">
                    <a:alpha val="100000"/>
                  </a:srgbClr>
                </a:gs>
                <a:gs pos="100000">
                  <a:srgbClr val="FF4454">
                    <a:alpha val="100000"/>
                  </a:srgbClr>
                </a:gs>
              </a:gsLst>
              <a:lin ang="0"/>
            </a:gradFill>
            <a:ln cap="sq">
              <a:noFill/>
              <a:prstDash val="solid"/>
              <a:miter/>
            </a:ln>
          </p:spPr>
          <p:txBody>
            <a:bodyPr/>
            <a:lstStyle/>
            <a:p>
              <a:endParaRPr lang="en-US"/>
            </a:p>
          </p:txBody>
        </p:sp>
        <p:sp>
          <p:nvSpPr>
            <p:cNvPr id="25" name="TextBox 25"/>
            <p:cNvSpPr txBox="1"/>
            <p:nvPr/>
          </p:nvSpPr>
          <p:spPr>
            <a:xfrm>
              <a:off x="0" y="-47625"/>
              <a:ext cx="1895622" cy="454025"/>
            </a:xfrm>
            <a:prstGeom prst="rect">
              <a:avLst/>
            </a:prstGeom>
          </p:spPr>
          <p:txBody>
            <a:bodyPr lIns="31690" tIns="31690" rIns="31690" bIns="31690" rtlCol="0" anchor="ctr"/>
            <a:lstStyle/>
            <a:p>
              <a:pPr marL="0" lvl="0" indent="0" algn="ctr">
                <a:lnSpc>
                  <a:spcPts val="3220"/>
                </a:lnSpc>
                <a:spcBef>
                  <a:spcPct val="0"/>
                </a:spcBef>
              </a:pPr>
              <a:endParaRPr/>
            </a:p>
          </p:txBody>
        </p:sp>
      </p:grpSp>
      <p:sp>
        <p:nvSpPr>
          <p:cNvPr id="26" name="TextBox 26"/>
          <p:cNvSpPr txBox="1"/>
          <p:nvPr/>
        </p:nvSpPr>
        <p:spPr>
          <a:xfrm>
            <a:off x="7593619" y="7922855"/>
            <a:ext cx="3100763" cy="709810"/>
          </a:xfrm>
          <a:prstGeom prst="rect">
            <a:avLst/>
          </a:prstGeom>
        </p:spPr>
        <p:txBody>
          <a:bodyPr lIns="0" tIns="0" rIns="0" bIns="0" rtlCol="0" anchor="t">
            <a:spAutoFit/>
          </a:bodyPr>
          <a:lstStyle/>
          <a:p>
            <a:pPr algn="ctr">
              <a:lnSpc>
                <a:spcPts val="2876"/>
              </a:lnSpc>
            </a:pPr>
            <a:r>
              <a:rPr lang="en-US" sz="2054" b="1">
                <a:solidFill>
                  <a:srgbClr val="FFFFFF"/>
                </a:solidFill>
                <a:latin typeface="Montserrat Bold"/>
                <a:ea typeface="Montserrat Bold"/>
                <a:cs typeface="Montserrat Bold"/>
                <a:sym typeface="Montserrat Bold"/>
              </a:rPr>
              <a:t>By: Belal Khaled</a:t>
            </a:r>
          </a:p>
          <a:p>
            <a:pPr algn="ctr">
              <a:lnSpc>
                <a:spcPts val="2876"/>
              </a:lnSpc>
            </a:pPr>
            <a:r>
              <a:rPr lang="en-US" sz="2054" b="1">
                <a:solidFill>
                  <a:srgbClr val="FFFFFF"/>
                </a:solidFill>
                <a:latin typeface="Montserrat Bold"/>
                <a:ea typeface="Montserrat Bold"/>
                <a:cs typeface="Montserrat Bold"/>
                <a:sym typeface="Montserrat Bold"/>
              </a:rPr>
              <a:t>ID: </a:t>
            </a:r>
            <a:r>
              <a:rPr lang="en-US" sz="2054" b="1" u="sng">
                <a:solidFill>
                  <a:srgbClr val="FFFFFF"/>
                </a:solidFill>
                <a:latin typeface="Montserrat Bold"/>
                <a:ea typeface="Montserrat Bold"/>
                <a:cs typeface="Montserrat Bold"/>
                <a:sym typeface="Montserrat Bold"/>
              </a:rPr>
              <a:t>2136873</a:t>
            </a:r>
          </a:p>
        </p:txBody>
      </p:sp>
      <p:sp>
        <p:nvSpPr>
          <p:cNvPr id="27" name="TextBox 27"/>
          <p:cNvSpPr txBox="1"/>
          <p:nvPr/>
        </p:nvSpPr>
        <p:spPr>
          <a:xfrm>
            <a:off x="16714212" y="8882964"/>
            <a:ext cx="152400" cy="200025"/>
          </a:xfrm>
          <a:prstGeom prst="rect">
            <a:avLst/>
          </a:prstGeom>
        </p:spPr>
        <p:txBody>
          <a:bodyPr wrap="none" lIns="0" tIns="0" rIns="0" bIns="0" rtlCol="0" anchor="t">
            <a:spAutoFit/>
          </a:bodyPr>
          <a:lstStyle/>
          <a:p>
            <a:pPr algn="ctr">
              <a:lnSpc>
                <a:spcPts val="2800"/>
              </a:lnSpc>
              <a:spcBef>
                <a:spcPct val="0"/>
              </a:spcBef>
            </a:pPr>
            <a:r>
              <a:rPr lang="en-US" sz="2000" b="1" dirty="0">
                <a:solidFill>
                  <a:srgbClr val="000000"/>
                </a:solidFill>
                <a:latin typeface="Open Sans 1 Bold"/>
                <a:ea typeface="Open Sans 1 Bold"/>
                <a:cs typeface="Open Sans 1 Bold"/>
                <a:sym typeface="Open Sans 1 Bold"/>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357611" y="-1286368"/>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5" name="Group 5"/>
          <p:cNvGrpSpPr/>
          <p:nvPr/>
        </p:nvGrpSpPr>
        <p:grpSpPr>
          <a:xfrm>
            <a:off x="743479" y="690861"/>
            <a:ext cx="1191540" cy="11915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8" name="TextBox 8"/>
          <p:cNvSpPr txBox="1"/>
          <p:nvPr/>
        </p:nvSpPr>
        <p:spPr>
          <a:xfrm>
            <a:off x="1659761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b="1">
                <a:solidFill>
                  <a:srgbClr val="000000"/>
                </a:solidFill>
                <a:latin typeface="Open Sans 1 Bold"/>
                <a:ea typeface="Open Sans 1 Bold"/>
                <a:cs typeface="Open Sans 1 Bold"/>
                <a:sym typeface="Open Sans 1 Bold"/>
              </a:rPr>
              <a:t>10</a:t>
            </a:r>
          </a:p>
        </p:txBody>
      </p:sp>
      <p:grpSp>
        <p:nvGrpSpPr>
          <p:cNvPr id="9" name="Group 9"/>
          <p:cNvGrpSpPr/>
          <p:nvPr/>
        </p:nvGrpSpPr>
        <p:grpSpPr>
          <a:xfrm>
            <a:off x="1495361" y="2803236"/>
            <a:ext cx="6377145" cy="6178698"/>
            <a:chOff x="0" y="0"/>
            <a:chExt cx="1679577" cy="1627311"/>
          </a:xfrm>
        </p:grpSpPr>
        <p:sp>
          <p:nvSpPr>
            <p:cNvPr id="10" name="Freeform 10"/>
            <p:cNvSpPr/>
            <p:nvPr/>
          </p:nvSpPr>
          <p:spPr>
            <a:xfrm>
              <a:off x="0" y="0"/>
              <a:ext cx="1679577" cy="1627311"/>
            </a:xfrm>
            <a:custGeom>
              <a:avLst/>
              <a:gdLst/>
              <a:ahLst/>
              <a:cxnLst/>
              <a:rect l="l" t="t" r="r" b="b"/>
              <a:pathLst>
                <a:path w="1679577" h="1627311">
                  <a:moveTo>
                    <a:pt x="41276" y="0"/>
                  </a:moveTo>
                  <a:lnTo>
                    <a:pt x="1638301" y="0"/>
                  </a:lnTo>
                  <a:cubicBezTo>
                    <a:pt x="1661097" y="0"/>
                    <a:pt x="1679577" y="18480"/>
                    <a:pt x="1679577" y="41276"/>
                  </a:cubicBezTo>
                  <a:lnTo>
                    <a:pt x="1679577" y="1586035"/>
                  </a:lnTo>
                  <a:cubicBezTo>
                    <a:pt x="1679577" y="1608831"/>
                    <a:pt x="1661097" y="1627311"/>
                    <a:pt x="1638301" y="1627311"/>
                  </a:cubicBezTo>
                  <a:lnTo>
                    <a:pt x="41276" y="1627311"/>
                  </a:lnTo>
                  <a:cubicBezTo>
                    <a:pt x="18480" y="1627311"/>
                    <a:pt x="0" y="1608831"/>
                    <a:pt x="0" y="1586035"/>
                  </a:cubicBezTo>
                  <a:lnTo>
                    <a:pt x="0" y="41276"/>
                  </a:lnTo>
                  <a:cubicBezTo>
                    <a:pt x="0" y="18480"/>
                    <a:pt x="18480" y="0"/>
                    <a:pt x="41276" y="0"/>
                  </a:cubicBezTo>
                  <a:close/>
                </a:path>
              </a:pathLst>
            </a:custGeom>
            <a:gradFill rotWithShape="1">
              <a:gsLst>
                <a:gs pos="0">
                  <a:srgbClr val="DC0E20">
                    <a:alpha val="100000"/>
                  </a:srgbClr>
                </a:gs>
                <a:gs pos="100000">
                  <a:srgbClr val="FF4454">
                    <a:alpha val="100000"/>
                  </a:srgbClr>
                </a:gs>
              </a:gsLst>
              <a:lin ang="0"/>
            </a:gradFill>
            <a:ln w="38100" cap="rnd">
              <a:solidFill>
                <a:srgbClr val="FF4454"/>
              </a:solidFill>
              <a:prstDash val="solid"/>
              <a:round/>
            </a:ln>
          </p:spPr>
          <p:txBody>
            <a:bodyPr/>
            <a:lstStyle/>
            <a:p>
              <a:endParaRPr lang="en-US"/>
            </a:p>
          </p:txBody>
        </p:sp>
        <p:sp>
          <p:nvSpPr>
            <p:cNvPr id="11" name="TextBox 11"/>
            <p:cNvSpPr txBox="1"/>
            <p:nvPr/>
          </p:nvSpPr>
          <p:spPr>
            <a:xfrm>
              <a:off x="0" y="-28575"/>
              <a:ext cx="1679577" cy="1655886"/>
            </a:xfrm>
            <a:prstGeom prst="rect">
              <a:avLst/>
            </a:prstGeom>
          </p:spPr>
          <p:txBody>
            <a:bodyPr lIns="50800" tIns="50800" rIns="50800" bIns="50800" rtlCol="0" anchor="ctr"/>
            <a:lstStyle/>
            <a:p>
              <a:pPr marL="0" lvl="0" indent="0" algn="ctr">
                <a:lnSpc>
                  <a:spcPts val="2541"/>
                </a:lnSpc>
                <a:spcBef>
                  <a:spcPct val="0"/>
                </a:spcBef>
              </a:pPr>
              <a:endParaRPr/>
            </a:p>
          </p:txBody>
        </p:sp>
      </p:grpSp>
      <p:sp>
        <p:nvSpPr>
          <p:cNvPr id="12" name="TextBox 12"/>
          <p:cNvSpPr txBox="1"/>
          <p:nvPr/>
        </p:nvSpPr>
        <p:spPr>
          <a:xfrm>
            <a:off x="2108143" y="3004886"/>
            <a:ext cx="5151581" cy="1005333"/>
          </a:xfrm>
          <a:prstGeom prst="rect">
            <a:avLst/>
          </a:prstGeom>
        </p:spPr>
        <p:txBody>
          <a:bodyPr lIns="0" tIns="0" rIns="0" bIns="0" rtlCol="0" anchor="t">
            <a:spAutoFit/>
          </a:bodyPr>
          <a:lstStyle/>
          <a:p>
            <a:pPr algn="l">
              <a:lnSpc>
                <a:spcPts val="3724"/>
              </a:lnSpc>
            </a:pPr>
            <a:r>
              <a:rPr lang="en-US" sz="3325">
                <a:solidFill>
                  <a:srgbClr val="000000"/>
                </a:solidFill>
                <a:latin typeface="Codec Pro ExtraBold"/>
                <a:ea typeface="Codec Pro ExtraBold"/>
                <a:cs typeface="Codec Pro ExtraBold"/>
                <a:sym typeface="Codec Pro ExtraBold"/>
              </a:rPr>
              <a:t>The Foundation of Data Warehouse</a:t>
            </a:r>
          </a:p>
        </p:txBody>
      </p:sp>
      <p:sp>
        <p:nvSpPr>
          <p:cNvPr id="13" name="TextBox 13"/>
          <p:cNvSpPr txBox="1"/>
          <p:nvPr/>
        </p:nvSpPr>
        <p:spPr>
          <a:xfrm>
            <a:off x="2031159" y="3750440"/>
            <a:ext cx="5693616" cy="5292008"/>
          </a:xfrm>
          <a:prstGeom prst="rect">
            <a:avLst/>
          </a:prstGeom>
        </p:spPr>
        <p:txBody>
          <a:bodyPr lIns="0" tIns="0" rIns="0" bIns="0" rtlCol="0" anchor="t">
            <a:spAutoFit/>
          </a:bodyPr>
          <a:lstStyle/>
          <a:p>
            <a:pPr algn="l">
              <a:lnSpc>
                <a:spcPts val="2952"/>
              </a:lnSpc>
            </a:pPr>
            <a:endParaRPr/>
          </a:p>
          <a:p>
            <a:pPr algn="l">
              <a:lnSpc>
                <a:spcPts val="3597"/>
              </a:lnSpc>
            </a:pPr>
            <a:r>
              <a:rPr lang="en-US" sz="2901">
                <a:solidFill>
                  <a:srgbClr val="000000"/>
                </a:solidFill>
                <a:latin typeface="Canva Sans"/>
                <a:ea typeface="Canva Sans"/>
                <a:cs typeface="Canva Sans"/>
                <a:sym typeface="Canva Sans"/>
              </a:rPr>
              <a:t>Data warehouse architecture is the blueprint or design that outlines how a warehouse is structured and operates. It encompasses the various components, processes, and relationships that work together to store, manage, and retrieve information for analysis and reporting.</a:t>
            </a:r>
          </a:p>
          <a:p>
            <a:pPr algn="l">
              <a:lnSpc>
                <a:spcPts val="3597"/>
              </a:lnSpc>
            </a:pPr>
            <a:endParaRPr lang="en-US" sz="2901">
              <a:solidFill>
                <a:srgbClr val="000000"/>
              </a:solidFill>
              <a:latin typeface="Canva Sans"/>
              <a:ea typeface="Canva Sans"/>
              <a:cs typeface="Canva Sans"/>
              <a:sym typeface="Canva Sans"/>
            </a:endParaRPr>
          </a:p>
        </p:txBody>
      </p:sp>
      <p:grpSp>
        <p:nvGrpSpPr>
          <p:cNvPr id="14" name="Group 14"/>
          <p:cNvGrpSpPr/>
          <p:nvPr/>
        </p:nvGrpSpPr>
        <p:grpSpPr>
          <a:xfrm>
            <a:off x="16001640" y="8589295"/>
            <a:ext cx="3086100" cy="3086100"/>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6" name="TextBox 16"/>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17" name="TextBox 17"/>
          <p:cNvSpPr txBox="1"/>
          <p:nvPr/>
        </p:nvSpPr>
        <p:spPr>
          <a:xfrm>
            <a:off x="16895198" y="9220200"/>
            <a:ext cx="290512" cy="339725"/>
          </a:xfrm>
          <a:prstGeom prst="rect">
            <a:avLst/>
          </a:prstGeom>
        </p:spPr>
        <p:txBody>
          <a:bodyPr lIns="0" tIns="0" rIns="0" bIns="0" rtlCol="0" anchor="t">
            <a:spAutoFit/>
          </a:bodyPr>
          <a:lstStyle/>
          <a:p>
            <a:pPr algn="ctr">
              <a:lnSpc>
                <a:spcPts val="2799"/>
              </a:lnSpc>
              <a:spcBef>
                <a:spcPct val="0"/>
              </a:spcBef>
            </a:pPr>
            <a:r>
              <a:rPr lang="en-US" sz="1999" b="1">
                <a:solidFill>
                  <a:srgbClr val="000000"/>
                </a:solidFill>
                <a:latin typeface="Open Sans 2 Bold"/>
                <a:ea typeface="Open Sans 2 Bold"/>
                <a:cs typeface="Open Sans 2 Bold"/>
                <a:sym typeface="Open Sans 2 Bold"/>
              </a:rPr>
              <a:t>10</a:t>
            </a:r>
          </a:p>
        </p:txBody>
      </p:sp>
      <p:grpSp>
        <p:nvGrpSpPr>
          <p:cNvPr id="18" name="Group 18"/>
          <p:cNvGrpSpPr/>
          <p:nvPr/>
        </p:nvGrpSpPr>
        <p:grpSpPr>
          <a:xfrm>
            <a:off x="10220465" y="2803236"/>
            <a:ext cx="6377145" cy="6178698"/>
            <a:chOff x="0" y="0"/>
            <a:chExt cx="1679577" cy="1627311"/>
          </a:xfrm>
        </p:grpSpPr>
        <p:sp>
          <p:nvSpPr>
            <p:cNvPr id="19" name="Freeform 19"/>
            <p:cNvSpPr/>
            <p:nvPr/>
          </p:nvSpPr>
          <p:spPr>
            <a:xfrm>
              <a:off x="0" y="0"/>
              <a:ext cx="1679577" cy="1627311"/>
            </a:xfrm>
            <a:custGeom>
              <a:avLst/>
              <a:gdLst/>
              <a:ahLst/>
              <a:cxnLst/>
              <a:rect l="l" t="t" r="r" b="b"/>
              <a:pathLst>
                <a:path w="1679577" h="1627311">
                  <a:moveTo>
                    <a:pt x="41276" y="0"/>
                  </a:moveTo>
                  <a:lnTo>
                    <a:pt x="1638301" y="0"/>
                  </a:lnTo>
                  <a:cubicBezTo>
                    <a:pt x="1661097" y="0"/>
                    <a:pt x="1679577" y="18480"/>
                    <a:pt x="1679577" y="41276"/>
                  </a:cubicBezTo>
                  <a:lnTo>
                    <a:pt x="1679577" y="1586035"/>
                  </a:lnTo>
                  <a:cubicBezTo>
                    <a:pt x="1679577" y="1608831"/>
                    <a:pt x="1661097" y="1627311"/>
                    <a:pt x="1638301" y="1627311"/>
                  </a:cubicBezTo>
                  <a:lnTo>
                    <a:pt x="41276" y="1627311"/>
                  </a:lnTo>
                  <a:cubicBezTo>
                    <a:pt x="18480" y="1627311"/>
                    <a:pt x="0" y="1608831"/>
                    <a:pt x="0" y="1586035"/>
                  </a:cubicBezTo>
                  <a:lnTo>
                    <a:pt x="0" y="41276"/>
                  </a:lnTo>
                  <a:cubicBezTo>
                    <a:pt x="0" y="18480"/>
                    <a:pt x="18480" y="0"/>
                    <a:pt x="41276" y="0"/>
                  </a:cubicBezTo>
                  <a:close/>
                </a:path>
              </a:pathLst>
            </a:custGeom>
            <a:gradFill rotWithShape="1">
              <a:gsLst>
                <a:gs pos="0">
                  <a:srgbClr val="DC0E20">
                    <a:alpha val="100000"/>
                  </a:srgbClr>
                </a:gs>
                <a:gs pos="100000">
                  <a:srgbClr val="FF4454">
                    <a:alpha val="100000"/>
                  </a:srgbClr>
                </a:gs>
              </a:gsLst>
              <a:lin ang="0"/>
            </a:gradFill>
            <a:ln w="38100" cap="rnd">
              <a:solidFill>
                <a:srgbClr val="FF4454"/>
              </a:solidFill>
              <a:prstDash val="solid"/>
              <a:round/>
            </a:ln>
          </p:spPr>
          <p:txBody>
            <a:bodyPr/>
            <a:lstStyle/>
            <a:p>
              <a:endParaRPr lang="en-US"/>
            </a:p>
          </p:txBody>
        </p:sp>
        <p:sp>
          <p:nvSpPr>
            <p:cNvPr id="20" name="TextBox 20"/>
            <p:cNvSpPr txBox="1"/>
            <p:nvPr/>
          </p:nvSpPr>
          <p:spPr>
            <a:xfrm>
              <a:off x="0" y="-28575"/>
              <a:ext cx="1679577" cy="1655886"/>
            </a:xfrm>
            <a:prstGeom prst="rect">
              <a:avLst/>
            </a:prstGeom>
          </p:spPr>
          <p:txBody>
            <a:bodyPr lIns="50800" tIns="50800" rIns="50800" bIns="50800" rtlCol="0" anchor="ctr"/>
            <a:lstStyle/>
            <a:p>
              <a:pPr marL="0" lvl="0" indent="0" algn="ctr">
                <a:lnSpc>
                  <a:spcPts val="2541"/>
                </a:lnSpc>
                <a:spcBef>
                  <a:spcPct val="0"/>
                </a:spcBef>
              </a:pPr>
              <a:endParaRPr/>
            </a:p>
          </p:txBody>
        </p:sp>
      </p:grpSp>
      <p:sp>
        <p:nvSpPr>
          <p:cNvPr id="21" name="TextBox 21"/>
          <p:cNvSpPr txBox="1"/>
          <p:nvPr/>
        </p:nvSpPr>
        <p:spPr>
          <a:xfrm>
            <a:off x="11027280" y="3004886"/>
            <a:ext cx="5151581" cy="1899159"/>
          </a:xfrm>
          <a:prstGeom prst="rect">
            <a:avLst/>
          </a:prstGeom>
        </p:spPr>
        <p:txBody>
          <a:bodyPr lIns="0" tIns="0" rIns="0" bIns="0" rtlCol="0" anchor="t">
            <a:spAutoFit/>
          </a:bodyPr>
          <a:lstStyle/>
          <a:p>
            <a:pPr algn="l">
              <a:lnSpc>
                <a:spcPts val="3724"/>
              </a:lnSpc>
            </a:pPr>
            <a:r>
              <a:rPr lang="en-US" sz="3325">
                <a:solidFill>
                  <a:srgbClr val="000000"/>
                </a:solidFill>
                <a:latin typeface="Codec Pro ExtraBold"/>
                <a:ea typeface="Codec Pro ExtraBold"/>
                <a:cs typeface="Codec Pro ExtraBold"/>
                <a:sym typeface="Codec Pro ExtraBold"/>
              </a:rPr>
              <a:t>Components of a Data Warehouse Architecture</a:t>
            </a:r>
          </a:p>
          <a:p>
            <a:pPr algn="l">
              <a:lnSpc>
                <a:spcPts val="3724"/>
              </a:lnSpc>
            </a:pPr>
            <a:endParaRPr lang="en-US" sz="3325">
              <a:solidFill>
                <a:srgbClr val="000000"/>
              </a:solidFill>
              <a:latin typeface="Codec Pro ExtraBold"/>
              <a:ea typeface="Codec Pro ExtraBold"/>
              <a:cs typeface="Codec Pro ExtraBold"/>
              <a:sym typeface="Codec Pro ExtraBold"/>
            </a:endParaRPr>
          </a:p>
          <a:p>
            <a:pPr algn="l">
              <a:lnSpc>
                <a:spcPts val="3388"/>
              </a:lnSpc>
            </a:pPr>
            <a:endParaRPr lang="en-US" sz="3325">
              <a:solidFill>
                <a:srgbClr val="000000"/>
              </a:solidFill>
              <a:latin typeface="Codec Pro ExtraBold"/>
              <a:ea typeface="Codec Pro ExtraBold"/>
              <a:cs typeface="Codec Pro ExtraBold"/>
              <a:sym typeface="Codec Pro ExtraBold"/>
            </a:endParaRPr>
          </a:p>
        </p:txBody>
      </p:sp>
      <p:sp>
        <p:nvSpPr>
          <p:cNvPr id="22" name="TextBox 22"/>
          <p:cNvSpPr txBox="1"/>
          <p:nvPr/>
        </p:nvSpPr>
        <p:spPr>
          <a:xfrm>
            <a:off x="11126630" y="3963990"/>
            <a:ext cx="5323899" cy="2663870"/>
          </a:xfrm>
          <a:prstGeom prst="rect">
            <a:avLst/>
          </a:prstGeom>
        </p:spPr>
        <p:txBody>
          <a:bodyPr lIns="0" tIns="0" rIns="0" bIns="0" rtlCol="0" anchor="t">
            <a:spAutoFit/>
          </a:bodyPr>
          <a:lstStyle/>
          <a:p>
            <a:pPr algn="l">
              <a:lnSpc>
                <a:spcPts val="2952"/>
              </a:lnSpc>
            </a:pPr>
            <a:endParaRPr/>
          </a:p>
          <a:p>
            <a:pPr algn="l">
              <a:lnSpc>
                <a:spcPts val="2357"/>
              </a:lnSpc>
            </a:pPr>
            <a:r>
              <a:rPr lang="en-US" sz="1901" b="1">
                <a:solidFill>
                  <a:srgbClr val="000000"/>
                </a:solidFill>
                <a:latin typeface="Canva Sans Bold"/>
                <a:ea typeface="Canva Sans Bold"/>
                <a:cs typeface="Canva Sans Bold"/>
                <a:sym typeface="Canva Sans Bold"/>
              </a:rPr>
              <a:t>Traditional Architecture for Data Warehouse (Kimball)</a:t>
            </a:r>
          </a:p>
          <a:p>
            <a:pPr algn="l">
              <a:lnSpc>
                <a:spcPts val="2357"/>
              </a:lnSpc>
            </a:pPr>
            <a:endParaRPr lang="en-US" sz="1901" b="1">
              <a:solidFill>
                <a:srgbClr val="000000"/>
              </a:solidFill>
              <a:latin typeface="Canva Sans Bold"/>
              <a:ea typeface="Canva Sans Bold"/>
              <a:cs typeface="Canva Sans Bold"/>
              <a:sym typeface="Canva Sans Bold"/>
            </a:endParaRPr>
          </a:p>
          <a:p>
            <a:pPr algn="l">
              <a:lnSpc>
                <a:spcPts val="1861"/>
              </a:lnSpc>
            </a:pPr>
            <a:r>
              <a:rPr lang="en-US" sz="1501" b="1">
                <a:solidFill>
                  <a:srgbClr val="000000"/>
                </a:solidFill>
                <a:latin typeface="Canva Sans Bold"/>
                <a:ea typeface="Canva Sans Bold"/>
                <a:cs typeface="Canva Sans Bold"/>
                <a:sym typeface="Canva Sans Bold"/>
              </a:rPr>
              <a:t>T</a:t>
            </a:r>
            <a:r>
              <a:rPr lang="en-US" sz="1501">
                <a:solidFill>
                  <a:srgbClr val="000000"/>
                </a:solidFill>
                <a:latin typeface="Canva Sans"/>
                <a:ea typeface="Canva Sans"/>
                <a:cs typeface="Canva Sans"/>
                <a:sym typeface="Canva Sans"/>
              </a:rPr>
              <a:t>he Kimball methodology, pioneered by Ralph Kimball, is a top-down approach that focuses on creating marts, which are smaller, focused subsets of a data warehouse.</a:t>
            </a:r>
          </a:p>
          <a:p>
            <a:pPr algn="l">
              <a:lnSpc>
                <a:spcPts val="2481"/>
              </a:lnSpc>
            </a:pPr>
            <a:endParaRPr lang="en-US" sz="1501">
              <a:solidFill>
                <a:srgbClr val="000000"/>
              </a:solidFill>
              <a:latin typeface="Canva Sans"/>
              <a:ea typeface="Canva Sans"/>
              <a:cs typeface="Canva Sans"/>
              <a:sym typeface="Canva Sans"/>
            </a:endParaRPr>
          </a:p>
          <a:p>
            <a:pPr algn="l">
              <a:lnSpc>
                <a:spcPts val="3225"/>
              </a:lnSpc>
            </a:pPr>
            <a:endParaRPr lang="en-US" sz="1501">
              <a:solidFill>
                <a:srgbClr val="000000"/>
              </a:solidFill>
              <a:latin typeface="Canva Sans"/>
              <a:ea typeface="Canva Sans"/>
              <a:cs typeface="Canva Sans"/>
              <a:sym typeface="Canva Sans"/>
            </a:endParaRPr>
          </a:p>
        </p:txBody>
      </p:sp>
      <p:grpSp>
        <p:nvGrpSpPr>
          <p:cNvPr id="23" name="Group 23"/>
          <p:cNvGrpSpPr/>
          <p:nvPr/>
        </p:nvGrpSpPr>
        <p:grpSpPr>
          <a:xfrm>
            <a:off x="10365354" y="4283704"/>
            <a:ext cx="661926" cy="620341"/>
            <a:chOff x="0" y="0"/>
            <a:chExt cx="835713" cy="783210"/>
          </a:xfrm>
        </p:grpSpPr>
        <p:sp>
          <p:nvSpPr>
            <p:cNvPr id="24" name="Freeform 24"/>
            <p:cNvSpPr/>
            <p:nvPr/>
          </p:nvSpPr>
          <p:spPr>
            <a:xfrm>
              <a:off x="0" y="0"/>
              <a:ext cx="835713" cy="783210"/>
            </a:xfrm>
            <a:custGeom>
              <a:avLst/>
              <a:gdLst/>
              <a:ahLst/>
              <a:cxnLst/>
              <a:rect l="l" t="t" r="r" b="b"/>
              <a:pathLst>
                <a:path w="835713" h="783210">
                  <a:moveTo>
                    <a:pt x="417857" y="0"/>
                  </a:moveTo>
                  <a:cubicBezTo>
                    <a:pt x="187081" y="0"/>
                    <a:pt x="0" y="175327"/>
                    <a:pt x="0" y="391605"/>
                  </a:cubicBezTo>
                  <a:cubicBezTo>
                    <a:pt x="0" y="607882"/>
                    <a:pt x="187081" y="783210"/>
                    <a:pt x="417857" y="783210"/>
                  </a:cubicBezTo>
                  <a:cubicBezTo>
                    <a:pt x="648633" y="783210"/>
                    <a:pt x="835713" y="607882"/>
                    <a:pt x="835713" y="391605"/>
                  </a:cubicBezTo>
                  <a:cubicBezTo>
                    <a:pt x="835713" y="175327"/>
                    <a:pt x="648633" y="0"/>
                    <a:pt x="417857" y="0"/>
                  </a:cubicBezTo>
                  <a:close/>
                </a:path>
              </a:pathLst>
            </a:custGeom>
            <a:solidFill>
              <a:srgbClr val="000000"/>
            </a:solidFill>
            <a:ln w="38100" cap="sq">
              <a:solidFill>
                <a:srgbClr val="000000"/>
              </a:solidFill>
              <a:prstDash val="solid"/>
              <a:miter/>
            </a:ln>
          </p:spPr>
          <p:txBody>
            <a:bodyPr/>
            <a:lstStyle/>
            <a:p>
              <a:endParaRPr lang="en-US"/>
            </a:p>
          </p:txBody>
        </p:sp>
        <p:sp>
          <p:nvSpPr>
            <p:cNvPr id="25" name="TextBox 25"/>
            <p:cNvSpPr txBox="1"/>
            <p:nvPr/>
          </p:nvSpPr>
          <p:spPr>
            <a:xfrm>
              <a:off x="78348" y="44851"/>
              <a:ext cx="679017" cy="664933"/>
            </a:xfrm>
            <a:prstGeom prst="rect">
              <a:avLst/>
            </a:prstGeom>
          </p:spPr>
          <p:txBody>
            <a:bodyPr lIns="50800" tIns="50800" rIns="50800" bIns="50800" rtlCol="0" anchor="ctr"/>
            <a:lstStyle/>
            <a:p>
              <a:pPr algn="ctr">
                <a:lnSpc>
                  <a:spcPts val="2541"/>
                </a:lnSpc>
              </a:pPr>
              <a:r>
                <a:rPr lang="en-US" sz="1815" b="1">
                  <a:solidFill>
                    <a:srgbClr val="FFFFFF"/>
                  </a:solidFill>
                  <a:latin typeface="Canva Sans Bold"/>
                  <a:ea typeface="Canva Sans Bold"/>
                  <a:cs typeface="Canva Sans Bold"/>
                  <a:sym typeface="Canva Sans Bold"/>
                </a:rPr>
                <a:t>01</a:t>
              </a:r>
            </a:p>
          </p:txBody>
        </p:sp>
      </p:grpSp>
      <p:sp>
        <p:nvSpPr>
          <p:cNvPr id="26" name="TextBox 26"/>
          <p:cNvSpPr txBox="1"/>
          <p:nvPr/>
        </p:nvSpPr>
        <p:spPr>
          <a:xfrm>
            <a:off x="11180963" y="5777376"/>
            <a:ext cx="5215232" cy="1929063"/>
          </a:xfrm>
          <a:prstGeom prst="rect">
            <a:avLst/>
          </a:prstGeom>
        </p:spPr>
        <p:txBody>
          <a:bodyPr lIns="0" tIns="0" rIns="0" bIns="0" rtlCol="0" anchor="t">
            <a:spAutoFit/>
          </a:bodyPr>
          <a:lstStyle/>
          <a:p>
            <a:pPr algn="l">
              <a:lnSpc>
                <a:spcPts val="2771"/>
              </a:lnSpc>
            </a:pPr>
            <a:endParaRPr/>
          </a:p>
          <a:p>
            <a:pPr algn="l">
              <a:lnSpc>
                <a:spcPts val="2213"/>
              </a:lnSpc>
            </a:pPr>
            <a:r>
              <a:rPr lang="en-US" sz="1784" b="1">
                <a:solidFill>
                  <a:srgbClr val="000000"/>
                </a:solidFill>
                <a:latin typeface="Canva Sans Bold"/>
                <a:ea typeface="Canva Sans Bold"/>
                <a:cs typeface="Canva Sans Bold"/>
                <a:sym typeface="Canva Sans Bold"/>
              </a:rPr>
              <a:t>Cloud Data Warehousing</a:t>
            </a:r>
          </a:p>
          <a:p>
            <a:pPr algn="l">
              <a:lnSpc>
                <a:spcPts val="2213"/>
              </a:lnSpc>
            </a:pPr>
            <a:endParaRPr lang="en-US" sz="1784" b="1">
              <a:solidFill>
                <a:srgbClr val="000000"/>
              </a:solidFill>
              <a:latin typeface="Canva Sans Bold"/>
              <a:ea typeface="Canva Sans Bold"/>
              <a:cs typeface="Canva Sans Bold"/>
              <a:sym typeface="Canva Sans Bold"/>
            </a:endParaRPr>
          </a:p>
          <a:p>
            <a:pPr algn="l">
              <a:lnSpc>
                <a:spcPts val="1747"/>
              </a:lnSpc>
            </a:pPr>
            <a:r>
              <a:rPr lang="en-US" sz="1409">
                <a:solidFill>
                  <a:srgbClr val="000000"/>
                </a:solidFill>
                <a:latin typeface="Canva Sans"/>
                <a:ea typeface="Canva Sans"/>
                <a:cs typeface="Canva Sans"/>
                <a:sym typeface="Canva Sans"/>
              </a:rPr>
              <a:t>It leverages data warehouse cloud computing infrastructure to store and process info. It offers scalable, flexible, and cost-effective solutions for organizations of all sizes.</a:t>
            </a:r>
          </a:p>
          <a:p>
            <a:pPr algn="l">
              <a:lnSpc>
                <a:spcPts val="3028"/>
              </a:lnSpc>
            </a:pPr>
            <a:endParaRPr lang="en-US" sz="1409">
              <a:solidFill>
                <a:srgbClr val="000000"/>
              </a:solidFill>
              <a:latin typeface="Canva Sans"/>
              <a:ea typeface="Canva Sans"/>
              <a:cs typeface="Canva Sans"/>
              <a:sym typeface="Canva Sans"/>
            </a:endParaRPr>
          </a:p>
        </p:txBody>
      </p:sp>
      <p:grpSp>
        <p:nvGrpSpPr>
          <p:cNvPr id="27" name="Group 27"/>
          <p:cNvGrpSpPr/>
          <p:nvPr/>
        </p:nvGrpSpPr>
        <p:grpSpPr>
          <a:xfrm>
            <a:off x="10365354" y="6091036"/>
            <a:ext cx="661926" cy="620341"/>
            <a:chOff x="0" y="0"/>
            <a:chExt cx="835713" cy="783210"/>
          </a:xfrm>
        </p:grpSpPr>
        <p:sp>
          <p:nvSpPr>
            <p:cNvPr id="28" name="Freeform 28"/>
            <p:cNvSpPr/>
            <p:nvPr/>
          </p:nvSpPr>
          <p:spPr>
            <a:xfrm>
              <a:off x="0" y="0"/>
              <a:ext cx="835713" cy="783210"/>
            </a:xfrm>
            <a:custGeom>
              <a:avLst/>
              <a:gdLst/>
              <a:ahLst/>
              <a:cxnLst/>
              <a:rect l="l" t="t" r="r" b="b"/>
              <a:pathLst>
                <a:path w="835713" h="783210">
                  <a:moveTo>
                    <a:pt x="417857" y="0"/>
                  </a:moveTo>
                  <a:cubicBezTo>
                    <a:pt x="187081" y="0"/>
                    <a:pt x="0" y="175327"/>
                    <a:pt x="0" y="391605"/>
                  </a:cubicBezTo>
                  <a:cubicBezTo>
                    <a:pt x="0" y="607882"/>
                    <a:pt x="187081" y="783210"/>
                    <a:pt x="417857" y="783210"/>
                  </a:cubicBezTo>
                  <a:cubicBezTo>
                    <a:pt x="648633" y="783210"/>
                    <a:pt x="835713" y="607882"/>
                    <a:pt x="835713" y="391605"/>
                  </a:cubicBezTo>
                  <a:cubicBezTo>
                    <a:pt x="835713" y="175327"/>
                    <a:pt x="648633" y="0"/>
                    <a:pt x="417857" y="0"/>
                  </a:cubicBezTo>
                  <a:close/>
                </a:path>
              </a:pathLst>
            </a:custGeom>
            <a:solidFill>
              <a:srgbClr val="000000"/>
            </a:solidFill>
            <a:ln w="38100" cap="sq">
              <a:solidFill>
                <a:srgbClr val="000000"/>
              </a:solidFill>
              <a:prstDash val="solid"/>
              <a:miter/>
            </a:ln>
          </p:spPr>
          <p:txBody>
            <a:bodyPr/>
            <a:lstStyle/>
            <a:p>
              <a:endParaRPr lang="en-US"/>
            </a:p>
          </p:txBody>
        </p:sp>
        <p:sp>
          <p:nvSpPr>
            <p:cNvPr id="29" name="TextBox 29"/>
            <p:cNvSpPr txBox="1"/>
            <p:nvPr/>
          </p:nvSpPr>
          <p:spPr>
            <a:xfrm>
              <a:off x="78348" y="44851"/>
              <a:ext cx="679017" cy="664933"/>
            </a:xfrm>
            <a:prstGeom prst="rect">
              <a:avLst/>
            </a:prstGeom>
          </p:spPr>
          <p:txBody>
            <a:bodyPr lIns="50800" tIns="50800" rIns="50800" bIns="50800" rtlCol="0" anchor="ctr"/>
            <a:lstStyle/>
            <a:p>
              <a:pPr algn="ctr">
                <a:lnSpc>
                  <a:spcPts val="2541"/>
                </a:lnSpc>
              </a:pPr>
              <a:r>
                <a:rPr lang="en-US" sz="1815" b="1">
                  <a:solidFill>
                    <a:srgbClr val="FFFFFF"/>
                  </a:solidFill>
                  <a:latin typeface="Canva Sans Bold"/>
                  <a:ea typeface="Canva Sans Bold"/>
                  <a:cs typeface="Canva Sans Bold"/>
                  <a:sym typeface="Canva Sans Bold"/>
                </a:rPr>
                <a:t>02</a:t>
              </a:r>
            </a:p>
          </p:txBody>
        </p:sp>
      </p:grpSp>
      <p:sp>
        <p:nvSpPr>
          <p:cNvPr id="30" name="TextBox 30"/>
          <p:cNvSpPr txBox="1"/>
          <p:nvPr/>
        </p:nvSpPr>
        <p:spPr>
          <a:xfrm>
            <a:off x="11126630" y="7250528"/>
            <a:ext cx="5215232" cy="1581187"/>
          </a:xfrm>
          <a:prstGeom prst="rect">
            <a:avLst/>
          </a:prstGeom>
        </p:spPr>
        <p:txBody>
          <a:bodyPr lIns="0" tIns="0" rIns="0" bIns="0" rtlCol="0" anchor="t">
            <a:spAutoFit/>
          </a:bodyPr>
          <a:lstStyle/>
          <a:p>
            <a:pPr algn="l">
              <a:lnSpc>
                <a:spcPts val="2771"/>
              </a:lnSpc>
            </a:pPr>
            <a:endParaRPr/>
          </a:p>
          <a:p>
            <a:pPr algn="l">
              <a:lnSpc>
                <a:spcPts val="2213"/>
              </a:lnSpc>
            </a:pPr>
            <a:r>
              <a:rPr lang="en-US" sz="1784" b="1">
                <a:solidFill>
                  <a:srgbClr val="000000"/>
                </a:solidFill>
                <a:latin typeface="Canva Sans Bold"/>
                <a:ea typeface="Canva Sans Bold"/>
                <a:cs typeface="Canva Sans Bold"/>
                <a:sym typeface="Canva Sans Bold"/>
              </a:rPr>
              <a:t>Modern Data Warehouse Architecture (Inmon)</a:t>
            </a:r>
          </a:p>
          <a:p>
            <a:pPr algn="l">
              <a:lnSpc>
                <a:spcPts val="2213"/>
              </a:lnSpc>
            </a:pPr>
            <a:endParaRPr lang="en-US" sz="1784" b="1">
              <a:solidFill>
                <a:srgbClr val="000000"/>
              </a:solidFill>
              <a:latin typeface="Canva Sans Bold"/>
              <a:ea typeface="Canva Sans Bold"/>
              <a:cs typeface="Canva Sans Bold"/>
              <a:sym typeface="Canva Sans Bold"/>
            </a:endParaRPr>
          </a:p>
          <a:p>
            <a:pPr algn="l">
              <a:lnSpc>
                <a:spcPts val="1860"/>
              </a:lnSpc>
            </a:pPr>
            <a:r>
              <a:rPr lang="en-US" sz="1500">
                <a:solidFill>
                  <a:srgbClr val="000000"/>
                </a:solidFill>
                <a:latin typeface="Canva Sans"/>
                <a:ea typeface="Canva Sans"/>
                <a:cs typeface="Canva Sans"/>
                <a:sym typeface="Canva Sans"/>
              </a:rPr>
              <a:t>The Inmon methodology, developed by Bill Inmon, is a bottom-up approach that focuses on creating a centralized data warehouse before building data marts.</a:t>
            </a:r>
          </a:p>
        </p:txBody>
      </p:sp>
      <p:grpSp>
        <p:nvGrpSpPr>
          <p:cNvPr id="31" name="Group 31"/>
          <p:cNvGrpSpPr/>
          <p:nvPr/>
        </p:nvGrpSpPr>
        <p:grpSpPr>
          <a:xfrm>
            <a:off x="10365354" y="7534210"/>
            <a:ext cx="661926" cy="620341"/>
            <a:chOff x="0" y="0"/>
            <a:chExt cx="835713" cy="783210"/>
          </a:xfrm>
        </p:grpSpPr>
        <p:sp>
          <p:nvSpPr>
            <p:cNvPr id="32" name="Freeform 32"/>
            <p:cNvSpPr/>
            <p:nvPr/>
          </p:nvSpPr>
          <p:spPr>
            <a:xfrm>
              <a:off x="0" y="0"/>
              <a:ext cx="835713" cy="783210"/>
            </a:xfrm>
            <a:custGeom>
              <a:avLst/>
              <a:gdLst/>
              <a:ahLst/>
              <a:cxnLst/>
              <a:rect l="l" t="t" r="r" b="b"/>
              <a:pathLst>
                <a:path w="835713" h="783210">
                  <a:moveTo>
                    <a:pt x="417857" y="0"/>
                  </a:moveTo>
                  <a:cubicBezTo>
                    <a:pt x="187081" y="0"/>
                    <a:pt x="0" y="175327"/>
                    <a:pt x="0" y="391605"/>
                  </a:cubicBezTo>
                  <a:cubicBezTo>
                    <a:pt x="0" y="607882"/>
                    <a:pt x="187081" y="783210"/>
                    <a:pt x="417857" y="783210"/>
                  </a:cubicBezTo>
                  <a:cubicBezTo>
                    <a:pt x="648633" y="783210"/>
                    <a:pt x="835713" y="607882"/>
                    <a:pt x="835713" y="391605"/>
                  </a:cubicBezTo>
                  <a:cubicBezTo>
                    <a:pt x="835713" y="175327"/>
                    <a:pt x="648633" y="0"/>
                    <a:pt x="417857" y="0"/>
                  </a:cubicBezTo>
                  <a:close/>
                </a:path>
              </a:pathLst>
            </a:custGeom>
            <a:solidFill>
              <a:srgbClr val="000000"/>
            </a:solidFill>
            <a:ln w="38100" cap="sq">
              <a:solidFill>
                <a:srgbClr val="000000"/>
              </a:solidFill>
              <a:prstDash val="solid"/>
              <a:miter/>
            </a:ln>
          </p:spPr>
          <p:txBody>
            <a:bodyPr/>
            <a:lstStyle/>
            <a:p>
              <a:endParaRPr lang="en-US"/>
            </a:p>
          </p:txBody>
        </p:sp>
        <p:sp>
          <p:nvSpPr>
            <p:cNvPr id="33" name="TextBox 33"/>
            <p:cNvSpPr txBox="1"/>
            <p:nvPr/>
          </p:nvSpPr>
          <p:spPr>
            <a:xfrm>
              <a:off x="78348" y="44851"/>
              <a:ext cx="679017" cy="664933"/>
            </a:xfrm>
            <a:prstGeom prst="rect">
              <a:avLst/>
            </a:prstGeom>
          </p:spPr>
          <p:txBody>
            <a:bodyPr lIns="50800" tIns="50800" rIns="50800" bIns="50800" rtlCol="0" anchor="ctr"/>
            <a:lstStyle/>
            <a:p>
              <a:pPr algn="ctr">
                <a:lnSpc>
                  <a:spcPts val="2541"/>
                </a:lnSpc>
              </a:pPr>
              <a:r>
                <a:rPr lang="en-US" sz="1815" b="1">
                  <a:solidFill>
                    <a:srgbClr val="FFFFFF"/>
                  </a:solidFill>
                  <a:latin typeface="Canva Sans Bold"/>
                  <a:ea typeface="Canva Sans Bold"/>
                  <a:cs typeface="Canva Sans Bold"/>
                  <a:sym typeface="Canva Sans Bold"/>
                </a:rPr>
                <a:t>03</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357611" y="-1286368"/>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5" name="Group 5"/>
          <p:cNvGrpSpPr/>
          <p:nvPr/>
        </p:nvGrpSpPr>
        <p:grpSpPr>
          <a:xfrm>
            <a:off x="743479" y="690861"/>
            <a:ext cx="1191540" cy="11915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8" name="Freeform 8"/>
          <p:cNvSpPr/>
          <p:nvPr/>
        </p:nvSpPr>
        <p:spPr>
          <a:xfrm flipV="1">
            <a:off x="14088443" y="-1611903"/>
            <a:ext cx="7790224" cy="7641485"/>
          </a:xfrm>
          <a:custGeom>
            <a:avLst/>
            <a:gdLst/>
            <a:ahLst/>
            <a:cxnLst/>
            <a:rect l="l" t="t" r="r" b="b"/>
            <a:pathLst>
              <a:path w="7790224" h="7641485">
                <a:moveTo>
                  <a:pt x="0" y="7641484"/>
                </a:moveTo>
                <a:lnTo>
                  <a:pt x="7790224" y="7641484"/>
                </a:lnTo>
                <a:lnTo>
                  <a:pt x="7790224" y="0"/>
                </a:lnTo>
                <a:lnTo>
                  <a:pt x="0" y="0"/>
                </a:lnTo>
                <a:lnTo>
                  <a:pt x="0" y="7641484"/>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p:cNvGrpSpPr/>
          <p:nvPr/>
        </p:nvGrpSpPr>
        <p:grpSpPr>
          <a:xfrm>
            <a:off x="16001640" y="8589295"/>
            <a:ext cx="3086100" cy="308610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1" name="TextBox 11"/>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aphicFrame>
        <p:nvGraphicFramePr>
          <p:cNvPr id="12" name="Table 12"/>
          <p:cNvGraphicFramePr>
            <a:graphicFrameLocks noGrp="1"/>
          </p:cNvGraphicFramePr>
          <p:nvPr/>
        </p:nvGraphicFramePr>
        <p:xfrm>
          <a:off x="2070428" y="928195"/>
          <a:ext cx="13795803" cy="9204149"/>
        </p:xfrm>
        <a:graphic>
          <a:graphicData uri="http://schemas.openxmlformats.org/drawingml/2006/table">
            <a:tbl>
              <a:tblPr/>
              <a:tblGrid>
                <a:gridCol w="3934871">
                  <a:extLst>
                    <a:ext uri="{9D8B030D-6E8A-4147-A177-3AD203B41FA5}">
                      <a16:colId xmlns:a16="http://schemas.microsoft.com/office/drawing/2014/main" val="20000"/>
                    </a:ext>
                  </a:extLst>
                </a:gridCol>
                <a:gridCol w="4422138">
                  <a:extLst>
                    <a:ext uri="{9D8B030D-6E8A-4147-A177-3AD203B41FA5}">
                      <a16:colId xmlns:a16="http://schemas.microsoft.com/office/drawing/2014/main" val="20001"/>
                    </a:ext>
                  </a:extLst>
                </a:gridCol>
                <a:gridCol w="5438794">
                  <a:extLst>
                    <a:ext uri="{9D8B030D-6E8A-4147-A177-3AD203B41FA5}">
                      <a16:colId xmlns:a16="http://schemas.microsoft.com/office/drawing/2014/main" val="20002"/>
                    </a:ext>
                  </a:extLst>
                </a:gridCol>
              </a:tblGrid>
              <a:tr h="771490">
                <a:tc>
                  <a:txBody>
                    <a:bodyPr/>
                    <a:lstStyle/>
                    <a:p>
                      <a:pPr algn="ctr">
                        <a:lnSpc>
                          <a:spcPts val="4199"/>
                        </a:lnSpc>
                        <a:defRPr/>
                      </a:pPr>
                      <a:r>
                        <a:rPr lang="en-US" sz="2999">
                          <a:solidFill>
                            <a:srgbClr val="000000"/>
                          </a:solidFill>
                          <a:latin typeface="Anton"/>
                          <a:ea typeface="Anton"/>
                          <a:cs typeface="Anton"/>
                          <a:sym typeface="Anton"/>
                        </a:rPr>
                        <a:t>Category</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C0E20"/>
                    </a:solidFill>
                  </a:tcPr>
                </a:tc>
                <a:tc>
                  <a:txBody>
                    <a:bodyPr/>
                    <a:lstStyle/>
                    <a:p>
                      <a:pPr algn="ctr">
                        <a:lnSpc>
                          <a:spcPts val="4199"/>
                        </a:lnSpc>
                        <a:defRPr/>
                      </a:pPr>
                      <a:r>
                        <a:rPr lang="en-US" sz="2999">
                          <a:solidFill>
                            <a:srgbClr val="000000"/>
                          </a:solidFill>
                          <a:latin typeface="Anton"/>
                          <a:ea typeface="Anton"/>
                          <a:cs typeface="Anton"/>
                          <a:sym typeface="Anton"/>
                        </a:rPr>
                        <a:t>Tools</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C0E20"/>
                    </a:solidFill>
                  </a:tcPr>
                </a:tc>
                <a:tc>
                  <a:txBody>
                    <a:bodyPr/>
                    <a:lstStyle/>
                    <a:p>
                      <a:pPr algn="ctr">
                        <a:lnSpc>
                          <a:spcPts val="4199"/>
                        </a:lnSpc>
                        <a:defRPr/>
                      </a:pPr>
                      <a:r>
                        <a:rPr lang="en-US" sz="2999">
                          <a:solidFill>
                            <a:srgbClr val="000000"/>
                          </a:solidFill>
                          <a:latin typeface="Anton"/>
                          <a:ea typeface="Anton"/>
                          <a:cs typeface="Anton"/>
                          <a:sym typeface="Anton"/>
                        </a:rPr>
                        <a:t>Description</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C0E20"/>
                    </a:solidFill>
                  </a:tcPr>
                </a:tc>
                <a:extLst>
                  <a:ext uri="{0D108BD9-81ED-4DB2-BD59-A6C34878D82A}">
                    <a16:rowId xmlns:a16="http://schemas.microsoft.com/office/drawing/2014/main" val="10000"/>
                  </a:ext>
                </a:extLst>
              </a:tr>
              <a:tr h="1212229">
                <a:tc>
                  <a:txBody>
                    <a:bodyPr/>
                    <a:lstStyle/>
                    <a:p>
                      <a:pPr algn="ctr">
                        <a:lnSpc>
                          <a:spcPts val="2940"/>
                        </a:lnSpc>
                        <a:defRPr/>
                      </a:pPr>
                      <a:r>
                        <a:rPr lang="en-US" sz="2100">
                          <a:solidFill>
                            <a:srgbClr val="000000"/>
                          </a:solidFill>
                          <a:latin typeface="Codec Pro ExtraBold"/>
                          <a:ea typeface="Codec Pro ExtraBold"/>
                          <a:cs typeface="Codec Pro ExtraBold"/>
                          <a:sym typeface="Codec Pro ExtraBold"/>
                        </a:rPr>
                        <a:t>ETL Tools</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940"/>
                        </a:lnSpc>
                        <a:defRPr/>
                      </a:pPr>
                      <a:r>
                        <a:rPr lang="en-US" sz="2100">
                          <a:solidFill>
                            <a:srgbClr val="000000"/>
                          </a:solidFill>
                          <a:latin typeface="Canva Sans"/>
                          <a:ea typeface="Canva Sans"/>
                          <a:cs typeface="Canva Sans"/>
                          <a:sym typeface="Canva Sans"/>
                        </a:rPr>
                        <a:t>Python (with Pandas, NumPy, Scikit-learn), Spark (pyspark), AWS Glue, Airflow</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940"/>
                        </a:lnSpc>
                        <a:defRPr/>
                      </a:pPr>
                      <a:r>
                        <a:rPr lang="en-US" sz="2100">
                          <a:solidFill>
                            <a:srgbClr val="000000"/>
                          </a:solidFill>
                          <a:latin typeface="Canva Sans"/>
                          <a:ea typeface="Canva Sans"/>
                          <a:cs typeface="Canva Sans"/>
                          <a:sym typeface="Canva Sans"/>
                        </a:rPr>
                        <a:t>Extract, transform, and load info into the data warehouse.</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1"/>
                  </a:ext>
                </a:extLst>
              </a:tr>
              <a:tr h="824713">
                <a:tc>
                  <a:txBody>
                    <a:bodyPr/>
                    <a:lstStyle/>
                    <a:p>
                      <a:pPr algn="ctr">
                        <a:lnSpc>
                          <a:spcPts val="2940"/>
                        </a:lnSpc>
                        <a:defRPr/>
                      </a:pPr>
                      <a:r>
                        <a:rPr lang="en-US" sz="2100">
                          <a:solidFill>
                            <a:srgbClr val="000000"/>
                          </a:solidFill>
                          <a:latin typeface="Codec Pro ExtraBold"/>
                          <a:ea typeface="Codec Pro ExtraBold"/>
                          <a:cs typeface="Codec Pro ExtraBold"/>
                          <a:sym typeface="Codec Pro ExtraBold"/>
                        </a:rPr>
                        <a:t>Data Modeling Tools</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940"/>
                        </a:lnSpc>
                        <a:defRPr/>
                      </a:pPr>
                      <a:r>
                        <a:rPr lang="en-US" sz="2100">
                          <a:solidFill>
                            <a:srgbClr val="000000"/>
                          </a:solidFill>
                          <a:latin typeface="Canva Sans"/>
                          <a:ea typeface="Canva Sans"/>
                          <a:cs typeface="Canva Sans"/>
                          <a:sym typeface="Canva Sans"/>
                        </a:rPr>
                        <a:t>Python (with Pandas, NumPy, Scikit-learn), AWS Glue</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940"/>
                        </a:lnSpc>
                        <a:defRPr/>
                      </a:pPr>
                      <a:r>
                        <a:rPr lang="en-US" sz="2100">
                          <a:solidFill>
                            <a:srgbClr val="000000"/>
                          </a:solidFill>
                          <a:latin typeface="Canva Sans"/>
                          <a:ea typeface="Canva Sans"/>
                          <a:cs typeface="Canva Sans"/>
                          <a:sym typeface="Canva Sans"/>
                        </a:rPr>
                        <a:t>Design and create data models, including dimensional and normalized models.</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2"/>
                  </a:ext>
                </a:extLst>
              </a:tr>
              <a:tr h="1272489">
                <a:tc>
                  <a:txBody>
                    <a:bodyPr/>
                    <a:lstStyle/>
                    <a:p>
                      <a:pPr algn="ctr">
                        <a:lnSpc>
                          <a:spcPts val="2940"/>
                        </a:lnSpc>
                        <a:defRPr/>
                      </a:pPr>
                      <a:r>
                        <a:rPr lang="en-US" sz="2100">
                          <a:solidFill>
                            <a:srgbClr val="000000"/>
                          </a:solidFill>
                          <a:latin typeface="Codec Pro ExtraBold"/>
                          <a:ea typeface="Codec Pro ExtraBold"/>
                          <a:cs typeface="Codec Pro ExtraBold"/>
                          <a:sym typeface="Codec Pro ExtraBold"/>
                        </a:rPr>
                        <a:t>Data Integration Tools</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940"/>
                        </a:lnSpc>
                        <a:defRPr/>
                      </a:pPr>
                      <a:r>
                        <a:rPr lang="en-US" sz="2100">
                          <a:solidFill>
                            <a:srgbClr val="000000"/>
                          </a:solidFill>
                          <a:latin typeface="Canva Sans"/>
                          <a:ea typeface="Canva Sans"/>
                          <a:cs typeface="Canva Sans"/>
                          <a:sym typeface="Canva Sans"/>
                        </a:rPr>
                        <a:t>Python (with Pandas, NumPy, Scikit-learn), Spark (pyspark), AWS Glue, Kafka</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940"/>
                        </a:lnSpc>
                        <a:defRPr/>
                      </a:pPr>
                      <a:r>
                        <a:rPr lang="en-US" sz="2100">
                          <a:solidFill>
                            <a:srgbClr val="000000"/>
                          </a:solidFill>
                          <a:latin typeface="Canva Sans"/>
                          <a:ea typeface="Canva Sans"/>
                          <a:cs typeface="Canva Sans"/>
                          <a:sym typeface="Canva Sans"/>
                        </a:rPr>
                        <a:t>Integrate stuff from multiple sources, ensuring consistency and accuracy.</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3"/>
                  </a:ext>
                </a:extLst>
              </a:tr>
              <a:tr h="870989">
                <a:tc>
                  <a:txBody>
                    <a:bodyPr/>
                    <a:lstStyle/>
                    <a:p>
                      <a:pPr algn="ctr">
                        <a:lnSpc>
                          <a:spcPts val="2940"/>
                        </a:lnSpc>
                        <a:defRPr/>
                      </a:pPr>
                      <a:r>
                        <a:rPr lang="en-US" sz="2100">
                          <a:solidFill>
                            <a:srgbClr val="000000"/>
                          </a:solidFill>
                          <a:latin typeface="Codec Pro ExtraBold"/>
                          <a:ea typeface="Codec Pro ExtraBold"/>
                          <a:cs typeface="Codec Pro ExtraBold"/>
                          <a:sym typeface="Codec Pro ExtraBold"/>
                        </a:rPr>
                        <a:t>Data Quality Tools</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940"/>
                        </a:lnSpc>
                        <a:defRPr/>
                      </a:pPr>
                      <a:r>
                        <a:rPr lang="en-US" sz="2100">
                          <a:solidFill>
                            <a:srgbClr val="000000"/>
                          </a:solidFill>
                          <a:latin typeface="Canva Sans"/>
                          <a:ea typeface="Canva Sans"/>
                          <a:cs typeface="Canva Sans"/>
                          <a:sym typeface="Canva Sans"/>
                        </a:rPr>
                        <a:t>Python (with Pandas, NumPy, Scikit-learn), AWS Glue, DataDog</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940"/>
                        </a:lnSpc>
                        <a:defRPr/>
                      </a:pPr>
                      <a:r>
                        <a:rPr lang="en-US" sz="2100">
                          <a:solidFill>
                            <a:srgbClr val="000000"/>
                          </a:solidFill>
                          <a:latin typeface="Canva Sans"/>
                          <a:ea typeface="Canva Sans"/>
                          <a:cs typeface="Canva Sans"/>
                          <a:sym typeface="Canva Sans"/>
                        </a:rPr>
                        <a:t>Assess the quality, identify and correct errors, and improve integrity.</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4"/>
                  </a:ext>
                </a:extLst>
              </a:tr>
              <a:tr h="956792">
                <a:tc>
                  <a:txBody>
                    <a:bodyPr/>
                    <a:lstStyle/>
                    <a:p>
                      <a:pPr algn="ctr">
                        <a:lnSpc>
                          <a:spcPts val="2940"/>
                        </a:lnSpc>
                        <a:defRPr/>
                      </a:pPr>
                      <a:r>
                        <a:rPr lang="en-US" sz="2100">
                          <a:solidFill>
                            <a:srgbClr val="000000"/>
                          </a:solidFill>
                          <a:latin typeface="Codec Pro ExtraBold"/>
                          <a:ea typeface="Codec Pro ExtraBold"/>
                          <a:cs typeface="Codec Pro ExtraBold"/>
                          <a:sym typeface="Codec Pro ExtraBold"/>
                        </a:rPr>
                        <a:t>Data Warehousing Platforms</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940"/>
                        </a:lnSpc>
                        <a:defRPr/>
                      </a:pPr>
                      <a:r>
                        <a:rPr lang="en-US" sz="2100">
                          <a:solidFill>
                            <a:srgbClr val="000000"/>
                          </a:solidFill>
                          <a:latin typeface="Canva Sans"/>
                          <a:ea typeface="Canva Sans"/>
                          <a:cs typeface="Canva Sans"/>
                          <a:sym typeface="Canva Sans"/>
                        </a:rPr>
                        <a:t>AWS Redshift, Data Warehouse Snowflake, Google BigQuery</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940"/>
                        </a:lnSpc>
                        <a:defRPr/>
                      </a:pPr>
                      <a:r>
                        <a:rPr lang="en-US" sz="2100">
                          <a:solidFill>
                            <a:srgbClr val="000000"/>
                          </a:solidFill>
                          <a:latin typeface="Canva Sans"/>
                          <a:ea typeface="Canva Sans"/>
                          <a:cs typeface="Canva Sans"/>
                          <a:sym typeface="Canva Sans"/>
                        </a:rPr>
                        <a:t>Provide a foundation for building a data warehouse.</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5"/>
                  </a:ext>
                </a:extLst>
              </a:tr>
              <a:tr h="1212229">
                <a:tc>
                  <a:txBody>
                    <a:bodyPr/>
                    <a:lstStyle/>
                    <a:p>
                      <a:pPr algn="ctr">
                        <a:lnSpc>
                          <a:spcPts val="2940"/>
                        </a:lnSpc>
                        <a:defRPr/>
                      </a:pPr>
                      <a:r>
                        <a:rPr lang="en-US" sz="2100">
                          <a:solidFill>
                            <a:srgbClr val="000000"/>
                          </a:solidFill>
                          <a:latin typeface="Codec Pro ExtraBold"/>
                          <a:ea typeface="Codec Pro ExtraBold"/>
                          <a:cs typeface="Codec Pro ExtraBold"/>
                          <a:sym typeface="Codec Pro ExtraBold"/>
                        </a:rPr>
                        <a:t>Data Visualization Tools</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940"/>
                        </a:lnSpc>
                        <a:defRPr/>
                      </a:pPr>
                      <a:r>
                        <a:rPr lang="en-US" sz="2100">
                          <a:solidFill>
                            <a:srgbClr val="000000"/>
                          </a:solidFill>
                          <a:latin typeface="Canva Sans"/>
                          <a:ea typeface="Canva Sans"/>
                          <a:cs typeface="Canva Sans"/>
                          <a:sym typeface="Canva Sans"/>
                        </a:rPr>
                        <a:t>Power BI, Google Looker Studio, AWS Quicksight, Domo, Plotly, Grafana</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940"/>
                        </a:lnSpc>
                        <a:defRPr/>
                      </a:pPr>
                      <a:r>
                        <a:rPr lang="en-US" sz="2100">
                          <a:solidFill>
                            <a:srgbClr val="000000"/>
                          </a:solidFill>
                          <a:latin typeface="Canva Sans"/>
                          <a:ea typeface="Canva Sans"/>
                          <a:cs typeface="Canva Sans"/>
                          <a:sym typeface="Canva Sans"/>
                        </a:rPr>
                        <a:t>Create interactive dashboards, charts, and reports to visualize details and uncover insights.</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6"/>
                  </a:ext>
                </a:extLst>
              </a:tr>
              <a:tr h="870989">
                <a:tc>
                  <a:txBody>
                    <a:bodyPr/>
                    <a:lstStyle/>
                    <a:p>
                      <a:pPr algn="ctr">
                        <a:lnSpc>
                          <a:spcPts val="2940"/>
                        </a:lnSpc>
                        <a:defRPr/>
                      </a:pPr>
                      <a:r>
                        <a:rPr lang="en-US" sz="2100">
                          <a:solidFill>
                            <a:srgbClr val="000000"/>
                          </a:solidFill>
                          <a:latin typeface="Codec Pro ExtraBold"/>
                          <a:ea typeface="Codec Pro ExtraBold"/>
                          <a:cs typeface="Codec Pro ExtraBold"/>
                          <a:sym typeface="Codec Pro ExtraBold"/>
                        </a:rPr>
                        <a:t>Data Governance Tools</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940"/>
                        </a:lnSpc>
                        <a:defRPr/>
                      </a:pPr>
                      <a:r>
                        <a:rPr lang="en-US" sz="2100">
                          <a:solidFill>
                            <a:srgbClr val="000000"/>
                          </a:solidFill>
                          <a:latin typeface="Canva Sans"/>
                          <a:ea typeface="Canva Sans"/>
                          <a:cs typeface="Canva Sans"/>
                          <a:sym typeface="Canva Sans"/>
                        </a:rPr>
                        <a:t>Python (with Pandas, NumPy, Scikit-learn), AWS Glue, DataDog</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940"/>
                        </a:lnSpc>
                        <a:defRPr/>
                      </a:pPr>
                      <a:r>
                        <a:rPr lang="en-US" sz="2100">
                          <a:solidFill>
                            <a:srgbClr val="000000"/>
                          </a:solidFill>
                          <a:latin typeface="Canva Sans"/>
                          <a:ea typeface="Canva Sans"/>
                          <a:cs typeface="Canva Sans"/>
                          <a:sym typeface="Canva Sans"/>
                        </a:rPr>
                        <a:t>Manage governance policies and ensure data quality, security, and compliance.</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7"/>
                  </a:ext>
                </a:extLst>
              </a:tr>
              <a:tr h="1212229">
                <a:tc>
                  <a:txBody>
                    <a:bodyPr/>
                    <a:lstStyle/>
                    <a:p>
                      <a:pPr algn="ctr">
                        <a:lnSpc>
                          <a:spcPts val="2940"/>
                        </a:lnSpc>
                        <a:defRPr/>
                      </a:pPr>
                      <a:r>
                        <a:rPr lang="en-US" sz="2100">
                          <a:solidFill>
                            <a:srgbClr val="000000"/>
                          </a:solidFill>
                          <a:latin typeface="Codec Pro ExtraBold"/>
                          <a:ea typeface="Codec Pro ExtraBold"/>
                          <a:cs typeface="Codec Pro ExtraBold"/>
                          <a:sym typeface="Codec Pro ExtraBold"/>
                        </a:rPr>
                        <a:t>Data Lake Tools</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940"/>
                        </a:lnSpc>
                        <a:defRPr/>
                      </a:pPr>
                      <a:r>
                        <a:rPr lang="en-US" sz="2100">
                          <a:solidFill>
                            <a:srgbClr val="000000"/>
                          </a:solidFill>
                          <a:latin typeface="Canva Sans"/>
                          <a:ea typeface="Canva Sans"/>
                          <a:cs typeface="Canva Sans"/>
                          <a:sym typeface="Canva Sans"/>
                        </a:rPr>
                        <a:t>AWS S3, Google Cloud Storage</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940"/>
                        </a:lnSpc>
                        <a:defRPr/>
                      </a:pPr>
                      <a:r>
                        <a:rPr lang="en-US" sz="2100">
                          <a:solidFill>
                            <a:srgbClr val="000000"/>
                          </a:solidFill>
                          <a:latin typeface="Canva Sans"/>
                          <a:ea typeface="Canva Sans"/>
                          <a:cs typeface="Canva Sans"/>
                          <a:sym typeface="Canva Sans"/>
                        </a:rPr>
                        <a:t>Store and manage large volumes of raw material in a scalable and cost-effective way.</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8"/>
                  </a:ext>
                </a:extLst>
              </a:tr>
            </a:tbl>
          </a:graphicData>
        </a:graphic>
      </p:graphicFrame>
      <p:sp>
        <p:nvSpPr>
          <p:cNvPr id="13" name="TextBox 13"/>
          <p:cNvSpPr txBox="1"/>
          <p:nvPr/>
        </p:nvSpPr>
        <p:spPr>
          <a:xfrm>
            <a:off x="16692428" y="9306816"/>
            <a:ext cx="152400" cy="200025"/>
          </a:xfrm>
          <a:prstGeom prst="rect">
            <a:avLst/>
          </a:prstGeom>
        </p:spPr>
        <p:txBody>
          <a:bodyPr wrap="none" lIns="0" tIns="0" rIns="0" bIns="0" rtlCol="0" anchor="t">
            <a:spAutoFit/>
          </a:bodyPr>
          <a:lstStyle/>
          <a:p>
            <a:pPr algn="ctr">
              <a:lnSpc>
                <a:spcPts val="2800"/>
              </a:lnSpc>
              <a:spcBef>
                <a:spcPct val="0"/>
              </a:spcBef>
            </a:pPr>
            <a:r>
              <a:rPr lang="en-US" sz="2000" b="1">
                <a:solidFill>
                  <a:srgbClr val="000000"/>
                </a:solidFill>
                <a:latin typeface="Open Sans 1 Bold"/>
                <a:ea typeface="Open Sans 1 Bold"/>
                <a:cs typeface="Open Sans 1 Bold"/>
                <a:sym typeface="Open Sans 1 Bold"/>
              </a:rPr>
              <a:t>11</a:t>
            </a:r>
          </a:p>
        </p:txBody>
      </p:sp>
      <p:sp>
        <p:nvSpPr>
          <p:cNvPr id="14" name="TextBox 14"/>
          <p:cNvSpPr txBox="1"/>
          <p:nvPr/>
        </p:nvSpPr>
        <p:spPr>
          <a:xfrm>
            <a:off x="4864673" y="205898"/>
            <a:ext cx="8558653" cy="1449949"/>
          </a:xfrm>
          <a:prstGeom prst="rect">
            <a:avLst/>
          </a:prstGeom>
        </p:spPr>
        <p:txBody>
          <a:bodyPr wrap="square" lIns="0" tIns="0" rIns="0" bIns="0" rtlCol="0" anchor="t">
            <a:spAutoFit/>
          </a:bodyPr>
          <a:lstStyle/>
          <a:p>
            <a:pPr algn="ctr">
              <a:lnSpc>
                <a:spcPts val="5291"/>
              </a:lnSpc>
            </a:pPr>
            <a:r>
              <a:rPr lang="en-US" sz="4409" dirty="0">
                <a:solidFill>
                  <a:srgbClr val="FF4454"/>
                </a:solidFill>
                <a:latin typeface="Anton"/>
                <a:ea typeface="Anton"/>
                <a:cs typeface="Anton"/>
                <a:sym typeface="Anton"/>
              </a:rPr>
              <a:t>DATA WAREHOUSE TOOLS AND UTILITIES</a:t>
            </a:r>
          </a:p>
          <a:p>
            <a:pPr algn="ctr">
              <a:lnSpc>
                <a:spcPts val="3186"/>
              </a:lnSpc>
            </a:pPr>
            <a:endParaRPr lang="en-US" sz="4409" dirty="0">
              <a:solidFill>
                <a:srgbClr val="FF4454"/>
              </a:solidFill>
              <a:latin typeface="Anton"/>
              <a:ea typeface="Anton"/>
              <a:cs typeface="Anton"/>
              <a:sym typeface="Anton"/>
            </a:endParaRPr>
          </a:p>
          <a:p>
            <a:pPr algn="ctr">
              <a:lnSpc>
                <a:spcPts val="2217"/>
              </a:lnSpc>
            </a:pPr>
            <a:endParaRPr lang="en-US" sz="4409" dirty="0">
              <a:solidFill>
                <a:srgbClr val="FF4454"/>
              </a:solidFill>
              <a:latin typeface="Anton"/>
              <a:ea typeface="Anton"/>
              <a:cs typeface="Anton"/>
              <a:sym typeface="Anto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3053120" y="8115470"/>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1"/>
                <a:ea typeface="Open Sans 1"/>
                <a:cs typeface="Open Sans 1"/>
                <a:sym typeface="Open Sans 1"/>
              </a:rPr>
              <a:t>12</a:t>
            </a:r>
          </a:p>
        </p:txBody>
      </p:sp>
      <p:grpSp>
        <p:nvGrpSpPr>
          <p:cNvPr id="3" name="Group 3"/>
          <p:cNvGrpSpPr/>
          <p:nvPr/>
        </p:nvGrpSpPr>
        <p:grpSpPr>
          <a:xfrm>
            <a:off x="1447992" y="1603595"/>
            <a:ext cx="3710456" cy="4164240"/>
            <a:chOff x="0" y="0"/>
            <a:chExt cx="1108770" cy="1244371"/>
          </a:xfrm>
        </p:grpSpPr>
        <p:sp>
          <p:nvSpPr>
            <p:cNvPr id="4" name="Freeform 4"/>
            <p:cNvSpPr/>
            <p:nvPr/>
          </p:nvSpPr>
          <p:spPr>
            <a:xfrm>
              <a:off x="0" y="0"/>
              <a:ext cx="1108770" cy="1244371"/>
            </a:xfrm>
            <a:custGeom>
              <a:avLst/>
              <a:gdLst/>
              <a:ahLst/>
              <a:cxnLst/>
              <a:rect l="l" t="t" r="r" b="b"/>
              <a:pathLst>
                <a:path w="1108770" h="1244371">
                  <a:moveTo>
                    <a:pt x="70941" y="0"/>
                  </a:moveTo>
                  <a:lnTo>
                    <a:pt x="1037828" y="0"/>
                  </a:lnTo>
                  <a:cubicBezTo>
                    <a:pt x="1077008" y="0"/>
                    <a:pt x="1108770" y="31762"/>
                    <a:pt x="1108770" y="70941"/>
                  </a:cubicBezTo>
                  <a:lnTo>
                    <a:pt x="1108770" y="1173429"/>
                  </a:lnTo>
                  <a:cubicBezTo>
                    <a:pt x="1108770" y="1212609"/>
                    <a:pt x="1077008" y="1244371"/>
                    <a:pt x="1037828" y="1244371"/>
                  </a:cubicBezTo>
                  <a:lnTo>
                    <a:pt x="70941" y="1244371"/>
                  </a:lnTo>
                  <a:cubicBezTo>
                    <a:pt x="31762" y="1244371"/>
                    <a:pt x="0" y="1212609"/>
                    <a:pt x="0" y="1173429"/>
                  </a:cubicBezTo>
                  <a:lnTo>
                    <a:pt x="0" y="70941"/>
                  </a:lnTo>
                  <a:cubicBezTo>
                    <a:pt x="0" y="31762"/>
                    <a:pt x="31762" y="0"/>
                    <a:pt x="70941" y="0"/>
                  </a:cubicBezTo>
                  <a:close/>
                </a:path>
              </a:pathLst>
            </a:custGeom>
            <a:solidFill>
              <a:srgbClr val="DC0E20"/>
            </a:solidFill>
            <a:ln w="38100" cap="rnd">
              <a:solidFill>
                <a:srgbClr val="FF4454"/>
              </a:solidFill>
              <a:prstDash val="solid"/>
              <a:round/>
            </a:ln>
          </p:spPr>
          <p:txBody>
            <a:bodyPr/>
            <a:lstStyle/>
            <a:p>
              <a:endParaRPr lang="en-US"/>
            </a:p>
          </p:txBody>
        </p:sp>
        <p:sp>
          <p:nvSpPr>
            <p:cNvPr id="5" name="TextBox 5"/>
            <p:cNvSpPr txBox="1"/>
            <p:nvPr/>
          </p:nvSpPr>
          <p:spPr>
            <a:xfrm>
              <a:off x="0" y="-28575"/>
              <a:ext cx="1108770" cy="1272946"/>
            </a:xfrm>
            <a:prstGeom prst="rect">
              <a:avLst/>
            </a:prstGeom>
          </p:spPr>
          <p:txBody>
            <a:bodyPr lIns="50800" tIns="50800" rIns="50800" bIns="50800" rtlCol="0" anchor="ctr"/>
            <a:lstStyle/>
            <a:p>
              <a:pPr marL="0" lvl="0" indent="0" algn="ctr">
                <a:lnSpc>
                  <a:spcPts val="2541"/>
                </a:lnSpc>
                <a:spcBef>
                  <a:spcPct val="0"/>
                </a:spcBef>
              </a:pPr>
              <a:endParaRPr/>
            </a:p>
          </p:txBody>
        </p:sp>
      </p:grpSp>
      <p:sp>
        <p:nvSpPr>
          <p:cNvPr id="6" name="AutoShape 6"/>
          <p:cNvSpPr/>
          <p:nvPr/>
        </p:nvSpPr>
        <p:spPr>
          <a:xfrm flipH="1" flipV="1">
            <a:off x="1725356" y="2691427"/>
            <a:ext cx="3155727" cy="0"/>
          </a:xfrm>
          <a:prstGeom prst="line">
            <a:avLst/>
          </a:prstGeom>
          <a:ln w="38100" cap="flat">
            <a:solidFill>
              <a:srgbClr val="000000"/>
            </a:solidFill>
            <a:prstDash val="solid"/>
            <a:headEnd type="none" w="sm" len="sm"/>
            <a:tailEnd type="none" w="sm" len="sm"/>
          </a:ln>
        </p:spPr>
        <p:txBody>
          <a:bodyPr/>
          <a:lstStyle/>
          <a:p>
            <a:endParaRPr lang="en-US"/>
          </a:p>
        </p:txBody>
      </p:sp>
      <p:sp>
        <p:nvSpPr>
          <p:cNvPr id="7" name="Freeform 7"/>
          <p:cNvSpPr/>
          <p:nvPr/>
        </p:nvSpPr>
        <p:spPr>
          <a:xfrm rot="-9103323">
            <a:off x="15613039" y="-3364214"/>
            <a:ext cx="5349921" cy="6728429"/>
          </a:xfrm>
          <a:custGeom>
            <a:avLst/>
            <a:gdLst/>
            <a:ahLst/>
            <a:cxnLst/>
            <a:rect l="l" t="t" r="r" b="b"/>
            <a:pathLst>
              <a:path w="5349921" h="6728429">
                <a:moveTo>
                  <a:pt x="0" y="0"/>
                </a:moveTo>
                <a:lnTo>
                  <a:pt x="5349922" y="0"/>
                </a:lnTo>
                <a:lnTo>
                  <a:pt x="5349922" y="6728428"/>
                </a:lnTo>
                <a:lnTo>
                  <a:pt x="0" y="6728428"/>
                </a:lnTo>
                <a:lnTo>
                  <a:pt x="0" y="0"/>
                </a:lnTo>
                <a:close/>
              </a:path>
            </a:pathLst>
          </a:custGeom>
          <a:blipFill>
            <a:blip r:embed="rId2">
              <a:alphaModFix amt="28000"/>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8" name="Freeform 8"/>
          <p:cNvSpPr/>
          <p:nvPr/>
        </p:nvSpPr>
        <p:spPr>
          <a:xfrm rot="1039061">
            <a:off x="-2204909" y="8246532"/>
            <a:ext cx="5349921" cy="6728429"/>
          </a:xfrm>
          <a:custGeom>
            <a:avLst/>
            <a:gdLst/>
            <a:ahLst/>
            <a:cxnLst/>
            <a:rect l="l" t="t" r="r" b="b"/>
            <a:pathLst>
              <a:path w="5349921" h="6728429">
                <a:moveTo>
                  <a:pt x="0" y="0"/>
                </a:moveTo>
                <a:lnTo>
                  <a:pt x="5349922" y="0"/>
                </a:lnTo>
                <a:lnTo>
                  <a:pt x="5349922" y="6728429"/>
                </a:lnTo>
                <a:lnTo>
                  <a:pt x="0" y="6728429"/>
                </a:lnTo>
                <a:lnTo>
                  <a:pt x="0" y="0"/>
                </a:lnTo>
                <a:close/>
              </a:path>
            </a:pathLst>
          </a:custGeom>
          <a:blipFill>
            <a:blip r:embed="rId2">
              <a:alphaModFix amt="28000"/>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grpSp>
        <p:nvGrpSpPr>
          <p:cNvPr id="9" name="Group 9"/>
          <p:cNvGrpSpPr/>
          <p:nvPr/>
        </p:nvGrpSpPr>
        <p:grpSpPr>
          <a:xfrm>
            <a:off x="7288772" y="1573483"/>
            <a:ext cx="3710456" cy="4164240"/>
            <a:chOff x="0" y="0"/>
            <a:chExt cx="1108770" cy="1244371"/>
          </a:xfrm>
        </p:grpSpPr>
        <p:sp>
          <p:nvSpPr>
            <p:cNvPr id="10" name="Freeform 10"/>
            <p:cNvSpPr/>
            <p:nvPr/>
          </p:nvSpPr>
          <p:spPr>
            <a:xfrm>
              <a:off x="0" y="0"/>
              <a:ext cx="1108770" cy="1244371"/>
            </a:xfrm>
            <a:custGeom>
              <a:avLst/>
              <a:gdLst/>
              <a:ahLst/>
              <a:cxnLst/>
              <a:rect l="l" t="t" r="r" b="b"/>
              <a:pathLst>
                <a:path w="1108770" h="1244371">
                  <a:moveTo>
                    <a:pt x="70941" y="0"/>
                  </a:moveTo>
                  <a:lnTo>
                    <a:pt x="1037828" y="0"/>
                  </a:lnTo>
                  <a:cubicBezTo>
                    <a:pt x="1077008" y="0"/>
                    <a:pt x="1108770" y="31762"/>
                    <a:pt x="1108770" y="70941"/>
                  </a:cubicBezTo>
                  <a:lnTo>
                    <a:pt x="1108770" y="1173429"/>
                  </a:lnTo>
                  <a:cubicBezTo>
                    <a:pt x="1108770" y="1212609"/>
                    <a:pt x="1077008" y="1244371"/>
                    <a:pt x="1037828" y="1244371"/>
                  </a:cubicBezTo>
                  <a:lnTo>
                    <a:pt x="70941" y="1244371"/>
                  </a:lnTo>
                  <a:cubicBezTo>
                    <a:pt x="31762" y="1244371"/>
                    <a:pt x="0" y="1212609"/>
                    <a:pt x="0" y="1173429"/>
                  </a:cubicBezTo>
                  <a:lnTo>
                    <a:pt x="0" y="70941"/>
                  </a:lnTo>
                  <a:cubicBezTo>
                    <a:pt x="0" y="31762"/>
                    <a:pt x="31762" y="0"/>
                    <a:pt x="70941" y="0"/>
                  </a:cubicBezTo>
                  <a:close/>
                </a:path>
              </a:pathLst>
            </a:custGeom>
            <a:solidFill>
              <a:srgbClr val="DC0E20"/>
            </a:solidFill>
            <a:ln w="38100" cap="rnd">
              <a:gradFill>
                <a:gsLst>
                  <a:gs pos="0">
                    <a:srgbClr val="DC0E20">
                      <a:alpha val="100000"/>
                    </a:srgbClr>
                  </a:gs>
                  <a:gs pos="100000">
                    <a:srgbClr val="FF4454">
                      <a:alpha val="100000"/>
                    </a:srgbClr>
                  </a:gs>
                </a:gsLst>
                <a:lin ang="0"/>
              </a:gradFill>
              <a:prstDash val="solid"/>
              <a:round/>
            </a:ln>
          </p:spPr>
          <p:txBody>
            <a:bodyPr/>
            <a:lstStyle/>
            <a:p>
              <a:endParaRPr lang="en-US"/>
            </a:p>
          </p:txBody>
        </p:sp>
        <p:sp>
          <p:nvSpPr>
            <p:cNvPr id="11" name="TextBox 11"/>
            <p:cNvSpPr txBox="1"/>
            <p:nvPr/>
          </p:nvSpPr>
          <p:spPr>
            <a:xfrm>
              <a:off x="0" y="-28575"/>
              <a:ext cx="1108770" cy="1272946"/>
            </a:xfrm>
            <a:prstGeom prst="rect">
              <a:avLst/>
            </a:prstGeom>
          </p:spPr>
          <p:txBody>
            <a:bodyPr lIns="50800" tIns="50800" rIns="50800" bIns="50800" rtlCol="0" anchor="ctr"/>
            <a:lstStyle/>
            <a:p>
              <a:pPr marL="0" lvl="0" indent="0" algn="ctr">
                <a:lnSpc>
                  <a:spcPts val="2541"/>
                </a:lnSpc>
                <a:spcBef>
                  <a:spcPct val="0"/>
                </a:spcBef>
              </a:pPr>
              <a:endParaRPr/>
            </a:p>
          </p:txBody>
        </p:sp>
      </p:grpSp>
      <p:sp>
        <p:nvSpPr>
          <p:cNvPr id="12" name="AutoShape 12"/>
          <p:cNvSpPr/>
          <p:nvPr/>
        </p:nvSpPr>
        <p:spPr>
          <a:xfrm flipH="1" flipV="1">
            <a:off x="7611004" y="2646978"/>
            <a:ext cx="3155727" cy="0"/>
          </a:xfrm>
          <a:prstGeom prst="line">
            <a:avLst/>
          </a:prstGeom>
          <a:ln w="38100" cap="flat">
            <a:solidFill>
              <a:srgbClr val="000000"/>
            </a:solidFill>
            <a:prstDash val="solid"/>
            <a:headEnd type="none" w="sm" len="sm"/>
            <a:tailEnd type="none" w="sm" len="sm"/>
          </a:ln>
        </p:spPr>
        <p:txBody>
          <a:bodyPr/>
          <a:lstStyle/>
          <a:p>
            <a:endParaRPr lang="en-US"/>
          </a:p>
        </p:txBody>
      </p:sp>
      <p:sp>
        <p:nvSpPr>
          <p:cNvPr id="13" name="TextBox 13"/>
          <p:cNvSpPr txBox="1"/>
          <p:nvPr/>
        </p:nvSpPr>
        <p:spPr>
          <a:xfrm>
            <a:off x="3303220" y="162888"/>
            <a:ext cx="11681560" cy="1750666"/>
          </a:xfrm>
          <a:prstGeom prst="rect">
            <a:avLst/>
          </a:prstGeom>
        </p:spPr>
        <p:txBody>
          <a:bodyPr lIns="0" tIns="0" rIns="0" bIns="0" rtlCol="0" anchor="t">
            <a:spAutoFit/>
          </a:bodyPr>
          <a:lstStyle/>
          <a:p>
            <a:pPr algn="ctr">
              <a:lnSpc>
                <a:spcPts val="7016"/>
              </a:lnSpc>
            </a:pPr>
            <a:r>
              <a:rPr lang="en-US" sz="5084">
                <a:solidFill>
                  <a:srgbClr val="FF4454"/>
                </a:solidFill>
                <a:latin typeface="Anton"/>
                <a:ea typeface="Anton"/>
                <a:cs typeface="Anton"/>
                <a:sym typeface="Anton"/>
              </a:rPr>
              <a:t>Examples of Well-Known Data Warehouses</a:t>
            </a:r>
          </a:p>
          <a:p>
            <a:pPr marL="0" lvl="0" indent="0" algn="ctr">
              <a:lnSpc>
                <a:spcPts val="7016"/>
              </a:lnSpc>
              <a:spcBef>
                <a:spcPct val="0"/>
              </a:spcBef>
            </a:pPr>
            <a:endParaRPr lang="en-US" sz="5084">
              <a:solidFill>
                <a:srgbClr val="FF4454"/>
              </a:solidFill>
              <a:latin typeface="Anton"/>
              <a:ea typeface="Anton"/>
              <a:cs typeface="Anton"/>
              <a:sym typeface="Anton"/>
            </a:endParaRPr>
          </a:p>
        </p:txBody>
      </p:sp>
      <p:grpSp>
        <p:nvGrpSpPr>
          <p:cNvPr id="14" name="Group 14"/>
          <p:cNvGrpSpPr/>
          <p:nvPr/>
        </p:nvGrpSpPr>
        <p:grpSpPr>
          <a:xfrm>
            <a:off x="13129552" y="1603595"/>
            <a:ext cx="3710456" cy="4164240"/>
            <a:chOff x="0" y="0"/>
            <a:chExt cx="1108770" cy="1244371"/>
          </a:xfrm>
        </p:grpSpPr>
        <p:sp>
          <p:nvSpPr>
            <p:cNvPr id="15" name="Freeform 15"/>
            <p:cNvSpPr/>
            <p:nvPr/>
          </p:nvSpPr>
          <p:spPr>
            <a:xfrm>
              <a:off x="0" y="0"/>
              <a:ext cx="1108770" cy="1244371"/>
            </a:xfrm>
            <a:custGeom>
              <a:avLst/>
              <a:gdLst/>
              <a:ahLst/>
              <a:cxnLst/>
              <a:rect l="l" t="t" r="r" b="b"/>
              <a:pathLst>
                <a:path w="1108770" h="1244371">
                  <a:moveTo>
                    <a:pt x="70941" y="0"/>
                  </a:moveTo>
                  <a:lnTo>
                    <a:pt x="1037828" y="0"/>
                  </a:lnTo>
                  <a:cubicBezTo>
                    <a:pt x="1077008" y="0"/>
                    <a:pt x="1108770" y="31762"/>
                    <a:pt x="1108770" y="70941"/>
                  </a:cubicBezTo>
                  <a:lnTo>
                    <a:pt x="1108770" y="1173429"/>
                  </a:lnTo>
                  <a:cubicBezTo>
                    <a:pt x="1108770" y="1212609"/>
                    <a:pt x="1077008" y="1244371"/>
                    <a:pt x="1037828" y="1244371"/>
                  </a:cubicBezTo>
                  <a:lnTo>
                    <a:pt x="70941" y="1244371"/>
                  </a:lnTo>
                  <a:cubicBezTo>
                    <a:pt x="31762" y="1244371"/>
                    <a:pt x="0" y="1212609"/>
                    <a:pt x="0" y="1173429"/>
                  </a:cubicBezTo>
                  <a:lnTo>
                    <a:pt x="0" y="70941"/>
                  </a:lnTo>
                  <a:cubicBezTo>
                    <a:pt x="0" y="31762"/>
                    <a:pt x="31762" y="0"/>
                    <a:pt x="70941" y="0"/>
                  </a:cubicBezTo>
                  <a:close/>
                </a:path>
              </a:pathLst>
            </a:custGeom>
            <a:solidFill>
              <a:srgbClr val="DC0E20"/>
            </a:solidFill>
            <a:ln w="38100" cap="rnd">
              <a:gradFill>
                <a:gsLst>
                  <a:gs pos="0">
                    <a:srgbClr val="DC0E20">
                      <a:alpha val="100000"/>
                    </a:srgbClr>
                  </a:gs>
                  <a:gs pos="100000">
                    <a:srgbClr val="FF4454">
                      <a:alpha val="100000"/>
                    </a:srgbClr>
                  </a:gs>
                </a:gsLst>
                <a:lin ang="0"/>
              </a:gradFill>
              <a:prstDash val="solid"/>
              <a:round/>
            </a:ln>
          </p:spPr>
          <p:txBody>
            <a:bodyPr/>
            <a:lstStyle/>
            <a:p>
              <a:endParaRPr lang="en-US"/>
            </a:p>
          </p:txBody>
        </p:sp>
        <p:sp>
          <p:nvSpPr>
            <p:cNvPr id="16" name="TextBox 16"/>
            <p:cNvSpPr txBox="1"/>
            <p:nvPr/>
          </p:nvSpPr>
          <p:spPr>
            <a:xfrm>
              <a:off x="0" y="-28575"/>
              <a:ext cx="1108770" cy="1272946"/>
            </a:xfrm>
            <a:prstGeom prst="rect">
              <a:avLst/>
            </a:prstGeom>
          </p:spPr>
          <p:txBody>
            <a:bodyPr lIns="50800" tIns="50800" rIns="50800" bIns="50800" rtlCol="0" anchor="ctr"/>
            <a:lstStyle/>
            <a:p>
              <a:pPr marL="0" lvl="0" indent="0" algn="ctr">
                <a:lnSpc>
                  <a:spcPts val="2541"/>
                </a:lnSpc>
                <a:spcBef>
                  <a:spcPct val="0"/>
                </a:spcBef>
              </a:pPr>
              <a:endParaRPr/>
            </a:p>
          </p:txBody>
        </p:sp>
      </p:grpSp>
      <p:sp>
        <p:nvSpPr>
          <p:cNvPr id="17" name="AutoShape 17"/>
          <p:cNvSpPr/>
          <p:nvPr/>
        </p:nvSpPr>
        <p:spPr>
          <a:xfrm flipH="1" flipV="1">
            <a:off x="13406916" y="2689781"/>
            <a:ext cx="3155727" cy="0"/>
          </a:xfrm>
          <a:prstGeom prst="line">
            <a:avLst/>
          </a:prstGeom>
          <a:ln w="38100" cap="flat">
            <a:solidFill>
              <a:srgbClr val="000000"/>
            </a:solidFill>
            <a:prstDash val="solid"/>
            <a:headEnd type="none" w="sm" len="sm"/>
            <a:tailEnd type="none" w="sm" len="sm"/>
          </a:ln>
        </p:spPr>
        <p:txBody>
          <a:bodyPr/>
          <a:lstStyle/>
          <a:p>
            <a:endParaRPr lang="en-US"/>
          </a:p>
        </p:txBody>
      </p:sp>
      <p:grpSp>
        <p:nvGrpSpPr>
          <p:cNvPr id="18" name="Group 18"/>
          <p:cNvGrpSpPr/>
          <p:nvPr/>
        </p:nvGrpSpPr>
        <p:grpSpPr>
          <a:xfrm>
            <a:off x="3701884" y="5864622"/>
            <a:ext cx="3710456" cy="4164240"/>
            <a:chOff x="0" y="0"/>
            <a:chExt cx="1108770" cy="1244371"/>
          </a:xfrm>
        </p:grpSpPr>
        <p:sp>
          <p:nvSpPr>
            <p:cNvPr id="19" name="Freeform 19"/>
            <p:cNvSpPr/>
            <p:nvPr/>
          </p:nvSpPr>
          <p:spPr>
            <a:xfrm>
              <a:off x="0" y="0"/>
              <a:ext cx="1108770" cy="1244371"/>
            </a:xfrm>
            <a:custGeom>
              <a:avLst/>
              <a:gdLst/>
              <a:ahLst/>
              <a:cxnLst/>
              <a:rect l="l" t="t" r="r" b="b"/>
              <a:pathLst>
                <a:path w="1108770" h="1244371">
                  <a:moveTo>
                    <a:pt x="70941" y="0"/>
                  </a:moveTo>
                  <a:lnTo>
                    <a:pt x="1037828" y="0"/>
                  </a:lnTo>
                  <a:cubicBezTo>
                    <a:pt x="1077008" y="0"/>
                    <a:pt x="1108770" y="31762"/>
                    <a:pt x="1108770" y="70941"/>
                  </a:cubicBezTo>
                  <a:lnTo>
                    <a:pt x="1108770" y="1173429"/>
                  </a:lnTo>
                  <a:cubicBezTo>
                    <a:pt x="1108770" y="1212609"/>
                    <a:pt x="1077008" y="1244371"/>
                    <a:pt x="1037828" y="1244371"/>
                  </a:cubicBezTo>
                  <a:lnTo>
                    <a:pt x="70941" y="1244371"/>
                  </a:lnTo>
                  <a:cubicBezTo>
                    <a:pt x="31762" y="1244371"/>
                    <a:pt x="0" y="1212609"/>
                    <a:pt x="0" y="1173429"/>
                  </a:cubicBezTo>
                  <a:lnTo>
                    <a:pt x="0" y="70941"/>
                  </a:lnTo>
                  <a:cubicBezTo>
                    <a:pt x="0" y="31762"/>
                    <a:pt x="31762" y="0"/>
                    <a:pt x="70941" y="0"/>
                  </a:cubicBezTo>
                  <a:close/>
                </a:path>
              </a:pathLst>
            </a:custGeom>
            <a:solidFill>
              <a:srgbClr val="DC0E20"/>
            </a:solidFill>
            <a:ln w="38100" cap="rnd">
              <a:gradFill>
                <a:gsLst>
                  <a:gs pos="0">
                    <a:srgbClr val="DC0E20">
                      <a:alpha val="100000"/>
                    </a:srgbClr>
                  </a:gs>
                  <a:gs pos="100000">
                    <a:srgbClr val="FF4454">
                      <a:alpha val="100000"/>
                    </a:srgbClr>
                  </a:gs>
                </a:gsLst>
                <a:lin ang="0"/>
              </a:gradFill>
              <a:prstDash val="solid"/>
              <a:round/>
            </a:ln>
          </p:spPr>
          <p:txBody>
            <a:bodyPr/>
            <a:lstStyle/>
            <a:p>
              <a:endParaRPr lang="en-US"/>
            </a:p>
          </p:txBody>
        </p:sp>
        <p:sp>
          <p:nvSpPr>
            <p:cNvPr id="20" name="TextBox 20"/>
            <p:cNvSpPr txBox="1"/>
            <p:nvPr/>
          </p:nvSpPr>
          <p:spPr>
            <a:xfrm>
              <a:off x="0" y="-28575"/>
              <a:ext cx="1108770" cy="1272946"/>
            </a:xfrm>
            <a:prstGeom prst="rect">
              <a:avLst/>
            </a:prstGeom>
          </p:spPr>
          <p:txBody>
            <a:bodyPr lIns="50800" tIns="50800" rIns="50800" bIns="50800" rtlCol="0" anchor="ctr"/>
            <a:lstStyle/>
            <a:p>
              <a:pPr marL="0" lvl="0" indent="0" algn="ctr">
                <a:lnSpc>
                  <a:spcPts val="2541"/>
                </a:lnSpc>
                <a:spcBef>
                  <a:spcPct val="0"/>
                </a:spcBef>
              </a:pPr>
              <a:endParaRPr/>
            </a:p>
          </p:txBody>
        </p:sp>
      </p:grpSp>
      <p:sp>
        <p:nvSpPr>
          <p:cNvPr id="21" name="AutoShape 21"/>
          <p:cNvSpPr/>
          <p:nvPr/>
        </p:nvSpPr>
        <p:spPr>
          <a:xfrm flipH="1" flipV="1">
            <a:off x="3979248" y="6946105"/>
            <a:ext cx="3155727" cy="0"/>
          </a:xfrm>
          <a:prstGeom prst="line">
            <a:avLst/>
          </a:prstGeom>
          <a:ln w="38100" cap="flat">
            <a:solidFill>
              <a:srgbClr val="000000"/>
            </a:solidFill>
            <a:prstDash val="solid"/>
            <a:headEnd type="none" w="sm" len="sm"/>
            <a:tailEnd type="none" w="sm" len="sm"/>
          </a:ln>
        </p:spPr>
        <p:txBody>
          <a:bodyPr/>
          <a:lstStyle/>
          <a:p>
            <a:endParaRPr lang="en-US"/>
          </a:p>
        </p:txBody>
      </p:sp>
      <p:grpSp>
        <p:nvGrpSpPr>
          <p:cNvPr id="22" name="Group 22"/>
          <p:cNvGrpSpPr/>
          <p:nvPr/>
        </p:nvGrpSpPr>
        <p:grpSpPr>
          <a:xfrm>
            <a:off x="10628019" y="5864622"/>
            <a:ext cx="3710456" cy="4164240"/>
            <a:chOff x="0" y="0"/>
            <a:chExt cx="1108770" cy="1244371"/>
          </a:xfrm>
        </p:grpSpPr>
        <p:sp>
          <p:nvSpPr>
            <p:cNvPr id="23" name="Freeform 23"/>
            <p:cNvSpPr/>
            <p:nvPr/>
          </p:nvSpPr>
          <p:spPr>
            <a:xfrm>
              <a:off x="0" y="0"/>
              <a:ext cx="1108770" cy="1244371"/>
            </a:xfrm>
            <a:custGeom>
              <a:avLst/>
              <a:gdLst/>
              <a:ahLst/>
              <a:cxnLst/>
              <a:rect l="l" t="t" r="r" b="b"/>
              <a:pathLst>
                <a:path w="1108770" h="1244371">
                  <a:moveTo>
                    <a:pt x="70941" y="0"/>
                  </a:moveTo>
                  <a:lnTo>
                    <a:pt x="1037828" y="0"/>
                  </a:lnTo>
                  <a:cubicBezTo>
                    <a:pt x="1077008" y="0"/>
                    <a:pt x="1108770" y="31762"/>
                    <a:pt x="1108770" y="70941"/>
                  </a:cubicBezTo>
                  <a:lnTo>
                    <a:pt x="1108770" y="1173429"/>
                  </a:lnTo>
                  <a:cubicBezTo>
                    <a:pt x="1108770" y="1212609"/>
                    <a:pt x="1077008" y="1244371"/>
                    <a:pt x="1037828" y="1244371"/>
                  </a:cubicBezTo>
                  <a:lnTo>
                    <a:pt x="70941" y="1244371"/>
                  </a:lnTo>
                  <a:cubicBezTo>
                    <a:pt x="31762" y="1244371"/>
                    <a:pt x="0" y="1212609"/>
                    <a:pt x="0" y="1173429"/>
                  </a:cubicBezTo>
                  <a:lnTo>
                    <a:pt x="0" y="70941"/>
                  </a:lnTo>
                  <a:cubicBezTo>
                    <a:pt x="0" y="31762"/>
                    <a:pt x="31762" y="0"/>
                    <a:pt x="70941" y="0"/>
                  </a:cubicBezTo>
                  <a:close/>
                </a:path>
              </a:pathLst>
            </a:custGeom>
            <a:solidFill>
              <a:srgbClr val="DC0E20"/>
            </a:solidFill>
            <a:ln w="38100" cap="rnd">
              <a:gradFill>
                <a:gsLst>
                  <a:gs pos="0">
                    <a:srgbClr val="DC0E20">
                      <a:alpha val="100000"/>
                    </a:srgbClr>
                  </a:gs>
                  <a:gs pos="100000">
                    <a:srgbClr val="FF4454">
                      <a:alpha val="100000"/>
                    </a:srgbClr>
                  </a:gs>
                </a:gsLst>
                <a:lin ang="0"/>
              </a:gradFill>
              <a:prstDash val="solid"/>
              <a:round/>
            </a:ln>
          </p:spPr>
          <p:txBody>
            <a:bodyPr/>
            <a:lstStyle/>
            <a:p>
              <a:endParaRPr lang="en-US"/>
            </a:p>
          </p:txBody>
        </p:sp>
        <p:sp>
          <p:nvSpPr>
            <p:cNvPr id="24" name="TextBox 24"/>
            <p:cNvSpPr txBox="1"/>
            <p:nvPr/>
          </p:nvSpPr>
          <p:spPr>
            <a:xfrm>
              <a:off x="0" y="-28575"/>
              <a:ext cx="1108770" cy="1272946"/>
            </a:xfrm>
            <a:prstGeom prst="rect">
              <a:avLst/>
            </a:prstGeom>
          </p:spPr>
          <p:txBody>
            <a:bodyPr lIns="50800" tIns="50800" rIns="50800" bIns="50800" rtlCol="0" anchor="ctr"/>
            <a:lstStyle/>
            <a:p>
              <a:pPr marL="0" lvl="0" indent="0" algn="ctr">
                <a:lnSpc>
                  <a:spcPts val="2541"/>
                </a:lnSpc>
                <a:spcBef>
                  <a:spcPct val="0"/>
                </a:spcBef>
              </a:pPr>
              <a:endParaRPr/>
            </a:p>
          </p:txBody>
        </p:sp>
      </p:grpSp>
      <p:sp>
        <p:nvSpPr>
          <p:cNvPr id="25" name="AutoShape 25"/>
          <p:cNvSpPr/>
          <p:nvPr/>
        </p:nvSpPr>
        <p:spPr>
          <a:xfrm flipH="1" flipV="1">
            <a:off x="10905384" y="6946105"/>
            <a:ext cx="3155727" cy="0"/>
          </a:xfrm>
          <a:prstGeom prst="line">
            <a:avLst/>
          </a:prstGeom>
          <a:ln w="38100" cap="flat">
            <a:solidFill>
              <a:srgbClr val="000000"/>
            </a:solidFill>
            <a:prstDash val="solid"/>
            <a:headEnd type="none" w="sm" len="sm"/>
            <a:tailEnd type="none" w="sm" len="sm"/>
          </a:ln>
        </p:spPr>
        <p:txBody>
          <a:bodyPr/>
          <a:lstStyle/>
          <a:p>
            <a:endParaRPr lang="en-US"/>
          </a:p>
        </p:txBody>
      </p:sp>
      <p:sp>
        <p:nvSpPr>
          <p:cNvPr id="26" name="Freeform 26"/>
          <p:cNvSpPr/>
          <p:nvPr/>
        </p:nvSpPr>
        <p:spPr>
          <a:xfrm>
            <a:off x="2852242" y="1762910"/>
            <a:ext cx="804692" cy="804692"/>
          </a:xfrm>
          <a:custGeom>
            <a:avLst/>
            <a:gdLst/>
            <a:ahLst/>
            <a:cxnLst/>
            <a:rect l="l" t="t" r="r" b="b"/>
            <a:pathLst>
              <a:path w="804692" h="804692">
                <a:moveTo>
                  <a:pt x="0" y="0"/>
                </a:moveTo>
                <a:lnTo>
                  <a:pt x="804692" y="0"/>
                </a:lnTo>
                <a:lnTo>
                  <a:pt x="804692" y="804692"/>
                </a:lnTo>
                <a:lnTo>
                  <a:pt x="0" y="804692"/>
                </a:lnTo>
                <a:lnTo>
                  <a:pt x="0" y="0"/>
                </a:lnTo>
                <a:close/>
              </a:path>
            </a:pathLst>
          </a:custGeom>
          <a:blipFill>
            <a:blip r:embed="rId4"/>
            <a:stretch>
              <a:fillRect/>
            </a:stretch>
          </a:blipFill>
        </p:spPr>
        <p:txBody>
          <a:bodyPr/>
          <a:lstStyle/>
          <a:p>
            <a:endParaRPr lang="en-US"/>
          </a:p>
        </p:txBody>
      </p:sp>
      <p:sp>
        <p:nvSpPr>
          <p:cNvPr id="27" name="Freeform 27"/>
          <p:cNvSpPr/>
          <p:nvPr/>
        </p:nvSpPr>
        <p:spPr>
          <a:xfrm>
            <a:off x="14481963" y="1641344"/>
            <a:ext cx="1005635" cy="1005635"/>
          </a:xfrm>
          <a:custGeom>
            <a:avLst/>
            <a:gdLst/>
            <a:ahLst/>
            <a:cxnLst/>
            <a:rect l="l" t="t" r="r" b="b"/>
            <a:pathLst>
              <a:path w="1005635" h="1005635">
                <a:moveTo>
                  <a:pt x="0" y="0"/>
                </a:moveTo>
                <a:lnTo>
                  <a:pt x="1005634" y="0"/>
                </a:lnTo>
                <a:lnTo>
                  <a:pt x="1005634" y="1005634"/>
                </a:lnTo>
                <a:lnTo>
                  <a:pt x="0" y="1005634"/>
                </a:lnTo>
                <a:lnTo>
                  <a:pt x="0" y="0"/>
                </a:lnTo>
                <a:close/>
              </a:path>
            </a:pathLst>
          </a:custGeom>
          <a:blipFill>
            <a:blip r:embed="rId5"/>
            <a:stretch>
              <a:fillRect/>
            </a:stretch>
          </a:blipFill>
        </p:spPr>
        <p:txBody>
          <a:bodyPr/>
          <a:lstStyle/>
          <a:p>
            <a:endParaRPr lang="en-US"/>
          </a:p>
        </p:txBody>
      </p:sp>
      <p:sp>
        <p:nvSpPr>
          <p:cNvPr id="28" name="Freeform 28"/>
          <p:cNvSpPr/>
          <p:nvPr/>
        </p:nvSpPr>
        <p:spPr>
          <a:xfrm>
            <a:off x="8789180" y="1641344"/>
            <a:ext cx="900860" cy="900860"/>
          </a:xfrm>
          <a:custGeom>
            <a:avLst/>
            <a:gdLst/>
            <a:ahLst/>
            <a:cxnLst/>
            <a:rect l="l" t="t" r="r" b="b"/>
            <a:pathLst>
              <a:path w="900860" h="900860">
                <a:moveTo>
                  <a:pt x="0" y="0"/>
                </a:moveTo>
                <a:lnTo>
                  <a:pt x="900860" y="0"/>
                </a:lnTo>
                <a:lnTo>
                  <a:pt x="900860" y="900859"/>
                </a:lnTo>
                <a:lnTo>
                  <a:pt x="0" y="900859"/>
                </a:lnTo>
                <a:lnTo>
                  <a:pt x="0" y="0"/>
                </a:lnTo>
                <a:close/>
              </a:path>
            </a:pathLst>
          </a:custGeom>
          <a:blipFill>
            <a:blip r:embed="rId6"/>
            <a:stretch>
              <a:fillRect/>
            </a:stretch>
          </a:blipFill>
        </p:spPr>
        <p:txBody>
          <a:bodyPr/>
          <a:lstStyle/>
          <a:p>
            <a:endParaRPr lang="en-US"/>
          </a:p>
        </p:txBody>
      </p:sp>
      <p:sp>
        <p:nvSpPr>
          <p:cNvPr id="29" name="Freeform 29"/>
          <p:cNvSpPr/>
          <p:nvPr/>
        </p:nvSpPr>
        <p:spPr>
          <a:xfrm>
            <a:off x="11571779" y="5915983"/>
            <a:ext cx="1835137" cy="963447"/>
          </a:xfrm>
          <a:custGeom>
            <a:avLst/>
            <a:gdLst/>
            <a:ahLst/>
            <a:cxnLst/>
            <a:rect l="l" t="t" r="r" b="b"/>
            <a:pathLst>
              <a:path w="1835137" h="963447">
                <a:moveTo>
                  <a:pt x="0" y="0"/>
                </a:moveTo>
                <a:lnTo>
                  <a:pt x="1835137" y="0"/>
                </a:lnTo>
                <a:lnTo>
                  <a:pt x="1835137" y="963447"/>
                </a:lnTo>
                <a:lnTo>
                  <a:pt x="0" y="963447"/>
                </a:lnTo>
                <a:lnTo>
                  <a:pt x="0" y="0"/>
                </a:lnTo>
                <a:close/>
              </a:path>
            </a:pathLst>
          </a:custGeom>
          <a:blipFill>
            <a:blip r:embed="rId7"/>
            <a:stretch>
              <a:fillRect/>
            </a:stretch>
          </a:blipFill>
        </p:spPr>
        <p:txBody>
          <a:bodyPr/>
          <a:lstStyle/>
          <a:p>
            <a:endParaRPr lang="en-US"/>
          </a:p>
        </p:txBody>
      </p:sp>
      <p:sp>
        <p:nvSpPr>
          <p:cNvPr id="30" name="Freeform 30"/>
          <p:cNvSpPr/>
          <p:nvPr/>
        </p:nvSpPr>
        <p:spPr>
          <a:xfrm>
            <a:off x="5073535" y="5915983"/>
            <a:ext cx="967155" cy="963447"/>
          </a:xfrm>
          <a:custGeom>
            <a:avLst/>
            <a:gdLst/>
            <a:ahLst/>
            <a:cxnLst/>
            <a:rect l="l" t="t" r="r" b="b"/>
            <a:pathLst>
              <a:path w="967155" h="963447">
                <a:moveTo>
                  <a:pt x="0" y="0"/>
                </a:moveTo>
                <a:lnTo>
                  <a:pt x="967155" y="0"/>
                </a:lnTo>
                <a:lnTo>
                  <a:pt x="967155" y="963447"/>
                </a:lnTo>
                <a:lnTo>
                  <a:pt x="0" y="963447"/>
                </a:lnTo>
                <a:lnTo>
                  <a:pt x="0" y="0"/>
                </a:lnTo>
                <a:close/>
              </a:path>
            </a:pathLst>
          </a:custGeom>
          <a:blipFill>
            <a:blip r:embed="rId8"/>
            <a:stretch>
              <a:fillRect/>
            </a:stretch>
          </a:blipFill>
        </p:spPr>
        <p:txBody>
          <a:bodyPr/>
          <a:lstStyle/>
          <a:p>
            <a:endParaRPr lang="en-US"/>
          </a:p>
        </p:txBody>
      </p:sp>
      <p:sp>
        <p:nvSpPr>
          <p:cNvPr id="31" name="TextBox 31"/>
          <p:cNvSpPr txBox="1"/>
          <p:nvPr/>
        </p:nvSpPr>
        <p:spPr>
          <a:xfrm>
            <a:off x="1223024" y="2753116"/>
            <a:ext cx="4160391" cy="672084"/>
          </a:xfrm>
          <a:prstGeom prst="rect">
            <a:avLst/>
          </a:prstGeom>
        </p:spPr>
        <p:txBody>
          <a:bodyPr lIns="0" tIns="0" rIns="0" bIns="0" rtlCol="0" anchor="t">
            <a:spAutoFit/>
          </a:bodyPr>
          <a:lstStyle/>
          <a:p>
            <a:pPr algn="ctr">
              <a:lnSpc>
                <a:spcPts val="2553"/>
              </a:lnSpc>
              <a:spcBef>
                <a:spcPct val="0"/>
              </a:spcBef>
            </a:pPr>
            <a:r>
              <a:rPr lang="en-US" sz="1850" b="1">
                <a:solidFill>
                  <a:srgbClr val="000000"/>
                </a:solidFill>
                <a:latin typeface="Codec Pro ExtraBold Bold"/>
                <a:ea typeface="Codec Pro ExtraBold Bold"/>
                <a:cs typeface="Codec Pro ExtraBold Bold"/>
                <a:sym typeface="Codec Pro ExtraBold Bold"/>
              </a:rPr>
              <a:t>Amazon Redshift for Data Warehouse</a:t>
            </a:r>
          </a:p>
        </p:txBody>
      </p:sp>
      <p:sp>
        <p:nvSpPr>
          <p:cNvPr id="32" name="TextBox 32"/>
          <p:cNvSpPr txBox="1"/>
          <p:nvPr/>
        </p:nvSpPr>
        <p:spPr>
          <a:xfrm>
            <a:off x="1496624" y="3566653"/>
            <a:ext cx="3613192" cy="1897278"/>
          </a:xfrm>
          <a:prstGeom prst="rect">
            <a:avLst/>
          </a:prstGeom>
        </p:spPr>
        <p:txBody>
          <a:bodyPr lIns="0" tIns="0" rIns="0" bIns="0" rtlCol="0" anchor="t">
            <a:spAutoFit/>
          </a:bodyPr>
          <a:lstStyle/>
          <a:p>
            <a:pPr algn="ctr">
              <a:lnSpc>
                <a:spcPts val="1884"/>
              </a:lnSpc>
            </a:pPr>
            <a:r>
              <a:rPr lang="en-US" sz="1520" b="1">
                <a:solidFill>
                  <a:srgbClr val="000000"/>
                </a:solidFill>
                <a:latin typeface="Open Sauce Bold"/>
                <a:ea typeface="Open Sauce Bold"/>
                <a:cs typeface="Open Sauce Bold"/>
                <a:sym typeface="Open Sauce Bold"/>
              </a:rPr>
              <a:t>Amazon Redshift is a fully managed, petabyte-scale data warehouse service offered by Amazon Web Services (data warehouse AWS). It is optimized for business analytics by data warehouse and offers columnar storage, parallel processing, and automatic scaling.</a:t>
            </a:r>
          </a:p>
        </p:txBody>
      </p:sp>
      <p:sp>
        <p:nvSpPr>
          <p:cNvPr id="33" name="TextBox 33"/>
          <p:cNvSpPr txBox="1"/>
          <p:nvPr/>
        </p:nvSpPr>
        <p:spPr>
          <a:xfrm>
            <a:off x="7332168" y="2689781"/>
            <a:ext cx="3623664" cy="672084"/>
          </a:xfrm>
          <a:prstGeom prst="rect">
            <a:avLst/>
          </a:prstGeom>
        </p:spPr>
        <p:txBody>
          <a:bodyPr lIns="0" tIns="0" rIns="0" bIns="0" rtlCol="0" anchor="t">
            <a:spAutoFit/>
          </a:bodyPr>
          <a:lstStyle/>
          <a:p>
            <a:pPr algn="ctr">
              <a:lnSpc>
                <a:spcPts val="2553"/>
              </a:lnSpc>
              <a:spcBef>
                <a:spcPct val="0"/>
              </a:spcBef>
            </a:pPr>
            <a:r>
              <a:rPr lang="en-US" sz="1850" b="1">
                <a:solidFill>
                  <a:srgbClr val="000000"/>
                </a:solidFill>
                <a:latin typeface="Codec Pro ExtraBold Bold"/>
                <a:ea typeface="Codec Pro ExtraBold Bold"/>
                <a:cs typeface="Codec Pro ExtraBold Bold"/>
                <a:sym typeface="Codec Pro ExtraBold Bold"/>
              </a:rPr>
              <a:t>Microsoft Azure Data Warehouse</a:t>
            </a:r>
          </a:p>
        </p:txBody>
      </p:sp>
      <p:sp>
        <p:nvSpPr>
          <p:cNvPr id="34" name="TextBox 34"/>
          <p:cNvSpPr txBox="1"/>
          <p:nvPr/>
        </p:nvSpPr>
        <p:spPr>
          <a:xfrm>
            <a:off x="13053120" y="3425200"/>
            <a:ext cx="3613192" cy="230403"/>
          </a:xfrm>
          <a:prstGeom prst="rect">
            <a:avLst/>
          </a:prstGeom>
        </p:spPr>
        <p:txBody>
          <a:bodyPr lIns="0" tIns="0" rIns="0" bIns="0" rtlCol="0" anchor="t">
            <a:spAutoFit/>
          </a:bodyPr>
          <a:lstStyle/>
          <a:p>
            <a:pPr algn="ctr">
              <a:lnSpc>
                <a:spcPts val="1884"/>
              </a:lnSpc>
            </a:pPr>
            <a:endParaRPr/>
          </a:p>
        </p:txBody>
      </p:sp>
      <p:sp>
        <p:nvSpPr>
          <p:cNvPr id="35" name="TextBox 35"/>
          <p:cNvSpPr txBox="1"/>
          <p:nvPr/>
        </p:nvSpPr>
        <p:spPr>
          <a:xfrm>
            <a:off x="13172948" y="2710927"/>
            <a:ext cx="3623664" cy="348234"/>
          </a:xfrm>
          <a:prstGeom prst="rect">
            <a:avLst/>
          </a:prstGeom>
        </p:spPr>
        <p:txBody>
          <a:bodyPr lIns="0" tIns="0" rIns="0" bIns="0" rtlCol="0" anchor="t">
            <a:spAutoFit/>
          </a:bodyPr>
          <a:lstStyle/>
          <a:p>
            <a:pPr algn="ctr">
              <a:lnSpc>
                <a:spcPts val="2553"/>
              </a:lnSpc>
              <a:spcBef>
                <a:spcPct val="0"/>
              </a:spcBef>
            </a:pPr>
            <a:r>
              <a:rPr lang="en-US" sz="1850" b="1">
                <a:solidFill>
                  <a:srgbClr val="000000"/>
                </a:solidFill>
                <a:latin typeface="Codec Pro ExtraBold Bold"/>
                <a:ea typeface="Codec Pro ExtraBold Bold"/>
                <a:cs typeface="Codec Pro ExtraBold Bold"/>
                <a:sym typeface="Codec Pro ExtraBold Bold"/>
              </a:rPr>
              <a:t>Google BigQuery</a:t>
            </a:r>
          </a:p>
        </p:txBody>
      </p:sp>
      <p:sp>
        <p:nvSpPr>
          <p:cNvPr id="36" name="TextBox 36"/>
          <p:cNvSpPr txBox="1"/>
          <p:nvPr/>
        </p:nvSpPr>
        <p:spPr>
          <a:xfrm>
            <a:off x="4127707" y="7932692"/>
            <a:ext cx="3613192" cy="230403"/>
          </a:xfrm>
          <a:prstGeom prst="rect">
            <a:avLst/>
          </a:prstGeom>
        </p:spPr>
        <p:txBody>
          <a:bodyPr lIns="0" tIns="0" rIns="0" bIns="0" rtlCol="0" anchor="t">
            <a:spAutoFit/>
          </a:bodyPr>
          <a:lstStyle/>
          <a:p>
            <a:pPr algn="ctr">
              <a:lnSpc>
                <a:spcPts val="1884"/>
              </a:lnSpc>
            </a:pPr>
            <a:endParaRPr/>
          </a:p>
        </p:txBody>
      </p:sp>
      <p:sp>
        <p:nvSpPr>
          <p:cNvPr id="37" name="TextBox 37"/>
          <p:cNvSpPr txBox="1"/>
          <p:nvPr/>
        </p:nvSpPr>
        <p:spPr>
          <a:xfrm>
            <a:off x="3745280" y="6946105"/>
            <a:ext cx="3623664" cy="348234"/>
          </a:xfrm>
          <a:prstGeom prst="rect">
            <a:avLst/>
          </a:prstGeom>
        </p:spPr>
        <p:txBody>
          <a:bodyPr lIns="0" tIns="0" rIns="0" bIns="0" rtlCol="0" anchor="t">
            <a:spAutoFit/>
          </a:bodyPr>
          <a:lstStyle/>
          <a:p>
            <a:pPr algn="ctr">
              <a:lnSpc>
                <a:spcPts val="2553"/>
              </a:lnSpc>
              <a:spcBef>
                <a:spcPct val="0"/>
              </a:spcBef>
            </a:pPr>
            <a:r>
              <a:rPr lang="en-US" sz="1850" b="1">
                <a:solidFill>
                  <a:srgbClr val="000000"/>
                </a:solidFill>
                <a:latin typeface="Codec Pro ExtraBold Bold"/>
                <a:ea typeface="Codec Pro ExtraBold Bold"/>
                <a:cs typeface="Codec Pro ExtraBold Bold"/>
                <a:sym typeface="Codec Pro ExtraBold Bold"/>
              </a:rPr>
              <a:t>Snowflake Data Warehouse</a:t>
            </a:r>
          </a:p>
        </p:txBody>
      </p:sp>
      <p:sp>
        <p:nvSpPr>
          <p:cNvPr id="38" name="TextBox 38"/>
          <p:cNvSpPr txBox="1"/>
          <p:nvPr/>
        </p:nvSpPr>
        <p:spPr>
          <a:xfrm>
            <a:off x="10074493" y="7932692"/>
            <a:ext cx="3613192" cy="230403"/>
          </a:xfrm>
          <a:prstGeom prst="rect">
            <a:avLst/>
          </a:prstGeom>
        </p:spPr>
        <p:txBody>
          <a:bodyPr lIns="0" tIns="0" rIns="0" bIns="0" rtlCol="0" anchor="t">
            <a:spAutoFit/>
          </a:bodyPr>
          <a:lstStyle/>
          <a:p>
            <a:pPr algn="ctr">
              <a:lnSpc>
                <a:spcPts val="1884"/>
              </a:lnSpc>
            </a:pPr>
            <a:endParaRPr/>
          </a:p>
        </p:txBody>
      </p:sp>
      <p:sp>
        <p:nvSpPr>
          <p:cNvPr id="39" name="TextBox 39"/>
          <p:cNvSpPr txBox="1"/>
          <p:nvPr/>
        </p:nvSpPr>
        <p:spPr>
          <a:xfrm>
            <a:off x="10671415" y="6946105"/>
            <a:ext cx="3623664" cy="672084"/>
          </a:xfrm>
          <a:prstGeom prst="rect">
            <a:avLst/>
          </a:prstGeom>
        </p:spPr>
        <p:txBody>
          <a:bodyPr lIns="0" tIns="0" rIns="0" bIns="0" rtlCol="0" anchor="t">
            <a:spAutoFit/>
          </a:bodyPr>
          <a:lstStyle/>
          <a:p>
            <a:pPr algn="ctr">
              <a:lnSpc>
                <a:spcPts val="2553"/>
              </a:lnSpc>
              <a:spcBef>
                <a:spcPct val="0"/>
              </a:spcBef>
            </a:pPr>
            <a:r>
              <a:rPr lang="en-US" sz="1850" b="1">
                <a:solidFill>
                  <a:srgbClr val="000000"/>
                </a:solidFill>
                <a:latin typeface="Codec Pro ExtraBold Bold"/>
                <a:ea typeface="Codec Pro ExtraBold Bold"/>
                <a:cs typeface="Codec Pro ExtraBold Bold"/>
                <a:sym typeface="Codec Pro ExtraBold Bold"/>
              </a:rPr>
              <a:t>Microsoft Azure Synapse Analytics</a:t>
            </a:r>
          </a:p>
        </p:txBody>
      </p:sp>
      <p:sp>
        <p:nvSpPr>
          <p:cNvPr id="40" name="TextBox 40"/>
          <p:cNvSpPr txBox="1"/>
          <p:nvPr/>
        </p:nvSpPr>
        <p:spPr>
          <a:xfrm>
            <a:off x="7368944" y="3447590"/>
            <a:ext cx="3522818" cy="2135403"/>
          </a:xfrm>
          <a:prstGeom prst="rect">
            <a:avLst/>
          </a:prstGeom>
        </p:spPr>
        <p:txBody>
          <a:bodyPr lIns="0" tIns="0" rIns="0" bIns="0" rtlCol="0" anchor="t">
            <a:spAutoFit/>
          </a:bodyPr>
          <a:lstStyle/>
          <a:p>
            <a:pPr algn="ctr">
              <a:lnSpc>
                <a:spcPts val="1884"/>
              </a:lnSpc>
            </a:pPr>
            <a:r>
              <a:rPr lang="en-US" sz="1520" b="1">
                <a:solidFill>
                  <a:srgbClr val="000000"/>
                </a:solidFill>
                <a:latin typeface="Open Sauce Bold"/>
                <a:ea typeface="Open Sauce Bold"/>
                <a:cs typeface="Open Sauce Bold"/>
                <a:sym typeface="Open Sauce Bold"/>
              </a:rPr>
              <a:t>Microsoft Azure SQL Data Warehouse is a cloud-based data warehouse service that leverages the power of SQL Server technology. It offers a fully managed, massively parallel processing (MPP) architecture for high-performance data warehouse analytics.</a:t>
            </a:r>
          </a:p>
        </p:txBody>
      </p:sp>
      <p:sp>
        <p:nvSpPr>
          <p:cNvPr id="41" name="TextBox 41"/>
          <p:cNvSpPr txBox="1"/>
          <p:nvPr/>
        </p:nvSpPr>
        <p:spPr>
          <a:xfrm>
            <a:off x="13223371" y="3425200"/>
            <a:ext cx="3522818" cy="1897278"/>
          </a:xfrm>
          <a:prstGeom prst="rect">
            <a:avLst/>
          </a:prstGeom>
        </p:spPr>
        <p:txBody>
          <a:bodyPr lIns="0" tIns="0" rIns="0" bIns="0" rtlCol="0" anchor="t">
            <a:spAutoFit/>
          </a:bodyPr>
          <a:lstStyle/>
          <a:p>
            <a:pPr algn="ctr">
              <a:lnSpc>
                <a:spcPts val="1884"/>
              </a:lnSpc>
            </a:pPr>
            <a:r>
              <a:rPr lang="en-US" sz="1520" b="1">
                <a:solidFill>
                  <a:srgbClr val="000000"/>
                </a:solidFill>
                <a:latin typeface="Open Sauce Bold"/>
                <a:ea typeface="Open Sauce Bold"/>
                <a:cs typeface="Open Sauce Bold"/>
                <a:sym typeface="Open Sauce Bold"/>
              </a:rPr>
              <a:t>Google Data Warehouse BigQuery is a serverless service offered by the Google Cloud Platform. It is designed for large-scale data analyst work and supports SQL and Python queries. BigQuery offers automatic scaling and pay-as-you-go pricing.</a:t>
            </a:r>
          </a:p>
        </p:txBody>
      </p:sp>
      <p:sp>
        <p:nvSpPr>
          <p:cNvPr id="42" name="TextBox 42"/>
          <p:cNvSpPr txBox="1"/>
          <p:nvPr/>
        </p:nvSpPr>
        <p:spPr>
          <a:xfrm>
            <a:off x="3809350" y="7399114"/>
            <a:ext cx="3522818" cy="2373528"/>
          </a:xfrm>
          <a:prstGeom prst="rect">
            <a:avLst/>
          </a:prstGeom>
        </p:spPr>
        <p:txBody>
          <a:bodyPr lIns="0" tIns="0" rIns="0" bIns="0" rtlCol="0" anchor="t">
            <a:spAutoFit/>
          </a:bodyPr>
          <a:lstStyle/>
          <a:p>
            <a:pPr algn="ctr">
              <a:lnSpc>
                <a:spcPts val="1884"/>
              </a:lnSpc>
            </a:pPr>
            <a:r>
              <a:rPr lang="en-US" sz="1520" b="1">
                <a:solidFill>
                  <a:srgbClr val="000000"/>
                </a:solidFill>
                <a:latin typeface="Open Sauce Bold"/>
                <a:ea typeface="Open Sauce Bold"/>
                <a:cs typeface="Open Sauce Bold"/>
                <a:sym typeface="Open Sauce Bold"/>
              </a:rPr>
              <a:t>Snowflake is a cloud-based data warehouse platform that offers a unique architecture with a separate compute and storage layer. This allows for independent scaling of resources. Snowflake is known for its performance, scalability, and ease of use. It supports SQL and Python queries and integration with other cloud platforms and tools.</a:t>
            </a:r>
          </a:p>
        </p:txBody>
      </p:sp>
      <p:sp>
        <p:nvSpPr>
          <p:cNvPr id="43" name="TextBox 43"/>
          <p:cNvSpPr txBox="1"/>
          <p:nvPr/>
        </p:nvSpPr>
        <p:spPr>
          <a:xfrm>
            <a:off x="10727939" y="7751539"/>
            <a:ext cx="3522818" cy="1659153"/>
          </a:xfrm>
          <a:prstGeom prst="rect">
            <a:avLst/>
          </a:prstGeom>
        </p:spPr>
        <p:txBody>
          <a:bodyPr lIns="0" tIns="0" rIns="0" bIns="0" rtlCol="0" anchor="t">
            <a:spAutoFit/>
          </a:bodyPr>
          <a:lstStyle/>
          <a:p>
            <a:pPr algn="ctr">
              <a:lnSpc>
                <a:spcPts val="1884"/>
              </a:lnSpc>
            </a:pPr>
            <a:r>
              <a:rPr lang="en-US" sz="1520" b="1">
                <a:solidFill>
                  <a:srgbClr val="000000"/>
                </a:solidFill>
                <a:latin typeface="Open Sauce Bold"/>
                <a:ea typeface="Open Sauce Bold"/>
                <a:cs typeface="Open Sauce Bold"/>
                <a:sym typeface="Open Sauce Bold"/>
              </a:rPr>
              <a:t>Microsoft Azure Synapse Analytics is a unified analytics platform that combines data warehousing, data lake, and integration capabilities. It offers a serverless architecture and can handle both structured and unstructured files.</a:t>
            </a:r>
          </a:p>
        </p:txBody>
      </p:sp>
      <p:grpSp>
        <p:nvGrpSpPr>
          <p:cNvPr id="44" name="Group 44"/>
          <p:cNvGrpSpPr/>
          <p:nvPr/>
        </p:nvGrpSpPr>
        <p:grpSpPr>
          <a:xfrm>
            <a:off x="16001640" y="8589295"/>
            <a:ext cx="3086100" cy="3086100"/>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46" name="TextBox 46"/>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47" name="TextBox 47"/>
          <p:cNvSpPr txBox="1"/>
          <p:nvPr/>
        </p:nvSpPr>
        <p:spPr>
          <a:xfrm>
            <a:off x="16895198" y="9220200"/>
            <a:ext cx="290512" cy="339725"/>
          </a:xfrm>
          <a:prstGeom prst="rect">
            <a:avLst/>
          </a:prstGeom>
        </p:spPr>
        <p:txBody>
          <a:bodyPr lIns="0" tIns="0" rIns="0" bIns="0" rtlCol="0" anchor="t">
            <a:spAutoFit/>
          </a:bodyPr>
          <a:lstStyle/>
          <a:p>
            <a:pPr algn="ctr">
              <a:lnSpc>
                <a:spcPts val="2799"/>
              </a:lnSpc>
              <a:spcBef>
                <a:spcPct val="0"/>
              </a:spcBef>
            </a:pPr>
            <a:r>
              <a:rPr lang="en-US" sz="1999" b="1">
                <a:solidFill>
                  <a:srgbClr val="000000"/>
                </a:solidFill>
                <a:latin typeface="Open Sans 2 Bold"/>
                <a:ea typeface="Open Sans 2 Bold"/>
                <a:cs typeface="Open Sans 2 Bold"/>
                <a:sym typeface="Open Sans 2 Bold"/>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357611" y="-1286368"/>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5" name="Group 5"/>
          <p:cNvGrpSpPr/>
          <p:nvPr/>
        </p:nvGrpSpPr>
        <p:grpSpPr>
          <a:xfrm>
            <a:off x="743479" y="690861"/>
            <a:ext cx="1191540" cy="11915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8" name="Freeform 8"/>
          <p:cNvSpPr/>
          <p:nvPr/>
        </p:nvSpPr>
        <p:spPr>
          <a:xfrm flipH="1">
            <a:off x="-1171518" y="3960802"/>
            <a:ext cx="7790224" cy="7641485"/>
          </a:xfrm>
          <a:custGeom>
            <a:avLst/>
            <a:gdLst/>
            <a:ahLst/>
            <a:cxnLst/>
            <a:rect l="l" t="t" r="r" b="b"/>
            <a:pathLst>
              <a:path w="7790224" h="7641485">
                <a:moveTo>
                  <a:pt x="7790224" y="0"/>
                </a:moveTo>
                <a:lnTo>
                  <a:pt x="0" y="0"/>
                </a:lnTo>
                <a:lnTo>
                  <a:pt x="0" y="7641484"/>
                </a:lnTo>
                <a:lnTo>
                  <a:pt x="7790224" y="7641484"/>
                </a:lnTo>
                <a:lnTo>
                  <a:pt x="779022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flipV="1">
            <a:off x="14088443" y="-1611903"/>
            <a:ext cx="7790224" cy="7641485"/>
          </a:xfrm>
          <a:custGeom>
            <a:avLst/>
            <a:gdLst/>
            <a:ahLst/>
            <a:cxnLst/>
            <a:rect l="l" t="t" r="r" b="b"/>
            <a:pathLst>
              <a:path w="7790224" h="7641485">
                <a:moveTo>
                  <a:pt x="0" y="7641484"/>
                </a:moveTo>
                <a:lnTo>
                  <a:pt x="7790224" y="7641484"/>
                </a:lnTo>
                <a:lnTo>
                  <a:pt x="7790224" y="0"/>
                </a:lnTo>
                <a:lnTo>
                  <a:pt x="0" y="0"/>
                </a:lnTo>
                <a:lnTo>
                  <a:pt x="0" y="7641484"/>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aphicFrame>
        <p:nvGraphicFramePr>
          <p:cNvPr id="10" name="Table 10"/>
          <p:cNvGraphicFramePr>
            <a:graphicFrameLocks noGrp="1"/>
          </p:cNvGraphicFramePr>
          <p:nvPr/>
        </p:nvGraphicFramePr>
        <p:xfrm>
          <a:off x="2819546" y="1286631"/>
          <a:ext cx="12988356" cy="8643593"/>
        </p:xfrm>
        <a:graphic>
          <a:graphicData uri="http://schemas.openxmlformats.org/drawingml/2006/table">
            <a:tbl>
              <a:tblPr/>
              <a:tblGrid>
                <a:gridCol w="3623894">
                  <a:extLst>
                    <a:ext uri="{9D8B030D-6E8A-4147-A177-3AD203B41FA5}">
                      <a16:colId xmlns:a16="http://schemas.microsoft.com/office/drawing/2014/main" val="20000"/>
                    </a:ext>
                  </a:extLst>
                </a:gridCol>
                <a:gridCol w="4725253">
                  <a:extLst>
                    <a:ext uri="{9D8B030D-6E8A-4147-A177-3AD203B41FA5}">
                      <a16:colId xmlns:a16="http://schemas.microsoft.com/office/drawing/2014/main" val="20001"/>
                    </a:ext>
                  </a:extLst>
                </a:gridCol>
                <a:gridCol w="4639209">
                  <a:extLst>
                    <a:ext uri="{9D8B030D-6E8A-4147-A177-3AD203B41FA5}">
                      <a16:colId xmlns:a16="http://schemas.microsoft.com/office/drawing/2014/main" val="20002"/>
                    </a:ext>
                  </a:extLst>
                </a:gridCol>
              </a:tblGrid>
              <a:tr h="1234799">
                <a:tc>
                  <a:txBody>
                    <a:bodyPr/>
                    <a:lstStyle/>
                    <a:p>
                      <a:pPr algn="ctr">
                        <a:lnSpc>
                          <a:spcPts val="4196"/>
                        </a:lnSpc>
                        <a:defRPr/>
                      </a:pPr>
                      <a:r>
                        <a:rPr lang="en-US" sz="2997">
                          <a:solidFill>
                            <a:srgbClr val="000000"/>
                          </a:solidFill>
                          <a:latin typeface="Anton"/>
                          <a:ea typeface="Anton"/>
                          <a:cs typeface="Anton"/>
                          <a:sym typeface="Anton"/>
                        </a:rPr>
                        <a:t>Approaches</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C0E20"/>
                    </a:solidFill>
                  </a:tcPr>
                </a:tc>
                <a:tc>
                  <a:txBody>
                    <a:bodyPr/>
                    <a:lstStyle/>
                    <a:p>
                      <a:pPr algn="ctr">
                        <a:lnSpc>
                          <a:spcPts val="4196"/>
                        </a:lnSpc>
                        <a:defRPr/>
                      </a:pPr>
                      <a:r>
                        <a:rPr lang="en-US" sz="2997">
                          <a:solidFill>
                            <a:srgbClr val="000000"/>
                          </a:solidFill>
                          <a:latin typeface="Anton"/>
                          <a:ea typeface="Anton"/>
                          <a:cs typeface="Anton"/>
                          <a:sym typeface="Anton"/>
                        </a:rPr>
                        <a:t>Data Warehouse</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C0E20"/>
                    </a:solidFill>
                  </a:tcPr>
                </a:tc>
                <a:tc>
                  <a:txBody>
                    <a:bodyPr/>
                    <a:lstStyle/>
                    <a:p>
                      <a:pPr algn="ctr">
                        <a:lnSpc>
                          <a:spcPts val="4196"/>
                        </a:lnSpc>
                        <a:defRPr/>
                      </a:pPr>
                      <a:r>
                        <a:rPr lang="en-US" sz="2997">
                          <a:solidFill>
                            <a:srgbClr val="000000"/>
                          </a:solidFill>
                          <a:latin typeface="Anton"/>
                          <a:ea typeface="Anton"/>
                          <a:cs typeface="Anton"/>
                          <a:sym typeface="Anton"/>
                        </a:rPr>
                        <a:t>Data Lake</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C0E20"/>
                    </a:solidFill>
                  </a:tcPr>
                </a:tc>
                <a:extLst>
                  <a:ext uri="{0D108BD9-81ED-4DB2-BD59-A6C34878D82A}">
                    <a16:rowId xmlns:a16="http://schemas.microsoft.com/office/drawing/2014/main" val="10000"/>
                  </a:ext>
                </a:extLst>
              </a:tr>
              <a:tr h="1234799">
                <a:tc>
                  <a:txBody>
                    <a:bodyPr/>
                    <a:lstStyle/>
                    <a:p>
                      <a:pPr algn="ctr">
                        <a:lnSpc>
                          <a:spcPts val="2377"/>
                        </a:lnSpc>
                        <a:defRPr/>
                      </a:pPr>
                      <a:r>
                        <a:rPr lang="en-US" sz="1697">
                          <a:solidFill>
                            <a:srgbClr val="000000"/>
                          </a:solidFill>
                          <a:latin typeface="Codec Pro ExtraBold"/>
                          <a:ea typeface="Codec Pro ExtraBold"/>
                          <a:cs typeface="Codec Pro ExtraBold"/>
                          <a:sym typeface="Codec Pro ExtraBold"/>
                        </a:rPr>
                        <a:t>Concept</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377"/>
                        </a:lnSpc>
                        <a:defRPr/>
                      </a:pPr>
                      <a:r>
                        <a:rPr lang="en-US" sz="1697">
                          <a:solidFill>
                            <a:srgbClr val="000000"/>
                          </a:solidFill>
                          <a:latin typeface="Canva Sans"/>
                          <a:ea typeface="Canva Sans"/>
                          <a:cs typeface="Canva Sans"/>
                          <a:sym typeface="Canva Sans"/>
                        </a:rPr>
                        <a:t>A centralized repository that integrates structured, cleansed, and transformed data from multiple sources</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377"/>
                        </a:lnSpc>
                        <a:defRPr/>
                      </a:pPr>
                      <a:r>
                        <a:rPr lang="en-US" sz="1697">
                          <a:solidFill>
                            <a:srgbClr val="000000"/>
                          </a:solidFill>
                          <a:latin typeface="Canva Sans"/>
                          <a:ea typeface="Canva Sans"/>
                          <a:cs typeface="Canva Sans"/>
                          <a:sym typeface="Canva Sans"/>
                        </a:rPr>
                        <a:t>A centralized repository that stores raw, unstructured, semi-structured, and structured data in its original format</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1"/>
                  </a:ext>
                </a:extLst>
              </a:tr>
              <a:tr h="1234799">
                <a:tc>
                  <a:txBody>
                    <a:bodyPr/>
                    <a:lstStyle/>
                    <a:p>
                      <a:pPr algn="ctr">
                        <a:lnSpc>
                          <a:spcPts val="2377"/>
                        </a:lnSpc>
                        <a:defRPr/>
                      </a:pPr>
                      <a:r>
                        <a:rPr lang="en-US" sz="1697">
                          <a:solidFill>
                            <a:srgbClr val="000000"/>
                          </a:solidFill>
                          <a:latin typeface="Codec Pro ExtraBold"/>
                          <a:ea typeface="Codec Pro ExtraBold"/>
                          <a:cs typeface="Codec Pro ExtraBold"/>
                          <a:sym typeface="Codec Pro ExtraBold"/>
                        </a:rPr>
                        <a:t>Data Storage</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377"/>
                        </a:lnSpc>
                        <a:defRPr/>
                      </a:pPr>
                      <a:r>
                        <a:rPr lang="en-US" sz="1697">
                          <a:solidFill>
                            <a:srgbClr val="000000"/>
                          </a:solidFill>
                          <a:latin typeface="Canva Sans"/>
                          <a:ea typeface="Canva Sans"/>
                          <a:cs typeface="Canva Sans"/>
                          <a:sym typeface="Canva Sans"/>
                        </a:rPr>
                        <a:t>Structured data following a predefined schema to facilitate efficient querying and analysis</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377"/>
                        </a:lnSpc>
                        <a:defRPr/>
                      </a:pPr>
                      <a:r>
                        <a:rPr lang="en-US" sz="1697">
                          <a:solidFill>
                            <a:srgbClr val="000000"/>
                          </a:solidFill>
                          <a:latin typeface="Canva Sans"/>
                          <a:ea typeface="Canva Sans"/>
                          <a:cs typeface="Canva Sans"/>
                          <a:sym typeface="Canva Sans"/>
                        </a:rPr>
                        <a:t>Diverse data types: text files, documents, images, videos, logs, sensor data</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2"/>
                  </a:ext>
                </a:extLst>
              </a:tr>
              <a:tr h="1234799">
                <a:tc>
                  <a:txBody>
                    <a:bodyPr/>
                    <a:lstStyle/>
                    <a:p>
                      <a:pPr algn="ctr">
                        <a:lnSpc>
                          <a:spcPts val="2377"/>
                        </a:lnSpc>
                        <a:defRPr/>
                      </a:pPr>
                      <a:r>
                        <a:rPr lang="en-US" sz="1697">
                          <a:solidFill>
                            <a:srgbClr val="000000"/>
                          </a:solidFill>
                          <a:latin typeface="Codec Pro ExtraBold"/>
                          <a:ea typeface="Codec Pro ExtraBold"/>
                          <a:cs typeface="Codec Pro ExtraBold"/>
                          <a:sym typeface="Codec Pro ExtraBold"/>
                        </a:rPr>
                        <a:t>Data Structure</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377"/>
                        </a:lnSpc>
                        <a:defRPr/>
                      </a:pPr>
                      <a:r>
                        <a:rPr lang="en-US" sz="1697">
                          <a:solidFill>
                            <a:srgbClr val="000000"/>
                          </a:solidFill>
                          <a:latin typeface="Canva Sans"/>
                          <a:ea typeface="Canva Sans"/>
                          <a:cs typeface="Canva Sans"/>
                          <a:sym typeface="Canva Sans"/>
                        </a:rPr>
                        <a:t>Enforcing a structured schema design, ensuring data consistency and integrity</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377"/>
                        </a:lnSpc>
                        <a:defRPr/>
                      </a:pPr>
                      <a:r>
                        <a:rPr lang="en-US" sz="1697">
                          <a:solidFill>
                            <a:srgbClr val="000000"/>
                          </a:solidFill>
                          <a:latin typeface="Canva Sans"/>
                          <a:ea typeface="Canva Sans"/>
                          <a:cs typeface="Canva Sans"/>
                          <a:sym typeface="Canva Sans"/>
                        </a:rPr>
                        <a:t>Lack of predefined schema or data organization, allowing flexibility for exploration and experimentation</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3"/>
                  </a:ext>
                </a:extLst>
              </a:tr>
              <a:tr h="1234799">
                <a:tc>
                  <a:txBody>
                    <a:bodyPr/>
                    <a:lstStyle/>
                    <a:p>
                      <a:pPr algn="ctr">
                        <a:lnSpc>
                          <a:spcPts val="2377"/>
                        </a:lnSpc>
                        <a:defRPr/>
                      </a:pPr>
                      <a:r>
                        <a:rPr lang="en-US" sz="1697">
                          <a:solidFill>
                            <a:srgbClr val="000000"/>
                          </a:solidFill>
                          <a:latin typeface="Codec Pro ExtraBold"/>
                          <a:ea typeface="Codec Pro ExtraBold"/>
                          <a:cs typeface="Codec Pro ExtraBold"/>
                          <a:sym typeface="Codec Pro ExtraBold"/>
                        </a:rPr>
                        <a:t>Data Transformation</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377"/>
                        </a:lnSpc>
                        <a:defRPr/>
                      </a:pPr>
                      <a:r>
                        <a:rPr lang="en-US" sz="1697">
                          <a:solidFill>
                            <a:srgbClr val="000000"/>
                          </a:solidFill>
                          <a:latin typeface="Canva Sans"/>
                          <a:ea typeface="Canva Sans"/>
                          <a:cs typeface="Canva Sans"/>
                          <a:sym typeface="Canva Sans"/>
                        </a:rPr>
                        <a:t>ETL process: data is extracted, cleaned, and transformed before being loaded into the warehouse</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377"/>
                        </a:lnSpc>
                        <a:defRPr/>
                      </a:pPr>
                      <a:r>
                        <a:rPr lang="en-US" sz="1697">
                          <a:solidFill>
                            <a:srgbClr val="000000"/>
                          </a:solidFill>
                          <a:latin typeface="Canva Sans"/>
                          <a:ea typeface="Canva Sans"/>
                          <a:cs typeface="Canva Sans"/>
                          <a:sym typeface="Canva Sans"/>
                        </a:rPr>
                        <a:t>Schema enforcement occurs when data is extracted from the lake for analysis</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4"/>
                  </a:ext>
                </a:extLst>
              </a:tr>
              <a:tr h="1234799">
                <a:tc>
                  <a:txBody>
                    <a:bodyPr/>
                    <a:lstStyle/>
                    <a:p>
                      <a:pPr algn="ctr">
                        <a:lnSpc>
                          <a:spcPts val="2377"/>
                        </a:lnSpc>
                        <a:defRPr/>
                      </a:pPr>
                      <a:r>
                        <a:rPr lang="en-US" sz="1697">
                          <a:solidFill>
                            <a:srgbClr val="000000"/>
                          </a:solidFill>
                          <a:latin typeface="Codec Pro ExtraBold"/>
                          <a:ea typeface="Codec Pro ExtraBold"/>
                          <a:cs typeface="Codec Pro ExtraBold"/>
                          <a:sym typeface="Codec Pro ExtraBold"/>
                        </a:rPr>
                        <a:t>Scalability</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377"/>
                        </a:lnSpc>
                        <a:defRPr/>
                      </a:pPr>
                      <a:r>
                        <a:rPr lang="en-US" sz="1697">
                          <a:solidFill>
                            <a:srgbClr val="000000"/>
                          </a:solidFill>
                          <a:latin typeface="Canva Sans"/>
                          <a:ea typeface="Canva Sans"/>
                          <a:cs typeface="Canva Sans"/>
                          <a:sym typeface="Canva Sans"/>
                        </a:rPr>
                        <a:t>Handling structured data and offering vertical scalability by scaling up resources</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377"/>
                        </a:lnSpc>
                        <a:defRPr/>
                      </a:pPr>
                      <a:r>
                        <a:rPr lang="en-US" sz="1697">
                          <a:solidFill>
                            <a:srgbClr val="000000"/>
                          </a:solidFill>
                          <a:latin typeface="Canva Sans"/>
                          <a:ea typeface="Canva Sans"/>
                          <a:cs typeface="Canva Sans"/>
                          <a:sym typeface="Canva Sans"/>
                        </a:rPr>
                        <a:t>Handling massive volumes of data and providing horizontal scalability</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5"/>
                  </a:ext>
                </a:extLst>
              </a:tr>
              <a:tr h="1234799">
                <a:tc>
                  <a:txBody>
                    <a:bodyPr/>
                    <a:lstStyle/>
                    <a:p>
                      <a:pPr algn="ctr">
                        <a:lnSpc>
                          <a:spcPts val="2377"/>
                        </a:lnSpc>
                        <a:defRPr/>
                      </a:pPr>
                      <a:r>
                        <a:rPr lang="en-US" sz="1697" dirty="0">
                          <a:solidFill>
                            <a:srgbClr val="000000"/>
                          </a:solidFill>
                          <a:latin typeface="Codec Pro ExtraBold"/>
                          <a:ea typeface="Codec Pro ExtraBold"/>
                          <a:cs typeface="Codec Pro ExtraBold"/>
                          <a:sym typeface="Codec Pro ExtraBold"/>
                        </a:rPr>
                        <a:t>Data Processing</a:t>
                      </a:r>
                      <a:endParaRPr lang="en-US" sz="1100" dirty="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377"/>
                        </a:lnSpc>
                        <a:defRPr/>
                      </a:pPr>
                      <a:r>
                        <a:rPr lang="en-US" sz="1697">
                          <a:solidFill>
                            <a:srgbClr val="000000"/>
                          </a:solidFill>
                          <a:latin typeface="Canva Sans"/>
                          <a:ea typeface="Canva Sans"/>
                          <a:cs typeface="Canva Sans"/>
                          <a:sym typeface="Canva Sans"/>
                        </a:rPr>
                        <a:t>Supporting SQL-based querying and reporting tools for analytics purposes</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377"/>
                        </a:lnSpc>
                        <a:defRPr/>
                      </a:pPr>
                      <a:r>
                        <a:rPr lang="en-US" sz="1697" dirty="0">
                          <a:solidFill>
                            <a:srgbClr val="000000"/>
                          </a:solidFill>
                          <a:latin typeface="Canva Sans"/>
                          <a:ea typeface="Canva Sans"/>
                          <a:cs typeface="Canva Sans"/>
                          <a:sym typeface="Canva Sans"/>
                        </a:rPr>
                        <a:t>Supporting various frameworks (Apache Hadoop, Apache Spark) to perform distributed data processing and analytics</a:t>
                      </a:r>
                      <a:endParaRPr lang="en-US" sz="1100" dirty="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6"/>
                  </a:ext>
                </a:extLst>
              </a:tr>
            </a:tbl>
          </a:graphicData>
        </a:graphic>
      </p:graphicFrame>
      <p:sp>
        <p:nvSpPr>
          <p:cNvPr id="11" name="TextBox 11"/>
          <p:cNvSpPr txBox="1"/>
          <p:nvPr/>
        </p:nvSpPr>
        <p:spPr>
          <a:xfrm>
            <a:off x="16692428" y="9306816"/>
            <a:ext cx="152400" cy="200025"/>
          </a:xfrm>
          <a:prstGeom prst="rect">
            <a:avLst/>
          </a:prstGeom>
        </p:spPr>
        <p:txBody>
          <a:bodyPr wrap="none" lIns="0" tIns="0" rIns="0" bIns="0" rtlCol="0" anchor="t">
            <a:spAutoFit/>
          </a:bodyPr>
          <a:lstStyle/>
          <a:p>
            <a:pPr algn="ctr">
              <a:lnSpc>
                <a:spcPts val="2800"/>
              </a:lnSpc>
              <a:spcBef>
                <a:spcPct val="0"/>
              </a:spcBef>
            </a:pPr>
            <a:r>
              <a:rPr lang="en-US" sz="2000" b="1">
                <a:solidFill>
                  <a:srgbClr val="000000"/>
                </a:solidFill>
                <a:latin typeface="Open Sans 1 Bold"/>
                <a:ea typeface="Open Sans 1 Bold"/>
                <a:cs typeface="Open Sans 1 Bold"/>
                <a:sym typeface="Open Sans 1 Bold"/>
              </a:rPr>
              <a:t>13</a:t>
            </a:r>
          </a:p>
        </p:txBody>
      </p:sp>
      <p:sp>
        <p:nvSpPr>
          <p:cNvPr id="12" name="TextBox 12"/>
          <p:cNvSpPr txBox="1"/>
          <p:nvPr/>
        </p:nvSpPr>
        <p:spPr>
          <a:xfrm>
            <a:off x="5248789" y="256682"/>
            <a:ext cx="8129870" cy="1163908"/>
          </a:xfrm>
          <a:prstGeom prst="rect">
            <a:avLst/>
          </a:prstGeom>
        </p:spPr>
        <p:txBody>
          <a:bodyPr wrap="square" lIns="0" tIns="0" rIns="0" bIns="0" rtlCol="0" anchor="t">
            <a:spAutoFit/>
          </a:bodyPr>
          <a:lstStyle/>
          <a:p>
            <a:pPr algn="ctr">
              <a:lnSpc>
                <a:spcPts val="6066"/>
              </a:lnSpc>
            </a:pPr>
            <a:r>
              <a:rPr lang="en-US" sz="5055" dirty="0">
                <a:solidFill>
                  <a:srgbClr val="FF4454"/>
                </a:solidFill>
                <a:latin typeface="Anton"/>
                <a:ea typeface="Anton"/>
                <a:cs typeface="Anton"/>
                <a:sym typeface="Anton"/>
              </a:rPr>
              <a:t>DATA WAREHOUSE VS. DATA LAKE</a:t>
            </a:r>
          </a:p>
          <a:p>
            <a:pPr algn="ctr">
              <a:lnSpc>
                <a:spcPts val="2217"/>
              </a:lnSpc>
            </a:pPr>
            <a:endParaRPr lang="en-US" sz="5055" dirty="0">
              <a:solidFill>
                <a:srgbClr val="FF4454"/>
              </a:solidFill>
              <a:latin typeface="Anton"/>
              <a:ea typeface="Anton"/>
              <a:cs typeface="Anton"/>
              <a:sym typeface="Anton"/>
            </a:endParaRPr>
          </a:p>
        </p:txBody>
      </p:sp>
      <p:grpSp>
        <p:nvGrpSpPr>
          <p:cNvPr id="13" name="Group 13"/>
          <p:cNvGrpSpPr/>
          <p:nvPr/>
        </p:nvGrpSpPr>
        <p:grpSpPr>
          <a:xfrm>
            <a:off x="16001640" y="8589295"/>
            <a:ext cx="3086100" cy="3086100"/>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16" name="TextBox 16"/>
          <p:cNvSpPr txBox="1"/>
          <p:nvPr/>
        </p:nvSpPr>
        <p:spPr>
          <a:xfrm>
            <a:off x="16895198" y="9220200"/>
            <a:ext cx="290512" cy="339725"/>
          </a:xfrm>
          <a:prstGeom prst="rect">
            <a:avLst/>
          </a:prstGeom>
        </p:spPr>
        <p:txBody>
          <a:bodyPr lIns="0" tIns="0" rIns="0" bIns="0" rtlCol="0" anchor="t">
            <a:spAutoFit/>
          </a:bodyPr>
          <a:lstStyle/>
          <a:p>
            <a:pPr algn="ctr">
              <a:lnSpc>
                <a:spcPts val="2799"/>
              </a:lnSpc>
              <a:spcBef>
                <a:spcPct val="0"/>
              </a:spcBef>
            </a:pPr>
            <a:r>
              <a:rPr lang="en-US" sz="1999" b="1" dirty="0">
                <a:solidFill>
                  <a:srgbClr val="000000"/>
                </a:solidFill>
                <a:latin typeface="Open Sans 2 Bold"/>
                <a:ea typeface="Open Sans 2 Bold"/>
                <a:cs typeface="Open Sans 2 Bold"/>
                <a:sym typeface="Open Sans 2 Bold"/>
              </a:rPr>
              <a:t>13</a:t>
            </a:r>
          </a:p>
        </p:txBody>
      </p:sp>
      <mc:AlternateContent xmlns:mc="http://schemas.openxmlformats.org/markup-compatibility/2006">
        <mc:Choice xmlns:p14="http://schemas.microsoft.com/office/powerpoint/2010/main" Requires="p14">
          <p:contentPart p14:bwMode="auto" r:id="rId4">
            <p14:nvContentPartPr>
              <p14:cNvPr id="18" name="Ink 17">
                <a:extLst>
                  <a:ext uri="{FF2B5EF4-FFF2-40B4-BE49-F238E27FC236}">
                    <a16:creationId xmlns:a16="http://schemas.microsoft.com/office/drawing/2014/main" id="{CABFD0E6-5A8B-CB29-1C5C-10E02E490233}"/>
                  </a:ext>
                </a:extLst>
              </p14:cNvPr>
              <p14:cNvContentPartPr/>
              <p14:nvPr/>
            </p14:nvContentPartPr>
            <p14:xfrm>
              <a:off x="-277516" y="2811862"/>
              <a:ext cx="360" cy="360"/>
            </p14:xfrm>
          </p:contentPart>
        </mc:Choice>
        <mc:Fallback>
          <p:pic>
            <p:nvPicPr>
              <p:cNvPr id="18" name="Ink 17">
                <a:extLst>
                  <a:ext uri="{FF2B5EF4-FFF2-40B4-BE49-F238E27FC236}">
                    <a16:creationId xmlns:a16="http://schemas.microsoft.com/office/drawing/2014/main" id="{CABFD0E6-5A8B-CB29-1C5C-10E02E490233}"/>
                  </a:ext>
                </a:extLst>
              </p:cNvPr>
              <p:cNvPicPr/>
              <p:nvPr/>
            </p:nvPicPr>
            <p:blipFill>
              <a:blip r:embed="rId5"/>
              <a:stretch>
                <a:fillRect/>
              </a:stretch>
            </p:blipFill>
            <p:spPr>
              <a:xfrm>
                <a:off x="-283636" y="2805742"/>
                <a:ext cx="12600" cy="1260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2025019" y="572256"/>
            <a:ext cx="15012348" cy="1362075"/>
          </a:xfrm>
          <a:prstGeom prst="rect">
            <a:avLst/>
          </a:prstGeom>
        </p:spPr>
        <p:txBody>
          <a:bodyPr lIns="0" tIns="0" rIns="0" bIns="0" rtlCol="0" anchor="t">
            <a:spAutoFit/>
          </a:bodyPr>
          <a:lstStyle/>
          <a:p>
            <a:pPr algn="ctr">
              <a:lnSpc>
                <a:spcPts val="10795"/>
              </a:lnSpc>
            </a:pPr>
            <a:r>
              <a:rPr lang="en-US" sz="8996">
                <a:solidFill>
                  <a:srgbClr val="FF4454"/>
                </a:solidFill>
                <a:latin typeface="Anton"/>
                <a:ea typeface="Anton"/>
                <a:cs typeface="Anton"/>
                <a:sym typeface="Anton"/>
              </a:rPr>
              <a:t>BIG DATA AND DATA WAREHOUSING</a:t>
            </a:r>
          </a:p>
        </p:txBody>
      </p:sp>
      <p:grpSp>
        <p:nvGrpSpPr>
          <p:cNvPr id="3" name="Group 3"/>
          <p:cNvGrpSpPr/>
          <p:nvPr/>
        </p:nvGrpSpPr>
        <p:grpSpPr>
          <a:xfrm>
            <a:off x="-1357611" y="-1286368"/>
            <a:ext cx="3086100" cy="308610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6" name="Group 6"/>
          <p:cNvGrpSpPr/>
          <p:nvPr/>
        </p:nvGrpSpPr>
        <p:grpSpPr>
          <a:xfrm>
            <a:off x="743479" y="690861"/>
            <a:ext cx="1191540" cy="119154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9" name="TextBox 9"/>
          <p:cNvSpPr txBox="1"/>
          <p:nvPr/>
        </p:nvSpPr>
        <p:spPr>
          <a:xfrm>
            <a:off x="16692428" y="9306816"/>
            <a:ext cx="152400" cy="200025"/>
          </a:xfrm>
          <a:prstGeom prst="rect">
            <a:avLst/>
          </a:prstGeom>
        </p:spPr>
        <p:txBody>
          <a:bodyPr wrap="none" lIns="0" tIns="0" rIns="0" bIns="0" rtlCol="0" anchor="t">
            <a:spAutoFit/>
          </a:bodyPr>
          <a:lstStyle/>
          <a:p>
            <a:pPr algn="ctr">
              <a:lnSpc>
                <a:spcPts val="2800"/>
              </a:lnSpc>
              <a:spcBef>
                <a:spcPct val="0"/>
              </a:spcBef>
            </a:pPr>
            <a:r>
              <a:rPr lang="en-US" sz="2000" b="1">
                <a:solidFill>
                  <a:srgbClr val="000000"/>
                </a:solidFill>
                <a:latin typeface="Open Sans 1 Bold"/>
                <a:ea typeface="Open Sans 1 Bold"/>
                <a:cs typeface="Open Sans 1 Bold"/>
                <a:sym typeface="Open Sans 1 Bold"/>
              </a:rPr>
              <a:t>14</a:t>
            </a:r>
          </a:p>
        </p:txBody>
      </p:sp>
      <p:grpSp>
        <p:nvGrpSpPr>
          <p:cNvPr id="10" name="Group 10"/>
          <p:cNvGrpSpPr/>
          <p:nvPr/>
        </p:nvGrpSpPr>
        <p:grpSpPr>
          <a:xfrm>
            <a:off x="1339249" y="2427553"/>
            <a:ext cx="7533789" cy="2112865"/>
            <a:chOff x="0" y="0"/>
            <a:chExt cx="1930433" cy="541394"/>
          </a:xfrm>
        </p:grpSpPr>
        <p:sp>
          <p:nvSpPr>
            <p:cNvPr id="11" name="Freeform 11"/>
            <p:cNvSpPr/>
            <p:nvPr/>
          </p:nvSpPr>
          <p:spPr>
            <a:xfrm>
              <a:off x="0" y="0"/>
              <a:ext cx="1930433" cy="541394"/>
            </a:xfrm>
            <a:custGeom>
              <a:avLst/>
              <a:gdLst/>
              <a:ahLst/>
              <a:cxnLst/>
              <a:rect l="l" t="t" r="r" b="b"/>
              <a:pathLst>
                <a:path w="1930433" h="541394">
                  <a:moveTo>
                    <a:pt x="34939" y="0"/>
                  </a:moveTo>
                  <a:lnTo>
                    <a:pt x="1895494" y="0"/>
                  </a:lnTo>
                  <a:cubicBezTo>
                    <a:pt x="1914790" y="0"/>
                    <a:pt x="1930433" y="15643"/>
                    <a:pt x="1930433" y="34939"/>
                  </a:cubicBezTo>
                  <a:lnTo>
                    <a:pt x="1930433" y="506454"/>
                  </a:lnTo>
                  <a:cubicBezTo>
                    <a:pt x="1930433" y="515721"/>
                    <a:pt x="1926752" y="524608"/>
                    <a:pt x="1920200" y="531160"/>
                  </a:cubicBezTo>
                  <a:cubicBezTo>
                    <a:pt x="1913647" y="537712"/>
                    <a:pt x="1904760" y="541394"/>
                    <a:pt x="1895494" y="541394"/>
                  </a:cubicBezTo>
                  <a:lnTo>
                    <a:pt x="34939" y="541394"/>
                  </a:lnTo>
                  <a:cubicBezTo>
                    <a:pt x="15643" y="541394"/>
                    <a:pt x="0" y="525751"/>
                    <a:pt x="0" y="506454"/>
                  </a:cubicBezTo>
                  <a:lnTo>
                    <a:pt x="0" y="34939"/>
                  </a:lnTo>
                  <a:cubicBezTo>
                    <a:pt x="0" y="15643"/>
                    <a:pt x="15643" y="0"/>
                    <a:pt x="34939" y="0"/>
                  </a:cubicBezTo>
                  <a:close/>
                </a:path>
              </a:pathLst>
            </a:custGeom>
            <a:solidFill>
              <a:srgbClr val="DC0E20"/>
            </a:solidFill>
            <a:ln w="38100" cap="rnd">
              <a:gradFill>
                <a:gsLst>
                  <a:gs pos="0">
                    <a:srgbClr val="DC0E20">
                      <a:alpha val="100000"/>
                    </a:srgbClr>
                  </a:gs>
                  <a:gs pos="100000">
                    <a:srgbClr val="FF4454">
                      <a:alpha val="100000"/>
                    </a:srgbClr>
                  </a:gs>
                </a:gsLst>
                <a:lin ang="0"/>
              </a:gradFill>
              <a:prstDash val="solid"/>
              <a:round/>
            </a:ln>
          </p:spPr>
          <p:txBody>
            <a:bodyPr/>
            <a:lstStyle/>
            <a:p>
              <a:endParaRPr lang="en-US"/>
            </a:p>
          </p:txBody>
        </p:sp>
        <p:sp>
          <p:nvSpPr>
            <p:cNvPr id="12" name="TextBox 12"/>
            <p:cNvSpPr txBox="1"/>
            <p:nvPr/>
          </p:nvSpPr>
          <p:spPr>
            <a:xfrm>
              <a:off x="0" y="-28575"/>
              <a:ext cx="1930433" cy="569969"/>
            </a:xfrm>
            <a:prstGeom prst="rect">
              <a:avLst/>
            </a:prstGeom>
          </p:spPr>
          <p:txBody>
            <a:bodyPr lIns="50800" tIns="50800" rIns="50800" bIns="50800" rtlCol="0" anchor="ctr"/>
            <a:lstStyle/>
            <a:p>
              <a:pPr marL="0" lvl="0" indent="0" algn="ctr">
                <a:lnSpc>
                  <a:spcPts val="2541"/>
                </a:lnSpc>
                <a:spcBef>
                  <a:spcPct val="0"/>
                </a:spcBef>
              </a:pPr>
              <a:endParaRPr/>
            </a:p>
          </p:txBody>
        </p:sp>
      </p:grpSp>
      <p:sp>
        <p:nvSpPr>
          <p:cNvPr id="13" name="TextBox 13"/>
          <p:cNvSpPr txBox="1"/>
          <p:nvPr/>
        </p:nvSpPr>
        <p:spPr>
          <a:xfrm>
            <a:off x="2162936" y="2575105"/>
            <a:ext cx="5886413" cy="1641462"/>
          </a:xfrm>
          <a:prstGeom prst="rect">
            <a:avLst/>
          </a:prstGeom>
        </p:spPr>
        <p:txBody>
          <a:bodyPr lIns="0" tIns="0" rIns="0" bIns="0" rtlCol="0" anchor="t">
            <a:spAutoFit/>
          </a:bodyPr>
          <a:lstStyle/>
          <a:p>
            <a:pPr algn="ctr">
              <a:lnSpc>
                <a:spcPts val="2087"/>
              </a:lnSpc>
            </a:pPr>
            <a:endParaRPr/>
          </a:p>
          <a:p>
            <a:pPr algn="ctr">
              <a:lnSpc>
                <a:spcPts val="2226"/>
              </a:lnSpc>
            </a:pPr>
            <a:r>
              <a:rPr lang="en-US" sz="2006" b="1" spc="-98">
                <a:solidFill>
                  <a:srgbClr val="000000"/>
                </a:solidFill>
                <a:latin typeface="Canva Sans Bold"/>
                <a:ea typeface="Canva Sans Bold"/>
                <a:cs typeface="Canva Sans Bold"/>
                <a:sym typeface="Canva Sans Bold"/>
              </a:rPr>
              <a:t>Big data is the powerhouse, collecting and storing tons of raw material from everywhere.</a:t>
            </a:r>
          </a:p>
          <a:p>
            <a:pPr algn="ctr">
              <a:lnSpc>
                <a:spcPts val="2226"/>
              </a:lnSpc>
            </a:pPr>
            <a:r>
              <a:rPr lang="en-US" sz="2006" b="1" spc="-98">
                <a:solidFill>
                  <a:srgbClr val="000000"/>
                </a:solidFill>
                <a:latin typeface="Canva Sans Bold"/>
                <a:ea typeface="Canva Sans Bold"/>
                <a:cs typeface="Canva Sans Bold"/>
                <a:sym typeface="Canva Sans Bold"/>
              </a:rPr>
              <a:t>Data warehousing is the organizer. It takes it all and makes sense like a smart assistant who knows how to file everything neatly.</a:t>
            </a:r>
          </a:p>
        </p:txBody>
      </p:sp>
      <p:grpSp>
        <p:nvGrpSpPr>
          <p:cNvPr id="14" name="Group 14"/>
          <p:cNvGrpSpPr/>
          <p:nvPr/>
        </p:nvGrpSpPr>
        <p:grpSpPr>
          <a:xfrm>
            <a:off x="10012079" y="2427553"/>
            <a:ext cx="7532611" cy="2112865"/>
            <a:chOff x="0" y="0"/>
            <a:chExt cx="1930131" cy="541394"/>
          </a:xfrm>
        </p:grpSpPr>
        <p:sp>
          <p:nvSpPr>
            <p:cNvPr id="15" name="Freeform 15"/>
            <p:cNvSpPr/>
            <p:nvPr/>
          </p:nvSpPr>
          <p:spPr>
            <a:xfrm>
              <a:off x="0" y="0"/>
              <a:ext cx="1930131" cy="541394"/>
            </a:xfrm>
            <a:custGeom>
              <a:avLst/>
              <a:gdLst/>
              <a:ahLst/>
              <a:cxnLst/>
              <a:rect l="l" t="t" r="r" b="b"/>
              <a:pathLst>
                <a:path w="1930131" h="541394">
                  <a:moveTo>
                    <a:pt x="34945" y="0"/>
                  </a:moveTo>
                  <a:lnTo>
                    <a:pt x="1895187" y="0"/>
                  </a:lnTo>
                  <a:cubicBezTo>
                    <a:pt x="1904454" y="0"/>
                    <a:pt x="1913343" y="3682"/>
                    <a:pt x="1919896" y="10235"/>
                  </a:cubicBezTo>
                  <a:cubicBezTo>
                    <a:pt x="1926450" y="16788"/>
                    <a:pt x="1930131" y="25677"/>
                    <a:pt x="1930131" y="34945"/>
                  </a:cubicBezTo>
                  <a:lnTo>
                    <a:pt x="1930131" y="506449"/>
                  </a:lnTo>
                  <a:cubicBezTo>
                    <a:pt x="1930131" y="515717"/>
                    <a:pt x="1926450" y="524605"/>
                    <a:pt x="1919896" y="531158"/>
                  </a:cubicBezTo>
                  <a:cubicBezTo>
                    <a:pt x="1913343" y="537712"/>
                    <a:pt x="1904454" y="541394"/>
                    <a:pt x="1895187" y="541394"/>
                  </a:cubicBezTo>
                  <a:lnTo>
                    <a:pt x="34945" y="541394"/>
                  </a:lnTo>
                  <a:cubicBezTo>
                    <a:pt x="25677" y="541394"/>
                    <a:pt x="16788" y="537712"/>
                    <a:pt x="10235" y="531158"/>
                  </a:cubicBezTo>
                  <a:cubicBezTo>
                    <a:pt x="3682" y="524605"/>
                    <a:pt x="0" y="515717"/>
                    <a:pt x="0" y="506449"/>
                  </a:cubicBezTo>
                  <a:lnTo>
                    <a:pt x="0" y="34945"/>
                  </a:lnTo>
                  <a:cubicBezTo>
                    <a:pt x="0" y="25677"/>
                    <a:pt x="3682" y="16788"/>
                    <a:pt x="10235" y="10235"/>
                  </a:cubicBezTo>
                  <a:cubicBezTo>
                    <a:pt x="16788" y="3682"/>
                    <a:pt x="25677" y="0"/>
                    <a:pt x="34945" y="0"/>
                  </a:cubicBezTo>
                  <a:close/>
                </a:path>
              </a:pathLst>
            </a:custGeom>
            <a:solidFill>
              <a:srgbClr val="DC0E20"/>
            </a:solidFill>
            <a:ln w="38100" cap="rnd">
              <a:gradFill>
                <a:gsLst>
                  <a:gs pos="0">
                    <a:srgbClr val="DC0E20">
                      <a:alpha val="100000"/>
                    </a:srgbClr>
                  </a:gs>
                  <a:gs pos="100000">
                    <a:srgbClr val="FF4454">
                      <a:alpha val="100000"/>
                    </a:srgbClr>
                  </a:gs>
                </a:gsLst>
                <a:lin ang="0"/>
              </a:gradFill>
              <a:prstDash val="solid"/>
              <a:round/>
            </a:ln>
          </p:spPr>
          <p:txBody>
            <a:bodyPr/>
            <a:lstStyle/>
            <a:p>
              <a:endParaRPr lang="en-US"/>
            </a:p>
          </p:txBody>
        </p:sp>
        <p:sp>
          <p:nvSpPr>
            <p:cNvPr id="16" name="TextBox 16"/>
            <p:cNvSpPr txBox="1"/>
            <p:nvPr/>
          </p:nvSpPr>
          <p:spPr>
            <a:xfrm>
              <a:off x="0" y="-28575"/>
              <a:ext cx="1930131" cy="569969"/>
            </a:xfrm>
            <a:prstGeom prst="rect">
              <a:avLst/>
            </a:prstGeom>
          </p:spPr>
          <p:txBody>
            <a:bodyPr lIns="50800" tIns="50800" rIns="50800" bIns="50800" rtlCol="0" anchor="ctr"/>
            <a:lstStyle/>
            <a:p>
              <a:pPr marL="0" lvl="0" indent="0" algn="ctr">
                <a:lnSpc>
                  <a:spcPts val="2541"/>
                </a:lnSpc>
                <a:spcBef>
                  <a:spcPct val="0"/>
                </a:spcBef>
              </a:pPr>
              <a:endParaRPr/>
            </a:p>
          </p:txBody>
        </p:sp>
      </p:grpSp>
      <p:grpSp>
        <p:nvGrpSpPr>
          <p:cNvPr id="17" name="Group 17"/>
          <p:cNvGrpSpPr/>
          <p:nvPr/>
        </p:nvGrpSpPr>
        <p:grpSpPr>
          <a:xfrm>
            <a:off x="1339249" y="4940060"/>
            <a:ext cx="7533789" cy="2219452"/>
            <a:chOff x="0" y="0"/>
            <a:chExt cx="1930433" cy="568705"/>
          </a:xfrm>
        </p:grpSpPr>
        <p:sp>
          <p:nvSpPr>
            <p:cNvPr id="18" name="Freeform 18"/>
            <p:cNvSpPr/>
            <p:nvPr/>
          </p:nvSpPr>
          <p:spPr>
            <a:xfrm>
              <a:off x="0" y="0"/>
              <a:ext cx="1930433" cy="568705"/>
            </a:xfrm>
            <a:custGeom>
              <a:avLst/>
              <a:gdLst/>
              <a:ahLst/>
              <a:cxnLst/>
              <a:rect l="l" t="t" r="r" b="b"/>
              <a:pathLst>
                <a:path w="1930433" h="568705">
                  <a:moveTo>
                    <a:pt x="34939" y="0"/>
                  </a:moveTo>
                  <a:lnTo>
                    <a:pt x="1895494" y="0"/>
                  </a:lnTo>
                  <a:cubicBezTo>
                    <a:pt x="1914790" y="0"/>
                    <a:pt x="1930433" y="15643"/>
                    <a:pt x="1930433" y="34939"/>
                  </a:cubicBezTo>
                  <a:lnTo>
                    <a:pt x="1930433" y="533766"/>
                  </a:lnTo>
                  <a:cubicBezTo>
                    <a:pt x="1930433" y="543032"/>
                    <a:pt x="1926752" y="551919"/>
                    <a:pt x="1920200" y="558471"/>
                  </a:cubicBezTo>
                  <a:cubicBezTo>
                    <a:pt x="1913647" y="565024"/>
                    <a:pt x="1904760" y="568705"/>
                    <a:pt x="1895494" y="568705"/>
                  </a:cubicBezTo>
                  <a:lnTo>
                    <a:pt x="34939" y="568705"/>
                  </a:lnTo>
                  <a:cubicBezTo>
                    <a:pt x="15643" y="568705"/>
                    <a:pt x="0" y="553062"/>
                    <a:pt x="0" y="533766"/>
                  </a:cubicBezTo>
                  <a:lnTo>
                    <a:pt x="0" y="34939"/>
                  </a:lnTo>
                  <a:cubicBezTo>
                    <a:pt x="0" y="15643"/>
                    <a:pt x="15643" y="0"/>
                    <a:pt x="34939" y="0"/>
                  </a:cubicBezTo>
                  <a:close/>
                </a:path>
              </a:pathLst>
            </a:custGeom>
            <a:solidFill>
              <a:srgbClr val="DC0E20"/>
            </a:solidFill>
            <a:ln w="38100" cap="rnd">
              <a:gradFill>
                <a:gsLst>
                  <a:gs pos="0">
                    <a:srgbClr val="DC0E20">
                      <a:alpha val="100000"/>
                    </a:srgbClr>
                  </a:gs>
                  <a:gs pos="100000">
                    <a:srgbClr val="FF4454">
                      <a:alpha val="100000"/>
                    </a:srgbClr>
                  </a:gs>
                </a:gsLst>
                <a:lin ang="0"/>
              </a:gradFill>
              <a:prstDash val="solid"/>
              <a:round/>
            </a:ln>
          </p:spPr>
          <p:txBody>
            <a:bodyPr/>
            <a:lstStyle/>
            <a:p>
              <a:endParaRPr lang="en-US"/>
            </a:p>
          </p:txBody>
        </p:sp>
        <p:sp>
          <p:nvSpPr>
            <p:cNvPr id="19" name="TextBox 19"/>
            <p:cNvSpPr txBox="1"/>
            <p:nvPr/>
          </p:nvSpPr>
          <p:spPr>
            <a:xfrm>
              <a:off x="0" y="-28575"/>
              <a:ext cx="1930433" cy="597280"/>
            </a:xfrm>
            <a:prstGeom prst="rect">
              <a:avLst/>
            </a:prstGeom>
          </p:spPr>
          <p:txBody>
            <a:bodyPr lIns="50800" tIns="50800" rIns="50800" bIns="50800" rtlCol="0" anchor="ctr"/>
            <a:lstStyle/>
            <a:p>
              <a:pPr marL="0" lvl="0" indent="0" algn="ctr">
                <a:lnSpc>
                  <a:spcPts val="2541"/>
                </a:lnSpc>
                <a:spcBef>
                  <a:spcPct val="0"/>
                </a:spcBef>
              </a:pPr>
              <a:endParaRPr/>
            </a:p>
          </p:txBody>
        </p:sp>
      </p:grpSp>
      <p:grpSp>
        <p:nvGrpSpPr>
          <p:cNvPr id="20" name="Group 20"/>
          <p:cNvGrpSpPr/>
          <p:nvPr/>
        </p:nvGrpSpPr>
        <p:grpSpPr>
          <a:xfrm>
            <a:off x="10012078" y="4980314"/>
            <a:ext cx="7532611" cy="2219452"/>
            <a:chOff x="0" y="0"/>
            <a:chExt cx="1930131" cy="568705"/>
          </a:xfrm>
        </p:grpSpPr>
        <p:sp>
          <p:nvSpPr>
            <p:cNvPr id="21" name="Freeform 21"/>
            <p:cNvSpPr/>
            <p:nvPr/>
          </p:nvSpPr>
          <p:spPr>
            <a:xfrm>
              <a:off x="0" y="0"/>
              <a:ext cx="1930131" cy="568705"/>
            </a:xfrm>
            <a:custGeom>
              <a:avLst/>
              <a:gdLst/>
              <a:ahLst/>
              <a:cxnLst/>
              <a:rect l="l" t="t" r="r" b="b"/>
              <a:pathLst>
                <a:path w="1930131" h="568705">
                  <a:moveTo>
                    <a:pt x="34945" y="0"/>
                  </a:moveTo>
                  <a:lnTo>
                    <a:pt x="1895187" y="0"/>
                  </a:lnTo>
                  <a:cubicBezTo>
                    <a:pt x="1904454" y="0"/>
                    <a:pt x="1913343" y="3682"/>
                    <a:pt x="1919896" y="10235"/>
                  </a:cubicBezTo>
                  <a:cubicBezTo>
                    <a:pt x="1926450" y="16788"/>
                    <a:pt x="1930131" y="25677"/>
                    <a:pt x="1930131" y="34945"/>
                  </a:cubicBezTo>
                  <a:lnTo>
                    <a:pt x="1930131" y="533760"/>
                  </a:lnTo>
                  <a:cubicBezTo>
                    <a:pt x="1930131" y="543028"/>
                    <a:pt x="1926450" y="551916"/>
                    <a:pt x="1919896" y="558470"/>
                  </a:cubicBezTo>
                  <a:cubicBezTo>
                    <a:pt x="1913343" y="565023"/>
                    <a:pt x="1904454" y="568705"/>
                    <a:pt x="1895187" y="568705"/>
                  </a:cubicBezTo>
                  <a:lnTo>
                    <a:pt x="34945" y="568705"/>
                  </a:lnTo>
                  <a:cubicBezTo>
                    <a:pt x="25677" y="568705"/>
                    <a:pt x="16788" y="565023"/>
                    <a:pt x="10235" y="558470"/>
                  </a:cubicBezTo>
                  <a:cubicBezTo>
                    <a:pt x="3682" y="551916"/>
                    <a:pt x="0" y="543028"/>
                    <a:pt x="0" y="533760"/>
                  </a:cubicBezTo>
                  <a:lnTo>
                    <a:pt x="0" y="34945"/>
                  </a:lnTo>
                  <a:cubicBezTo>
                    <a:pt x="0" y="25677"/>
                    <a:pt x="3682" y="16788"/>
                    <a:pt x="10235" y="10235"/>
                  </a:cubicBezTo>
                  <a:cubicBezTo>
                    <a:pt x="16788" y="3682"/>
                    <a:pt x="25677" y="0"/>
                    <a:pt x="34945" y="0"/>
                  </a:cubicBezTo>
                  <a:close/>
                </a:path>
              </a:pathLst>
            </a:custGeom>
            <a:solidFill>
              <a:srgbClr val="DC0E20"/>
            </a:solidFill>
            <a:ln w="38100" cap="rnd">
              <a:gradFill>
                <a:gsLst>
                  <a:gs pos="0">
                    <a:srgbClr val="DC0E20">
                      <a:alpha val="100000"/>
                    </a:srgbClr>
                  </a:gs>
                  <a:gs pos="100000">
                    <a:srgbClr val="FF4454">
                      <a:alpha val="100000"/>
                    </a:srgbClr>
                  </a:gs>
                </a:gsLst>
                <a:lin ang="0"/>
              </a:gradFill>
              <a:prstDash val="solid"/>
              <a:round/>
            </a:ln>
          </p:spPr>
          <p:txBody>
            <a:bodyPr/>
            <a:lstStyle/>
            <a:p>
              <a:endParaRPr lang="en-US"/>
            </a:p>
          </p:txBody>
        </p:sp>
        <p:sp>
          <p:nvSpPr>
            <p:cNvPr id="22" name="TextBox 22"/>
            <p:cNvSpPr txBox="1"/>
            <p:nvPr/>
          </p:nvSpPr>
          <p:spPr>
            <a:xfrm>
              <a:off x="0" y="-28575"/>
              <a:ext cx="1930131" cy="597280"/>
            </a:xfrm>
            <a:prstGeom prst="rect">
              <a:avLst/>
            </a:prstGeom>
          </p:spPr>
          <p:txBody>
            <a:bodyPr lIns="50800" tIns="50800" rIns="50800" bIns="50800" rtlCol="0" anchor="ctr"/>
            <a:lstStyle/>
            <a:p>
              <a:pPr marL="0" lvl="0" indent="0" algn="ctr">
                <a:lnSpc>
                  <a:spcPts val="2541"/>
                </a:lnSpc>
                <a:spcBef>
                  <a:spcPct val="0"/>
                </a:spcBef>
              </a:pPr>
              <a:endParaRPr/>
            </a:p>
          </p:txBody>
        </p:sp>
      </p:grpSp>
      <p:sp>
        <p:nvSpPr>
          <p:cNvPr id="23" name="Freeform 23"/>
          <p:cNvSpPr/>
          <p:nvPr/>
        </p:nvSpPr>
        <p:spPr>
          <a:xfrm flipH="1">
            <a:off x="-2424324" y="4540417"/>
            <a:ext cx="8801775" cy="8633722"/>
          </a:xfrm>
          <a:custGeom>
            <a:avLst/>
            <a:gdLst/>
            <a:ahLst/>
            <a:cxnLst/>
            <a:rect l="l" t="t" r="r" b="b"/>
            <a:pathLst>
              <a:path w="8801775" h="8633722">
                <a:moveTo>
                  <a:pt x="8801776" y="0"/>
                </a:moveTo>
                <a:lnTo>
                  <a:pt x="0" y="0"/>
                </a:lnTo>
                <a:lnTo>
                  <a:pt x="0" y="8633723"/>
                </a:lnTo>
                <a:lnTo>
                  <a:pt x="8801776" y="8633723"/>
                </a:lnTo>
                <a:lnTo>
                  <a:pt x="880177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4" name="Group 24"/>
          <p:cNvGrpSpPr/>
          <p:nvPr/>
        </p:nvGrpSpPr>
        <p:grpSpPr>
          <a:xfrm>
            <a:off x="16001640" y="8589295"/>
            <a:ext cx="3086100" cy="3086100"/>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26" name="TextBox 26"/>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27" name="TextBox 27"/>
          <p:cNvSpPr txBox="1"/>
          <p:nvPr/>
        </p:nvSpPr>
        <p:spPr>
          <a:xfrm>
            <a:off x="16895198" y="9220200"/>
            <a:ext cx="290512" cy="339725"/>
          </a:xfrm>
          <a:prstGeom prst="rect">
            <a:avLst/>
          </a:prstGeom>
        </p:spPr>
        <p:txBody>
          <a:bodyPr lIns="0" tIns="0" rIns="0" bIns="0" rtlCol="0" anchor="t">
            <a:spAutoFit/>
          </a:bodyPr>
          <a:lstStyle/>
          <a:p>
            <a:pPr algn="ctr">
              <a:lnSpc>
                <a:spcPts val="2799"/>
              </a:lnSpc>
              <a:spcBef>
                <a:spcPct val="0"/>
              </a:spcBef>
            </a:pPr>
            <a:r>
              <a:rPr lang="en-US" sz="1999" b="1">
                <a:solidFill>
                  <a:srgbClr val="000000"/>
                </a:solidFill>
                <a:latin typeface="Open Sans 2 Bold"/>
                <a:ea typeface="Open Sans 2 Bold"/>
                <a:cs typeface="Open Sans 2 Bold"/>
                <a:sym typeface="Open Sans 2 Bold"/>
              </a:rPr>
              <a:t>14</a:t>
            </a:r>
          </a:p>
        </p:txBody>
      </p:sp>
      <p:sp>
        <p:nvSpPr>
          <p:cNvPr id="28" name="TextBox 28"/>
          <p:cNvSpPr txBox="1"/>
          <p:nvPr/>
        </p:nvSpPr>
        <p:spPr>
          <a:xfrm>
            <a:off x="10835178" y="2588854"/>
            <a:ext cx="5886413" cy="1641462"/>
          </a:xfrm>
          <a:prstGeom prst="rect">
            <a:avLst/>
          </a:prstGeom>
        </p:spPr>
        <p:txBody>
          <a:bodyPr lIns="0" tIns="0" rIns="0" bIns="0" rtlCol="0" anchor="t">
            <a:spAutoFit/>
          </a:bodyPr>
          <a:lstStyle/>
          <a:p>
            <a:pPr algn="ctr">
              <a:lnSpc>
                <a:spcPts val="2087"/>
              </a:lnSpc>
            </a:pPr>
            <a:endParaRPr/>
          </a:p>
          <a:p>
            <a:pPr algn="ctr">
              <a:lnSpc>
                <a:spcPts val="2226"/>
              </a:lnSpc>
            </a:pPr>
            <a:r>
              <a:rPr lang="en-US" sz="2006" b="1" spc="-98">
                <a:solidFill>
                  <a:srgbClr val="000000"/>
                </a:solidFill>
                <a:latin typeface="Canva Sans Bold"/>
                <a:ea typeface="Canva Sans Bold"/>
                <a:cs typeface="Canva Sans Bold"/>
                <a:sym typeface="Canva Sans Bold"/>
              </a:rPr>
              <a:t>Together, they're unstoppable. Big data provides the material, and data warehousing makes it valuable. They help businesses make better decisions and understand their customers better than ever before.</a:t>
            </a:r>
          </a:p>
        </p:txBody>
      </p:sp>
      <p:sp>
        <p:nvSpPr>
          <p:cNvPr id="29" name="TextBox 29"/>
          <p:cNvSpPr txBox="1"/>
          <p:nvPr/>
        </p:nvSpPr>
        <p:spPr>
          <a:xfrm>
            <a:off x="1494087" y="5121289"/>
            <a:ext cx="7378951" cy="1641462"/>
          </a:xfrm>
          <a:prstGeom prst="rect">
            <a:avLst/>
          </a:prstGeom>
        </p:spPr>
        <p:txBody>
          <a:bodyPr lIns="0" tIns="0" rIns="0" bIns="0" rtlCol="0" anchor="t">
            <a:spAutoFit/>
          </a:bodyPr>
          <a:lstStyle/>
          <a:p>
            <a:pPr algn="ctr">
              <a:lnSpc>
                <a:spcPts val="2087"/>
              </a:lnSpc>
            </a:pPr>
            <a:endParaRPr/>
          </a:p>
          <a:p>
            <a:pPr algn="ctr">
              <a:lnSpc>
                <a:spcPts val="2226"/>
              </a:lnSpc>
            </a:pPr>
            <a:r>
              <a:rPr lang="en-US" sz="2006" b="1" spc="-98">
                <a:solidFill>
                  <a:srgbClr val="000000"/>
                </a:solidFill>
                <a:latin typeface="Canva Sans Bold"/>
                <a:ea typeface="Canva Sans Bold"/>
                <a:cs typeface="Canva Sans Bold"/>
                <a:sym typeface="Canva Sans Bold"/>
              </a:rPr>
              <a:t>      Relationship Between Data Warehouse and Big Data Analytics:</a:t>
            </a:r>
          </a:p>
          <a:p>
            <a:pPr algn="ctr">
              <a:lnSpc>
                <a:spcPts val="2226"/>
              </a:lnSpc>
            </a:pPr>
            <a:endParaRPr lang="en-US" sz="2006" b="1" spc="-98">
              <a:solidFill>
                <a:srgbClr val="000000"/>
              </a:solidFill>
              <a:latin typeface="Canva Sans Bold"/>
              <a:ea typeface="Canva Sans Bold"/>
              <a:cs typeface="Canva Sans Bold"/>
              <a:sym typeface="Canva Sans Bold"/>
            </a:endParaRPr>
          </a:p>
          <a:p>
            <a:pPr algn="ctr">
              <a:lnSpc>
                <a:spcPts val="2226"/>
              </a:lnSpc>
            </a:pPr>
            <a:r>
              <a:rPr lang="en-US" sz="2006" b="1" spc="-98">
                <a:solidFill>
                  <a:srgbClr val="000000"/>
                </a:solidFill>
                <a:latin typeface="Canva Sans Bold"/>
                <a:ea typeface="Canva Sans Bold"/>
                <a:cs typeface="Canva Sans Bold"/>
                <a:sym typeface="Canva Sans Bold"/>
              </a:rPr>
              <a:t> Data warehouses and big data analytics are closely related but serve different purposes. Schedule a call to complement reality with a profitable solution.</a:t>
            </a:r>
          </a:p>
        </p:txBody>
      </p:sp>
      <p:sp>
        <p:nvSpPr>
          <p:cNvPr id="30" name="TextBox 30"/>
          <p:cNvSpPr txBox="1"/>
          <p:nvPr/>
        </p:nvSpPr>
        <p:spPr>
          <a:xfrm>
            <a:off x="10075579" y="4949585"/>
            <a:ext cx="7405612" cy="2218556"/>
          </a:xfrm>
          <a:prstGeom prst="rect">
            <a:avLst/>
          </a:prstGeom>
        </p:spPr>
        <p:txBody>
          <a:bodyPr lIns="0" tIns="0" rIns="0" bIns="0" rtlCol="0" anchor="t">
            <a:spAutoFit/>
          </a:bodyPr>
          <a:lstStyle/>
          <a:p>
            <a:pPr algn="ctr">
              <a:lnSpc>
                <a:spcPts val="1739"/>
              </a:lnSpc>
            </a:pPr>
            <a:endParaRPr dirty="0"/>
          </a:p>
          <a:p>
            <a:pPr algn="ctr">
              <a:lnSpc>
                <a:spcPts val="2299"/>
              </a:lnSpc>
            </a:pPr>
            <a:r>
              <a:rPr lang="en-US" sz="2071" b="1" spc="-101" dirty="0">
                <a:solidFill>
                  <a:srgbClr val="000000"/>
                </a:solidFill>
                <a:latin typeface="Canva Sans Bold"/>
                <a:ea typeface="Canva Sans Bold"/>
                <a:cs typeface="Canva Sans Bold"/>
                <a:sym typeface="Canva Sans Bold"/>
              </a:rPr>
              <a:t>What is the difference?</a:t>
            </a:r>
          </a:p>
          <a:p>
            <a:pPr algn="ctr">
              <a:lnSpc>
                <a:spcPts val="1855"/>
              </a:lnSpc>
            </a:pPr>
            <a:endParaRPr lang="en-US" sz="2071" b="1" spc="-101" dirty="0">
              <a:solidFill>
                <a:srgbClr val="000000"/>
              </a:solidFill>
              <a:latin typeface="Canva Sans Bold"/>
              <a:ea typeface="Canva Sans Bold"/>
              <a:cs typeface="Canva Sans Bold"/>
              <a:sym typeface="Canva Sans Bold"/>
            </a:endParaRPr>
          </a:p>
          <a:p>
            <a:pPr algn="ctr">
              <a:lnSpc>
                <a:spcPts val="1855"/>
              </a:lnSpc>
            </a:pPr>
            <a:r>
              <a:rPr lang="en-US" sz="1670" b="0" i="0" dirty="0">
                <a:effectLst/>
                <a:latin typeface="Canva Sans Bold" panose="020B0604020202020204" charset="0"/>
              </a:rPr>
              <a:t>A data warehouse stores structured data collected, cleaned, and transformed for analysis. It is typically used for business intelligence and reporting applications and is designed to support complex queries and analysis of historical data.</a:t>
            </a:r>
          </a:p>
          <a:p>
            <a:pPr algn="ctr">
              <a:lnSpc>
                <a:spcPts val="1855"/>
              </a:lnSpc>
            </a:pPr>
            <a:r>
              <a:rPr lang="en-US" sz="1671" b="1" spc="-81" dirty="0">
                <a:solidFill>
                  <a:srgbClr val="000000"/>
                </a:solidFill>
                <a:latin typeface="Canva Sans Bold"/>
                <a:ea typeface="Canva Sans Bold"/>
                <a:cs typeface="Canva Sans Bold"/>
                <a:sym typeface="Canva Sans Bold"/>
              </a:rPr>
              <a:t>In contrast, big data analytics involves processing and analyzing large volumes of unstructured or semi-structured data to extract insights and trends.</a:t>
            </a:r>
          </a:p>
        </p:txBody>
      </p:sp>
      <p:grpSp>
        <p:nvGrpSpPr>
          <p:cNvPr id="31" name="Group 31"/>
          <p:cNvGrpSpPr/>
          <p:nvPr/>
        </p:nvGrpSpPr>
        <p:grpSpPr>
          <a:xfrm>
            <a:off x="12039600" y="5143500"/>
            <a:ext cx="313203" cy="313203"/>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a:p>
          </p:txBody>
        </p:sp>
        <p:sp>
          <p:nvSpPr>
            <p:cNvPr id="33" name="TextBox 33"/>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grpSp>
        <p:nvGrpSpPr>
          <p:cNvPr id="34" name="Group 34"/>
          <p:cNvGrpSpPr/>
          <p:nvPr/>
        </p:nvGrpSpPr>
        <p:grpSpPr>
          <a:xfrm>
            <a:off x="1430589" y="5399521"/>
            <a:ext cx="313203" cy="313203"/>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a:p>
          </p:txBody>
        </p:sp>
        <p:sp>
          <p:nvSpPr>
            <p:cNvPr id="36" name="TextBox 36"/>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grpSp>
        <p:nvGrpSpPr>
          <p:cNvPr id="37" name="Group 37"/>
          <p:cNvGrpSpPr/>
          <p:nvPr/>
        </p:nvGrpSpPr>
        <p:grpSpPr>
          <a:xfrm>
            <a:off x="5764887" y="7479569"/>
            <a:ext cx="7532611" cy="2219452"/>
            <a:chOff x="0" y="0"/>
            <a:chExt cx="1930131" cy="568705"/>
          </a:xfrm>
        </p:grpSpPr>
        <p:sp>
          <p:nvSpPr>
            <p:cNvPr id="38" name="Freeform 38"/>
            <p:cNvSpPr/>
            <p:nvPr/>
          </p:nvSpPr>
          <p:spPr>
            <a:xfrm>
              <a:off x="0" y="0"/>
              <a:ext cx="1930131" cy="568705"/>
            </a:xfrm>
            <a:custGeom>
              <a:avLst/>
              <a:gdLst/>
              <a:ahLst/>
              <a:cxnLst/>
              <a:rect l="l" t="t" r="r" b="b"/>
              <a:pathLst>
                <a:path w="1930131" h="568705">
                  <a:moveTo>
                    <a:pt x="34945" y="0"/>
                  </a:moveTo>
                  <a:lnTo>
                    <a:pt x="1895187" y="0"/>
                  </a:lnTo>
                  <a:cubicBezTo>
                    <a:pt x="1904454" y="0"/>
                    <a:pt x="1913343" y="3682"/>
                    <a:pt x="1919896" y="10235"/>
                  </a:cubicBezTo>
                  <a:cubicBezTo>
                    <a:pt x="1926450" y="16788"/>
                    <a:pt x="1930131" y="25677"/>
                    <a:pt x="1930131" y="34945"/>
                  </a:cubicBezTo>
                  <a:lnTo>
                    <a:pt x="1930131" y="533760"/>
                  </a:lnTo>
                  <a:cubicBezTo>
                    <a:pt x="1930131" y="543028"/>
                    <a:pt x="1926450" y="551916"/>
                    <a:pt x="1919896" y="558470"/>
                  </a:cubicBezTo>
                  <a:cubicBezTo>
                    <a:pt x="1913343" y="565023"/>
                    <a:pt x="1904454" y="568705"/>
                    <a:pt x="1895187" y="568705"/>
                  </a:cubicBezTo>
                  <a:lnTo>
                    <a:pt x="34945" y="568705"/>
                  </a:lnTo>
                  <a:cubicBezTo>
                    <a:pt x="25677" y="568705"/>
                    <a:pt x="16788" y="565023"/>
                    <a:pt x="10235" y="558470"/>
                  </a:cubicBezTo>
                  <a:cubicBezTo>
                    <a:pt x="3682" y="551916"/>
                    <a:pt x="0" y="543028"/>
                    <a:pt x="0" y="533760"/>
                  </a:cubicBezTo>
                  <a:lnTo>
                    <a:pt x="0" y="34945"/>
                  </a:lnTo>
                  <a:cubicBezTo>
                    <a:pt x="0" y="25677"/>
                    <a:pt x="3682" y="16788"/>
                    <a:pt x="10235" y="10235"/>
                  </a:cubicBezTo>
                  <a:cubicBezTo>
                    <a:pt x="16788" y="3682"/>
                    <a:pt x="25677" y="0"/>
                    <a:pt x="34945" y="0"/>
                  </a:cubicBezTo>
                  <a:close/>
                </a:path>
              </a:pathLst>
            </a:custGeom>
            <a:solidFill>
              <a:srgbClr val="DC0E20"/>
            </a:solidFill>
            <a:ln w="38100" cap="rnd">
              <a:gradFill>
                <a:gsLst>
                  <a:gs pos="0">
                    <a:srgbClr val="DC0E20">
                      <a:alpha val="100000"/>
                    </a:srgbClr>
                  </a:gs>
                  <a:gs pos="100000">
                    <a:srgbClr val="FF4454">
                      <a:alpha val="100000"/>
                    </a:srgbClr>
                  </a:gs>
                </a:gsLst>
                <a:lin ang="0"/>
              </a:gradFill>
              <a:prstDash val="solid"/>
              <a:round/>
            </a:ln>
          </p:spPr>
          <p:txBody>
            <a:bodyPr/>
            <a:lstStyle/>
            <a:p>
              <a:endParaRPr lang="en-US"/>
            </a:p>
          </p:txBody>
        </p:sp>
        <p:sp>
          <p:nvSpPr>
            <p:cNvPr id="39" name="TextBox 39"/>
            <p:cNvSpPr txBox="1"/>
            <p:nvPr/>
          </p:nvSpPr>
          <p:spPr>
            <a:xfrm>
              <a:off x="0" y="-28575"/>
              <a:ext cx="1930131" cy="597280"/>
            </a:xfrm>
            <a:prstGeom prst="rect">
              <a:avLst/>
            </a:prstGeom>
          </p:spPr>
          <p:txBody>
            <a:bodyPr lIns="50800" tIns="50800" rIns="50800" bIns="50800" rtlCol="0" anchor="ctr"/>
            <a:lstStyle/>
            <a:p>
              <a:pPr marL="0" lvl="0" indent="0" algn="ctr">
                <a:lnSpc>
                  <a:spcPts val="2541"/>
                </a:lnSpc>
                <a:spcBef>
                  <a:spcPct val="0"/>
                </a:spcBef>
              </a:pPr>
              <a:endParaRPr/>
            </a:p>
          </p:txBody>
        </p:sp>
      </p:grpSp>
      <p:sp>
        <p:nvSpPr>
          <p:cNvPr id="40" name="TextBox 40"/>
          <p:cNvSpPr txBox="1"/>
          <p:nvPr/>
        </p:nvSpPr>
        <p:spPr>
          <a:xfrm>
            <a:off x="5764887" y="7334098"/>
            <a:ext cx="7532611" cy="2282676"/>
          </a:xfrm>
          <a:prstGeom prst="rect">
            <a:avLst/>
          </a:prstGeom>
        </p:spPr>
        <p:txBody>
          <a:bodyPr wrap="square" lIns="0" tIns="0" rIns="0" bIns="0" rtlCol="0" anchor="t">
            <a:spAutoFit/>
          </a:bodyPr>
          <a:lstStyle/>
          <a:p>
            <a:pPr algn="ctr">
              <a:lnSpc>
                <a:spcPts val="1739"/>
              </a:lnSpc>
            </a:pPr>
            <a:endParaRPr dirty="0"/>
          </a:p>
          <a:p>
            <a:pPr algn="ctr">
              <a:lnSpc>
                <a:spcPts val="2299"/>
              </a:lnSpc>
            </a:pPr>
            <a:r>
              <a:rPr lang="en-US" sz="2071" b="1" spc="-101" dirty="0">
                <a:solidFill>
                  <a:srgbClr val="000000"/>
                </a:solidFill>
                <a:latin typeface="Canva Sans Bold"/>
                <a:ea typeface="Canva Sans Bold"/>
                <a:cs typeface="Canva Sans Bold"/>
                <a:sym typeface="Canva Sans Bold"/>
              </a:rPr>
              <a:t>Two benefits:</a:t>
            </a:r>
          </a:p>
          <a:p>
            <a:pPr algn="ctr">
              <a:lnSpc>
                <a:spcPts val="2299"/>
              </a:lnSpc>
            </a:pPr>
            <a:endParaRPr lang="en-US" sz="2071" b="1" spc="-101" dirty="0">
              <a:solidFill>
                <a:srgbClr val="000000"/>
              </a:solidFill>
              <a:latin typeface="Canva Sans Bold"/>
              <a:ea typeface="Canva Sans Bold"/>
              <a:cs typeface="Canva Sans Bold"/>
              <a:sym typeface="Canva Sans Bold"/>
            </a:endParaRPr>
          </a:p>
          <a:p>
            <a:pPr algn="ctr">
              <a:lnSpc>
                <a:spcPts val="2299"/>
              </a:lnSpc>
            </a:pPr>
            <a:r>
              <a:rPr lang="en-US" sz="2070" b="0" i="0" dirty="0">
                <a:effectLst/>
                <a:latin typeface="Canva Sans Bold" panose="020B0604020202020204" charset="0"/>
              </a:rPr>
              <a:t>1. Data warehouses can produce a single source of truth for the data used in big data analytics. </a:t>
            </a:r>
            <a:br>
              <a:rPr lang="en-US" sz="2400" dirty="0">
                <a:latin typeface="Canva Sans Bold" panose="020B0604020202020204" charset="0"/>
              </a:rPr>
            </a:br>
            <a:endParaRPr lang="en-US" sz="2071" b="1" spc="-101" dirty="0">
              <a:latin typeface="Canva Sans Bold" panose="020B0604020202020204" charset="0"/>
              <a:ea typeface="Canva Sans Bold"/>
              <a:cs typeface="Canva Sans Bold"/>
              <a:sym typeface="Canva Sans Bold"/>
              <a:hlinkClick r:id="rId4" tooltip="https://dataforest.ai/blog/best-data-warehousing-tools">
                <a:extLst>
                  <a:ext uri="{A12FA001-AC4F-418D-AE19-62706E023703}">
                    <ahyp:hlinkClr xmlns:ahyp="http://schemas.microsoft.com/office/drawing/2018/hyperlinkcolor" val="tx"/>
                  </a:ext>
                </a:extLst>
              </a:hlinkClick>
            </a:endParaRPr>
          </a:p>
          <a:p>
            <a:pPr algn="ctr">
              <a:lnSpc>
                <a:spcPts val="2299"/>
              </a:lnSpc>
            </a:pPr>
            <a:r>
              <a:rPr lang="en-US" sz="2071" b="1" spc="-101" dirty="0">
                <a:solidFill>
                  <a:srgbClr val="000000"/>
                </a:solidFill>
                <a:latin typeface="Canva Sans Bold"/>
                <a:ea typeface="Canva Sans Bold"/>
                <a:cs typeface="Canva Sans Bold"/>
                <a:sym typeface="Canva Sans Bold"/>
              </a:rPr>
              <a:t>2. Data warehouse produces a structured environment for big data analytics.</a:t>
            </a:r>
          </a:p>
        </p:txBody>
      </p:sp>
      <p:grpSp>
        <p:nvGrpSpPr>
          <p:cNvPr id="41" name="Group 41"/>
          <p:cNvGrpSpPr/>
          <p:nvPr/>
        </p:nvGrpSpPr>
        <p:grpSpPr>
          <a:xfrm>
            <a:off x="8305800" y="7542780"/>
            <a:ext cx="313203" cy="313203"/>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a:p>
          </p:txBody>
        </p:sp>
        <p:sp>
          <p:nvSpPr>
            <p:cNvPr id="43" name="TextBox 43"/>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5" name="Group 5"/>
          <p:cNvGrpSpPr/>
          <p:nvPr/>
        </p:nvGrpSpPr>
        <p:grpSpPr>
          <a:xfrm>
            <a:off x="-1357611" y="-1286368"/>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8" name="Group 8"/>
          <p:cNvGrpSpPr/>
          <p:nvPr/>
        </p:nvGrpSpPr>
        <p:grpSpPr>
          <a:xfrm>
            <a:off x="743479" y="690861"/>
            <a:ext cx="1191540" cy="119154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11" name="Group 11"/>
          <p:cNvGrpSpPr/>
          <p:nvPr/>
        </p:nvGrpSpPr>
        <p:grpSpPr>
          <a:xfrm>
            <a:off x="8911590" y="8903970"/>
            <a:ext cx="955357" cy="759143"/>
            <a:chOff x="0" y="0"/>
            <a:chExt cx="1273810" cy="1012190"/>
          </a:xfrm>
        </p:grpSpPr>
        <p:sp>
          <p:nvSpPr>
            <p:cNvPr id="12" name="Freeform 12"/>
            <p:cNvSpPr/>
            <p:nvPr/>
          </p:nvSpPr>
          <p:spPr>
            <a:xfrm>
              <a:off x="50800" y="38100"/>
              <a:ext cx="1177290" cy="924560"/>
            </a:xfrm>
            <a:custGeom>
              <a:avLst/>
              <a:gdLst/>
              <a:ahLst/>
              <a:cxnLst/>
              <a:rect l="l" t="t" r="r" b="b"/>
              <a:pathLst>
                <a:path w="1177290" h="924560">
                  <a:moveTo>
                    <a:pt x="0" y="104140"/>
                  </a:moveTo>
                  <a:cubicBezTo>
                    <a:pt x="114300" y="0"/>
                    <a:pt x="163830" y="17780"/>
                    <a:pt x="203200" y="26670"/>
                  </a:cubicBezTo>
                  <a:cubicBezTo>
                    <a:pt x="240030" y="36830"/>
                    <a:pt x="279400" y="55880"/>
                    <a:pt x="309880" y="69850"/>
                  </a:cubicBezTo>
                  <a:cubicBezTo>
                    <a:pt x="335280" y="82550"/>
                    <a:pt x="363220" y="109220"/>
                    <a:pt x="378460" y="109220"/>
                  </a:cubicBezTo>
                  <a:cubicBezTo>
                    <a:pt x="384810" y="107950"/>
                    <a:pt x="384810" y="99060"/>
                    <a:pt x="392430" y="97790"/>
                  </a:cubicBezTo>
                  <a:cubicBezTo>
                    <a:pt x="412750" y="92710"/>
                    <a:pt x="483870" y="105410"/>
                    <a:pt x="511810" y="125730"/>
                  </a:cubicBezTo>
                  <a:cubicBezTo>
                    <a:pt x="533400" y="140970"/>
                    <a:pt x="546100" y="170180"/>
                    <a:pt x="554990" y="193040"/>
                  </a:cubicBezTo>
                  <a:cubicBezTo>
                    <a:pt x="562610" y="210820"/>
                    <a:pt x="554990" y="240030"/>
                    <a:pt x="566420" y="247650"/>
                  </a:cubicBezTo>
                  <a:cubicBezTo>
                    <a:pt x="579120" y="256540"/>
                    <a:pt x="610870" y="231140"/>
                    <a:pt x="633730" y="233680"/>
                  </a:cubicBezTo>
                  <a:cubicBezTo>
                    <a:pt x="657860" y="236220"/>
                    <a:pt x="690880" y="250190"/>
                    <a:pt x="706120" y="265430"/>
                  </a:cubicBezTo>
                  <a:cubicBezTo>
                    <a:pt x="716280" y="276860"/>
                    <a:pt x="716280" y="298450"/>
                    <a:pt x="723900" y="306070"/>
                  </a:cubicBezTo>
                  <a:cubicBezTo>
                    <a:pt x="728980" y="311150"/>
                    <a:pt x="735330" y="307340"/>
                    <a:pt x="740410" y="312420"/>
                  </a:cubicBezTo>
                  <a:cubicBezTo>
                    <a:pt x="753110" y="325120"/>
                    <a:pt x="763270" y="386080"/>
                    <a:pt x="775970" y="392430"/>
                  </a:cubicBezTo>
                  <a:cubicBezTo>
                    <a:pt x="783590" y="396240"/>
                    <a:pt x="798830" y="382270"/>
                    <a:pt x="800100" y="383540"/>
                  </a:cubicBezTo>
                  <a:cubicBezTo>
                    <a:pt x="801370" y="384810"/>
                    <a:pt x="793750" y="389890"/>
                    <a:pt x="793750" y="391160"/>
                  </a:cubicBezTo>
                  <a:cubicBezTo>
                    <a:pt x="793750" y="391160"/>
                    <a:pt x="800100" y="388620"/>
                    <a:pt x="802640" y="387350"/>
                  </a:cubicBezTo>
                  <a:cubicBezTo>
                    <a:pt x="806450" y="386080"/>
                    <a:pt x="812800" y="383540"/>
                    <a:pt x="812800" y="383540"/>
                  </a:cubicBezTo>
                  <a:cubicBezTo>
                    <a:pt x="812800" y="383540"/>
                    <a:pt x="819150" y="382270"/>
                    <a:pt x="822960" y="381000"/>
                  </a:cubicBezTo>
                  <a:cubicBezTo>
                    <a:pt x="825500" y="381000"/>
                    <a:pt x="831850" y="379730"/>
                    <a:pt x="831850" y="379730"/>
                  </a:cubicBezTo>
                  <a:cubicBezTo>
                    <a:pt x="833120" y="379730"/>
                    <a:pt x="839470" y="381000"/>
                    <a:pt x="842010" y="381000"/>
                  </a:cubicBezTo>
                  <a:cubicBezTo>
                    <a:pt x="845820" y="381000"/>
                    <a:pt x="852170" y="382270"/>
                    <a:pt x="852170" y="382270"/>
                  </a:cubicBezTo>
                  <a:cubicBezTo>
                    <a:pt x="852170" y="382270"/>
                    <a:pt x="858520" y="383540"/>
                    <a:pt x="862330" y="384810"/>
                  </a:cubicBezTo>
                  <a:cubicBezTo>
                    <a:pt x="864870" y="386080"/>
                    <a:pt x="871220" y="388620"/>
                    <a:pt x="871220" y="388620"/>
                  </a:cubicBezTo>
                  <a:cubicBezTo>
                    <a:pt x="871220" y="388620"/>
                    <a:pt x="877570" y="392430"/>
                    <a:pt x="880110" y="393700"/>
                  </a:cubicBezTo>
                  <a:cubicBezTo>
                    <a:pt x="882650" y="396240"/>
                    <a:pt x="889000" y="398780"/>
                    <a:pt x="889000" y="398780"/>
                  </a:cubicBezTo>
                  <a:cubicBezTo>
                    <a:pt x="889000" y="398780"/>
                    <a:pt x="892810" y="403860"/>
                    <a:pt x="895350" y="406400"/>
                  </a:cubicBezTo>
                  <a:cubicBezTo>
                    <a:pt x="897890" y="408940"/>
                    <a:pt x="901700" y="414020"/>
                    <a:pt x="902970" y="414020"/>
                  </a:cubicBezTo>
                  <a:cubicBezTo>
                    <a:pt x="902970" y="414020"/>
                    <a:pt x="905510" y="420370"/>
                    <a:pt x="906780" y="422910"/>
                  </a:cubicBezTo>
                  <a:cubicBezTo>
                    <a:pt x="909320" y="425450"/>
                    <a:pt x="911860" y="431800"/>
                    <a:pt x="911860" y="431800"/>
                  </a:cubicBezTo>
                  <a:cubicBezTo>
                    <a:pt x="911860" y="431800"/>
                    <a:pt x="914400" y="438150"/>
                    <a:pt x="914400" y="440690"/>
                  </a:cubicBezTo>
                  <a:cubicBezTo>
                    <a:pt x="915670" y="444500"/>
                    <a:pt x="918210" y="450850"/>
                    <a:pt x="918210" y="450850"/>
                  </a:cubicBezTo>
                  <a:cubicBezTo>
                    <a:pt x="918210" y="450850"/>
                    <a:pt x="918210" y="457200"/>
                    <a:pt x="918210" y="461010"/>
                  </a:cubicBezTo>
                  <a:cubicBezTo>
                    <a:pt x="918210" y="464820"/>
                    <a:pt x="918210" y="471170"/>
                    <a:pt x="918210" y="471170"/>
                  </a:cubicBezTo>
                  <a:cubicBezTo>
                    <a:pt x="918210" y="471170"/>
                    <a:pt x="916940" y="477520"/>
                    <a:pt x="915670" y="481330"/>
                  </a:cubicBezTo>
                  <a:cubicBezTo>
                    <a:pt x="915670" y="483870"/>
                    <a:pt x="914400" y="490220"/>
                    <a:pt x="914400" y="491490"/>
                  </a:cubicBezTo>
                  <a:cubicBezTo>
                    <a:pt x="914400" y="491490"/>
                    <a:pt x="913130" y="491490"/>
                    <a:pt x="913130" y="491490"/>
                  </a:cubicBezTo>
                  <a:cubicBezTo>
                    <a:pt x="914400" y="494030"/>
                    <a:pt x="946150" y="501650"/>
                    <a:pt x="962660" y="511810"/>
                  </a:cubicBezTo>
                  <a:cubicBezTo>
                    <a:pt x="984250" y="524510"/>
                    <a:pt x="1004570" y="548640"/>
                    <a:pt x="1027430" y="565150"/>
                  </a:cubicBezTo>
                  <a:cubicBezTo>
                    <a:pt x="1050290" y="580390"/>
                    <a:pt x="1079500" y="586740"/>
                    <a:pt x="1101090" y="608330"/>
                  </a:cubicBezTo>
                  <a:cubicBezTo>
                    <a:pt x="1129030" y="635000"/>
                    <a:pt x="1167130" y="680720"/>
                    <a:pt x="1172210" y="718820"/>
                  </a:cubicBezTo>
                  <a:cubicBezTo>
                    <a:pt x="1177290" y="753110"/>
                    <a:pt x="1158240" y="797560"/>
                    <a:pt x="1136650" y="825500"/>
                  </a:cubicBezTo>
                  <a:cubicBezTo>
                    <a:pt x="1116330" y="852170"/>
                    <a:pt x="1082040" y="868680"/>
                    <a:pt x="1049020" y="881380"/>
                  </a:cubicBezTo>
                  <a:cubicBezTo>
                    <a:pt x="1014730" y="895350"/>
                    <a:pt x="967740" y="896620"/>
                    <a:pt x="932180" y="899160"/>
                  </a:cubicBezTo>
                  <a:cubicBezTo>
                    <a:pt x="904240" y="901700"/>
                    <a:pt x="882650" y="899160"/>
                    <a:pt x="854710" y="900430"/>
                  </a:cubicBezTo>
                  <a:cubicBezTo>
                    <a:pt x="821690" y="901700"/>
                    <a:pt x="778510" y="908050"/>
                    <a:pt x="742950" y="911860"/>
                  </a:cubicBezTo>
                  <a:cubicBezTo>
                    <a:pt x="711200" y="914400"/>
                    <a:pt x="684530" y="916940"/>
                    <a:pt x="651510" y="919480"/>
                  </a:cubicBezTo>
                  <a:cubicBezTo>
                    <a:pt x="612140" y="920750"/>
                    <a:pt x="563880" y="924560"/>
                    <a:pt x="520700" y="922020"/>
                  </a:cubicBezTo>
                  <a:cubicBezTo>
                    <a:pt x="480060" y="919480"/>
                    <a:pt x="436880" y="914400"/>
                    <a:pt x="400050" y="905510"/>
                  </a:cubicBezTo>
                  <a:cubicBezTo>
                    <a:pt x="368300" y="897890"/>
                    <a:pt x="336550" y="894080"/>
                    <a:pt x="312420" y="876300"/>
                  </a:cubicBezTo>
                  <a:cubicBezTo>
                    <a:pt x="285750" y="857250"/>
                    <a:pt x="261620" y="822960"/>
                    <a:pt x="247650" y="789940"/>
                  </a:cubicBezTo>
                  <a:cubicBezTo>
                    <a:pt x="232410" y="754380"/>
                    <a:pt x="227330" y="697230"/>
                    <a:pt x="226060" y="671830"/>
                  </a:cubicBezTo>
                  <a:cubicBezTo>
                    <a:pt x="226060" y="657860"/>
                    <a:pt x="231140" y="650240"/>
                    <a:pt x="229870" y="642620"/>
                  </a:cubicBezTo>
                  <a:cubicBezTo>
                    <a:pt x="229870" y="637540"/>
                    <a:pt x="227330" y="636270"/>
                    <a:pt x="226060" y="629920"/>
                  </a:cubicBezTo>
                  <a:cubicBezTo>
                    <a:pt x="223520" y="610870"/>
                    <a:pt x="229870" y="530860"/>
                    <a:pt x="223520" y="520700"/>
                  </a:cubicBezTo>
                  <a:cubicBezTo>
                    <a:pt x="222250" y="519430"/>
                    <a:pt x="219710" y="518160"/>
                    <a:pt x="219710" y="518160"/>
                  </a:cubicBezTo>
                  <a:cubicBezTo>
                    <a:pt x="219710" y="518160"/>
                    <a:pt x="214630" y="513080"/>
                    <a:pt x="212090" y="510540"/>
                  </a:cubicBezTo>
                  <a:cubicBezTo>
                    <a:pt x="209550" y="508000"/>
                    <a:pt x="205740" y="504190"/>
                    <a:pt x="205740" y="504190"/>
                  </a:cubicBezTo>
                  <a:cubicBezTo>
                    <a:pt x="205740" y="502920"/>
                    <a:pt x="201930" y="497840"/>
                    <a:pt x="200660" y="494030"/>
                  </a:cubicBezTo>
                  <a:cubicBezTo>
                    <a:pt x="198120" y="491490"/>
                    <a:pt x="195580" y="486410"/>
                    <a:pt x="195580" y="485140"/>
                  </a:cubicBezTo>
                  <a:cubicBezTo>
                    <a:pt x="195580" y="485140"/>
                    <a:pt x="193040" y="477520"/>
                    <a:pt x="191770" y="476250"/>
                  </a:cubicBezTo>
                  <a:cubicBezTo>
                    <a:pt x="191770" y="474980"/>
                    <a:pt x="191770" y="473710"/>
                    <a:pt x="191770" y="472440"/>
                  </a:cubicBezTo>
                  <a:cubicBezTo>
                    <a:pt x="190500" y="471170"/>
                    <a:pt x="187960" y="469900"/>
                    <a:pt x="187960" y="469900"/>
                  </a:cubicBezTo>
                  <a:cubicBezTo>
                    <a:pt x="186690" y="467360"/>
                    <a:pt x="154940" y="444500"/>
                    <a:pt x="138430" y="426720"/>
                  </a:cubicBezTo>
                  <a:cubicBezTo>
                    <a:pt x="116840" y="405130"/>
                    <a:pt x="92710" y="374650"/>
                    <a:pt x="73660" y="341630"/>
                  </a:cubicBezTo>
                  <a:cubicBezTo>
                    <a:pt x="50800" y="300990"/>
                    <a:pt x="29210" y="238760"/>
                    <a:pt x="17780" y="195580"/>
                  </a:cubicBezTo>
                  <a:cubicBezTo>
                    <a:pt x="7620" y="161290"/>
                    <a:pt x="0" y="104140"/>
                    <a:pt x="0" y="104140"/>
                  </a:cubicBezTo>
                  <a:moveTo>
                    <a:pt x="615950" y="759460"/>
                  </a:moveTo>
                  <a:cubicBezTo>
                    <a:pt x="748030" y="750570"/>
                    <a:pt x="803910" y="742950"/>
                    <a:pt x="852170" y="736600"/>
                  </a:cubicBezTo>
                  <a:cubicBezTo>
                    <a:pt x="899160" y="730250"/>
                    <a:pt x="989330" y="730250"/>
                    <a:pt x="991870" y="715010"/>
                  </a:cubicBezTo>
                  <a:cubicBezTo>
                    <a:pt x="995680" y="701040"/>
                    <a:pt x="932180" y="671830"/>
                    <a:pt x="897890" y="656590"/>
                  </a:cubicBezTo>
                  <a:cubicBezTo>
                    <a:pt x="862330" y="640080"/>
                    <a:pt x="808990" y="617220"/>
                    <a:pt x="781050" y="622300"/>
                  </a:cubicBezTo>
                  <a:cubicBezTo>
                    <a:pt x="764540" y="626110"/>
                    <a:pt x="759460" y="638810"/>
                    <a:pt x="745490" y="648970"/>
                  </a:cubicBezTo>
                  <a:cubicBezTo>
                    <a:pt x="722630" y="665480"/>
                    <a:pt x="679450" y="692150"/>
                    <a:pt x="662940" y="711200"/>
                  </a:cubicBezTo>
                  <a:cubicBezTo>
                    <a:pt x="654050" y="721360"/>
                    <a:pt x="654050" y="732790"/>
                    <a:pt x="646430" y="740410"/>
                  </a:cubicBezTo>
                  <a:cubicBezTo>
                    <a:pt x="638810" y="749300"/>
                    <a:pt x="615950" y="759460"/>
                    <a:pt x="615950" y="759460"/>
                  </a:cubicBezTo>
                </a:path>
              </a:pathLst>
            </a:custGeom>
            <a:solidFill>
              <a:srgbClr val="000000"/>
            </a:solidFill>
            <a:ln cap="sq">
              <a:noFill/>
              <a:prstDash val="solid"/>
              <a:miter/>
            </a:ln>
          </p:spPr>
          <p:txBody>
            <a:bodyPr/>
            <a:lstStyle/>
            <a:p>
              <a:endParaRPr lang="en-US"/>
            </a:p>
          </p:txBody>
        </p:sp>
      </p:grpSp>
      <p:sp>
        <p:nvSpPr>
          <p:cNvPr id="13" name="Freeform 13"/>
          <p:cNvSpPr/>
          <p:nvPr/>
        </p:nvSpPr>
        <p:spPr>
          <a:xfrm>
            <a:off x="8487137" y="3406349"/>
            <a:ext cx="8772163" cy="5777649"/>
          </a:xfrm>
          <a:custGeom>
            <a:avLst/>
            <a:gdLst/>
            <a:ahLst/>
            <a:cxnLst/>
            <a:rect l="l" t="t" r="r" b="b"/>
            <a:pathLst>
              <a:path w="8772163" h="5777649">
                <a:moveTo>
                  <a:pt x="0" y="0"/>
                </a:moveTo>
                <a:lnTo>
                  <a:pt x="8772163" y="0"/>
                </a:lnTo>
                <a:lnTo>
                  <a:pt x="8772163" y="5777650"/>
                </a:lnTo>
                <a:lnTo>
                  <a:pt x="0" y="5777650"/>
                </a:lnTo>
                <a:lnTo>
                  <a:pt x="0" y="0"/>
                </a:lnTo>
                <a:close/>
              </a:path>
            </a:pathLst>
          </a:custGeom>
          <a:blipFill>
            <a:blip r:embed="rId2"/>
            <a:stretch>
              <a:fillRect l="-10759" t="-5923" r="-16066" b="-8408"/>
            </a:stretch>
          </a:blipFill>
        </p:spPr>
        <p:txBody>
          <a:bodyPr/>
          <a:lstStyle/>
          <a:p>
            <a:endParaRPr lang="en-US" dirty="0"/>
          </a:p>
        </p:txBody>
      </p:sp>
      <p:sp>
        <p:nvSpPr>
          <p:cNvPr id="14" name="TextBox 14"/>
          <p:cNvSpPr txBox="1"/>
          <p:nvPr/>
        </p:nvSpPr>
        <p:spPr>
          <a:xfrm>
            <a:off x="2019304" y="391281"/>
            <a:ext cx="15012348" cy="2571750"/>
          </a:xfrm>
          <a:prstGeom prst="rect">
            <a:avLst/>
          </a:prstGeom>
        </p:spPr>
        <p:txBody>
          <a:bodyPr lIns="0" tIns="0" rIns="0" bIns="0" rtlCol="0" anchor="t">
            <a:spAutoFit/>
          </a:bodyPr>
          <a:lstStyle/>
          <a:p>
            <a:pPr algn="ctr">
              <a:lnSpc>
                <a:spcPts val="10195"/>
              </a:lnSpc>
            </a:pPr>
            <a:r>
              <a:rPr lang="en-US" sz="8496">
                <a:solidFill>
                  <a:srgbClr val="FF4454"/>
                </a:solidFill>
                <a:latin typeface="Anton"/>
                <a:ea typeface="Anton"/>
                <a:cs typeface="Anton"/>
                <a:sym typeface="Anton"/>
              </a:rPr>
              <a:t>A SUCCESSFUL DATA WAREHOUSING IMPLEMENTATION</a:t>
            </a:r>
          </a:p>
        </p:txBody>
      </p:sp>
      <p:sp>
        <p:nvSpPr>
          <p:cNvPr id="15" name="TextBox 15"/>
          <p:cNvSpPr txBox="1"/>
          <p:nvPr/>
        </p:nvSpPr>
        <p:spPr>
          <a:xfrm>
            <a:off x="16774120" y="9313863"/>
            <a:ext cx="152400" cy="200025"/>
          </a:xfrm>
          <a:prstGeom prst="rect">
            <a:avLst/>
          </a:prstGeom>
        </p:spPr>
        <p:txBody>
          <a:bodyPr wrap="none" lIns="0" tIns="0" rIns="0" bIns="0" rtlCol="0" anchor="t">
            <a:spAutoFit/>
          </a:bodyPr>
          <a:lstStyle/>
          <a:p>
            <a:pPr algn="ctr">
              <a:lnSpc>
                <a:spcPts val="2800"/>
              </a:lnSpc>
              <a:spcBef>
                <a:spcPct val="0"/>
              </a:spcBef>
            </a:pPr>
            <a:r>
              <a:rPr lang="en-US" sz="2000" b="1">
                <a:solidFill>
                  <a:srgbClr val="000000"/>
                </a:solidFill>
                <a:latin typeface="Open Sans 1 Bold"/>
                <a:ea typeface="Open Sans 1 Bold"/>
                <a:cs typeface="Open Sans 1 Bold"/>
                <a:sym typeface="Open Sans 1 Bold"/>
              </a:rPr>
              <a:t>15</a:t>
            </a:r>
          </a:p>
        </p:txBody>
      </p:sp>
      <p:grpSp>
        <p:nvGrpSpPr>
          <p:cNvPr id="16" name="Group 16"/>
          <p:cNvGrpSpPr/>
          <p:nvPr/>
        </p:nvGrpSpPr>
        <p:grpSpPr>
          <a:xfrm>
            <a:off x="9539288" y="8813482"/>
            <a:ext cx="777240" cy="782002"/>
            <a:chOff x="0" y="0"/>
            <a:chExt cx="1036320" cy="1042670"/>
          </a:xfrm>
        </p:grpSpPr>
        <p:sp>
          <p:nvSpPr>
            <p:cNvPr id="17" name="Freeform 17"/>
            <p:cNvSpPr/>
            <p:nvPr/>
          </p:nvSpPr>
          <p:spPr>
            <a:xfrm>
              <a:off x="50800" y="41910"/>
              <a:ext cx="938530" cy="953770"/>
            </a:xfrm>
            <a:custGeom>
              <a:avLst/>
              <a:gdLst/>
              <a:ahLst/>
              <a:cxnLst/>
              <a:rect l="l" t="t" r="r" b="b"/>
              <a:pathLst>
                <a:path w="938530" h="953770">
                  <a:moveTo>
                    <a:pt x="0" y="87630"/>
                  </a:moveTo>
                  <a:cubicBezTo>
                    <a:pt x="104140" y="0"/>
                    <a:pt x="153670" y="2540"/>
                    <a:pt x="191770" y="8890"/>
                  </a:cubicBezTo>
                  <a:cubicBezTo>
                    <a:pt x="228600" y="15240"/>
                    <a:pt x="265430" y="36830"/>
                    <a:pt x="297180" y="49530"/>
                  </a:cubicBezTo>
                  <a:cubicBezTo>
                    <a:pt x="323850" y="59690"/>
                    <a:pt x="356870" y="80010"/>
                    <a:pt x="370840" y="78740"/>
                  </a:cubicBezTo>
                  <a:cubicBezTo>
                    <a:pt x="375920" y="77470"/>
                    <a:pt x="375920" y="72390"/>
                    <a:pt x="379730" y="69850"/>
                  </a:cubicBezTo>
                  <a:cubicBezTo>
                    <a:pt x="386080" y="67310"/>
                    <a:pt x="396240" y="71120"/>
                    <a:pt x="401320" y="67310"/>
                  </a:cubicBezTo>
                  <a:cubicBezTo>
                    <a:pt x="407670" y="62230"/>
                    <a:pt x="402590" y="44450"/>
                    <a:pt x="412750" y="38100"/>
                  </a:cubicBezTo>
                  <a:cubicBezTo>
                    <a:pt x="434340" y="24130"/>
                    <a:pt x="546100" y="35560"/>
                    <a:pt x="570230" y="50800"/>
                  </a:cubicBezTo>
                  <a:cubicBezTo>
                    <a:pt x="581660" y="58420"/>
                    <a:pt x="576580" y="74930"/>
                    <a:pt x="585470" y="81280"/>
                  </a:cubicBezTo>
                  <a:cubicBezTo>
                    <a:pt x="598170" y="87630"/>
                    <a:pt x="619760" y="77470"/>
                    <a:pt x="642620" y="80010"/>
                  </a:cubicBezTo>
                  <a:cubicBezTo>
                    <a:pt x="676910" y="85090"/>
                    <a:pt x="741680" y="102870"/>
                    <a:pt x="769620" y="118110"/>
                  </a:cubicBezTo>
                  <a:cubicBezTo>
                    <a:pt x="783590" y="125730"/>
                    <a:pt x="787400" y="137160"/>
                    <a:pt x="800100" y="142240"/>
                  </a:cubicBezTo>
                  <a:cubicBezTo>
                    <a:pt x="812800" y="147320"/>
                    <a:pt x="831850" y="135890"/>
                    <a:pt x="847090" y="143510"/>
                  </a:cubicBezTo>
                  <a:cubicBezTo>
                    <a:pt x="872490" y="157480"/>
                    <a:pt x="916940" y="209550"/>
                    <a:pt x="925830" y="242570"/>
                  </a:cubicBezTo>
                  <a:cubicBezTo>
                    <a:pt x="933450" y="269240"/>
                    <a:pt x="916940" y="316230"/>
                    <a:pt x="914400" y="325120"/>
                  </a:cubicBezTo>
                  <a:cubicBezTo>
                    <a:pt x="913130" y="326390"/>
                    <a:pt x="911860" y="326390"/>
                    <a:pt x="911860" y="327660"/>
                  </a:cubicBezTo>
                  <a:cubicBezTo>
                    <a:pt x="909320" y="334010"/>
                    <a:pt x="919480" y="368300"/>
                    <a:pt x="914400" y="389890"/>
                  </a:cubicBezTo>
                  <a:cubicBezTo>
                    <a:pt x="908050" y="415290"/>
                    <a:pt x="877570" y="441960"/>
                    <a:pt x="873760" y="468630"/>
                  </a:cubicBezTo>
                  <a:cubicBezTo>
                    <a:pt x="869950" y="494030"/>
                    <a:pt x="887730" y="534670"/>
                    <a:pt x="887730" y="546100"/>
                  </a:cubicBezTo>
                  <a:cubicBezTo>
                    <a:pt x="887730" y="549910"/>
                    <a:pt x="885190" y="551180"/>
                    <a:pt x="885190" y="553720"/>
                  </a:cubicBezTo>
                  <a:cubicBezTo>
                    <a:pt x="885190" y="557530"/>
                    <a:pt x="890270" y="560070"/>
                    <a:pt x="892810" y="566420"/>
                  </a:cubicBezTo>
                  <a:cubicBezTo>
                    <a:pt x="901700" y="584200"/>
                    <a:pt x="920750" y="642620"/>
                    <a:pt x="927100" y="678180"/>
                  </a:cubicBezTo>
                  <a:cubicBezTo>
                    <a:pt x="933450" y="708660"/>
                    <a:pt x="938530" y="736600"/>
                    <a:pt x="934720" y="765810"/>
                  </a:cubicBezTo>
                  <a:cubicBezTo>
                    <a:pt x="932180" y="795020"/>
                    <a:pt x="924560" y="828040"/>
                    <a:pt x="906780" y="853440"/>
                  </a:cubicBezTo>
                  <a:cubicBezTo>
                    <a:pt x="889000" y="881380"/>
                    <a:pt x="854710" y="910590"/>
                    <a:pt x="825500" y="925830"/>
                  </a:cubicBezTo>
                  <a:cubicBezTo>
                    <a:pt x="798830" y="938530"/>
                    <a:pt x="770890" y="942340"/>
                    <a:pt x="742950" y="946150"/>
                  </a:cubicBezTo>
                  <a:cubicBezTo>
                    <a:pt x="716280" y="949960"/>
                    <a:pt x="688340" y="949960"/>
                    <a:pt x="661670" y="949960"/>
                  </a:cubicBezTo>
                  <a:cubicBezTo>
                    <a:pt x="635000" y="949960"/>
                    <a:pt x="607060" y="953770"/>
                    <a:pt x="580390" y="947420"/>
                  </a:cubicBezTo>
                  <a:cubicBezTo>
                    <a:pt x="553720" y="941070"/>
                    <a:pt x="529590" y="927100"/>
                    <a:pt x="502920" y="906780"/>
                  </a:cubicBezTo>
                  <a:cubicBezTo>
                    <a:pt x="466090" y="878840"/>
                    <a:pt x="419100" y="822960"/>
                    <a:pt x="388620" y="782320"/>
                  </a:cubicBezTo>
                  <a:cubicBezTo>
                    <a:pt x="364490" y="750570"/>
                    <a:pt x="345440" y="712470"/>
                    <a:pt x="331470" y="688340"/>
                  </a:cubicBezTo>
                  <a:cubicBezTo>
                    <a:pt x="323850" y="674370"/>
                    <a:pt x="318770" y="659130"/>
                    <a:pt x="313690" y="655320"/>
                  </a:cubicBezTo>
                  <a:cubicBezTo>
                    <a:pt x="311150" y="654050"/>
                    <a:pt x="308610" y="656590"/>
                    <a:pt x="306070" y="654050"/>
                  </a:cubicBezTo>
                  <a:cubicBezTo>
                    <a:pt x="293370" y="646430"/>
                    <a:pt x="243840" y="577850"/>
                    <a:pt x="234950" y="548640"/>
                  </a:cubicBezTo>
                  <a:cubicBezTo>
                    <a:pt x="228600" y="530860"/>
                    <a:pt x="237490" y="514350"/>
                    <a:pt x="233680" y="501650"/>
                  </a:cubicBezTo>
                  <a:cubicBezTo>
                    <a:pt x="229870" y="490220"/>
                    <a:pt x="219710" y="483870"/>
                    <a:pt x="213360" y="472440"/>
                  </a:cubicBezTo>
                  <a:cubicBezTo>
                    <a:pt x="207010" y="453390"/>
                    <a:pt x="207010" y="416560"/>
                    <a:pt x="199390" y="401320"/>
                  </a:cubicBezTo>
                  <a:cubicBezTo>
                    <a:pt x="194310" y="392430"/>
                    <a:pt x="189230" y="391160"/>
                    <a:pt x="181610" y="383540"/>
                  </a:cubicBezTo>
                  <a:cubicBezTo>
                    <a:pt x="168910" y="367030"/>
                    <a:pt x="146050" y="335280"/>
                    <a:pt x="125730" y="308610"/>
                  </a:cubicBezTo>
                  <a:cubicBezTo>
                    <a:pt x="100330" y="275590"/>
                    <a:pt x="60960" y="236220"/>
                    <a:pt x="39370" y="198120"/>
                  </a:cubicBezTo>
                  <a:cubicBezTo>
                    <a:pt x="20320" y="162560"/>
                    <a:pt x="0" y="87630"/>
                    <a:pt x="0" y="87630"/>
                  </a:cubicBezTo>
                  <a:moveTo>
                    <a:pt x="571500" y="748030"/>
                  </a:moveTo>
                  <a:cubicBezTo>
                    <a:pt x="618490" y="792480"/>
                    <a:pt x="654050" y="784860"/>
                    <a:pt x="681990" y="781050"/>
                  </a:cubicBezTo>
                  <a:cubicBezTo>
                    <a:pt x="712470" y="778510"/>
                    <a:pt x="763270" y="778510"/>
                    <a:pt x="772160" y="765810"/>
                  </a:cubicBezTo>
                  <a:cubicBezTo>
                    <a:pt x="777240" y="759460"/>
                    <a:pt x="770890" y="742950"/>
                    <a:pt x="769620" y="741680"/>
                  </a:cubicBezTo>
                  <a:cubicBezTo>
                    <a:pt x="768350" y="741680"/>
                    <a:pt x="768350" y="742950"/>
                    <a:pt x="767080" y="744220"/>
                  </a:cubicBezTo>
                  <a:cubicBezTo>
                    <a:pt x="759460" y="748030"/>
                    <a:pt x="703580" y="759460"/>
                    <a:pt x="670560" y="759460"/>
                  </a:cubicBezTo>
                  <a:cubicBezTo>
                    <a:pt x="638810" y="760730"/>
                    <a:pt x="571500" y="748030"/>
                    <a:pt x="571500" y="748030"/>
                  </a:cubicBezTo>
                </a:path>
              </a:pathLst>
            </a:custGeom>
            <a:solidFill>
              <a:srgbClr val="000000"/>
            </a:solidFill>
            <a:ln cap="sq">
              <a:noFill/>
              <a:prstDash val="solid"/>
              <a:miter/>
            </a:ln>
          </p:spPr>
          <p:txBody>
            <a:bodyPr/>
            <a:lstStyle/>
            <a:p>
              <a:endParaRPr lang="en-US"/>
            </a:p>
          </p:txBody>
        </p:sp>
      </p:grpSp>
      <p:grpSp>
        <p:nvGrpSpPr>
          <p:cNvPr id="18" name="Group 18"/>
          <p:cNvGrpSpPr/>
          <p:nvPr/>
        </p:nvGrpSpPr>
        <p:grpSpPr>
          <a:xfrm>
            <a:off x="16658273" y="8420100"/>
            <a:ext cx="956310" cy="600075"/>
            <a:chOff x="0" y="0"/>
            <a:chExt cx="1275080" cy="800100"/>
          </a:xfrm>
        </p:grpSpPr>
        <p:sp>
          <p:nvSpPr>
            <p:cNvPr id="19" name="Freeform 19"/>
            <p:cNvSpPr/>
            <p:nvPr/>
          </p:nvSpPr>
          <p:spPr>
            <a:xfrm>
              <a:off x="49530" y="40640"/>
              <a:ext cx="1177290" cy="709930"/>
            </a:xfrm>
            <a:custGeom>
              <a:avLst/>
              <a:gdLst/>
              <a:ahLst/>
              <a:cxnLst/>
              <a:rect l="l" t="t" r="r" b="b"/>
              <a:pathLst>
                <a:path w="1177290" h="709930">
                  <a:moveTo>
                    <a:pt x="816610" y="452120"/>
                  </a:moveTo>
                  <a:cubicBezTo>
                    <a:pt x="632460" y="497840"/>
                    <a:pt x="565150" y="449580"/>
                    <a:pt x="557530" y="415290"/>
                  </a:cubicBezTo>
                  <a:cubicBezTo>
                    <a:pt x="552450" y="386080"/>
                    <a:pt x="588010" y="337820"/>
                    <a:pt x="617220" y="314960"/>
                  </a:cubicBezTo>
                  <a:cubicBezTo>
                    <a:pt x="650240" y="289560"/>
                    <a:pt x="720090" y="259080"/>
                    <a:pt x="749300" y="274320"/>
                  </a:cubicBezTo>
                  <a:cubicBezTo>
                    <a:pt x="779780" y="289560"/>
                    <a:pt x="798830" y="368300"/>
                    <a:pt x="798830" y="405130"/>
                  </a:cubicBezTo>
                  <a:cubicBezTo>
                    <a:pt x="797560" y="434340"/>
                    <a:pt x="784860" y="461010"/>
                    <a:pt x="765810" y="481330"/>
                  </a:cubicBezTo>
                  <a:cubicBezTo>
                    <a:pt x="745490" y="504190"/>
                    <a:pt x="708660" y="525780"/>
                    <a:pt x="674370" y="530860"/>
                  </a:cubicBezTo>
                  <a:cubicBezTo>
                    <a:pt x="636270" y="537210"/>
                    <a:pt x="579120" y="530860"/>
                    <a:pt x="543560" y="510540"/>
                  </a:cubicBezTo>
                  <a:cubicBezTo>
                    <a:pt x="510540" y="488950"/>
                    <a:pt x="485140" y="440690"/>
                    <a:pt x="467360" y="406400"/>
                  </a:cubicBezTo>
                  <a:cubicBezTo>
                    <a:pt x="453390" y="378460"/>
                    <a:pt x="445770" y="350520"/>
                    <a:pt x="443230" y="321310"/>
                  </a:cubicBezTo>
                  <a:cubicBezTo>
                    <a:pt x="440690" y="292100"/>
                    <a:pt x="440690" y="260350"/>
                    <a:pt x="453390" y="232410"/>
                  </a:cubicBezTo>
                  <a:cubicBezTo>
                    <a:pt x="466090" y="201930"/>
                    <a:pt x="492760" y="161290"/>
                    <a:pt x="523240" y="144780"/>
                  </a:cubicBezTo>
                  <a:cubicBezTo>
                    <a:pt x="552450" y="129540"/>
                    <a:pt x="595630" y="124460"/>
                    <a:pt x="628650" y="133350"/>
                  </a:cubicBezTo>
                  <a:cubicBezTo>
                    <a:pt x="665480" y="143510"/>
                    <a:pt x="706120" y="177800"/>
                    <a:pt x="734060" y="210820"/>
                  </a:cubicBezTo>
                  <a:cubicBezTo>
                    <a:pt x="763270" y="243840"/>
                    <a:pt x="783590" y="293370"/>
                    <a:pt x="797560" y="332740"/>
                  </a:cubicBezTo>
                  <a:cubicBezTo>
                    <a:pt x="810260" y="368300"/>
                    <a:pt x="814070" y="396240"/>
                    <a:pt x="817880" y="436880"/>
                  </a:cubicBezTo>
                  <a:cubicBezTo>
                    <a:pt x="822960" y="492760"/>
                    <a:pt x="828040" y="601980"/>
                    <a:pt x="819150" y="642620"/>
                  </a:cubicBezTo>
                  <a:cubicBezTo>
                    <a:pt x="814070" y="660400"/>
                    <a:pt x="808990" y="669290"/>
                    <a:pt x="800100" y="679450"/>
                  </a:cubicBezTo>
                  <a:cubicBezTo>
                    <a:pt x="791210" y="689610"/>
                    <a:pt x="779780" y="698500"/>
                    <a:pt x="765810" y="702310"/>
                  </a:cubicBezTo>
                  <a:cubicBezTo>
                    <a:pt x="749300" y="707390"/>
                    <a:pt x="722630" y="709930"/>
                    <a:pt x="704850" y="702310"/>
                  </a:cubicBezTo>
                  <a:cubicBezTo>
                    <a:pt x="687070" y="695960"/>
                    <a:pt x="668020" y="676910"/>
                    <a:pt x="659130" y="661670"/>
                  </a:cubicBezTo>
                  <a:cubicBezTo>
                    <a:pt x="651510" y="650240"/>
                    <a:pt x="647700" y="637540"/>
                    <a:pt x="648970" y="622300"/>
                  </a:cubicBezTo>
                  <a:cubicBezTo>
                    <a:pt x="651510" y="599440"/>
                    <a:pt x="678180" y="542290"/>
                    <a:pt x="689610" y="542290"/>
                  </a:cubicBezTo>
                  <a:cubicBezTo>
                    <a:pt x="701040" y="543560"/>
                    <a:pt x="728980" y="613410"/>
                    <a:pt x="720090" y="624840"/>
                  </a:cubicBezTo>
                  <a:cubicBezTo>
                    <a:pt x="711200" y="635000"/>
                    <a:pt x="665480" y="617220"/>
                    <a:pt x="637540" y="608330"/>
                  </a:cubicBezTo>
                  <a:cubicBezTo>
                    <a:pt x="607060" y="598170"/>
                    <a:pt x="565150" y="580390"/>
                    <a:pt x="546100" y="562610"/>
                  </a:cubicBezTo>
                  <a:cubicBezTo>
                    <a:pt x="534670" y="551180"/>
                    <a:pt x="529590" y="539750"/>
                    <a:pt x="527050" y="525780"/>
                  </a:cubicBezTo>
                  <a:cubicBezTo>
                    <a:pt x="523240" y="508000"/>
                    <a:pt x="527050" y="480060"/>
                    <a:pt x="533400" y="463550"/>
                  </a:cubicBezTo>
                  <a:cubicBezTo>
                    <a:pt x="539750" y="450850"/>
                    <a:pt x="549910" y="440690"/>
                    <a:pt x="561340" y="433070"/>
                  </a:cubicBezTo>
                  <a:cubicBezTo>
                    <a:pt x="572770" y="424180"/>
                    <a:pt x="585470" y="417830"/>
                    <a:pt x="600710" y="417830"/>
                  </a:cubicBezTo>
                  <a:cubicBezTo>
                    <a:pt x="618490" y="416560"/>
                    <a:pt x="641350" y="436880"/>
                    <a:pt x="660400" y="431800"/>
                  </a:cubicBezTo>
                  <a:cubicBezTo>
                    <a:pt x="685800" y="426720"/>
                    <a:pt x="704850" y="389890"/>
                    <a:pt x="732790" y="373380"/>
                  </a:cubicBezTo>
                  <a:cubicBezTo>
                    <a:pt x="765810" y="354330"/>
                    <a:pt x="816610" y="335280"/>
                    <a:pt x="849630" y="326390"/>
                  </a:cubicBezTo>
                  <a:cubicBezTo>
                    <a:pt x="872490" y="321310"/>
                    <a:pt x="891540" y="316230"/>
                    <a:pt x="910590" y="320040"/>
                  </a:cubicBezTo>
                  <a:cubicBezTo>
                    <a:pt x="929640" y="323850"/>
                    <a:pt x="952500" y="336550"/>
                    <a:pt x="965200" y="349250"/>
                  </a:cubicBezTo>
                  <a:cubicBezTo>
                    <a:pt x="975360" y="359410"/>
                    <a:pt x="980440" y="373380"/>
                    <a:pt x="984250" y="386080"/>
                  </a:cubicBezTo>
                  <a:cubicBezTo>
                    <a:pt x="986790" y="398780"/>
                    <a:pt x="988060" y="414020"/>
                    <a:pt x="982980" y="427990"/>
                  </a:cubicBezTo>
                  <a:cubicBezTo>
                    <a:pt x="977900" y="444500"/>
                    <a:pt x="969010" y="462280"/>
                    <a:pt x="948690" y="477520"/>
                  </a:cubicBezTo>
                  <a:cubicBezTo>
                    <a:pt x="905510" y="509270"/>
                    <a:pt x="768350" y="546100"/>
                    <a:pt x="706120" y="556260"/>
                  </a:cubicBezTo>
                  <a:cubicBezTo>
                    <a:pt x="670560" y="563880"/>
                    <a:pt x="650240" y="563880"/>
                    <a:pt x="619760" y="561340"/>
                  </a:cubicBezTo>
                  <a:cubicBezTo>
                    <a:pt x="581660" y="557530"/>
                    <a:pt x="523240" y="558800"/>
                    <a:pt x="499110" y="535940"/>
                  </a:cubicBezTo>
                  <a:cubicBezTo>
                    <a:pt x="476250" y="513080"/>
                    <a:pt x="469900" y="459740"/>
                    <a:pt x="476250" y="426720"/>
                  </a:cubicBezTo>
                  <a:cubicBezTo>
                    <a:pt x="481330" y="396240"/>
                    <a:pt x="508000" y="370840"/>
                    <a:pt x="529590" y="346710"/>
                  </a:cubicBezTo>
                  <a:cubicBezTo>
                    <a:pt x="549910" y="321310"/>
                    <a:pt x="562610" y="306070"/>
                    <a:pt x="599440" y="278130"/>
                  </a:cubicBezTo>
                  <a:cubicBezTo>
                    <a:pt x="683260" y="214630"/>
                    <a:pt x="965200" y="33020"/>
                    <a:pt x="1055370" y="10160"/>
                  </a:cubicBezTo>
                  <a:cubicBezTo>
                    <a:pt x="1089660" y="1270"/>
                    <a:pt x="1112520" y="2540"/>
                    <a:pt x="1132840" y="11430"/>
                  </a:cubicBezTo>
                  <a:cubicBezTo>
                    <a:pt x="1149350" y="20320"/>
                    <a:pt x="1164590" y="39370"/>
                    <a:pt x="1169670" y="55880"/>
                  </a:cubicBezTo>
                  <a:cubicBezTo>
                    <a:pt x="1176020" y="73660"/>
                    <a:pt x="1174750" y="99060"/>
                    <a:pt x="1168400" y="115570"/>
                  </a:cubicBezTo>
                  <a:cubicBezTo>
                    <a:pt x="1164590" y="128270"/>
                    <a:pt x="1158240" y="135890"/>
                    <a:pt x="1145540" y="147320"/>
                  </a:cubicBezTo>
                  <a:cubicBezTo>
                    <a:pt x="1121410" y="170180"/>
                    <a:pt x="1069340" y="200660"/>
                    <a:pt x="1022350" y="226060"/>
                  </a:cubicBezTo>
                  <a:cubicBezTo>
                    <a:pt x="963930" y="257810"/>
                    <a:pt x="896620" y="290830"/>
                    <a:pt x="817880" y="317500"/>
                  </a:cubicBezTo>
                  <a:cubicBezTo>
                    <a:pt x="718820" y="349250"/>
                    <a:pt x="591820" y="381000"/>
                    <a:pt x="471170" y="396240"/>
                  </a:cubicBezTo>
                  <a:cubicBezTo>
                    <a:pt x="342900" y="412750"/>
                    <a:pt x="140970" y="448310"/>
                    <a:pt x="67310" y="407670"/>
                  </a:cubicBezTo>
                  <a:cubicBezTo>
                    <a:pt x="25400" y="384810"/>
                    <a:pt x="1270" y="331470"/>
                    <a:pt x="1270" y="295910"/>
                  </a:cubicBezTo>
                  <a:cubicBezTo>
                    <a:pt x="0" y="265430"/>
                    <a:pt x="25400" y="237490"/>
                    <a:pt x="46990" y="210820"/>
                  </a:cubicBezTo>
                  <a:cubicBezTo>
                    <a:pt x="69850" y="180340"/>
                    <a:pt x="99060" y="151130"/>
                    <a:pt x="140970" y="127000"/>
                  </a:cubicBezTo>
                  <a:cubicBezTo>
                    <a:pt x="199390" y="92710"/>
                    <a:pt x="313690" y="44450"/>
                    <a:pt x="377190" y="45720"/>
                  </a:cubicBezTo>
                  <a:cubicBezTo>
                    <a:pt x="420370" y="45720"/>
                    <a:pt x="464820" y="64770"/>
                    <a:pt x="487680" y="88900"/>
                  </a:cubicBezTo>
                  <a:cubicBezTo>
                    <a:pt x="505460" y="109220"/>
                    <a:pt x="509270" y="140970"/>
                    <a:pt x="510540" y="170180"/>
                  </a:cubicBezTo>
                  <a:cubicBezTo>
                    <a:pt x="511810" y="205740"/>
                    <a:pt x="502920" y="251460"/>
                    <a:pt x="488950" y="288290"/>
                  </a:cubicBezTo>
                  <a:cubicBezTo>
                    <a:pt x="473710" y="323850"/>
                    <a:pt x="445770" y="368300"/>
                    <a:pt x="422910" y="389890"/>
                  </a:cubicBezTo>
                  <a:cubicBezTo>
                    <a:pt x="407670" y="403860"/>
                    <a:pt x="394970" y="415290"/>
                    <a:pt x="377190" y="416560"/>
                  </a:cubicBezTo>
                  <a:cubicBezTo>
                    <a:pt x="355600" y="420370"/>
                    <a:pt x="317500" y="408940"/>
                    <a:pt x="300990" y="394970"/>
                  </a:cubicBezTo>
                  <a:cubicBezTo>
                    <a:pt x="287020" y="383540"/>
                    <a:pt x="278130" y="365760"/>
                    <a:pt x="276860" y="347980"/>
                  </a:cubicBezTo>
                  <a:cubicBezTo>
                    <a:pt x="274320" y="326390"/>
                    <a:pt x="285750" y="289560"/>
                    <a:pt x="302260" y="273050"/>
                  </a:cubicBezTo>
                  <a:cubicBezTo>
                    <a:pt x="318770" y="257810"/>
                    <a:pt x="355600" y="247650"/>
                    <a:pt x="378460" y="252730"/>
                  </a:cubicBezTo>
                  <a:cubicBezTo>
                    <a:pt x="401320" y="257810"/>
                    <a:pt x="429260" y="283210"/>
                    <a:pt x="438150" y="304800"/>
                  </a:cubicBezTo>
                  <a:cubicBezTo>
                    <a:pt x="445770" y="326390"/>
                    <a:pt x="441960" y="363220"/>
                    <a:pt x="427990" y="382270"/>
                  </a:cubicBezTo>
                  <a:cubicBezTo>
                    <a:pt x="415290" y="401320"/>
                    <a:pt x="381000" y="417830"/>
                    <a:pt x="358140" y="419100"/>
                  </a:cubicBezTo>
                  <a:cubicBezTo>
                    <a:pt x="340360" y="420370"/>
                    <a:pt x="321310" y="411480"/>
                    <a:pt x="307340" y="401320"/>
                  </a:cubicBezTo>
                  <a:cubicBezTo>
                    <a:pt x="294640" y="391160"/>
                    <a:pt x="283210" y="373380"/>
                    <a:pt x="278130" y="356870"/>
                  </a:cubicBezTo>
                  <a:cubicBezTo>
                    <a:pt x="274320" y="340360"/>
                    <a:pt x="274320" y="321310"/>
                    <a:pt x="281940" y="303530"/>
                  </a:cubicBezTo>
                  <a:cubicBezTo>
                    <a:pt x="293370" y="274320"/>
                    <a:pt x="370840" y="219710"/>
                    <a:pt x="364490" y="209550"/>
                  </a:cubicBezTo>
                  <a:cubicBezTo>
                    <a:pt x="359410" y="201930"/>
                    <a:pt x="298450" y="223520"/>
                    <a:pt x="270510" y="236220"/>
                  </a:cubicBezTo>
                  <a:cubicBezTo>
                    <a:pt x="245110" y="247650"/>
                    <a:pt x="224790" y="260350"/>
                    <a:pt x="201930" y="276860"/>
                  </a:cubicBezTo>
                  <a:cubicBezTo>
                    <a:pt x="177800" y="295910"/>
                    <a:pt x="143510" y="351790"/>
                    <a:pt x="129540" y="346710"/>
                  </a:cubicBezTo>
                  <a:cubicBezTo>
                    <a:pt x="115570" y="341630"/>
                    <a:pt x="99060" y="275590"/>
                    <a:pt x="115570" y="256540"/>
                  </a:cubicBezTo>
                  <a:cubicBezTo>
                    <a:pt x="142240" y="226060"/>
                    <a:pt x="284480" y="260350"/>
                    <a:pt x="365760" y="252730"/>
                  </a:cubicBezTo>
                  <a:cubicBezTo>
                    <a:pt x="447040" y="245110"/>
                    <a:pt x="528320" y="232410"/>
                    <a:pt x="604520" y="213360"/>
                  </a:cubicBezTo>
                  <a:cubicBezTo>
                    <a:pt x="678180" y="195580"/>
                    <a:pt x="745490" y="173990"/>
                    <a:pt x="816610" y="142240"/>
                  </a:cubicBezTo>
                  <a:cubicBezTo>
                    <a:pt x="895350" y="107950"/>
                    <a:pt x="995680" y="24130"/>
                    <a:pt x="1055370" y="10160"/>
                  </a:cubicBezTo>
                  <a:cubicBezTo>
                    <a:pt x="1087120" y="2540"/>
                    <a:pt x="1112520" y="0"/>
                    <a:pt x="1132840" y="11430"/>
                  </a:cubicBezTo>
                  <a:cubicBezTo>
                    <a:pt x="1151890" y="22860"/>
                    <a:pt x="1172210" y="53340"/>
                    <a:pt x="1174750" y="76200"/>
                  </a:cubicBezTo>
                  <a:cubicBezTo>
                    <a:pt x="1177290" y="99060"/>
                    <a:pt x="1168400" y="119380"/>
                    <a:pt x="1145540" y="147320"/>
                  </a:cubicBezTo>
                  <a:cubicBezTo>
                    <a:pt x="1079500" y="224790"/>
                    <a:pt x="684530" y="490220"/>
                    <a:pt x="624840" y="466090"/>
                  </a:cubicBezTo>
                  <a:cubicBezTo>
                    <a:pt x="603250" y="457200"/>
                    <a:pt x="595630" y="402590"/>
                    <a:pt x="605790" y="389890"/>
                  </a:cubicBezTo>
                  <a:cubicBezTo>
                    <a:pt x="615950" y="377190"/>
                    <a:pt x="654050" y="394970"/>
                    <a:pt x="687070" y="389890"/>
                  </a:cubicBezTo>
                  <a:cubicBezTo>
                    <a:pt x="740410" y="381000"/>
                    <a:pt x="847090" y="325120"/>
                    <a:pt x="889000" y="320040"/>
                  </a:cubicBezTo>
                  <a:cubicBezTo>
                    <a:pt x="908050" y="318770"/>
                    <a:pt x="918210" y="321310"/>
                    <a:pt x="930910" y="325120"/>
                  </a:cubicBezTo>
                  <a:cubicBezTo>
                    <a:pt x="943610" y="330200"/>
                    <a:pt x="956310" y="339090"/>
                    <a:pt x="965200" y="349250"/>
                  </a:cubicBezTo>
                  <a:cubicBezTo>
                    <a:pt x="974090" y="359410"/>
                    <a:pt x="980440" y="373380"/>
                    <a:pt x="984250" y="386080"/>
                  </a:cubicBezTo>
                  <a:cubicBezTo>
                    <a:pt x="986790" y="398780"/>
                    <a:pt x="988060" y="414020"/>
                    <a:pt x="982980" y="427990"/>
                  </a:cubicBezTo>
                  <a:cubicBezTo>
                    <a:pt x="977900" y="444500"/>
                    <a:pt x="962660" y="467360"/>
                    <a:pt x="948690" y="477520"/>
                  </a:cubicBezTo>
                  <a:cubicBezTo>
                    <a:pt x="937260" y="486410"/>
                    <a:pt x="910590" y="495300"/>
                    <a:pt x="909320" y="492760"/>
                  </a:cubicBezTo>
                  <a:cubicBezTo>
                    <a:pt x="906780" y="488950"/>
                    <a:pt x="969010" y="441960"/>
                    <a:pt x="966470" y="438150"/>
                  </a:cubicBezTo>
                  <a:cubicBezTo>
                    <a:pt x="962660" y="434340"/>
                    <a:pt x="875030" y="494030"/>
                    <a:pt x="824230" y="518160"/>
                  </a:cubicBezTo>
                  <a:cubicBezTo>
                    <a:pt x="768350" y="544830"/>
                    <a:pt x="694690" y="584200"/>
                    <a:pt x="642620" y="588010"/>
                  </a:cubicBezTo>
                  <a:cubicBezTo>
                    <a:pt x="605790" y="589280"/>
                    <a:pt x="565150" y="577850"/>
                    <a:pt x="546100" y="562610"/>
                  </a:cubicBezTo>
                  <a:cubicBezTo>
                    <a:pt x="534670" y="552450"/>
                    <a:pt x="529590" y="539750"/>
                    <a:pt x="527050" y="525780"/>
                  </a:cubicBezTo>
                  <a:cubicBezTo>
                    <a:pt x="523240" y="508000"/>
                    <a:pt x="527050" y="480060"/>
                    <a:pt x="533400" y="463550"/>
                  </a:cubicBezTo>
                  <a:cubicBezTo>
                    <a:pt x="539750" y="450850"/>
                    <a:pt x="548640" y="440690"/>
                    <a:pt x="561340" y="433070"/>
                  </a:cubicBezTo>
                  <a:cubicBezTo>
                    <a:pt x="576580" y="422910"/>
                    <a:pt x="596900" y="416560"/>
                    <a:pt x="622300" y="417830"/>
                  </a:cubicBezTo>
                  <a:cubicBezTo>
                    <a:pt x="659130" y="419100"/>
                    <a:pt x="726440" y="441960"/>
                    <a:pt x="765810" y="463550"/>
                  </a:cubicBezTo>
                  <a:cubicBezTo>
                    <a:pt x="798830" y="481330"/>
                    <a:pt x="835660" y="500380"/>
                    <a:pt x="845820" y="528320"/>
                  </a:cubicBezTo>
                  <a:cubicBezTo>
                    <a:pt x="855980" y="558800"/>
                    <a:pt x="831850" y="613410"/>
                    <a:pt x="819150" y="642620"/>
                  </a:cubicBezTo>
                  <a:cubicBezTo>
                    <a:pt x="808990" y="664210"/>
                    <a:pt x="797560" y="681990"/>
                    <a:pt x="784860" y="693420"/>
                  </a:cubicBezTo>
                  <a:cubicBezTo>
                    <a:pt x="773430" y="702310"/>
                    <a:pt x="759460" y="706120"/>
                    <a:pt x="745490" y="707390"/>
                  </a:cubicBezTo>
                  <a:cubicBezTo>
                    <a:pt x="732790" y="708660"/>
                    <a:pt x="717550" y="708660"/>
                    <a:pt x="704850" y="702310"/>
                  </a:cubicBezTo>
                  <a:cubicBezTo>
                    <a:pt x="688340" y="695960"/>
                    <a:pt x="670560" y="684530"/>
                    <a:pt x="659130" y="661670"/>
                  </a:cubicBezTo>
                  <a:cubicBezTo>
                    <a:pt x="635000" y="614680"/>
                    <a:pt x="651510" y="467360"/>
                    <a:pt x="640080" y="400050"/>
                  </a:cubicBezTo>
                  <a:cubicBezTo>
                    <a:pt x="632460" y="356870"/>
                    <a:pt x="605790" y="295910"/>
                    <a:pt x="610870" y="294640"/>
                  </a:cubicBezTo>
                  <a:cubicBezTo>
                    <a:pt x="617220" y="290830"/>
                    <a:pt x="687070" y="443230"/>
                    <a:pt x="698500" y="439420"/>
                  </a:cubicBezTo>
                  <a:cubicBezTo>
                    <a:pt x="707390" y="436880"/>
                    <a:pt x="678180" y="360680"/>
                    <a:pt x="693420" y="337820"/>
                  </a:cubicBezTo>
                  <a:cubicBezTo>
                    <a:pt x="707390" y="316230"/>
                    <a:pt x="758190" y="303530"/>
                    <a:pt x="783590" y="303530"/>
                  </a:cubicBezTo>
                  <a:cubicBezTo>
                    <a:pt x="803910" y="303530"/>
                    <a:pt x="822960" y="311150"/>
                    <a:pt x="835660" y="323850"/>
                  </a:cubicBezTo>
                  <a:cubicBezTo>
                    <a:pt x="849630" y="339090"/>
                    <a:pt x="862330" y="372110"/>
                    <a:pt x="859790" y="392430"/>
                  </a:cubicBezTo>
                  <a:cubicBezTo>
                    <a:pt x="857250" y="414020"/>
                    <a:pt x="816610" y="452120"/>
                    <a:pt x="816610" y="452120"/>
                  </a:cubicBezTo>
                </a:path>
              </a:pathLst>
            </a:custGeom>
            <a:solidFill>
              <a:srgbClr val="000000"/>
            </a:solidFill>
            <a:ln cap="sq">
              <a:noFill/>
              <a:prstDash val="solid"/>
              <a:miter/>
            </a:ln>
          </p:spPr>
          <p:txBody>
            <a:bodyPr/>
            <a:lstStyle/>
            <a:p>
              <a:endParaRPr lang="en-US"/>
            </a:p>
          </p:txBody>
        </p:sp>
      </p:grpSp>
      <p:grpSp>
        <p:nvGrpSpPr>
          <p:cNvPr id="20" name="Group 20"/>
          <p:cNvGrpSpPr/>
          <p:nvPr/>
        </p:nvGrpSpPr>
        <p:grpSpPr>
          <a:xfrm>
            <a:off x="16766182" y="9114338"/>
            <a:ext cx="390525" cy="381000"/>
            <a:chOff x="0" y="0"/>
            <a:chExt cx="520700" cy="508000"/>
          </a:xfrm>
        </p:grpSpPr>
        <p:sp>
          <p:nvSpPr>
            <p:cNvPr id="21" name="Freeform 21"/>
            <p:cNvSpPr/>
            <p:nvPr/>
          </p:nvSpPr>
          <p:spPr>
            <a:xfrm>
              <a:off x="43180" y="49530"/>
              <a:ext cx="427990" cy="408940"/>
            </a:xfrm>
            <a:custGeom>
              <a:avLst/>
              <a:gdLst/>
              <a:ahLst/>
              <a:cxnLst/>
              <a:rect l="l" t="t" r="r" b="b"/>
              <a:pathLst>
                <a:path w="427990" h="408940">
                  <a:moveTo>
                    <a:pt x="266700" y="308610"/>
                  </a:moveTo>
                  <a:cubicBezTo>
                    <a:pt x="53340" y="297180"/>
                    <a:pt x="33020" y="276860"/>
                    <a:pt x="24130" y="257810"/>
                  </a:cubicBezTo>
                  <a:cubicBezTo>
                    <a:pt x="17780" y="241300"/>
                    <a:pt x="20320" y="217170"/>
                    <a:pt x="24130" y="201930"/>
                  </a:cubicBezTo>
                  <a:cubicBezTo>
                    <a:pt x="29210" y="189230"/>
                    <a:pt x="35560" y="179070"/>
                    <a:pt x="45720" y="170180"/>
                  </a:cubicBezTo>
                  <a:cubicBezTo>
                    <a:pt x="59690" y="160020"/>
                    <a:pt x="80010" y="161290"/>
                    <a:pt x="99060" y="149860"/>
                  </a:cubicBezTo>
                  <a:cubicBezTo>
                    <a:pt x="125730" y="135890"/>
                    <a:pt x="161290" y="91440"/>
                    <a:pt x="189230" y="85090"/>
                  </a:cubicBezTo>
                  <a:cubicBezTo>
                    <a:pt x="208280" y="80010"/>
                    <a:pt x="231140" y="87630"/>
                    <a:pt x="245110" y="95250"/>
                  </a:cubicBezTo>
                  <a:cubicBezTo>
                    <a:pt x="257810" y="101600"/>
                    <a:pt x="267970" y="109220"/>
                    <a:pt x="273050" y="121920"/>
                  </a:cubicBezTo>
                  <a:cubicBezTo>
                    <a:pt x="281940" y="139700"/>
                    <a:pt x="287020" y="173990"/>
                    <a:pt x="278130" y="198120"/>
                  </a:cubicBezTo>
                  <a:cubicBezTo>
                    <a:pt x="266700" y="227330"/>
                    <a:pt x="223520" y="257810"/>
                    <a:pt x="194310" y="276860"/>
                  </a:cubicBezTo>
                  <a:cubicBezTo>
                    <a:pt x="170180" y="292100"/>
                    <a:pt x="143510" y="311150"/>
                    <a:pt x="118110" y="307340"/>
                  </a:cubicBezTo>
                  <a:cubicBezTo>
                    <a:pt x="86360" y="302260"/>
                    <a:pt x="35560" y="262890"/>
                    <a:pt x="25400" y="231140"/>
                  </a:cubicBezTo>
                  <a:cubicBezTo>
                    <a:pt x="15240" y="196850"/>
                    <a:pt x="46990" y="143510"/>
                    <a:pt x="59690" y="109220"/>
                  </a:cubicBezTo>
                  <a:cubicBezTo>
                    <a:pt x="71120" y="81280"/>
                    <a:pt x="83820" y="54610"/>
                    <a:pt x="97790" y="38100"/>
                  </a:cubicBezTo>
                  <a:cubicBezTo>
                    <a:pt x="106680" y="25400"/>
                    <a:pt x="115570" y="17780"/>
                    <a:pt x="127000" y="11430"/>
                  </a:cubicBezTo>
                  <a:cubicBezTo>
                    <a:pt x="138430" y="5080"/>
                    <a:pt x="153670" y="1270"/>
                    <a:pt x="166370" y="1270"/>
                  </a:cubicBezTo>
                  <a:cubicBezTo>
                    <a:pt x="179070" y="1270"/>
                    <a:pt x="194310" y="5080"/>
                    <a:pt x="205740" y="11430"/>
                  </a:cubicBezTo>
                  <a:cubicBezTo>
                    <a:pt x="217170" y="16510"/>
                    <a:pt x="228600" y="25400"/>
                    <a:pt x="234950" y="38100"/>
                  </a:cubicBezTo>
                  <a:cubicBezTo>
                    <a:pt x="243840" y="52070"/>
                    <a:pt x="250190" y="78740"/>
                    <a:pt x="250190" y="95250"/>
                  </a:cubicBezTo>
                  <a:cubicBezTo>
                    <a:pt x="248920" y="109220"/>
                    <a:pt x="238760" y="133350"/>
                    <a:pt x="234950" y="133350"/>
                  </a:cubicBezTo>
                  <a:cubicBezTo>
                    <a:pt x="229870" y="132080"/>
                    <a:pt x="224790" y="41910"/>
                    <a:pt x="228600" y="40640"/>
                  </a:cubicBezTo>
                  <a:cubicBezTo>
                    <a:pt x="232410" y="40640"/>
                    <a:pt x="264160" y="99060"/>
                    <a:pt x="256540" y="118110"/>
                  </a:cubicBezTo>
                  <a:cubicBezTo>
                    <a:pt x="248920" y="138430"/>
                    <a:pt x="191770" y="138430"/>
                    <a:pt x="184150" y="158750"/>
                  </a:cubicBezTo>
                  <a:cubicBezTo>
                    <a:pt x="175260" y="177800"/>
                    <a:pt x="212090" y="217170"/>
                    <a:pt x="203200" y="236220"/>
                  </a:cubicBezTo>
                  <a:cubicBezTo>
                    <a:pt x="194310" y="255270"/>
                    <a:pt x="133350" y="276860"/>
                    <a:pt x="123190" y="269240"/>
                  </a:cubicBezTo>
                  <a:cubicBezTo>
                    <a:pt x="113030" y="260350"/>
                    <a:pt x="130810" y="203200"/>
                    <a:pt x="146050" y="179070"/>
                  </a:cubicBezTo>
                  <a:cubicBezTo>
                    <a:pt x="161290" y="156210"/>
                    <a:pt x="193040" y="133350"/>
                    <a:pt x="213360" y="128270"/>
                  </a:cubicBezTo>
                  <a:cubicBezTo>
                    <a:pt x="227330" y="125730"/>
                    <a:pt x="242570" y="132080"/>
                    <a:pt x="254000" y="138430"/>
                  </a:cubicBezTo>
                  <a:cubicBezTo>
                    <a:pt x="265430" y="144780"/>
                    <a:pt x="278130" y="156210"/>
                    <a:pt x="285750" y="166370"/>
                  </a:cubicBezTo>
                  <a:cubicBezTo>
                    <a:pt x="293370" y="177800"/>
                    <a:pt x="298450" y="193040"/>
                    <a:pt x="299720" y="205740"/>
                  </a:cubicBezTo>
                  <a:cubicBezTo>
                    <a:pt x="300990" y="219710"/>
                    <a:pt x="299720" y="234950"/>
                    <a:pt x="294640" y="247650"/>
                  </a:cubicBezTo>
                  <a:cubicBezTo>
                    <a:pt x="289560" y="260350"/>
                    <a:pt x="281940" y="273050"/>
                    <a:pt x="270510" y="281940"/>
                  </a:cubicBezTo>
                  <a:cubicBezTo>
                    <a:pt x="256540" y="293370"/>
                    <a:pt x="232410" y="290830"/>
                    <a:pt x="212090" y="303530"/>
                  </a:cubicBezTo>
                  <a:cubicBezTo>
                    <a:pt x="185420" y="322580"/>
                    <a:pt x="158750" y="383540"/>
                    <a:pt x="129540" y="398780"/>
                  </a:cubicBezTo>
                  <a:cubicBezTo>
                    <a:pt x="109220" y="408940"/>
                    <a:pt x="85090" y="407670"/>
                    <a:pt x="67310" y="403860"/>
                  </a:cubicBezTo>
                  <a:cubicBezTo>
                    <a:pt x="52070" y="400050"/>
                    <a:pt x="40640" y="392430"/>
                    <a:pt x="30480" y="382270"/>
                  </a:cubicBezTo>
                  <a:cubicBezTo>
                    <a:pt x="20320" y="373380"/>
                    <a:pt x="11430" y="360680"/>
                    <a:pt x="7620" y="346710"/>
                  </a:cubicBezTo>
                  <a:cubicBezTo>
                    <a:pt x="2540" y="328930"/>
                    <a:pt x="0" y="299720"/>
                    <a:pt x="10160" y="284480"/>
                  </a:cubicBezTo>
                  <a:cubicBezTo>
                    <a:pt x="22860" y="265430"/>
                    <a:pt x="66040" y="265430"/>
                    <a:pt x="87630" y="246380"/>
                  </a:cubicBezTo>
                  <a:cubicBezTo>
                    <a:pt x="110490" y="226060"/>
                    <a:pt x="114300" y="189230"/>
                    <a:pt x="142240" y="163830"/>
                  </a:cubicBezTo>
                  <a:cubicBezTo>
                    <a:pt x="180340" y="129540"/>
                    <a:pt x="264160" y="82550"/>
                    <a:pt x="311150" y="74930"/>
                  </a:cubicBezTo>
                  <a:cubicBezTo>
                    <a:pt x="342900" y="69850"/>
                    <a:pt x="373380" y="77470"/>
                    <a:pt x="392430" y="90170"/>
                  </a:cubicBezTo>
                  <a:cubicBezTo>
                    <a:pt x="408940" y="101600"/>
                    <a:pt x="419100" y="120650"/>
                    <a:pt x="422910" y="138430"/>
                  </a:cubicBezTo>
                  <a:cubicBezTo>
                    <a:pt x="427990" y="154940"/>
                    <a:pt x="427990" y="177800"/>
                    <a:pt x="419100" y="194310"/>
                  </a:cubicBezTo>
                  <a:cubicBezTo>
                    <a:pt x="407670" y="214630"/>
                    <a:pt x="378460" y="241300"/>
                    <a:pt x="354330" y="246380"/>
                  </a:cubicBezTo>
                  <a:cubicBezTo>
                    <a:pt x="330200" y="251460"/>
                    <a:pt x="292100" y="238760"/>
                    <a:pt x="275590" y="222250"/>
                  </a:cubicBezTo>
                  <a:cubicBezTo>
                    <a:pt x="257810" y="204470"/>
                    <a:pt x="246380" y="166370"/>
                    <a:pt x="250190" y="143510"/>
                  </a:cubicBezTo>
                  <a:cubicBezTo>
                    <a:pt x="255270" y="119380"/>
                    <a:pt x="281940" y="88900"/>
                    <a:pt x="302260" y="78740"/>
                  </a:cubicBezTo>
                  <a:cubicBezTo>
                    <a:pt x="318770" y="69850"/>
                    <a:pt x="341630" y="69850"/>
                    <a:pt x="359410" y="73660"/>
                  </a:cubicBezTo>
                  <a:cubicBezTo>
                    <a:pt x="375920" y="77470"/>
                    <a:pt x="394970" y="90170"/>
                    <a:pt x="406400" y="104140"/>
                  </a:cubicBezTo>
                  <a:cubicBezTo>
                    <a:pt x="417830" y="118110"/>
                    <a:pt x="425450" y="139700"/>
                    <a:pt x="425450" y="157480"/>
                  </a:cubicBezTo>
                  <a:cubicBezTo>
                    <a:pt x="426720" y="175260"/>
                    <a:pt x="420370" y="196850"/>
                    <a:pt x="408940" y="210820"/>
                  </a:cubicBezTo>
                  <a:cubicBezTo>
                    <a:pt x="398780" y="226060"/>
                    <a:pt x="378460" y="237490"/>
                    <a:pt x="363220" y="243840"/>
                  </a:cubicBezTo>
                  <a:cubicBezTo>
                    <a:pt x="350520" y="248920"/>
                    <a:pt x="340360" y="242570"/>
                    <a:pt x="325120" y="248920"/>
                  </a:cubicBezTo>
                  <a:cubicBezTo>
                    <a:pt x="293370" y="262890"/>
                    <a:pt x="234950" y="330200"/>
                    <a:pt x="194310" y="355600"/>
                  </a:cubicBezTo>
                  <a:cubicBezTo>
                    <a:pt x="163830" y="375920"/>
                    <a:pt x="109220" y="398780"/>
                    <a:pt x="107950" y="396240"/>
                  </a:cubicBezTo>
                  <a:cubicBezTo>
                    <a:pt x="107950" y="394970"/>
                    <a:pt x="171450" y="351790"/>
                    <a:pt x="172720" y="353060"/>
                  </a:cubicBezTo>
                  <a:cubicBezTo>
                    <a:pt x="173990" y="354330"/>
                    <a:pt x="144780" y="389890"/>
                    <a:pt x="129540" y="398780"/>
                  </a:cubicBezTo>
                  <a:cubicBezTo>
                    <a:pt x="116840" y="405130"/>
                    <a:pt x="101600" y="407670"/>
                    <a:pt x="87630" y="406400"/>
                  </a:cubicBezTo>
                  <a:cubicBezTo>
                    <a:pt x="74930" y="406400"/>
                    <a:pt x="59690" y="403860"/>
                    <a:pt x="46990" y="394970"/>
                  </a:cubicBezTo>
                  <a:cubicBezTo>
                    <a:pt x="33020" y="384810"/>
                    <a:pt x="13970" y="365760"/>
                    <a:pt x="7620" y="346710"/>
                  </a:cubicBezTo>
                  <a:cubicBezTo>
                    <a:pt x="1270" y="327660"/>
                    <a:pt x="0" y="307340"/>
                    <a:pt x="10160" y="284480"/>
                  </a:cubicBezTo>
                  <a:cubicBezTo>
                    <a:pt x="26670" y="245110"/>
                    <a:pt x="99060" y="171450"/>
                    <a:pt x="138430" y="147320"/>
                  </a:cubicBezTo>
                  <a:cubicBezTo>
                    <a:pt x="165100" y="132080"/>
                    <a:pt x="191770" y="128270"/>
                    <a:pt x="213360" y="128270"/>
                  </a:cubicBezTo>
                  <a:cubicBezTo>
                    <a:pt x="228600" y="128270"/>
                    <a:pt x="242570" y="132080"/>
                    <a:pt x="254000" y="138430"/>
                  </a:cubicBezTo>
                  <a:cubicBezTo>
                    <a:pt x="265430" y="144780"/>
                    <a:pt x="278130" y="154940"/>
                    <a:pt x="285750" y="166370"/>
                  </a:cubicBezTo>
                  <a:cubicBezTo>
                    <a:pt x="294640" y="182880"/>
                    <a:pt x="300990" y="209550"/>
                    <a:pt x="299720" y="227330"/>
                  </a:cubicBezTo>
                  <a:cubicBezTo>
                    <a:pt x="298450" y="242570"/>
                    <a:pt x="292100" y="255270"/>
                    <a:pt x="284480" y="266700"/>
                  </a:cubicBezTo>
                  <a:cubicBezTo>
                    <a:pt x="276860" y="278130"/>
                    <a:pt x="266700" y="287020"/>
                    <a:pt x="252730" y="294640"/>
                  </a:cubicBezTo>
                  <a:cubicBezTo>
                    <a:pt x="234950" y="304800"/>
                    <a:pt x="204470" y="313690"/>
                    <a:pt x="179070" y="317500"/>
                  </a:cubicBezTo>
                  <a:cubicBezTo>
                    <a:pt x="152400" y="320040"/>
                    <a:pt x="121920" y="322580"/>
                    <a:pt x="96520" y="313690"/>
                  </a:cubicBezTo>
                  <a:cubicBezTo>
                    <a:pt x="68580" y="302260"/>
                    <a:pt x="27940" y="280670"/>
                    <a:pt x="19050" y="252730"/>
                  </a:cubicBezTo>
                  <a:cubicBezTo>
                    <a:pt x="8890" y="217170"/>
                    <a:pt x="33020" y="139700"/>
                    <a:pt x="67310" y="110490"/>
                  </a:cubicBezTo>
                  <a:cubicBezTo>
                    <a:pt x="106680" y="77470"/>
                    <a:pt x="204470" y="66040"/>
                    <a:pt x="251460" y="78740"/>
                  </a:cubicBezTo>
                  <a:cubicBezTo>
                    <a:pt x="285750" y="87630"/>
                    <a:pt x="321310" y="115570"/>
                    <a:pt x="331470" y="146050"/>
                  </a:cubicBezTo>
                  <a:cubicBezTo>
                    <a:pt x="342900" y="181610"/>
                    <a:pt x="325120" y="257810"/>
                    <a:pt x="297180" y="284480"/>
                  </a:cubicBezTo>
                  <a:cubicBezTo>
                    <a:pt x="273050" y="308610"/>
                    <a:pt x="219710" y="317500"/>
                    <a:pt x="186690" y="308610"/>
                  </a:cubicBezTo>
                  <a:cubicBezTo>
                    <a:pt x="153670" y="300990"/>
                    <a:pt x="111760" y="265430"/>
                    <a:pt x="100330" y="234950"/>
                  </a:cubicBezTo>
                  <a:cubicBezTo>
                    <a:pt x="88900" y="207010"/>
                    <a:pt x="113030" y="167640"/>
                    <a:pt x="111760" y="133350"/>
                  </a:cubicBezTo>
                  <a:cubicBezTo>
                    <a:pt x="111760" y="101600"/>
                    <a:pt x="87630" y="59690"/>
                    <a:pt x="97790" y="38100"/>
                  </a:cubicBezTo>
                  <a:cubicBezTo>
                    <a:pt x="105410" y="20320"/>
                    <a:pt x="128270" y="8890"/>
                    <a:pt x="146050" y="3810"/>
                  </a:cubicBezTo>
                  <a:cubicBezTo>
                    <a:pt x="163830" y="0"/>
                    <a:pt x="189230" y="3810"/>
                    <a:pt x="205740" y="11430"/>
                  </a:cubicBezTo>
                  <a:cubicBezTo>
                    <a:pt x="218440" y="16510"/>
                    <a:pt x="227330" y="26670"/>
                    <a:pt x="234950" y="38100"/>
                  </a:cubicBezTo>
                  <a:cubicBezTo>
                    <a:pt x="242570" y="48260"/>
                    <a:pt x="247650" y="62230"/>
                    <a:pt x="250190" y="74930"/>
                  </a:cubicBezTo>
                  <a:cubicBezTo>
                    <a:pt x="251460" y="87630"/>
                    <a:pt x="250190" y="99060"/>
                    <a:pt x="245110" y="114300"/>
                  </a:cubicBezTo>
                  <a:cubicBezTo>
                    <a:pt x="236220" y="139700"/>
                    <a:pt x="210820" y="199390"/>
                    <a:pt x="185420" y="204470"/>
                  </a:cubicBezTo>
                  <a:cubicBezTo>
                    <a:pt x="160020" y="210820"/>
                    <a:pt x="93980" y="171450"/>
                    <a:pt x="92710" y="152400"/>
                  </a:cubicBezTo>
                  <a:cubicBezTo>
                    <a:pt x="91440" y="133350"/>
                    <a:pt x="144780" y="100330"/>
                    <a:pt x="170180" y="90170"/>
                  </a:cubicBezTo>
                  <a:cubicBezTo>
                    <a:pt x="189230" y="82550"/>
                    <a:pt x="210820" y="81280"/>
                    <a:pt x="227330" y="86360"/>
                  </a:cubicBezTo>
                  <a:cubicBezTo>
                    <a:pt x="245110" y="92710"/>
                    <a:pt x="264160" y="105410"/>
                    <a:pt x="273050" y="121920"/>
                  </a:cubicBezTo>
                  <a:cubicBezTo>
                    <a:pt x="283210" y="140970"/>
                    <a:pt x="284480" y="179070"/>
                    <a:pt x="278130" y="198120"/>
                  </a:cubicBezTo>
                  <a:cubicBezTo>
                    <a:pt x="274320" y="210820"/>
                    <a:pt x="267970" y="217170"/>
                    <a:pt x="254000" y="228600"/>
                  </a:cubicBezTo>
                  <a:cubicBezTo>
                    <a:pt x="226060" y="251460"/>
                    <a:pt x="133350" y="304800"/>
                    <a:pt x="99060" y="309880"/>
                  </a:cubicBezTo>
                  <a:cubicBezTo>
                    <a:pt x="82550" y="311150"/>
                    <a:pt x="73660" y="307340"/>
                    <a:pt x="62230" y="300990"/>
                  </a:cubicBezTo>
                  <a:cubicBezTo>
                    <a:pt x="48260" y="292100"/>
                    <a:pt x="30480" y="274320"/>
                    <a:pt x="24130" y="257810"/>
                  </a:cubicBezTo>
                  <a:cubicBezTo>
                    <a:pt x="19050" y="241300"/>
                    <a:pt x="19050" y="218440"/>
                    <a:pt x="24130" y="201930"/>
                  </a:cubicBezTo>
                  <a:cubicBezTo>
                    <a:pt x="30480" y="185420"/>
                    <a:pt x="41910" y="168910"/>
                    <a:pt x="62230" y="160020"/>
                  </a:cubicBezTo>
                  <a:cubicBezTo>
                    <a:pt x="104140" y="139700"/>
                    <a:pt x="241300" y="140970"/>
                    <a:pt x="285750" y="153670"/>
                  </a:cubicBezTo>
                  <a:cubicBezTo>
                    <a:pt x="308610" y="161290"/>
                    <a:pt x="321310" y="171450"/>
                    <a:pt x="331470" y="185420"/>
                  </a:cubicBezTo>
                  <a:cubicBezTo>
                    <a:pt x="341630" y="199390"/>
                    <a:pt x="346710" y="222250"/>
                    <a:pt x="344170" y="238760"/>
                  </a:cubicBezTo>
                  <a:cubicBezTo>
                    <a:pt x="342900" y="256540"/>
                    <a:pt x="331470" y="276860"/>
                    <a:pt x="318770" y="288290"/>
                  </a:cubicBezTo>
                  <a:cubicBezTo>
                    <a:pt x="306070" y="299720"/>
                    <a:pt x="266700" y="308610"/>
                    <a:pt x="266700" y="308610"/>
                  </a:cubicBezTo>
                </a:path>
              </a:pathLst>
            </a:custGeom>
            <a:solidFill>
              <a:srgbClr val="000000"/>
            </a:solidFill>
            <a:ln cap="sq">
              <a:noFill/>
              <a:prstDash val="solid"/>
              <a:miter/>
            </a:ln>
          </p:spPr>
          <p:txBody>
            <a:bodyPr/>
            <a:lstStyle/>
            <a:p>
              <a:endParaRPr lang="en-US"/>
            </a:p>
          </p:txBody>
        </p:sp>
      </p:grpSp>
      <p:grpSp>
        <p:nvGrpSpPr>
          <p:cNvPr id="22" name="Group 22"/>
          <p:cNvGrpSpPr/>
          <p:nvPr/>
        </p:nvGrpSpPr>
        <p:grpSpPr>
          <a:xfrm>
            <a:off x="743479" y="3296406"/>
            <a:ext cx="6377145" cy="6178698"/>
            <a:chOff x="0" y="0"/>
            <a:chExt cx="1679577" cy="1627311"/>
          </a:xfrm>
        </p:grpSpPr>
        <p:sp>
          <p:nvSpPr>
            <p:cNvPr id="23" name="Freeform 23"/>
            <p:cNvSpPr/>
            <p:nvPr/>
          </p:nvSpPr>
          <p:spPr>
            <a:xfrm>
              <a:off x="0" y="0"/>
              <a:ext cx="1679577" cy="1627311"/>
            </a:xfrm>
            <a:custGeom>
              <a:avLst/>
              <a:gdLst/>
              <a:ahLst/>
              <a:cxnLst/>
              <a:rect l="l" t="t" r="r" b="b"/>
              <a:pathLst>
                <a:path w="1679577" h="1627311">
                  <a:moveTo>
                    <a:pt x="41276" y="0"/>
                  </a:moveTo>
                  <a:lnTo>
                    <a:pt x="1638301" y="0"/>
                  </a:lnTo>
                  <a:cubicBezTo>
                    <a:pt x="1661097" y="0"/>
                    <a:pt x="1679577" y="18480"/>
                    <a:pt x="1679577" y="41276"/>
                  </a:cubicBezTo>
                  <a:lnTo>
                    <a:pt x="1679577" y="1586035"/>
                  </a:lnTo>
                  <a:cubicBezTo>
                    <a:pt x="1679577" y="1608831"/>
                    <a:pt x="1661097" y="1627311"/>
                    <a:pt x="1638301" y="1627311"/>
                  </a:cubicBezTo>
                  <a:lnTo>
                    <a:pt x="41276" y="1627311"/>
                  </a:lnTo>
                  <a:cubicBezTo>
                    <a:pt x="18480" y="1627311"/>
                    <a:pt x="0" y="1608831"/>
                    <a:pt x="0" y="1586035"/>
                  </a:cubicBezTo>
                  <a:lnTo>
                    <a:pt x="0" y="41276"/>
                  </a:lnTo>
                  <a:cubicBezTo>
                    <a:pt x="0" y="18480"/>
                    <a:pt x="18480" y="0"/>
                    <a:pt x="41276" y="0"/>
                  </a:cubicBezTo>
                  <a:close/>
                </a:path>
              </a:pathLst>
            </a:custGeom>
            <a:gradFill rotWithShape="1">
              <a:gsLst>
                <a:gs pos="0">
                  <a:srgbClr val="DC0E20">
                    <a:alpha val="100000"/>
                  </a:srgbClr>
                </a:gs>
                <a:gs pos="100000">
                  <a:srgbClr val="FF4454">
                    <a:alpha val="100000"/>
                  </a:srgbClr>
                </a:gs>
              </a:gsLst>
              <a:lin ang="0"/>
            </a:gradFill>
            <a:ln w="38100" cap="rnd">
              <a:solidFill>
                <a:srgbClr val="FF4454"/>
              </a:solidFill>
              <a:prstDash val="solid"/>
              <a:round/>
            </a:ln>
          </p:spPr>
          <p:txBody>
            <a:bodyPr/>
            <a:lstStyle/>
            <a:p>
              <a:endParaRPr lang="en-US"/>
            </a:p>
          </p:txBody>
        </p:sp>
        <p:sp>
          <p:nvSpPr>
            <p:cNvPr id="24" name="TextBox 24"/>
            <p:cNvSpPr txBox="1"/>
            <p:nvPr/>
          </p:nvSpPr>
          <p:spPr>
            <a:xfrm>
              <a:off x="0" y="-28575"/>
              <a:ext cx="1679577" cy="1655886"/>
            </a:xfrm>
            <a:prstGeom prst="rect">
              <a:avLst/>
            </a:prstGeom>
          </p:spPr>
          <p:txBody>
            <a:bodyPr lIns="50800" tIns="50800" rIns="50800" bIns="50800" rtlCol="0" anchor="ctr"/>
            <a:lstStyle/>
            <a:p>
              <a:pPr marL="0" lvl="0" indent="0" algn="ctr">
                <a:lnSpc>
                  <a:spcPts val="2541"/>
                </a:lnSpc>
                <a:spcBef>
                  <a:spcPct val="0"/>
                </a:spcBef>
              </a:pPr>
              <a:endParaRPr/>
            </a:p>
          </p:txBody>
        </p:sp>
      </p:grpSp>
      <p:sp>
        <p:nvSpPr>
          <p:cNvPr id="25" name="TextBox 25"/>
          <p:cNvSpPr txBox="1"/>
          <p:nvPr/>
        </p:nvSpPr>
        <p:spPr>
          <a:xfrm>
            <a:off x="1028700" y="3396824"/>
            <a:ext cx="6011574" cy="6198661"/>
          </a:xfrm>
          <a:prstGeom prst="rect">
            <a:avLst/>
          </a:prstGeom>
        </p:spPr>
        <p:txBody>
          <a:bodyPr lIns="0" tIns="0" rIns="0" bIns="0" rtlCol="0" anchor="t">
            <a:spAutoFit/>
          </a:bodyPr>
          <a:lstStyle/>
          <a:p>
            <a:pPr algn="l">
              <a:lnSpc>
                <a:spcPts val="2952"/>
              </a:lnSpc>
            </a:pPr>
            <a:endParaRPr/>
          </a:p>
          <a:p>
            <a:pPr algn="l">
              <a:lnSpc>
                <a:spcPts val="2729"/>
              </a:lnSpc>
            </a:pPr>
            <a:r>
              <a:rPr lang="en-US" sz="2201" b="1">
                <a:solidFill>
                  <a:srgbClr val="000000"/>
                </a:solidFill>
                <a:latin typeface="Codec Pro ExtraBold Bold"/>
                <a:ea typeface="Codec Pro ExtraBold Bold"/>
                <a:cs typeface="Codec Pro ExtraBold Bold"/>
                <a:sym typeface="Codec Pro ExtraBold Bold"/>
              </a:rPr>
              <a:t>It addresses the organization's specific challenges or opportunities and enables users to uncover valuable insights. </a:t>
            </a:r>
          </a:p>
          <a:p>
            <a:pPr algn="l">
              <a:lnSpc>
                <a:spcPts val="2729"/>
              </a:lnSpc>
            </a:pPr>
            <a:endParaRPr lang="en-US" sz="2201" b="1">
              <a:solidFill>
                <a:srgbClr val="000000"/>
              </a:solidFill>
              <a:latin typeface="Codec Pro ExtraBold Bold"/>
              <a:ea typeface="Codec Pro ExtraBold Bold"/>
              <a:cs typeface="Codec Pro ExtraBold Bold"/>
              <a:sym typeface="Codec Pro ExtraBold Bold"/>
            </a:endParaRPr>
          </a:p>
          <a:p>
            <a:pPr algn="l">
              <a:lnSpc>
                <a:spcPts val="2729"/>
              </a:lnSpc>
            </a:pPr>
            <a:r>
              <a:rPr lang="en-US" sz="2201" b="1">
                <a:solidFill>
                  <a:srgbClr val="000000"/>
                </a:solidFill>
                <a:latin typeface="Codec Pro ExtraBold Bold"/>
                <a:ea typeface="Codec Pro ExtraBold Bold"/>
                <a:cs typeface="Codec Pro ExtraBold Bold"/>
                <a:sym typeface="Codec Pro ExtraBold Bold"/>
              </a:rPr>
              <a:t>A successful data warehousing implementation empowers decision-makers to make informed choices based on data-driven evidence. </a:t>
            </a:r>
          </a:p>
          <a:p>
            <a:pPr algn="l">
              <a:lnSpc>
                <a:spcPts val="2729"/>
              </a:lnSpc>
            </a:pPr>
            <a:endParaRPr lang="en-US" sz="2201" b="1">
              <a:solidFill>
                <a:srgbClr val="000000"/>
              </a:solidFill>
              <a:latin typeface="Codec Pro ExtraBold Bold"/>
              <a:ea typeface="Codec Pro ExtraBold Bold"/>
              <a:cs typeface="Codec Pro ExtraBold Bold"/>
              <a:sym typeface="Codec Pro ExtraBold Bold"/>
            </a:endParaRPr>
          </a:p>
          <a:p>
            <a:pPr algn="l">
              <a:lnSpc>
                <a:spcPts val="2729"/>
              </a:lnSpc>
            </a:pPr>
            <a:r>
              <a:rPr lang="en-US" sz="2201" b="1">
                <a:solidFill>
                  <a:srgbClr val="000000"/>
                </a:solidFill>
                <a:latin typeface="Codec Pro ExtraBold Bold"/>
                <a:ea typeface="Codec Pro ExtraBold Bold"/>
                <a:cs typeface="Codec Pro ExtraBold Bold"/>
                <a:sym typeface="Codec Pro ExtraBold Bold"/>
              </a:rPr>
              <a:t>It handles future growth and changes in business data warehouse requirements and justifies the investment by generating tangible advantages of data warehouse, such as increased efficiency, improved customer satisfaction, or competitive advantage.</a:t>
            </a:r>
          </a:p>
          <a:p>
            <a:pPr algn="l">
              <a:lnSpc>
                <a:spcPts val="2729"/>
              </a:lnSpc>
            </a:pPr>
            <a:endParaRPr lang="en-US" sz="2201" b="1">
              <a:solidFill>
                <a:srgbClr val="000000"/>
              </a:solidFill>
              <a:latin typeface="Codec Pro ExtraBold Bold"/>
              <a:ea typeface="Codec Pro ExtraBold Bold"/>
              <a:cs typeface="Codec Pro ExtraBold Bold"/>
              <a:sym typeface="Codec Pro ExtraBold Bold"/>
            </a:endParaRPr>
          </a:p>
        </p:txBody>
      </p:sp>
      <mc:AlternateContent xmlns:mc="http://schemas.openxmlformats.org/markup-compatibility/2006">
        <mc:Choice xmlns:p14="http://schemas.microsoft.com/office/powerpoint/2010/main" Requires="p14">
          <p:contentPart p14:bwMode="auto" r:id="rId3">
            <p14:nvContentPartPr>
              <p14:cNvPr id="47" name="Ink 46">
                <a:extLst>
                  <a:ext uri="{FF2B5EF4-FFF2-40B4-BE49-F238E27FC236}">
                    <a16:creationId xmlns:a16="http://schemas.microsoft.com/office/drawing/2014/main" id="{A393804C-CC34-5851-D22E-3851B45B9556}"/>
                  </a:ext>
                </a:extLst>
              </p14:cNvPr>
              <p14:cNvContentPartPr/>
              <p14:nvPr/>
            </p14:nvContentPartPr>
            <p14:xfrm>
              <a:off x="17041680" y="8888188"/>
              <a:ext cx="303840" cy="157680"/>
            </p14:xfrm>
          </p:contentPart>
        </mc:Choice>
        <mc:Fallback>
          <p:pic>
            <p:nvPicPr>
              <p:cNvPr id="47" name="Ink 46">
                <a:extLst>
                  <a:ext uri="{FF2B5EF4-FFF2-40B4-BE49-F238E27FC236}">
                    <a16:creationId xmlns:a16="http://schemas.microsoft.com/office/drawing/2014/main" id="{A393804C-CC34-5851-D22E-3851B45B9556}"/>
                  </a:ext>
                </a:extLst>
              </p:cNvPr>
              <p:cNvPicPr/>
              <p:nvPr/>
            </p:nvPicPr>
            <p:blipFill>
              <a:blip r:embed="rId4"/>
              <a:stretch>
                <a:fillRect/>
              </a:stretch>
            </p:blipFill>
            <p:spPr>
              <a:xfrm>
                <a:off x="17035560" y="8882068"/>
                <a:ext cx="3160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7" name="Ink 66">
                <a:extLst>
                  <a:ext uri="{FF2B5EF4-FFF2-40B4-BE49-F238E27FC236}">
                    <a16:creationId xmlns:a16="http://schemas.microsoft.com/office/drawing/2014/main" id="{6CF38BDF-F464-83F1-EBA1-C3409D718B13}"/>
                  </a:ext>
                </a:extLst>
              </p14:cNvPr>
              <p14:cNvContentPartPr/>
              <p14:nvPr/>
            </p14:nvContentPartPr>
            <p14:xfrm>
              <a:off x="16822360" y="8843160"/>
              <a:ext cx="643320" cy="453240"/>
            </p14:xfrm>
          </p:contentPart>
        </mc:Choice>
        <mc:Fallback>
          <p:pic>
            <p:nvPicPr>
              <p:cNvPr id="67" name="Ink 66">
                <a:extLst>
                  <a:ext uri="{FF2B5EF4-FFF2-40B4-BE49-F238E27FC236}">
                    <a16:creationId xmlns:a16="http://schemas.microsoft.com/office/drawing/2014/main" id="{6CF38BDF-F464-83F1-EBA1-C3409D718B13}"/>
                  </a:ext>
                </a:extLst>
              </p:cNvPr>
              <p:cNvPicPr/>
              <p:nvPr/>
            </p:nvPicPr>
            <p:blipFill>
              <a:blip r:embed="rId6"/>
              <a:stretch>
                <a:fillRect/>
              </a:stretch>
            </p:blipFill>
            <p:spPr>
              <a:xfrm>
                <a:off x="16816240" y="8837040"/>
                <a:ext cx="655560" cy="465480"/>
              </a:xfrm>
              <a:prstGeom prst="rect">
                <a:avLst/>
              </a:prstGeom>
            </p:spPr>
          </p:pic>
        </mc:Fallback>
      </mc:AlternateContent>
      <p:grpSp>
        <p:nvGrpSpPr>
          <p:cNvPr id="70" name="Group 13">
            <a:extLst>
              <a:ext uri="{FF2B5EF4-FFF2-40B4-BE49-F238E27FC236}">
                <a16:creationId xmlns:a16="http://schemas.microsoft.com/office/drawing/2014/main" id="{4FDFF5AD-90CE-599D-8374-B7D67DF5616A}"/>
              </a:ext>
            </a:extLst>
          </p:cNvPr>
          <p:cNvGrpSpPr/>
          <p:nvPr/>
        </p:nvGrpSpPr>
        <p:grpSpPr>
          <a:xfrm>
            <a:off x="16001640" y="8589295"/>
            <a:ext cx="3086100" cy="3086100"/>
            <a:chOff x="0" y="0"/>
            <a:chExt cx="812800" cy="812800"/>
          </a:xfrm>
        </p:grpSpPr>
        <p:sp>
          <p:nvSpPr>
            <p:cNvPr id="71" name="Freeform 14">
              <a:extLst>
                <a:ext uri="{FF2B5EF4-FFF2-40B4-BE49-F238E27FC236}">
                  <a16:creationId xmlns:a16="http://schemas.microsoft.com/office/drawing/2014/main" id="{3FD7A974-F01C-CFC6-9238-1869A7471C7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72" name="TextBox 15">
              <a:extLst>
                <a:ext uri="{FF2B5EF4-FFF2-40B4-BE49-F238E27FC236}">
                  <a16:creationId xmlns:a16="http://schemas.microsoft.com/office/drawing/2014/main" id="{95508702-1747-409C-1925-7AF2C5239C59}"/>
                </a:ext>
              </a:extLst>
            </p:cNvPr>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77" name="TextBox 76">
            <a:extLst>
              <a:ext uri="{FF2B5EF4-FFF2-40B4-BE49-F238E27FC236}">
                <a16:creationId xmlns:a16="http://schemas.microsoft.com/office/drawing/2014/main" id="{92ACC800-EC3E-657E-F097-9213FF5FE8E0}"/>
              </a:ext>
            </a:extLst>
          </p:cNvPr>
          <p:cNvSpPr txBox="1"/>
          <p:nvPr/>
        </p:nvSpPr>
        <p:spPr>
          <a:xfrm>
            <a:off x="16612552" y="9231585"/>
            <a:ext cx="457200" cy="369332"/>
          </a:xfrm>
          <a:prstGeom prst="rect">
            <a:avLst/>
          </a:prstGeom>
          <a:noFill/>
        </p:spPr>
        <p:txBody>
          <a:bodyPr wrap="square">
            <a:spAutoFit/>
          </a:bodyPr>
          <a:lstStyle/>
          <a:p>
            <a:r>
              <a:rPr lang="en-US" sz="1800" b="1" dirty="0">
                <a:solidFill>
                  <a:srgbClr val="000000"/>
                </a:solidFill>
                <a:latin typeface="Open Sans 2 Bold"/>
                <a:ea typeface="Open Sans 2 Bold"/>
                <a:cs typeface="Open Sans 2 Bold"/>
                <a:sym typeface="Open Sans 2 Bold"/>
              </a:rPr>
              <a:t>1</a:t>
            </a:r>
            <a:r>
              <a:rPr lang="en-US" b="1" dirty="0">
                <a:solidFill>
                  <a:srgbClr val="000000"/>
                </a:solidFill>
                <a:latin typeface="Open Sans 2 Bold"/>
                <a:ea typeface="Open Sans 2 Bold"/>
                <a:cs typeface="Open Sans 2 Bold"/>
                <a:sym typeface="Open Sans 2 Bold"/>
              </a:rPr>
              <a:t>5</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6222949" y="892578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5" name="Group 5"/>
          <p:cNvGrpSpPr/>
          <p:nvPr/>
        </p:nvGrpSpPr>
        <p:grpSpPr>
          <a:xfrm>
            <a:off x="1726506" y="4611512"/>
            <a:ext cx="389240" cy="3892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8" name="TextBox 8"/>
          <p:cNvSpPr txBox="1"/>
          <p:nvPr/>
        </p:nvSpPr>
        <p:spPr>
          <a:xfrm>
            <a:off x="1914052" y="513857"/>
            <a:ext cx="15234281" cy="2571750"/>
          </a:xfrm>
          <a:prstGeom prst="rect">
            <a:avLst/>
          </a:prstGeom>
        </p:spPr>
        <p:txBody>
          <a:bodyPr lIns="0" tIns="0" rIns="0" bIns="0" rtlCol="0" anchor="t">
            <a:spAutoFit/>
          </a:bodyPr>
          <a:lstStyle/>
          <a:p>
            <a:pPr algn="ctr">
              <a:lnSpc>
                <a:spcPts val="10195"/>
              </a:lnSpc>
            </a:pPr>
            <a:r>
              <a:rPr lang="en-US" sz="8496">
                <a:solidFill>
                  <a:srgbClr val="FF4454"/>
                </a:solidFill>
                <a:latin typeface="Anton"/>
                <a:ea typeface="Anton"/>
                <a:cs typeface="Anton"/>
                <a:sym typeface="Anton"/>
              </a:rPr>
              <a:t>OPPORTUNITIES FOR TECH PROVIDERS IN DATA WAREHOUSING</a:t>
            </a:r>
          </a:p>
        </p:txBody>
      </p:sp>
      <p:sp>
        <p:nvSpPr>
          <p:cNvPr id="9" name="TextBox 9"/>
          <p:cNvSpPr txBox="1"/>
          <p:nvPr/>
        </p:nvSpPr>
        <p:spPr>
          <a:xfrm>
            <a:off x="2322276" y="4555403"/>
            <a:ext cx="6529735" cy="843073"/>
          </a:xfrm>
          <a:prstGeom prst="rect">
            <a:avLst/>
          </a:prstGeom>
        </p:spPr>
        <p:txBody>
          <a:bodyPr lIns="0" tIns="0" rIns="0" bIns="0" rtlCol="0" anchor="t">
            <a:spAutoFit/>
          </a:bodyPr>
          <a:lstStyle/>
          <a:p>
            <a:pPr algn="l">
              <a:lnSpc>
                <a:spcPts val="3406"/>
              </a:lnSpc>
            </a:pPr>
            <a:r>
              <a:rPr lang="en-US" sz="2433" b="1" spc="155" dirty="0">
                <a:solidFill>
                  <a:srgbClr val="FFFFFF"/>
                </a:solidFill>
                <a:latin typeface="Montserrat Bold"/>
                <a:ea typeface="Montserrat Bold"/>
                <a:cs typeface="Montserrat Bold"/>
                <a:sym typeface="Montserrat Bold"/>
              </a:rPr>
              <a:t>Data warehousing is a goldmine for tech providers like </a:t>
            </a:r>
            <a:r>
              <a:rPr lang="en-US" sz="2433" b="1" u="sng" spc="155" dirty="0">
                <a:solidFill>
                  <a:schemeClr val="bg1"/>
                </a:solidFill>
                <a:latin typeface="Montserrat Bold"/>
                <a:ea typeface="Montserrat Bold"/>
                <a:cs typeface="Montserrat Bold"/>
                <a:sym typeface="Montserrat Bold"/>
                <a:hlinkClick r:id="rId2" tooltip="https://dataforest.ai">
                  <a:extLst>
                    <a:ext uri="{A12FA001-AC4F-418D-AE19-62706E023703}">
                      <ahyp:hlinkClr xmlns:ahyp="http://schemas.microsoft.com/office/drawing/2018/hyperlinkcolor" val="tx"/>
                    </a:ext>
                  </a:extLst>
                </a:hlinkClick>
              </a:rPr>
              <a:t>DATAFOREST</a:t>
            </a:r>
            <a:r>
              <a:rPr lang="en-US" sz="2433" b="1" spc="155" dirty="0">
                <a:solidFill>
                  <a:srgbClr val="FFFFFF"/>
                </a:solidFill>
                <a:latin typeface="Montserrat Bold"/>
                <a:ea typeface="Montserrat Bold"/>
                <a:cs typeface="Montserrat Bold"/>
                <a:sym typeface="Montserrat Bold"/>
              </a:rPr>
              <a:t>.</a:t>
            </a:r>
          </a:p>
        </p:txBody>
      </p:sp>
      <p:grpSp>
        <p:nvGrpSpPr>
          <p:cNvPr id="10" name="Group 10"/>
          <p:cNvGrpSpPr/>
          <p:nvPr/>
        </p:nvGrpSpPr>
        <p:grpSpPr>
          <a:xfrm>
            <a:off x="9421164" y="4611512"/>
            <a:ext cx="389240" cy="389240"/>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13" name="TextBox 13"/>
          <p:cNvSpPr txBox="1"/>
          <p:nvPr/>
        </p:nvSpPr>
        <p:spPr>
          <a:xfrm>
            <a:off x="10016934" y="4563887"/>
            <a:ext cx="7128638" cy="1271698"/>
          </a:xfrm>
          <a:prstGeom prst="rect">
            <a:avLst/>
          </a:prstGeom>
        </p:spPr>
        <p:txBody>
          <a:bodyPr lIns="0" tIns="0" rIns="0" bIns="0" rtlCol="0" anchor="t">
            <a:spAutoFit/>
          </a:bodyPr>
          <a:lstStyle/>
          <a:p>
            <a:pPr algn="l">
              <a:lnSpc>
                <a:spcPts val="3406"/>
              </a:lnSpc>
            </a:pPr>
            <a:r>
              <a:rPr lang="en-US" sz="2433" b="1" spc="155">
                <a:solidFill>
                  <a:srgbClr val="FFFFFF"/>
                </a:solidFill>
                <a:latin typeface="Montserrat Bold"/>
                <a:ea typeface="Montserrat Bold"/>
                <a:cs typeface="Montserrat Bold"/>
                <a:sym typeface="Montserrat Bold"/>
              </a:rPr>
              <a:t>There's a ton of opportunity to create tools and services that help businesses dig for valuable insights. </a:t>
            </a:r>
          </a:p>
        </p:txBody>
      </p:sp>
      <p:grpSp>
        <p:nvGrpSpPr>
          <p:cNvPr id="14" name="Group 14"/>
          <p:cNvGrpSpPr/>
          <p:nvPr/>
        </p:nvGrpSpPr>
        <p:grpSpPr>
          <a:xfrm>
            <a:off x="1726506" y="7115766"/>
            <a:ext cx="389240" cy="389240"/>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6" name="TextBox 16"/>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17" name="TextBox 17"/>
          <p:cNvSpPr txBox="1"/>
          <p:nvPr/>
        </p:nvSpPr>
        <p:spPr>
          <a:xfrm>
            <a:off x="2322276" y="7090558"/>
            <a:ext cx="6778798" cy="1271698"/>
          </a:xfrm>
          <a:prstGeom prst="rect">
            <a:avLst/>
          </a:prstGeom>
        </p:spPr>
        <p:txBody>
          <a:bodyPr lIns="0" tIns="0" rIns="0" bIns="0" rtlCol="0" anchor="t">
            <a:spAutoFit/>
          </a:bodyPr>
          <a:lstStyle/>
          <a:p>
            <a:pPr algn="l">
              <a:lnSpc>
                <a:spcPts val="3406"/>
              </a:lnSpc>
            </a:pPr>
            <a:r>
              <a:rPr lang="en-US" sz="2433" b="1" spc="155">
                <a:solidFill>
                  <a:srgbClr val="FFFFFF"/>
                </a:solidFill>
                <a:latin typeface="Montserrat Bold"/>
                <a:ea typeface="Montserrat Bold"/>
                <a:cs typeface="Montserrat Bold"/>
                <a:sym typeface="Montserrat Bold"/>
              </a:rPr>
              <a:t>A data warehouse makes it easy for companies to store and analyze their info and take a sense of it.</a:t>
            </a:r>
          </a:p>
        </p:txBody>
      </p:sp>
      <p:grpSp>
        <p:nvGrpSpPr>
          <p:cNvPr id="18" name="Group 18"/>
          <p:cNvGrpSpPr/>
          <p:nvPr/>
        </p:nvGrpSpPr>
        <p:grpSpPr>
          <a:xfrm>
            <a:off x="9421164" y="7115766"/>
            <a:ext cx="389240" cy="38924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20" name="TextBox 20"/>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21" name="TextBox 21"/>
          <p:cNvSpPr txBox="1"/>
          <p:nvPr/>
        </p:nvSpPr>
        <p:spPr>
          <a:xfrm>
            <a:off x="10016934" y="7090558"/>
            <a:ext cx="7318946" cy="1700323"/>
          </a:xfrm>
          <a:prstGeom prst="rect">
            <a:avLst/>
          </a:prstGeom>
        </p:spPr>
        <p:txBody>
          <a:bodyPr lIns="0" tIns="0" rIns="0" bIns="0" rtlCol="0" anchor="t">
            <a:spAutoFit/>
          </a:bodyPr>
          <a:lstStyle/>
          <a:p>
            <a:pPr algn="l">
              <a:lnSpc>
                <a:spcPts val="3406"/>
              </a:lnSpc>
            </a:pPr>
            <a:r>
              <a:rPr lang="en-US" sz="2433" b="1" spc="155">
                <a:solidFill>
                  <a:srgbClr val="FFFFFF"/>
                </a:solidFill>
                <a:latin typeface="Montserrat Bold"/>
                <a:ea typeface="Montserrat Bold"/>
                <a:cs typeface="Montserrat Bold"/>
                <a:sym typeface="Montserrat Bold"/>
              </a:rPr>
              <a:t>We develop fancy tools to visualize reports and protect them from hackers. </a:t>
            </a:r>
          </a:p>
          <a:p>
            <a:pPr algn="l">
              <a:lnSpc>
                <a:spcPts val="3406"/>
              </a:lnSpc>
            </a:pPr>
            <a:r>
              <a:rPr lang="en-US" sz="2433" b="1" spc="155">
                <a:solidFill>
                  <a:srgbClr val="FFFFFF"/>
                </a:solidFill>
                <a:latin typeface="Montserrat Bold"/>
                <a:ea typeface="Montserrat Bold"/>
                <a:cs typeface="Montserrat Bold"/>
                <a:sym typeface="Montserrat Bold"/>
              </a:rPr>
              <a:t>It also lets us tailor solutions to the needs of different businesses.</a:t>
            </a:r>
          </a:p>
        </p:txBody>
      </p:sp>
      <p:grpSp>
        <p:nvGrpSpPr>
          <p:cNvPr id="22" name="Group 22"/>
          <p:cNvGrpSpPr/>
          <p:nvPr/>
        </p:nvGrpSpPr>
        <p:grpSpPr>
          <a:xfrm>
            <a:off x="-1357611" y="-1286368"/>
            <a:ext cx="3086100" cy="3086100"/>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24" name="TextBox 24"/>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25" name="Group 25"/>
          <p:cNvGrpSpPr/>
          <p:nvPr/>
        </p:nvGrpSpPr>
        <p:grpSpPr>
          <a:xfrm>
            <a:off x="743479" y="690861"/>
            <a:ext cx="1191540" cy="1191540"/>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27" name="TextBox 27"/>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28" name="TextBox 28"/>
          <p:cNvSpPr txBox="1"/>
          <p:nvPr/>
        </p:nvSpPr>
        <p:spPr>
          <a:xfrm>
            <a:off x="17069372" y="9334500"/>
            <a:ext cx="152400" cy="200025"/>
          </a:xfrm>
          <a:prstGeom prst="rect">
            <a:avLst/>
          </a:prstGeom>
        </p:spPr>
        <p:txBody>
          <a:bodyPr wrap="none" lIns="0" tIns="0" rIns="0" bIns="0" rtlCol="0" anchor="t">
            <a:spAutoFit/>
          </a:bodyPr>
          <a:lstStyle/>
          <a:p>
            <a:pPr algn="ctr">
              <a:lnSpc>
                <a:spcPts val="2800"/>
              </a:lnSpc>
              <a:spcBef>
                <a:spcPct val="0"/>
              </a:spcBef>
            </a:pPr>
            <a:r>
              <a:rPr lang="en-US" sz="2000" b="1" dirty="0">
                <a:solidFill>
                  <a:srgbClr val="000000"/>
                </a:solidFill>
                <a:latin typeface="Open Sans 1 Bold"/>
                <a:ea typeface="Open Sans 1 Bold"/>
                <a:cs typeface="Open Sans 1 Bold"/>
                <a:sym typeface="Open Sans 1 Bold"/>
              </a:rPr>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1"/>
                <a:ea typeface="Open Sans 1"/>
                <a:cs typeface="Open Sans 1"/>
                <a:sym typeface="Open Sans 1"/>
              </a:rPr>
              <a:t>17</a:t>
            </a:r>
          </a:p>
        </p:txBody>
      </p:sp>
      <p:sp>
        <p:nvSpPr>
          <p:cNvPr id="3" name="Freeform 3"/>
          <p:cNvSpPr/>
          <p:nvPr/>
        </p:nvSpPr>
        <p:spPr>
          <a:xfrm rot="5765443">
            <a:off x="14613189" y="4025780"/>
            <a:ext cx="10244634" cy="9179370"/>
          </a:xfrm>
          <a:custGeom>
            <a:avLst/>
            <a:gdLst/>
            <a:ahLst/>
            <a:cxnLst/>
            <a:rect l="l" t="t" r="r" b="b"/>
            <a:pathLst>
              <a:path w="10244634" h="9179370">
                <a:moveTo>
                  <a:pt x="0" y="0"/>
                </a:moveTo>
                <a:lnTo>
                  <a:pt x="10244635" y="0"/>
                </a:lnTo>
                <a:lnTo>
                  <a:pt x="10244635" y="9179371"/>
                </a:lnTo>
                <a:lnTo>
                  <a:pt x="0" y="91793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4694322">
            <a:off x="-3388478" y="-3085508"/>
            <a:ext cx="10244634" cy="9179370"/>
          </a:xfrm>
          <a:custGeom>
            <a:avLst/>
            <a:gdLst/>
            <a:ahLst/>
            <a:cxnLst/>
            <a:rect l="l" t="t" r="r" b="b"/>
            <a:pathLst>
              <a:path w="10244634" h="9179370">
                <a:moveTo>
                  <a:pt x="0" y="0"/>
                </a:moveTo>
                <a:lnTo>
                  <a:pt x="10244635" y="0"/>
                </a:lnTo>
                <a:lnTo>
                  <a:pt x="10244635" y="9179370"/>
                </a:lnTo>
                <a:lnTo>
                  <a:pt x="0" y="9179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grpSp>
        <p:nvGrpSpPr>
          <p:cNvPr id="5" name="Group 5"/>
          <p:cNvGrpSpPr/>
          <p:nvPr/>
        </p:nvGrpSpPr>
        <p:grpSpPr>
          <a:xfrm>
            <a:off x="6217922" y="7013800"/>
            <a:ext cx="9236239" cy="2244500"/>
            <a:chOff x="0" y="0"/>
            <a:chExt cx="1156991" cy="281161"/>
          </a:xfrm>
        </p:grpSpPr>
        <p:sp>
          <p:nvSpPr>
            <p:cNvPr id="6" name="Freeform 6"/>
            <p:cNvSpPr/>
            <p:nvPr/>
          </p:nvSpPr>
          <p:spPr>
            <a:xfrm>
              <a:off x="0" y="0"/>
              <a:ext cx="1156991" cy="281161"/>
            </a:xfrm>
            <a:custGeom>
              <a:avLst/>
              <a:gdLst/>
              <a:ahLst/>
              <a:cxnLst/>
              <a:rect l="l" t="t" r="r" b="b"/>
              <a:pathLst>
                <a:path w="1156991" h="281161">
                  <a:moveTo>
                    <a:pt x="18441" y="0"/>
                  </a:moveTo>
                  <a:lnTo>
                    <a:pt x="1138551" y="0"/>
                  </a:lnTo>
                  <a:cubicBezTo>
                    <a:pt x="1148735" y="0"/>
                    <a:pt x="1156991" y="8256"/>
                    <a:pt x="1156991" y="18441"/>
                  </a:cubicBezTo>
                  <a:lnTo>
                    <a:pt x="1156991" y="262720"/>
                  </a:lnTo>
                  <a:cubicBezTo>
                    <a:pt x="1156991" y="272904"/>
                    <a:pt x="1148735" y="281161"/>
                    <a:pt x="1138551" y="281161"/>
                  </a:cubicBezTo>
                  <a:lnTo>
                    <a:pt x="18441" y="281161"/>
                  </a:lnTo>
                  <a:cubicBezTo>
                    <a:pt x="13550" y="281161"/>
                    <a:pt x="8859" y="279218"/>
                    <a:pt x="5401" y="275759"/>
                  </a:cubicBezTo>
                  <a:cubicBezTo>
                    <a:pt x="1943" y="272301"/>
                    <a:pt x="0" y="267611"/>
                    <a:pt x="0" y="262720"/>
                  </a:cubicBezTo>
                  <a:lnTo>
                    <a:pt x="0" y="18441"/>
                  </a:lnTo>
                  <a:cubicBezTo>
                    <a:pt x="0" y="13550"/>
                    <a:pt x="1943" y="8859"/>
                    <a:pt x="5401" y="5401"/>
                  </a:cubicBezTo>
                  <a:cubicBezTo>
                    <a:pt x="8859" y="1943"/>
                    <a:pt x="13550" y="0"/>
                    <a:pt x="18441" y="0"/>
                  </a:cubicBezTo>
                  <a:close/>
                </a:path>
              </a:pathLst>
            </a:custGeom>
            <a:solidFill>
              <a:srgbClr val="DC0E20"/>
            </a:solidFill>
            <a:ln w="38100" cap="rnd">
              <a:gradFill>
                <a:gsLst>
                  <a:gs pos="0">
                    <a:srgbClr val="DC0E20">
                      <a:alpha val="100000"/>
                    </a:srgbClr>
                  </a:gs>
                  <a:gs pos="100000">
                    <a:srgbClr val="FF4454">
                      <a:alpha val="100000"/>
                    </a:srgbClr>
                  </a:gs>
                </a:gsLst>
                <a:lin ang="0"/>
              </a:gradFill>
              <a:prstDash val="solid"/>
              <a:round/>
            </a:ln>
          </p:spPr>
          <p:txBody>
            <a:bodyPr/>
            <a:lstStyle/>
            <a:p>
              <a:endParaRPr lang="en-US"/>
            </a:p>
          </p:txBody>
        </p:sp>
        <p:sp>
          <p:nvSpPr>
            <p:cNvPr id="7" name="TextBox 7"/>
            <p:cNvSpPr txBox="1"/>
            <p:nvPr/>
          </p:nvSpPr>
          <p:spPr>
            <a:xfrm>
              <a:off x="0" y="-28575"/>
              <a:ext cx="1156991" cy="309736"/>
            </a:xfrm>
            <a:prstGeom prst="rect">
              <a:avLst/>
            </a:prstGeom>
          </p:spPr>
          <p:txBody>
            <a:bodyPr lIns="50800" tIns="50800" rIns="50800" bIns="50800" rtlCol="0" anchor="ctr"/>
            <a:lstStyle/>
            <a:p>
              <a:pPr marL="0" lvl="0" indent="0" algn="ctr">
                <a:lnSpc>
                  <a:spcPts val="2541"/>
                </a:lnSpc>
                <a:spcBef>
                  <a:spcPct val="0"/>
                </a:spcBef>
              </a:pPr>
              <a:endParaRPr/>
            </a:p>
          </p:txBody>
        </p:sp>
      </p:grpSp>
      <p:grpSp>
        <p:nvGrpSpPr>
          <p:cNvPr id="8" name="Group 8"/>
          <p:cNvGrpSpPr/>
          <p:nvPr/>
        </p:nvGrpSpPr>
        <p:grpSpPr>
          <a:xfrm>
            <a:off x="6217922" y="4564022"/>
            <a:ext cx="9236239" cy="2181802"/>
            <a:chOff x="0" y="0"/>
            <a:chExt cx="1156991" cy="273307"/>
          </a:xfrm>
        </p:grpSpPr>
        <p:sp>
          <p:nvSpPr>
            <p:cNvPr id="9" name="Freeform 9"/>
            <p:cNvSpPr/>
            <p:nvPr/>
          </p:nvSpPr>
          <p:spPr>
            <a:xfrm>
              <a:off x="0" y="0"/>
              <a:ext cx="1156991" cy="273307"/>
            </a:xfrm>
            <a:custGeom>
              <a:avLst/>
              <a:gdLst/>
              <a:ahLst/>
              <a:cxnLst/>
              <a:rect l="l" t="t" r="r" b="b"/>
              <a:pathLst>
                <a:path w="1156991" h="273307">
                  <a:moveTo>
                    <a:pt x="18441" y="0"/>
                  </a:moveTo>
                  <a:lnTo>
                    <a:pt x="1138551" y="0"/>
                  </a:lnTo>
                  <a:cubicBezTo>
                    <a:pt x="1148735" y="0"/>
                    <a:pt x="1156991" y="8256"/>
                    <a:pt x="1156991" y="18441"/>
                  </a:cubicBezTo>
                  <a:lnTo>
                    <a:pt x="1156991" y="254866"/>
                  </a:lnTo>
                  <a:cubicBezTo>
                    <a:pt x="1156991" y="259757"/>
                    <a:pt x="1155048" y="264447"/>
                    <a:pt x="1151590" y="267906"/>
                  </a:cubicBezTo>
                  <a:cubicBezTo>
                    <a:pt x="1148132" y="271364"/>
                    <a:pt x="1143441" y="273307"/>
                    <a:pt x="1138551" y="273307"/>
                  </a:cubicBezTo>
                  <a:lnTo>
                    <a:pt x="18441" y="273307"/>
                  </a:lnTo>
                  <a:cubicBezTo>
                    <a:pt x="13550" y="273307"/>
                    <a:pt x="8859" y="271364"/>
                    <a:pt x="5401" y="267906"/>
                  </a:cubicBezTo>
                  <a:cubicBezTo>
                    <a:pt x="1943" y="264447"/>
                    <a:pt x="0" y="259757"/>
                    <a:pt x="0" y="254866"/>
                  </a:cubicBezTo>
                  <a:lnTo>
                    <a:pt x="0" y="18441"/>
                  </a:lnTo>
                  <a:cubicBezTo>
                    <a:pt x="0" y="13550"/>
                    <a:pt x="1943" y="8859"/>
                    <a:pt x="5401" y="5401"/>
                  </a:cubicBezTo>
                  <a:cubicBezTo>
                    <a:pt x="8859" y="1943"/>
                    <a:pt x="13550" y="0"/>
                    <a:pt x="18441" y="0"/>
                  </a:cubicBezTo>
                  <a:close/>
                </a:path>
              </a:pathLst>
            </a:custGeom>
            <a:solidFill>
              <a:srgbClr val="DC0E20"/>
            </a:solidFill>
            <a:ln w="38100" cap="rnd">
              <a:gradFill>
                <a:gsLst>
                  <a:gs pos="0">
                    <a:srgbClr val="DC0E20">
                      <a:alpha val="100000"/>
                    </a:srgbClr>
                  </a:gs>
                  <a:gs pos="100000">
                    <a:srgbClr val="FF4454">
                      <a:alpha val="100000"/>
                    </a:srgbClr>
                  </a:gs>
                </a:gsLst>
                <a:lin ang="0"/>
              </a:gradFill>
              <a:prstDash val="solid"/>
              <a:round/>
            </a:ln>
          </p:spPr>
          <p:txBody>
            <a:bodyPr/>
            <a:lstStyle/>
            <a:p>
              <a:endParaRPr lang="en-US"/>
            </a:p>
          </p:txBody>
        </p:sp>
        <p:sp>
          <p:nvSpPr>
            <p:cNvPr id="10" name="TextBox 10"/>
            <p:cNvSpPr txBox="1"/>
            <p:nvPr/>
          </p:nvSpPr>
          <p:spPr>
            <a:xfrm>
              <a:off x="0" y="-28575"/>
              <a:ext cx="1156991" cy="301882"/>
            </a:xfrm>
            <a:prstGeom prst="rect">
              <a:avLst/>
            </a:prstGeom>
          </p:spPr>
          <p:txBody>
            <a:bodyPr lIns="50800" tIns="50800" rIns="50800" bIns="50800" rtlCol="0" anchor="ctr"/>
            <a:lstStyle/>
            <a:p>
              <a:pPr marL="0" lvl="0" indent="0" algn="ctr">
                <a:lnSpc>
                  <a:spcPts val="2541"/>
                </a:lnSpc>
                <a:spcBef>
                  <a:spcPct val="0"/>
                </a:spcBef>
              </a:pPr>
              <a:endParaRPr/>
            </a:p>
          </p:txBody>
        </p:sp>
      </p:grpSp>
      <p:grpSp>
        <p:nvGrpSpPr>
          <p:cNvPr id="11" name="Group 11"/>
          <p:cNvGrpSpPr/>
          <p:nvPr/>
        </p:nvGrpSpPr>
        <p:grpSpPr>
          <a:xfrm>
            <a:off x="6217922" y="2124362"/>
            <a:ext cx="9236239" cy="2125407"/>
            <a:chOff x="0" y="0"/>
            <a:chExt cx="1156991" cy="266242"/>
          </a:xfrm>
        </p:grpSpPr>
        <p:sp>
          <p:nvSpPr>
            <p:cNvPr id="12" name="Freeform 12"/>
            <p:cNvSpPr/>
            <p:nvPr/>
          </p:nvSpPr>
          <p:spPr>
            <a:xfrm>
              <a:off x="0" y="0"/>
              <a:ext cx="1156991" cy="266242"/>
            </a:xfrm>
            <a:custGeom>
              <a:avLst/>
              <a:gdLst/>
              <a:ahLst/>
              <a:cxnLst/>
              <a:rect l="l" t="t" r="r" b="b"/>
              <a:pathLst>
                <a:path w="1156991" h="266242">
                  <a:moveTo>
                    <a:pt x="18441" y="0"/>
                  </a:moveTo>
                  <a:lnTo>
                    <a:pt x="1138551" y="0"/>
                  </a:lnTo>
                  <a:cubicBezTo>
                    <a:pt x="1148735" y="0"/>
                    <a:pt x="1156991" y="8256"/>
                    <a:pt x="1156991" y="18441"/>
                  </a:cubicBezTo>
                  <a:lnTo>
                    <a:pt x="1156991" y="247802"/>
                  </a:lnTo>
                  <a:cubicBezTo>
                    <a:pt x="1156991" y="252692"/>
                    <a:pt x="1155048" y="257383"/>
                    <a:pt x="1151590" y="260841"/>
                  </a:cubicBezTo>
                  <a:cubicBezTo>
                    <a:pt x="1148132" y="264299"/>
                    <a:pt x="1143441" y="266242"/>
                    <a:pt x="1138551" y="266242"/>
                  </a:cubicBezTo>
                  <a:lnTo>
                    <a:pt x="18441" y="266242"/>
                  </a:lnTo>
                  <a:cubicBezTo>
                    <a:pt x="8256" y="266242"/>
                    <a:pt x="0" y="257986"/>
                    <a:pt x="0" y="247802"/>
                  </a:cubicBezTo>
                  <a:lnTo>
                    <a:pt x="0" y="18441"/>
                  </a:lnTo>
                  <a:cubicBezTo>
                    <a:pt x="0" y="13550"/>
                    <a:pt x="1943" y="8859"/>
                    <a:pt x="5401" y="5401"/>
                  </a:cubicBezTo>
                  <a:cubicBezTo>
                    <a:pt x="8859" y="1943"/>
                    <a:pt x="13550" y="0"/>
                    <a:pt x="18441" y="0"/>
                  </a:cubicBezTo>
                  <a:close/>
                </a:path>
              </a:pathLst>
            </a:custGeom>
            <a:solidFill>
              <a:srgbClr val="DC0E20"/>
            </a:solidFill>
            <a:ln w="38100" cap="rnd">
              <a:gradFill>
                <a:gsLst>
                  <a:gs pos="0">
                    <a:srgbClr val="DC0E20">
                      <a:alpha val="100000"/>
                    </a:srgbClr>
                  </a:gs>
                  <a:gs pos="100000">
                    <a:srgbClr val="FF4454">
                      <a:alpha val="100000"/>
                    </a:srgbClr>
                  </a:gs>
                </a:gsLst>
                <a:lin ang="0"/>
              </a:gradFill>
              <a:prstDash val="solid"/>
              <a:round/>
            </a:ln>
          </p:spPr>
          <p:txBody>
            <a:bodyPr/>
            <a:lstStyle/>
            <a:p>
              <a:endParaRPr lang="en-US"/>
            </a:p>
          </p:txBody>
        </p:sp>
        <p:sp>
          <p:nvSpPr>
            <p:cNvPr id="13" name="TextBox 13"/>
            <p:cNvSpPr txBox="1"/>
            <p:nvPr/>
          </p:nvSpPr>
          <p:spPr>
            <a:xfrm>
              <a:off x="0" y="-28575"/>
              <a:ext cx="1156991" cy="294817"/>
            </a:xfrm>
            <a:prstGeom prst="rect">
              <a:avLst/>
            </a:prstGeom>
          </p:spPr>
          <p:txBody>
            <a:bodyPr lIns="50800" tIns="50800" rIns="50800" bIns="50800" rtlCol="0" anchor="ctr"/>
            <a:lstStyle/>
            <a:p>
              <a:pPr marL="0" lvl="0" indent="0" algn="ctr">
                <a:lnSpc>
                  <a:spcPts val="2541"/>
                </a:lnSpc>
                <a:spcBef>
                  <a:spcPct val="0"/>
                </a:spcBef>
              </a:pPr>
              <a:endParaRPr/>
            </a:p>
          </p:txBody>
        </p:sp>
      </p:grpSp>
      <p:sp>
        <p:nvSpPr>
          <p:cNvPr id="14" name="Freeform 14"/>
          <p:cNvSpPr/>
          <p:nvPr/>
        </p:nvSpPr>
        <p:spPr>
          <a:xfrm>
            <a:off x="3802718" y="6745824"/>
            <a:ext cx="2262804" cy="1869642"/>
          </a:xfrm>
          <a:custGeom>
            <a:avLst/>
            <a:gdLst/>
            <a:ahLst/>
            <a:cxnLst/>
            <a:rect l="l" t="t" r="r" b="b"/>
            <a:pathLst>
              <a:path w="2262804" h="1869642">
                <a:moveTo>
                  <a:pt x="0" y="0"/>
                </a:moveTo>
                <a:lnTo>
                  <a:pt x="2262804" y="0"/>
                </a:lnTo>
                <a:lnTo>
                  <a:pt x="2262804" y="1869642"/>
                </a:lnTo>
                <a:lnTo>
                  <a:pt x="0" y="186964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15" name="Freeform 15"/>
          <p:cNvSpPr/>
          <p:nvPr/>
        </p:nvSpPr>
        <p:spPr>
          <a:xfrm flipV="1">
            <a:off x="3802718" y="2558439"/>
            <a:ext cx="2262804" cy="1869642"/>
          </a:xfrm>
          <a:custGeom>
            <a:avLst/>
            <a:gdLst/>
            <a:ahLst/>
            <a:cxnLst/>
            <a:rect l="l" t="t" r="r" b="b"/>
            <a:pathLst>
              <a:path w="2262804" h="1869642">
                <a:moveTo>
                  <a:pt x="0" y="1869642"/>
                </a:moveTo>
                <a:lnTo>
                  <a:pt x="2262804" y="1869642"/>
                </a:lnTo>
                <a:lnTo>
                  <a:pt x="2262804" y="0"/>
                </a:lnTo>
                <a:lnTo>
                  <a:pt x="0" y="0"/>
                </a:lnTo>
                <a:lnTo>
                  <a:pt x="0" y="1869642"/>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grpSp>
        <p:nvGrpSpPr>
          <p:cNvPr id="16" name="Group 16"/>
          <p:cNvGrpSpPr/>
          <p:nvPr/>
        </p:nvGrpSpPr>
        <p:grpSpPr>
          <a:xfrm>
            <a:off x="3668874" y="5206633"/>
            <a:ext cx="2396648" cy="971829"/>
            <a:chOff x="0" y="0"/>
            <a:chExt cx="2004464" cy="812800"/>
          </a:xfrm>
        </p:grpSpPr>
        <p:sp>
          <p:nvSpPr>
            <p:cNvPr id="17" name="Freeform 17"/>
            <p:cNvSpPr/>
            <p:nvPr/>
          </p:nvSpPr>
          <p:spPr>
            <a:xfrm>
              <a:off x="0" y="0"/>
              <a:ext cx="2004464" cy="812800"/>
            </a:xfrm>
            <a:custGeom>
              <a:avLst/>
              <a:gdLst/>
              <a:ahLst/>
              <a:cxnLst/>
              <a:rect l="l" t="t" r="r" b="b"/>
              <a:pathLst>
                <a:path w="2004464" h="812800">
                  <a:moveTo>
                    <a:pt x="2004464" y="406400"/>
                  </a:moveTo>
                  <a:lnTo>
                    <a:pt x="1598064" y="0"/>
                  </a:lnTo>
                  <a:lnTo>
                    <a:pt x="1598064" y="203200"/>
                  </a:lnTo>
                  <a:lnTo>
                    <a:pt x="0" y="203200"/>
                  </a:lnTo>
                  <a:lnTo>
                    <a:pt x="0" y="609600"/>
                  </a:lnTo>
                  <a:lnTo>
                    <a:pt x="1598064" y="609600"/>
                  </a:lnTo>
                  <a:lnTo>
                    <a:pt x="1598064" y="812800"/>
                  </a:lnTo>
                  <a:lnTo>
                    <a:pt x="2004464" y="406400"/>
                  </a:lnTo>
                  <a:close/>
                </a:path>
              </a:pathLst>
            </a:custGeom>
            <a:solidFill>
              <a:srgbClr val="FF4454"/>
            </a:solidFill>
            <a:ln cap="sq">
              <a:noFill/>
              <a:prstDash val="solid"/>
              <a:miter/>
            </a:ln>
          </p:spPr>
          <p:txBody>
            <a:bodyPr/>
            <a:lstStyle/>
            <a:p>
              <a:endParaRPr lang="en-US"/>
            </a:p>
          </p:txBody>
        </p:sp>
        <p:sp>
          <p:nvSpPr>
            <p:cNvPr id="18" name="TextBox 18"/>
            <p:cNvSpPr txBox="1"/>
            <p:nvPr/>
          </p:nvSpPr>
          <p:spPr>
            <a:xfrm>
              <a:off x="0" y="174625"/>
              <a:ext cx="1902864" cy="434975"/>
            </a:xfrm>
            <a:prstGeom prst="rect">
              <a:avLst/>
            </a:prstGeom>
          </p:spPr>
          <p:txBody>
            <a:bodyPr lIns="50800" tIns="50800" rIns="50800" bIns="50800" rtlCol="0" anchor="ctr"/>
            <a:lstStyle/>
            <a:p>
              <a:pPr algn="ctr">
                <a:lnSpc>
                  <a:spcPts val="2541"/>
                </a:lnSpc>
              </a:pPr>
              <a:endParaRPr/>
            </a:p>
          </p:txBody>
        </p:sp>
      </p:grpSp>
      <p:grpSp>
        <p:nvGrpSpPr>
          <p:cNvPr id="19" name="Group 19"/>
          <p:cNvGrpSpPr/>
          <p:nvPr/>
        </p:nvGrpSpPr>
        <p:grpSpPr>
          <a:xfrm>
            <a:off x="1028700" y="3658652"/>
            <a:ext cx="3905420" cy="3795838"/>
            <a:chOff x="0" y="0"/>
            <a:chExt cx="836265" cy="812800"/>
          </a:xfrm>
        </p:grpSpPr>
        <p:sp>
          <p:nvSpPr>
            <p:cNvPr id="20" name="Freeform 20"/>
            <p:cNvSpPr/>
            <p:nvPr/>
          </p:nvSpPr>
          <p:spPr>
            <a:xfrm>
              <a:off x="0" y="0"/>
              <a:ext cx="836265" cy="812800"/>
            </a:xfrm>
            <a:custGeom>
              <a:avLst/>
              <a:gdLst/>
              <a:ahLst/>
              <a:cxnLst/>
              <a:rect l="l" t="t" r="r" b="b"/>
              <a:pathLst>
                <a:path w="836265" h="812800">
                  <a:moveTo>
                    <a:pt x="418132" y="0"/>
                  </a:moveTo>
                  <a:cubicBezTo>
                    <a:pt x="187204" y="0"/>
                    <a:pt x="0" y="181951"/>
                    <a:pt x="0" y="406400"/>
                  </a:cubicBezTo>
                  <a:cubicBezTo>
                    <a:pt x="0" y="630849"/>
                    <a:pt x="187204" y="812800"/>
                    <a:pt x="418132" y="812800"/>
                  </a:cubicBezTo>
                  <a:cubicBezTo>
                    <a:pt x="649060" y="812800"/>
                    <a:pt x="836265" y="630849"/>
                    <a:pt x="836265" y="406400"/>
                  </a:cubicBezTo>
                  <a:cubicBezTo>
                    <a:pt x="836265" y="181951"/>
                    <a:pt x="649060" y="0"/>
                    <a:pt x="418132" y="0"/>
                  </a:cubicBezTo>
                  <a:close/>
                </a:path>
              </a:pathLst>
            </a:custGeom>
            <a:solidFill>
              <a:srgbClr val="DC0E20"/>
            </a:solidFill>
            <a:ln w="38100" cap="sq">
              <a:gradFill>
                <a:gsLst>
                  <a:gs pos="0">
                    <a:srgbClr val="DC0E20">
                      <a:alpha val="100000"/>
                    </a:srgbClr>
                  </a:gs>
                  <a:gs pos="100000">
                    <a:srgbClr val="FF4454">
                      <a:alpha val="100000"/>
                    </a:srgbClr>
                  </a:gs>
                </a:gsLst>
                <a:lin ang="0"/>
              </a:gradFill>
              <a:prstDash val="solid"/>
              <a:miter/>
            </a:ln>
          </p:spPr>
          <p:txBody>
            <a:bodyPr/>
            <a:lstStyle/>
            <a:p>
              <a:endParaRPr lang="en-US"/>
            </a:p>
          </p:txBody>
        </p:sp>
        <p:sp>
          <p:nvSpPr>
            <p:cNvPr id="21" name="TextBox 21"/>
            <p:cNvSpPr txBox="1"/>
            <p:nvPr/>
          </p:nvSpPr>
          <p:spPr>
            <a:xfrm>
              <a:off x="78400" y="47625"/>
              <a:ext cx="679465" cy="688975"/>
            </a:xfrm>
            <a:prstGeom prst="rect">
              <a:avLst/>
            </a:prstGeom>
          </p:spPr>
          <p:txBody>
            <a:bodyPr lIns="50800" tIns="50800" rIns="50800" bIns="50800" rtlCol="0" anchor="ctr"/>
            <a:lstStyle/>
            <a:p>
              <a:pPr marL="0" lvl="0" indent="0" algn="ctr">
                <a:lnSpc>
                  <a:spcPts val="2541"/>
                </a:lnSpc>
                <a:spcBef>
                  <a:spcPct val="0"/>
                </a:spcBef>
              </a:pPr>
              <a:endParaRPr/>
            </a:p>
          </p:txBody>
        </p:sp>
      </p:grpSp>
      <p:sp>
        <p:nvSpPr>
          <p:cNvPr id="22" name="TextBox 22"/>
          <p:cNvSpPr txBox="1"/>
          <p:nvPr/>
        </p:nvSpPr>
        <p:spPr>
          <a:xfrm>
            <a:off x="6377498" y="2258921"/>
            <a:ext cx="8917085" cy="2169160"/>
          </a:xfrm>
          <a:prstGeom prst="rect">
            <a:avLst/>
          </a:prstGeom>
        </p:spPr>
        <p:txBody>
          <a:bodyPr lIns="0" tIns="0" rIns="0" bIns="0" rtlCol="0" anchor="t">
            <a:spAutoFit/>
          </a:bodyPr>
          <a:lstStyle/>
          <a:p>
            <a:pPr algn="l">
              <a:lnSpc>
                <a:spcPts val="2480"/>
              </a:lnSpc>
            </a:pPr>
            <a:r>
              <a:rPr lang="en-US" sz="2000" b="1">
                <a:solidFill>
                  <a:srgbClr val="000000"/>
                </a:solidFill>
                <a:latin typeface="Canva Sans Bold"/>
                <a:ea typeface="Canva Sans Bold"/>
                <a:cs typeface="Canva Sans Bold"/>
                <a:sym typeface="Canva Sans Bold"/>
              </a:rPr>
              <a:t>A data warehouse is a centralized repository that stores historical files from various sources optimized for analysis and reporting. It provides a comprehensive view of an organization's staff, enabling informed decision-making.</a:t>
            </a:r>
          </a:p>
          <a:p>
            <a:pPr algn="l">
              <a:lnSpc>
                <a:spcPts val="2480"/>
              </a:lnSpc>
            </a:pPr>
            <a:r>
              <a:rPr lang="en-US" sz="2000" b="1">
                <a:solidFill>
                  <a:srgbClr val="000000"/>
                </a:solidFill>
                <a:latin typeface="Canva Sans Bold"/>
                <a:ea typeface="Canva Sans Bold"/>
                <a:cs typeface="Canva Sans Bold"/>
                <a:sym typeface="Canva Sans Bold"/>
              </a:rPr>
              <a:t>Data warehousing can be more expensive than other management approaches, such as data lakes,</a:t>
            </a:r>
          </a:p>
          <a:p>
            <a:pPr algn="l">
              <a:lnSpc>
                <a:spcPts val="2060"/>
              </a:lnSpc>
            </a:pPr>
            <a:endParaRPr lang="en-US" sz="2000" b="1">
              <a:solidFill>
                <a:srgbClr val="000000"/>
              </a:solidFill>
              <a:latin typeface="Canva Sans Bold"/>
              <a:ea typeface="Canva Sans Bold"/>
              <a:cs typeface="Canva Sans Bold"/>
              <a:sym typeface="Canva Sans Bold"/>
            </a:endParaRPr>
          </a:p>
        </p:txBody>
      </p:sp>
      <p:sp>
        <p:nvSpPr>
          <p:cNvPr id="23" name="TextBox 23"/>
          <p:cNvSpPr txBox="1"/>
          <p:nvPr/>
        </p:nvSpPr>
        <p:spPr>
          <a:xfrm>
            <a:off x="6440902" y="4707503"/>
            <a:ext cx="8865285" cy="1885315"/>
          </a:xfrm>
          <a:prstGeom prst="rect">
            <a:avLst/>
          </a:prstGeom>
        </p:spPr>
        <p:txBody>
          <a:bodyPr lIns="0" tIns="0" rIns="0" bIns="0" rtlCol="0" anchor="t">
            <a:spAutoFit/>
          </a:bodyPr>
          <a:lstStyle/>
          <a:p>
            <a:pPr algn="l">
              <a:lnSpc>
                <a:spcPts val="2480"/>
              </a:lnSpc>
            </a:pPr>
            <a:r>
              <a:rPr lang="en-US" sz="2000" b="1">
                <a:solidFill>
                  <a:srgbClr val="000000"/>
                </a:solidFill>
                <a:latin typeface="Canva Sans Bold"/>
                <a:ea typeface="Canva Sans Bold"/>
                <a:cs typeface="Canva Sans Bold"/>
                <a:sym typeface="Canva Sans Bold"/>
              </a:rPr>
              <a:t>A data warehouse allows an organization to achieve enhanced decision-making, improved efficiency, a competitive advantage, and other tangible benefits. By providing a centralized repository of historical facts for analysis and reporting, data warehouses enable organizations to make more informed decisions, optimize operations, and gain valuable insights.</a:t>
            </a:r>
          </a:p>
        </p:txBody>
      </p:sp>
      <p:sp>
        <p:nvSpPr>
          <p:cNvPr id="24" name="TextBox 24"/>
          <p:cNvSpPr txBox="1"/>
          <p:nvPr/>
        </p:nvSpPr>
        <p:spPr>
          <a:xfrm>
            <a:off x="6377498" y="7074330"/>
            <a:ext cx="9095694" cy="2113915"/>
          </a:xfrm>
          <a:prstGeom prst="rect">
            <a:avLst/>
          </a:prstGeom>
        </p:spPr>
        <p:txBody>
          <a:bodyPr lIns="0" tIns="0" rIns="0" bIns="0" rtlCol="0" anchor="t">
            <a:spAutoFit/>
          </a:bodyPr>
          <a:lstStyle/>
          <a:p>
            <a:pPr algn="l">
              <a:lnSpc>
                <a:spcPts val="2480"/>
              </a:lnSpc>
            </a:pPr>
            <a:r>
              <a:rPr lang="en-US" sz="2000" b="1">
                <a:solidFill>
                  <a:srgbClr val="000000"/>
                </a:solidFill>
                <a:latin typeface="Canva Sans Bold"/>
                <a:ea typeface="Canva Sans Bold"/>
                <a:cs typeface="Canva Sans Bold"/>
                <a:sym typeface="Canva Sans Bold"/>
              </a:rPr>
              <a:t>Advantages: Data warehouses provide a centralized view, improving decision-making and efficiency. They can also help uncover hidden trends and patterns.</a:t>
            </a:r>
          </a:p>
          <a:p>
            <a:pPr algn="l">
              <a:lnSpc>
                <a:spcPts val="1820"/>
              </a:lnSpc>
            </a:pPr>
            <a:endParaRPr lang="en-US" sz="2000" b="1">
              <a:solidFill>
                <a:srgbClr val="000000"/>
              </a:solidFill>
              <a:latin typeface="Canva Sans Bold"/>
              <a:ea typeface="Canva Sans Bold"/>
              <a:cs typeface="Canva Sans Bold"/>
              <a:sym typeface="Canva Sans Bold"/>
            </a:endParaRPr>
          </a:p>
          <a:p>
            <a:pPr algn="l">
              <a:lnSpc>
                <a:spcPts val="2480"/>
              </a:lnSpc>
            </a:pPr>
            <a:r>
              <a:rPr lang="en-US" sz="2000" b="1" spc="-18">
                <a:solidFill>
                  <a:srgbClr val="000000"/>
                </a:solidFill>
                <a:latin typeface="Canva Sans Bold"/>
                <a:ea typeface="Canva Sans Bold"/>
                <a:cs typeface="Canva Sans Bold"/>
                <a:sym typeface="Canva Sans Bold"/>
              </a:rPr>
              <a:t>Disadvantages: Data warehouses can be expensive to implement and maintain and may require specialized skills and expertise. Quality issues can impact the accuracy and reliability of the data stored in a warehouse.</a:t>
            </a:r>
          </a:p>
        </p:txBody>
      </p:sp>
      <p:sp>
        <p:nvSpPr>
          <p:cNvPr id="25" name="TextBox 25"/>
          <p:cNvSpPr txBox="1"/>
          <p:nvPr/>
        </p:nvSpPr>
        <p:spPr>
          <a:xfrm>
            <a:off x="1584505" y="5799395"/>
            <a:ext cx="2743401" cy="643833"/>
          </a:xfrm>
          <a:prstGeom prst="rect">
            <a:avLst/>
          </a:prstGeom>
        </p:spPr>
        <p:txBody>
          <a:bodyPr lIns="0" tIns="0" rIns="0" bIns="0" rtlCol="0" anchor="t">
            <a:spAutoFit/>
          </a:bodyPr>
          <a:lstStyle/>
          <a:p>
            <a:pPr marL="0" lvl="0" indent="0" algn="ctr">
              <a:lnSpc>
                <a:spcPts val="4833"/>
              </a:lnSpc>
              <a:spcBef>
                <a:spcPct val="0"/>
              </a:spcBef>
            </a:pPr>
            <a:r>
              <a:rPr lang="en-US" sz="3502">
                <a:solidFill>
                  <a:srgbClr val="000000"/>
                </a:solidFill>
                <a:latin typeface="Codec Pro ExtraBold"/>
                <a:ea typeface="Codec Pro ExtraBold"/>
                <a:cs typeface="Codec Pro ExtraBold"/>
                <a:sym typeface="Codec Pro ExtraBold"/>
              </a:rPr>
              <a:t>Conclusion</a:t>
            </a:r>
          </a:p>
        </p:txBody>
      </p:sp>
      <p:sp>
        <p:nvSpPr>
          <p:cNvPr id="26" name="Freeform 26"/>
          <p:cNvSpPr/>
          <p:nvPr/>
        </p:nvSpPr>
        <p:spPr>
          <a:xfrm>
            <a:off x="2395443" y="4063313"/>
            <a:ext cx="1121524" cy="1413686"/>
          </a:xfrm>
          <a:custGeom>
            <a:avLst/>
            <a:gdLst/>
            <a:ahLst/>
            <a:cxnLst/>
            <a:rect l="l" t="t" r="r" b="b"/>
            <a:pathLst>
              <a:path w="1121524" h="1413686">
                <a:moveTo>
                  <a:pt x="0" y="0"/>
                </a:moveTo>
                <a:lnTo>
                  <a:pt x="1121525" y="0"/>
                </a:lnTo>
                <a:lnTo>
                  <a:pt x="1121525" y="1413687"/>
                </a:lnTo>
                <a:lnTo>
                  <a:pt x="0" y="14136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7" name="TextBox 27"/>
          <p:cNvSpPr txBox="1"/>
          <p:nvPr/>
        </p:nvSpPr>
        <p:spPr>
          <a:xfrm>
            <a:off x="16659753" y="9521825"/>
            <a:ext cx="290512" cy="339725"/>
          </a:xfrm>
          <a:prstGeom prst="rect">
            <a:avLst/>
          </a:prstGeom>
        </p:spPr>
        <p:txBody>
          <a:bodyPr lIns="0" tIns="0" rIns="0" bIns="0" rtlCol="0" anchor="t">
            <a:spAutoFit/>
          </a:bodyPr>
          <a:lstStyle/>
          <a:p>
            <a:pPr algn="ctr">
              <a:lnSpc>
                <a:spcPts val="2799"/>
              </a:lnSpc>
              <a:spcBef>
                <a:spcPct val="0"/>
              </a:spcBef>
            </a:pPr>
            <a:r>
              <a:rPr lang="en-US" sz="1999" b="1">
                <a:solidFill>
                  <a:srgbClr val="000000"/>
                </a:solidFill>
                <a:latin typeface="Open Sans 2 Bold"/>
                <a:ea typeface="Open Sans 2 Bold"/>
                <a:cs typeface="Open Sans 2 Bold"/>
                <a:sym typeface="Open Sans 2 Bold"/>
              </a:rPr>
              <a:t>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6222949" y="892578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5" name="Freeform 5"/>
          <p:cNvSpPr/>
          <p:nvPr/>
        </p:nvSpPr>
        <p:spPr>
          <a:xfrm>
            <a:off x="7990072" y="1677926"/>
            <a:ext cx="2307856" cy="2320797"/>
          </a:xfrm>
          <a:custGeom>
            <a:avLst/>
            <a:gdLst/>
            <a:ahLst/>
            <a:cxnLst/>
            <a:rect l="l" t="t" r="r" b="b"/>
            <a:pathLst>
              <a:path w="2307856" h="2320797">
                <a:moveTo>
                  <a:pt x="0" y="0"/>
                </a:moveTo>
                <a:lnTo>
                  <a:pt x="2307856" y="0"/>
                </a:lnTo>
                <a:lnTo>
                  <a:pt x="2307856" y="2320798"/>
                </a:lnTo>
                <a:lnTo>
                  <a:pt x="0" y="2320798"/>
                </a:lnTo>
                <a:lnTo>
                  <a:pt x="0" y="0"/>
                </a:lnTo>
                <a:close/>
              </a:path>
            </a:pathLst>
          </a:custGeom>
          <a:blipFill>
            <a:blip r:embed="rId2"/>
            <a:stretch>
              <a:fillRect l="-280" r="-280"/>
            </a:stretch>
          </a:blipFill>
        </p:spPr>
        <p:txBody>
          <a:bodyPr/>
          <a:lstStyle/>
          <a:p>
            <a:endParaRPr lang="en-US"/>
          </a:p>
        </p:txBody>
      </p:sp>
      <p:sp>
        <p:nvSpPr>
          <p:cNvPr id="6" name="TextBox 6"/>
          <p:cNvSpPr txBox="1"/>
          <p:nvPr/>
        </p:nvSpPr>
        <p:spPr>
          <a:xfrm>
            <a:off x="5500171" y="88737"/>
            <a:ext cx="7287658" cy="1474157"/>
          </a:xfrm>
          <a:prstGeom prst="rect">
            <a:avLst/>
          </a:prstGeom>
        </p:spPr>
        <p:txBody>
          <a:bodyPr lIns="0" tIns="0" rIns="0" bIns="0" rtlCol="0" anchor="t">
            <a:spAutoFit/>
          </a:bodyPr>
          <a:lstStyle/>
          <a:p>
            <a:pPr marL="0" lvl="0" indent="0" algn="ctr">
              <a:lnSpc>
                <a:spcPts val="11058"/>
              </a:lnSpc>
              <a:spcBef>
                <a:spcPct val="0"/>
              </a:spcBef>
            </a:pPr>
            <a:r>
              <a:rPr lang="en-US" sz="8013">
                <a:solidFill>
                  <a:srgbClr val="FF4454"/>
                </a:solidFill>
                <a:latin typeface="Codec Pro ExtraBold"/>
                <a:ea typeface="Codec Pro ExtraBold"/>
                <a:cs typeface="Codec Pro ExtraBold"/>
                <a:sym typeface="Codec Pro ExtraBold"/>
              </a:rPr>
              <a:t>References</a:t>
            </a:r>
          </a:p>
        </p:txBody>
      </p:sp>
      <p:grpSp>
        <p:nvGrpSpPr>
          <p:cNvPr id="7" name="Group 7"/>
          <p:cNvGrpSpPr/>
          <p:nvPr/>
        </p:nvGrpSpPr>
        <p:grpSpPr>
          <a:xfrm>
            <a:off x="2136835" y="4608926"/>
            <a:ext cx="13941886" cy="3060359"/>
            <a:chOff x="0" y="0"/>
            <a:chExt cx="3671937" cy="806021"/>
          </a:xfrm>
        </p:grpSpPr>
        <p:sp>
          <p:nvSpPr>
            <p:cNvPr id="8" name="Freeform 8"/>
            <p:cNvSpPr/>
            <p:nvPr/>
          </p:nvSpPr>
          <p:spPr>
            <a:xfrm>
              <a:off x="0" y="0"/>
              <a:ext cx="3671937" cy="806021"/>
            </a:xfrm>
            <a:custGeom>
              <a:avLst/>
              <a:gdLst/>
              <a:ahLst/>
              <a:cxnLst/>
              <a:rect l="l" t="t" r="r" b="b"/>
              <a:pathLst>
                <a:path w="3671937" h="806021">
                  <a:moveTo>
                    <a:pt x="18880" y="0"/>
                  </a:moveTo>
                  <a:lnTo>
                    <a:pt x="3653057" y="0"/>
                  </a:lnTo>
                  <a:cubicBezTo>
                    <a:pt x="3663484" y="0"/>
                    <a:pt x="3671937" y="8453"/>
                    <a:pt x="3671937" y="18880"/>
                  </a:cubicBezTo>
                  <a:lnTo>
                    <a:pt x="3671937" y="787140"/>
                  </a:lnTo>
                  <a:cubicBezTo>
                    <a:pt x="3671937" y="797568"/>
                    <a:pt x="3663484" y="806021"/>
                    <a:pt x="3653057" y="806021"/>
                  </a:cubicBezTo>
                  <a:lnTo>
                    <a:pt x="18880" y="806021"/>
                  </a:lnTo>
                  <a:cubicBezTo>
                    <a:pt x="13873" y="806021"/>
                    <a:pt x="9071" y="804031"/>
                    <a:pt x="5530" y="800491"/>
                  </a:cubicBezTo>
                  <a:cubicBezTo>
                    <a:pt x="1989" y="796950"/>
                    <a:pt x="0" y="792148"/>
                    <a:pt x="0" y="787140"/>
                  </a:cubicBezTo>
                  <a:lnTo>
                    <a:pt x="0" y="18880"/>
                  </a:lnTo>
                  <a:cubicBezTo>
                    <a:pt x="0" y="8453"/>
                    <a:pt x="8453" y="0"/>
                    <a:pt x="18880" y="0"/>
                  </a:cubicBezTo>
                  <a:close/>
                </a:path>
              </a:pathLst>
            </a:custGeom>
            <a:solidFill>
              <a:srgbClr val="DC0E20"/>
            </a:solidFill>
            <a:ln w="38100" cap="rnd">
              <a:solidFill>
                <a:srgbClr val="FF4454"/>
              </a:solidFill>
              <a:prstDash val="solid"/>
              <a:round/>
            </a:ln>
          </p:spPr>
          <p:txBody>
            <a:bodyPr/>
            <a:lstStyle/>
            <a:p>
              <a:endParaRPr lang="en-US"/>
            </a:p>
          </p:txBody>
        </p:sp>
        <p:sp>
          <p:nvSpPr>
            <p:cNvPr id="9" name="TextBox 9"/>
            <p:cNvSpPr txBox="1"/>
            <p:nvPr/>
          </p:nvSpPr>
          <p:spPr>
            <a:xfrm>
              <a:off x="0" y="-28575"/>
              <a:ext cx="3671937" cy="834596"/>
            </a:xfrm>
            <a:prstGeom prst="rect">
              <a:avLst/>
            </a:prstGeom>
          </p:spPr>
          <p:txBody>
            <a:bodyPr lIns="50800" tIns="50800" rIns="50800" bIns="50800" rtlCol="0" anchor="ctr"/>
            <a:lstStyle/>
            <a:p>
              <a:pPr marL="0" lvl="0" indent="0" algn="ctr">
                <a:lnSpc>
                  <a:spcPts val="2541"/>
                </a:lnSpc>
                <a:spcBef>
                  <a:spcPct val="0"/>
                </a:spcBef>
              </a:pPr>
              <a:endParaRPr/>
            </a:p>
          </p:txBody>
        </p:sp>
      </p:grpSp>
      <p:sp>
        <p:nvSpPr>
          <p:cNvPr id="10" name="TextBox 10"/>
          <p:cNvSpPr txBox="1"/>
          <p:nvPr/>
        </p:nvSpPr>
        <p:spPr>
          <a:xfrm>
            <a:off x="2256447" y="4893409"/>
            <a:ext cx="13702661" cy="2531491"/>
          </a:xfrm>
          <a:prstGeom prst="rect">
            <a:avLst/>
          </a:prstGeom>
        </p:spPr>
        <p:txBody>
          <a:bodyPr lIns="0" tIns="0" rIns="0" bIns="0" rtlCol="0" anchor="t">
            <a:spAutoFit/>
          </a:bodyPr>
          <a:lstStyle/>
          <a:p>
            <a:pPr marL="496569" lvl="1" indent="-248284" algn="l">
              <a:lnSpc>
                <a:spcPts val="2851"/>
              </a:lnSpc>
              <a:buFont typeface="Arial"/>
              <a:buChar char="•"/>
            </a:pPr>
            <a:r>
              <a:rPr lang="en-US" sz="2299" b="1" u="sng">
                <a:solidFill>
                  <a:srgbClr val="000000"/>
                </a:solidFill>
                <a:latin typeface="Canva Sans Bold"/>
                <a:ea typeface="Canva Sans Bold"/>
                <a:cs typeface="Canva Sans Bold"/>
                <a:sym typeface="Canva Sans Bold"/>
              </a:rPr>
              <a:t>https://dataforest.ai/blog/data-warehouse-concepts-building-a-library</a:t>
            </a:r>
          </a:p>
          <a:p>
            <a:pPr algn="l">
              <a:lnSpc>
                <a:spcPts val="2851"/>
              </a:lnSpc>
            </a:pPr>
            <a:endParaRPr lang="en-US" sz="2299" b="1" u="sng">
              <a:solidFill>
                <a:srgbClr val="000000"/>
              </a:solidFill>
              <a:latin typeface="Canva Sans Bold"/>
              <a:ea typeface="Canva Sans Bold"/>
              <a:cs typeface="Canva Sans Bold"/>
              <a:sym typeface="Canva Sans Bold"/>
            </a:endParaRPr>
          </a:p>
          <a:p>
            <a:pPr marL="496569" lvl="1" indent="-248284" algn="l">
              <a:lnSpc>
                <a:spcPts val="2851"/>
              </a:lnSpc>
              <a:buFont typeface="Arial"/>
              <a:buChar char="•"/>
            </a:pPr>
            <a:r>
              <a:rPr lang="en-US" sz="2299" b="1" u="sng">
                <a:solidFill>
                  <a:srgbClr val="000000"/>
                </a:solidFill>
                <a:latin typeface="Canva Sans Bold"/>
                <a:ea typeface="Canva Sans Bold"/>
                <a:cs typeface="Canva Sans Bold"/>
                <a:sym typeface="Canva Sans Bold"/>
              </a:rPr>
              <a:t>https://dataforest.ai/blog/data-warehouse-and-data-lake-folded-papers-vs-cluttered-desk</a:t>
            </a:r>
          </a:p>
          <a:p>
            <a:pPr algn="l">
              <a:lnSpc>
                <a:spcPts val="2851"/>
              </a:lnSpc>
            </a:pPr>
            <a:endParaRPr lang="en-US" sz="2299" b="1" u="sng">
              <a:solidFill>
                <a:srgbClr val="000000"/>
              </a:solidFill>
              <a:latin typeface="Canva Sans Bold"/>
              <a:ea typeface="Canva Sans Bold"/>
              <a:cs typeface="Canva Sans Bold"/>
              <a:sym typeface="Canva Sans Bold"/>
            </a:endParaRPr>
          </a:p>
          <a:p>
            <a:pPr marL="496569" lvl="1" indent="-248284" algn="l">
              <a:lnSpc>
                <a:spcPts val="2851"/>
              </a:lnSpc>
              <a:buFont typeface="Arial"/>
              <a:buChar char="•"/>
            </a:pPr>
            <a:r>
              <a:rPr lang="en-US" sz="2299" b="1" u="sng">
                <a:solidFill>
                  <a:srgbClr val="000000"/>
                </a:solidFill>
                <a:latin typeface="Canva Sans Bold"/>
                <a:ea typeface="Canva Sans Bold"/>
                <a:cs typeface="Canva Sans Bold"/>
                <a:sym typeface="Canva Sans Bold"/>
              </a:rPr>
              <a:t>https://dataforest.ai/blog/big-data-analytics-data-warehouse-more-informed-decisions</a:t>
            </a:r>
            <a:r>
              <a:rPr lang="en-US" sz="2299" u="sng">
                <a:solidFill>
                  <a:srgbClr val="000000"/>
                </a:solidFill>
                <a:latin typeface="Canva Sans"/>
                <a:ea typeface="Canva Sans"/>
                <a:cs typeface="Canva Sans"/>
                <a:sym typeface="Canva Sans"/>
                <a:hlinkClick r:id="rId3" tooltip="https://advances.massgeneral.org/cardiovascular/article.aspx?id=1007"/>
              </a:rPr>
              <a:t> </a:t>
            </a:r>
          </a:p>
          <a:p>
            <a:pPr algn="l">
              <a:lnSpc>
                <a:spcPts val="2851"/>
              </a:lnSpc>
            </a:pPr>
            <a:endParaRPr lang="en-US" sz="2299" u="sng">
              <a:solidFill>
                <a:srgbClr val="000000"/>
              </a:solidFill>
              <a:latin typeface="Canva Sans"/>
              <a:ea typeface="Canva Sans"/>
              <a:cs typeface="Canva Sans"/>
              <a:sym typeface="Canva Sans"/>
              <a:hlinkClick r:id="rId3" tooltip="https://advances.massgeneral.org/cardiovascular/article.aspx?id=1007"/>
            </a:endParaRPr>
          </a:p>
          <a:p>
            <a:pPr marL="496569" lvl="1" indent="-248284" algn="l">
              <a:lnSpc>
                <a:spcPts val="2851"/>
              </a:lnSpc>
              <a:buFont typeface="Arial"/>
              <a:buChar char="•"/>
            </a:pPr>
            <a:r>
              <a:rPr lang="en-US" sz="2299" b="1" u="sng">
                <a:solidFill>
                  <a:srgbClr val="000000"/>
                </a:solidFill>
                <a:latin typeface="Canva Sans Bold"/>
                <a:ea typeface="Canva Sans Bold"/>
                <a:cs typeface="Canva Sans Bold"/>
                <a:sym typeface="Canva Sans Bold"/>
              </a:rPr>
              <a:t>https://blog.tbrc.info/2024/05/cloud-data-warehouse-market-share/</a:t>
            </a:r>
          </a:p>
        </p:txBody>
      </p:sp>
      <p:sp>
        <p:nvSpPr>
          <p:cNvPr id="11" name="Freeform 11"/>
          <p:cNvSpPr/>
          <p:nvPr/>
        </p:nvSpPr>
        <p:spPr>
          <a:xfrm flipH="1">
            <a:off x="-2577596" y="4608926"/>
            <a:ext cx="8801775" cy="8633722"/>
          </a:xfrm>
          <a:custGeom>
            <a:avLst/>
            <a:gdLst/>
            <a:ahLst/>
            <a:cxnLst/>
            <a:rect l="l" t="t" r="r" b="b"/>
            <a:pathLst>
              <a:path w="8801775" h="8633722">
                <a:moveTo>
                  <a:pt x="8801775" y="0"/>
                </a:moveTo>
                <a:lnTo>
                  <a:pt x="0" y="0"/>
                </a:lnTo>
                <a:lnTo>
                  <a:pt x="0" y="8633722"/>
                </a:lnTo>
                <a:lnTo>
                  <a:pt x="8801775" y="8633722"/>
                </a:lnTo>
                <a:lnTo>
                  <a:pt x="8801775"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12"/>
          <p:cNvSpPr/>
          <p:nvPr/>
        </p:nvSpPr>
        <p:spPr>
          <a:xfrm flipH="1">
            <a:off x="15752720" y="-3884617"/>
            <a:ext cx="8801775" cy="8633722"/>
          </a:xfrm>
          <a:custGeom>
            <a:avLst/>
            <a:gdLst/>
            <a:ahLst/>
            <a:cxnLst/>
            <a:rect l="l" t="t" r="r" b="b"/>
            <a:pathLst>
              <a:path w="8801775" h="8633722">
                <a:moveTo>
                  <a:pt x="8801775" y="0"/>
                </a:moveTo>
                <a:lnTo>
                  <a:pt x="0" y="0"/>
                </a:lnTo>
                <a:lnTo>
                  <a:pt x="0" y="8633722"/>
                </a:lnTo>
                <a:lnTo>
                  <a:pt x="8801775" y="8633722"/>
                </a:lnTo>
                <a:lnTo>
                  <a:pt x="8801775"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TextBox 13"/>
          <p:cNvSpPr txBox="1"/>
          <p:nvPr/>
        </p:nvSpPr>
        <p:spPr>
          <a:xfrm>
            <a:off x="17068800" y="9334500"/>
            <a:ext cx="290512" cy="339725"/>
          </a:xfrm>
          <a:prstGeom prst="rect">
            <a:avLst/>
          </a:prstGeom>
        </p:spPr>
        <p:txBody>
          <a:bodyPr lIns="0" tIns="0" rIns="0" bIns="0" rtlCol="0" anchor="t">
            <a:spAutoFit/>
          </a:bodyPr>
          <a:lstStyle/>
          <a:p>
            <a:pPr algn="ctr">
              <a:lnSpc>
                <a:spcPts val="2799"/>
              </a:lnSpc>
              <a:spcBef>
                <a:spcPct val="0"/>
              </a:spcBef>
            </a:pPr>
            <a:r>
              <a:rPr lang="en-US" sz="1999" b="1" dirty="0">
                <a:solidFill>
                  <a:srgbClr val="000000"/>
                </a:solidFill>
                <a:latin typeface="Open Sans 2 Bold"/>
                <a:ea typeface="Open Sans 2 Bold"/>
                <a:cs typeface="Open Sans 2 Bold"/>
                <a:sym typeface="Open Sans 2 Bold"/>
              </a:rPr>
              <a:t>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333" b="-9333"/>
            </a:stretch>
          </a:blipFill>
        </p:spPr>
        <p:txBody>
          <a:bodyPr/>
          <a:lstStyle/>
          <a:p>
            <a:endParaRPr lang="en-US"/>
          </a:p>
        </p:txBody>
      </p:sp>
      <p:grpSp>
        <p:nvGrpSpPr>
          <p:cNvPr id="3" name="Group 3"/>
          <p:cNvGrpSpPr/>
          <p:nvPr/>
        </p:nvGrpSpPr>
        <p:grpSpPr>
          <a:xfrm>
            <a:off x="-1357611" y="-1286368"/>
            <a:ext cx="3086100" cy="308610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6" name="TextBox 6"/>
          <p:cNvSpPr txBox="1"/>
          <p:nvPr/>
        </p:nvSpPr>
        <p:spPr>
          <a:xfrm>
            <a:off x="1885863" y="3538238"/>
            <a:ext cx="14516274" cy="3912661"/>
          </a:xfrm>
          <a:prstGeom prst="rect">
            <a:avLst/>
          </a:prstGeom>
        </p:spPr>
        <p:txBody>
          <a:bodyPr lIns="0" tIns="0" rIns="0" bIns="0" rtlCol="0" anchor="t">
            <a:spAutoFit/>
          </a:bodyPr>
          <a:lstStyle/>
          <a:p>
            <a:pPr algn="ctr">
              <a:lnSpc>
                <a:spcPts val="30866"/>
              </a:lnSpc>
            </a:pPr>
            <a:r>
              <a:rPr lang="en-US" sz="25721">
                <a:solidFill>
                  <a:srgbClr val="FF4454"/>
                </a:solidFill>
                <a:latin typeface="Anton"/>
                <a:ea typeface="Anton"/>
                <a:cs typeface="Anton"/>
                <a:sym typeface="Anton"/>
              </a:rPr>
              <a:t>THANK YOU</a:t>
            </a:r>
          </a:p>
        </p:txBody>
      </p:sp>
      <p:grpSp>
        <p:nvGrpSpPr>
          <p:cNvPr id="7" name="Group 7"/>
          <p:cNvGrpSpPr/>
          <p:nvPr/>
        </p:nvGrpSpPr>
        <p:grpSpPr>
          <a:xfrm>
            <a:off x="743479" y="690861"/>
            <a:ext cx="1191540" cy="119154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9" name="TextBox 9"/>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10" name="Group 10"/>
          <p:cNvGrpSpPr/>
          <p:nvPr/>
        </p:nvGrpSpPr>
        <p:grpSpPr>
          <a:xfrm>
            <a:off x="16241813" y="8802151"/>
            <a:ext cx="3086100" cy="3086100"/>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13" name="Group 13"/>
          <p:cNvGrpSpPr/>
          <p:nvPr/>
        </p:nvGrpSpPr>
        <p:grpSpPr>
          <a:xfrm>
            <a:off x="16241813" y="8440825"/>
            <a:ext cx="1191540" cy="1191540"/>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16" name="TextBox 16"/>
          <p:cNvSpPr txBox="1"/>
          <p:nvPr/>
        </p:nvSpPr>
        <p:spPr>
          <a:xfrm>
            <a:off x="16761383" y="8882964"/>
            <a:ext cx="152400" cy="200025"/>
          </a:xfrm>
          <a:prstGeom prst="rect">
            <a:avLst/>
          </a:prstGeom>
        </p:spPr>
        <p:txBody>
          <a:bodyPr wrap="none" lIns="0" tIns="0" rIns="0" bIns="0" rtlCol="0" anchor="t">
            <a:spAutoFit/>
          </a:bodyPr>
          <a:lstStyle/>
          <a:p>
            <a:pPr algn="ctr">
              <a:lnSpc>
                <a:spcPts val="2800"/>
              </a:lnSpc>
              <a:spcBef>
                <a:spcPct val="0"/>
              </a:spcBef>
            </a:pPr>
            <a:r>
              <a:rPr lang="en-US" sz="2000" b="1" dirty="0">
                <a:solidFill>
                  <a:srgbClr val="000000"/>
                </a:solidFill>
                <a:latin typeface="Open Sans 1 Bold"/>
                <a:ea typeface="Open Sans 1 Bold"/>
                <a:cs typeface="Open Sans 1 Bold"/>
                <a:sym typeface="Open Sans 1 Bold"/>
              </a:rPr>
              <a:t>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357611" y="-1286368"/>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5" name="Group 5"/>
          <p:cNvGrpSpPr/>
          <p:nvPr/>
        </p:nvGrpSpPr>
        <p:grpSpPr>
          <a:xfrm>
            <a:off x="743479" y="690861"/>
            <a:ext cx="1191540" cy="11915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8" name="Group 8"/>
          <p:cNvGrpSpPr/>
          <p:nvPr/>
        </p:nvGrpSpPr>
        <p:grpSpPr>
          <a:xfrm>
            <a:off x="16374197" y="9113220"/>
            <a:ext cx="591784" cy="59178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11" name="Group 11"/>
          <p:cNvGrpSpPr/>
          <p:nvPr/>
        </p:nvGrpSpPr>
        <p:grpSpPr>
          <a:xfrm>
            <a:off x="16837583" y="1599948"/>
            <a:ext cx="399568" cy="399568"/>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3" name="TextBox 13"/>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14" name="TextBox 14"/>
          <p:cNvSpPr txBox="1"/>
          <p:nvPr/>
        </p:nvSpPr>
        <p:spPr>
          <a:xfrm>
            <a:off x="1659761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b="1">
                <a:solidFill>
                  <a:srgbClr val="000000"/>
                </a:solidFill>
                <a:latin typeface="Open Sans 1 Bold"/>
                <a:ea typeface="Open Sans 1 Bold"/>
                <a:cs typeface="Open Sans 1 Bold"/>
                <a:sym typeface="Open Sans 1 Bold"/>
              </a:rPr>
              <a:t>2</a:t>
            </a:r>
          </a:p>
        </p:txBody>
      </p:sp>
      <p:sp>
        <p:nvSpPr>
          <p:cNvPr id="15" name="Freeform 15"/>
          <p:cNvSpPr/>
          <p:nvPr/>
        </p:nvSpPr>
        <p:spPr>
          <a:xfrm flipH="1">
            <a:off x="-1181444" y="3688403"/>
            <a:ext cx="7790224" cy="7641485"/>
          </a:xfrm>
          <a:custGeom>
            <a:avLst/>
            <a:gdLst/>
            <a:ahLst/>
            <a:cxnLst/>
            <a:rect l="l" t="t" r="r" b="b"/>
            <a:pathLst>
              <a:path w="7790224" h="7641485">
                <a:moveTo>
                  <a:pt x="7790224" y="0"/>
                </a:moveTo>
                <a:lnTo>
                  <a:pt x="0" y="0"/>
                </a:lnTo>
                <a:lnTo>
                  <a:pt x="0" y="7641485"/>
                </a:lnTo>
                <a:lnTo>
                  <a:pt x="7790224" y="7641485"/>
                </a:lnTo>
                <a:lnTo>
                  <a:pt x="779022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6" name="Group 16"/>
          <p:cNvGrpSpPr/>
          <p:nvPr/>
        </p:nvGrpSpPr>
        <p:grpSpPr>
          <a:xfrm>
            <a:off x="4145164" y="2203216"/>
            <a:ext cx="3089240" cy="2258599"/>
            <a:chOff x="0" y="0"/>
            <a:chExt cx="986173" cy="721009"/>
          </a:xfrm>
        </p:grpSpPr>
        <p:sp>
          <p:nvSpPr>
            <p:cNvPr id="17" name="Freeform 17"/>
            <p:cNvSpPr/>
            <p:nvPr/>
          </p:nvSpPr>
          <p:spPr>
            <a:xfrm>
              <a:off x="0" y="0"/>
              <a:ext cx="986173" cy="721009"/>
            </a:xfrm>
            <a:custGeom>
              <a:avLst/>
              <a:gdLst/>
              <a:ahLst/>
              <a:cxnLst/>
              <a:rect l="l" t="t" r="r" b="b"/>
              <a:pathLst>
                <a:path w="986173" h="721009">
                  <a:moveTo>
                    <a:pt x="85207" y="0"/>
                  </a:moveTo>
                  <a:lnTo>
                    <a:pt x="900966" y="0"/>
                  </a:lnTo>
                  <a:cubicBezTo>
                    <a:pt x="948025" y="0"/>
                    <a:pt x="986173" y="38149"/>
                    <a:pt x="986173" y="85207"/>
                  </a:cubicBezTo>
                  <a:lnTo>
                    <a:pt x="986173" y="635802"/>
                  </a:lnTo>
                  <a:cubicBezTo>
                    <a:pt x="986173" y="658400"/>
                    <a:pt x="977196" y="680073"/>
                    <a:pt x="961217" y="696052"/>
                  </a:cubicBezTo>
                  <a:cubicBezTo>
                    <a:pt x="945237" y="712032"/>
                    <a:pt x="923564" y="721009"/>
                    <a:pt x="900966" y="721009"/>
                  </a:cubicBezTo>
                  <a:lnTo>
                    <a:pt x="85207" y="721009"/>
                  </a:lnTo>
                  <a:cubicBezTo>
                    <a:pt x="38149" y="721009"/>
                    <a:pt x="0" y="682860"/>
                    <a:pt x="0" y="635802"/>
                  </a:cubicBezTo>
                  <a:lnTo>
                    <a:pt x="0" y="85207"/>
                  </a:lnTo>
                  <a:cubicBezTo>
                    <a:pt x="0" y="38149"/>
                    <a:pt x="38149" y="0"/>
                    <a:pt x="85207" y="0"/>
                  </a:cubicBezTo>
                  <a:close/>
                </a:path>
              </a:pathLst>
            </a:custGeom>
            <a:gradFill rotWithShape="1">
              <a:gsLst>
                <a:gs pos="0">
                  <a:srgbClr val="DC0E20">
                    <a:alpha val="100000"/>
                  </a:srgbClr>
                </a:gs>
                <a:gs pos="100000">
                  <a:srgbClr val="FF4454">
                    <a:alpha val="100000"/>
                  </a:srgbClr>
                </a:gs>
              </a:gsLst>
              <a:lin ang="0"/>
            </a:gradFill>
            <a:ln w="38100" cap="rnd">
              <a:solidFill>
                <a:srgbClr val="3A7B7A"/>
              </a:solidFill>
              <a:prstDash val="solid"/>
              <a:round/>
            </a:ln>
          </p:spPr>
          <p:txBody>
            <a:bodyPr/>
            <a:lstStyle/>
            <a:p>
              <a:endParaRPr lang="en-US"/>
            </a:p>
          </p:txBody>
        </p:sp>
        <p:sp>
          <p:nvSpPr>
            <p:cNvPr id="18" name="TextBox 18"/>
            <p:cNvSpPr txBox="1"/>
            <p:nvPr/>
          </p:nvSpPr>
          <p:spPr>
            <a:xfrm>
              <a:off x="0" y="-28575"/>
              <a:ext cx="986173" cy="749584"/>
            </a:xfrm>
            <a:prstGeom prst="rect">
              <a:avLst/>
            </a:prstGeom>
          </p:spPr>
          <p:txBody>
            <a:bodyPr lIns="50800" tIns="50800" rIns="50800" bIns="50800" rtlCol="0" anchor="ctr"/>
            <a:lstStyle/>
            <a:p>
              <a:pPr marL="0" lvl="0" indent="0" algn="ctr">
                <a:lnSpc>
                  <a:spcPts val="2261"/>
                </a:lnSpc>
                <a:spcBef>
                  <a:spcPct val="0"/>
                </a:spcBef>
              </a:pPr>
              <a:endParaRPr/>
            </a:p>
          </p:txBody>
        </p:sp>
      </p:grpSp>
      <p:grpSp>
        <p:nvGrpSpPr>
          <p:cNvPr id="19" name="Group 19"/>
          <p:cNvGrpSpPr/>
          <p:nvPr/>
        </p:nvGrpSpPr>
        <p:grpSpPr>
          <a:xfrm>
            <a:off x="7599380" y="2203216"/>
            <a:ext cx="3089240" cy="2258599"/>
            <a:chOff x="0" y="0"/>
            <a:chExt cx="986173" cy="721009"/>
          </a:xfrm>
        </p:grpSpPr>
        <p:sp>
          <p:nvSpPr>
            <p:cNvPr id="20" name="Freeform 20"/>
            <p:cNvSpPr/>
            <p:nvPr/>
          </p:nvSpPr>
          <p:spPr>
            <a:xfrm>
              <a:off x="0" y="0"/>
              <a:ext cx="986173" cy="721009"/>
            </a:xfrm>
            <a:custGeom>
              <a:avLst/>
              <a:gdLst/>
              <a:ahLst/>
              <a:cxnLst/>
              <a:rect l="l" t="t" r="r" b="b"/>
              <a:pathLst>
                <a:path w="986173" h="721009">
                  <a:moveTo>
                    <a:pt x="85207" y="0"/>
                  </a:moveTo>
                  <a:lnTo>
                    <a:pt x="900966" y="0"/>
                  </a:lnTo>
                  <a:cubicBezTo>
                    <a:pt x="948025" y="0"/>
                    <a:pt x="986173" y="38149"/>
                    <a:pt x="986173" y="85207"/>
                  </a:cubicBezTo>
                  <a:lnTo>
                    <a:pt x="986173" y="635802"/>
                  </a:lnTo>
                  <a:cubicBezTo>
                    <a:pt x="986173" y="658400"/>
                    <a:pt x="977196" y="680073"/>
                    <a:pt x="961217" y="696052"/>
                  </a:cubicBezTo>
                  <a:cubicBezTo>
                    <a:pt x="945237" y="712032"/>
                    <a:pt x="923564" y="721009"/>
                    <a:pt x="900966" y="721009"/>
                  </a:cubicBezTo>
                  <a:lnTo>
                    <a:pt x="85207" y="721009"/>
                  </a:lnTo>
                  <a:cubicBezTo>
                    <a:pt x="38149" y="721009"/>
                    <a:pt x="0" y="682860"/>
                    <a:pt x="0" y="635802"/>
                  </a:cubicBezTo>
                  <a:lnTo>
                    <a:pt x="0" y="85207"/>
                  </a:lnTo>
                  <a:cubicBezTo>
                    <a:pt x="0" y="38149"/>
                    <a:pt x="38149" y="0"/>
                    <a:pt x="85207" y="0"/>
                  </a:cubicBezTo>
                  <a:close/>
                </a:path>
              </a:pathLst>
            </a:custGeom>
            <a:gradFill rotWithShape="1">
              <a:gsLst>
                <a:gs pos="0">
                  <a:srgbClr val="DC0E20">
                    <a:alpha val="100000"/>
                  </a:srgbClr>
                </a:gs>
                <a:gs pos="100000">
                  <a:srgbClr val="FF4454">
                    <a:alpha val="100000"/>
                  </a:srgbClr>
                </a:gs>
              </a:gsLst>
              <a:lin ang="0"/>
            </a:gradFill>
            <a:ln w="38100" cap="rnd">
              <a:solidFill>
                <a:srgbClr val="3A7B7A"/>
              </a:solidFill>
              <a:prstDash val="solid"/>
              <a:round/>
            </a:ln>
          </p:spPr>
          <p:txBody>
            <a:bodyPr/>
            <a:lstStyle/>
            <a:p>
              <a:endParaRPr lang="en-US"/>
            </a:p>
          </p:txBody>
        </p:sp>
        <p:sp>
          <p:nvSpPr>
            <p:cNvPr id="21" name="TextBox 21"/>
            <p:cNvSpPr txBox="1"/>
            <p:nvPr/>
          </p:nvSpPr>
          <p:spPr>
            <a:xfrm>
              <a:off x="0" y="-28575"/>
              <a:ext cx="986173" cy="749584"/>
            </a:xfrm>
            <a:prstGeom prst="rect">
              <a:avLst/>
            </a:prstGeom>
          </p:spPr>
          <p:txBody>
            <a:bodyPr lIns="50800" tIns="50800" rIns="50800" bIns="50800" rtlCol="0" anchor="ctr"/>
            <a:lstStyle/>
            <a:p>
              <a:pPr marL="0" lvl="0" indent="0" algn="ctr">
                <a:lnSpc>
                  <a:spcPts val="2261"/>
                </a:lnSpc>
                <a:spcBef>
                  <a:spcPct val="0"/>
                </a:spcBef>
              </a:pPr>
              <a:endParaRPr/>
            </a:p>
          </p:txBody>
        </p:sp>
      </p:grpSp>
      <p:grpSp>
        <p:nvGrpSpPr>
          <p:cNvPr id="22" name="Group 22"/>
          <p:cNvGrpSpPr/>
          <p:nvPr/>
        </p:nvGrpSpPr>
        <p:grpSpPr>
          <a:xfrm>
            <a:off x="11053595" y="2203216"/>
            <a:ext cx="3089240" cy="2258599"/>
            <a:chOff x="0" y="0"/>
            <a:chExt cx="986173" cy="721009"/>
          </a:xfrm>
        </p:grpSpPr>
        <p:sp>
          <p:nvSpPr>
            <p:cNvPr id="23" name="Freeform 23"/>
            <p:cNvSpPr/>
            <p:nvPr/>
          </p:nvSpPr>
          <p:spPr>
            <a:xfrm>
              <a:off x="0" y="0"/>
              <a:ext cx="986173" cy="721009"/>
            </a:xfrm>
            <a:custGeom>
              <a:avLst/>
              <a:gdLst/>
              <a:ahLst/>
              <a:cxnLst/>
              <a:rect l="l" t="t" r="r" b="b"/>
              <a:pathLst>
                <a:path w="986173" h="721009">
                  <a:moveTo>
                    <a:pt x="85207" y="0"/>
                  </a:moveTo>
                  <a:lnTo>
                    <a:pt x="900966" y="0"/>
                  </a:lnTo>
                  <a:cubicBezTo>
                    <a:pt x="948025" y="0"/>
                    <a:pt x="986173" y="38149"/>
                    <a:pt x="986173" y="85207"/>
                  </a:cubicBezTo>
                  <a:lnTo>
                    <a:pt x="986173" y="635802"/>
                  </a:lnTo>
                  <a:cubicBezTo>
                    <a:pt x="986173" y="658400"/>
                    <a:pt x="977196" y="680073"/>
                    <a:pt x="961217" y="696052"/>
                  </a:cubicBezTo>
                  <a:cubicBezTo>
                    <a:pt x="945237" y="712032"/>
                    <a:pt x="923564" y="721009"/>
                    <a:pt x="900966" y="721009"/>
                  </a:cubicBezTo>
                  <a:lnTo>
                    <a:pt x="85207" y="721009"/>
                  </a:lnTo>
                  <a:cubicBezTo>
                    <a:pt x="38149" y="721009"/>
                    <a:pt x="0" y="682860"/>
                    <a:pt x="0" y="635802"/>
                  </a:cubicBezTo>
                  <a:lnTo>
                    <a:pt x="0" y="85207"/>
                  </a:lnTo>
                  <a:cubicBezTo>
                    <a:pt x="0" y="38149"/>
                    <a:pt x="38149" y="0"/>
                    <a:pt x="85207" y="0"/>
                  </a:cubicBezTo>
                  <a:close/>
                </a:path>
              </a:pathLst>
            </a:custGeom>
            <a:gradFill rotWithShape="1">
              <a:gsLst>
                <a:gs pos="0">
                  <a:srgbClr val="DC0E20">
                    <a:alpha val="100000"/>
                  </a:srgbClr>
                </a:gs>
                <a:gs pos="100000">
                  <a:srgbClr val="FF4454">
                    <a:alpha val="100000"/>
                  </a:srgbClr>
                </a:gs>
              </a:gsLst>
              <a:lin ang="0"/>
            </a:gradFill>
            <a:ln w="38100" cap="rnd">
              <a:solidFill>
                <a:srgbClr val="3A7B7A"/>
              </a:solidFill>
              <a:prstDash val="solid"/>
              <a:round/>
            </a:ln>
          </p:spPr>
          <p:txBody>
            <a:bodyPr/>
            <a:lstStyle/>
            <a:p>
              <a:endParaRPr lang="en-US"/>
            </a:p>
          </p:txBody>
        </p:sp>
        <p:sp>
          <p:nvSpPr>
            <p:cNvPr id="24" name="TextBox 24"/>
            <p:cNvSpPr txBox="1"/>
            <p:nvPr/>
          </p:nvSpPr>
          <p:spPr>
            <a:xfrm>
              <a:off x="0" y="-28575"/>
              <a:ext cx="986173" cy="749584"/>
            </a:xfrm>
            <a:prstGeom prst="rect">
              <a:avLst/>
            </a:prstGeom>
          </p:spPr>
          <p:txBody>
            <a:bodyPr lIns="50800" tIns="50800" rIns="50800" bIns="50800" rtlCol="0" anchor="ctr"/>
            <a:lstStyle/>
            <a:p>
              <a:pPr marL="0" lvl="0" indent="0" algn="ctr">
                <a:lnSpc>
                  <a:spcPts val="2261"/>
                </a:lnSpc>
                <a:spcBef>
                  <a:spcPct val="0"/>
                </a:spcBef>
              </a:pPr>
              <a:endParaRPr/>
            </a:p>
          </p:txBody>
        </p:sp>
      </p:grpSp>
      <p:grpSp>
        <p:nvGrpSpPr>
          <p:cNvPr id="25" name="Group 25"/>
          <p:cNvGrpSpPr/>
          <p:nvPr/>
        </p:nvGrpSpPr>
        <p:grpSpPr>
          <a:xfrm>
            <a:off x="4145164" y="4674619"/>
            <a:ext cx="3089240" cy="2258599"/>
            <a:chOff x="0" y="0"/>
            <a:chExt cx="986173" cy="721009"/>
          </a:xfrm>
        </p:grpSpPr>
        <p:sp>
          <p:nvSpPr>
            <p:cNvPr id="26" name="Freeform 26"/>
            <p:cNvSpPr/>
            <p:nvPr/>
          </p:nvSpPr>
          <p:spPr>
            <a:xfrm>
              <a:off x="0" y="0"/>
              <a:ext cx="986173" cy="721009"/>
            </a:xfrm>
            <a:custGeom>
              <a:avLst/>
              <a:gdLst/>
              <a:ahLst/>
              <a:cxnLst/>
              <a:rect l="l" t="t" r="r" b="b"/>
              <a:pathLst>
                <a:path w="986173" h="721009">
                  <a:moveTo>
                    <a:pt x="85207" y="0"/>
                  </a:moveTo>
                  <a:lnTo>
                    <a:pt x="900966" y="0"/>
                  </a:lnTo>
                  <a:cubicBezTo>
                    <a:pt x="948025" y="0"/>
                    <a:pt x="986173" y="38149"/>
                    <a:pt x="986173" y="85207"/>
                  </a:cubicBezTo>
                  <a:lnTo>
                    <a:pt x="986173" y="635802"/>
                  </a:lnTo>
                  <a:cubicBezTo>
                    <a:pt x="986173" y="658400"/>
                    <a:pt x="977196" y="680073"/>
                    <a:pt x="961217" y="696052"/>
                  </a:cubicBezTo>
                  <a:cubicBezTo>
                    <a:pt x="945237" y="712032"/>
                    <a:pt x="923564" y="721009"/>
                    <a:pt x="900966" y="721009"/>
                  </a:cubicBezTo>
                  <a:lnTo>
                    <a:pt x="85207" y="721009"/>
                  </a:lnTo>
                  <a:cubicBezTo>
                    <a:pt x="38149" y="721009"/>
                    <a:pt x="0" y="682860"/>
                    <a:pt x="0" y="635802"/>
                  </a:cubicBezTo>
                  <a:lnTo>
                    <a:pt x="0" y="85207"/>
                  </a:lnTo>
                  <a:cubicBezTo>
                    <a:pt x="0" y="38149"/>
                    <a:pt x="38149" y="0"/>
                    <a:pt x="85207" y="0"/>
                  </a:cubicBezTo>
                  <a:close/>
                </a:path>
              </a:pathLst>
            </a:custGeom>
            <a:gradFill rotWithShape="1">
              <a:gsLst>
                <a:gs pos="0">
                  <a:srgbClr val="DC0E20">
                    <a:alpha val="100000"/>
                  </a:srgbClr>
                </a:gs>
                <a:gs pos="100000">
                  <a:srgbClr val="FF4454">
                    <a:alpha val="100000"/>
                  </a:srgbClr>
                </a:gs>
              </a:gsLst>
              <a:lin ang="0"/>
            </a:gradFill>
            <a:ln w="38100" cap="rnd">
              <a:solidFill>
                <a:srgbClr val="3A7B7A"/>
              </a:solidFill>
              <a:prstDash val="solid"/>
              <a:round/>
            </a:ln>
          </p:spPr>
          <p:txBody>
            <a:bodyPr/>
            <a:lstStyle/>
            <a:p>
              <a:endParaRPr lang="en-US"/>
            </a:p>
          </p:txBody>
        </p:sp>
        <p:sp>
          <p:nvSpPr>
            <p:cNvPr id="27" name="TextBox 27"/>
            <p:cNvSpPr txBox="1"/>
            <p:nvPr/>
          </p:nvSpPr>
          <p:spPr>
            <a:xfrm>
              <a:off x="0" y="-28575"/>
              <a:ext cx="986173" cy="749584"/>
            </a:xfrm>
            <a:prstGeom prst="rect">
              <a:avLst/>
            </a:prstGeom>
          </p:spPr>
          <p:txBody>
            <a:bodyPr lIns="50800" tIns="50800" rIns="50800" bIns="50800" rtlCol="0" anchor="ctr"/>
            <a:lstStyle/>
            <a:p>
              <a:pPr marL="0" lvl="0" indent="0" algn="ctr">
                <a:lnSpc>
                  <a:spcPts val="2261"/>
                </a:lnSpc>
                <a:spcBef>
                  <a:spcPct val="0"/>
                </a:spcBef>
              </a:pPr>
              <a:endParaRPr/>
            </a:p>
          </p:txBody>
        </p:sp>
      </p:grpSp>
      <p:grpSp>
        <p:nvGrpSpPr>
          <p:cNvPr id="28" name="Group 28"/>
          <p:cNvGrpSpPr/>
          <p:nvPr/>
        </p:nvGrpSpPr>
        <p:grpSpPr>
          <a:xfrm>
            <a:off x="7599380" y="4674619"/>
            <a:ext cx="3089240" cy="2258599"/>
            <a:chOff x="0" y="0"/>
            <a:chExt cx="986173" cy="721009"/>
          </a:xfrm>
        </p:grpSpPr>
        <p:sp>
          <p:nvSpPr>
            <p:cNvPr id="29" name="Freeform 29"/>
            <p:cNvSpPr/>
            <p:nvPr/>
          </p:nvSpPr>
          <p:spPr>
            <a:xfrm>
              <a:off x="0" y="0"/>
              <a:ext cx="986173" cy="721009"/>
            </a:xfrm>
            <a:custGeom>
              <a:avLst/>
              <a:gdLst/>
              <a:ahLst/>
              <a:cxnLst/>
              <a:rect l="l" t="t" r="r" b="b"/>
              <a:pathLst>
                <a:path w="986173" h="721009">
                  <a:moveTo>
                    <a:pt x="85207" y="0"/>
                  </a:moveTo>
                  <a:lnTo>
                    <a:pt x="900966" y="0"/>
                  </a:lnTo>
                  <a:cubicBezTo>
                    <a:pt x="948025" y="0"/>
                    <a:pt x="986173" y="38149"/>
                    <a:pt x="986173" y="85207"/>
                  </a:cubicBezTo>
                  <a:lnTo>
                    <a:pt x="986173" y="635802"/>
                  </a:lnTo>
                  <a:cubicBezTo>
                    <a:pt x="986173" y="658400"/>
                    <a:pt x="977196" y="680073"/>
                    <a:pt x="961217" y="696052"/>
                  </a:cubicBezTo>
                  <a:cubicBezTo>
                    <a:pt x="945237" y="712032"/>
                    <a:pt x="923564" y="721009"/>
                    <a:pt x="900966" y="721009"/>
                  </a:cubicBezTo>
                  <a:lnTo>
                    <a:pt x="85207" y="721009"/>
                  </a:lnTo>
                  <a:cubicBezTo>
                    <a:pt x="38149" y="721009"/>
                    <a:pt x="0" y="682860"/>
                    <a:pt x="0" y="635802"/>
                  </a:cubicBezTo>
                  <a:lnTo>
                    <a:pt x="0" y="85207"/>
                  </a:lnTo>
                  <a:cubicBezTo>
                    <a:pt x="0" y="38149"/>
                    <a:pt x="38149" y="0"/>
                    <a:pt x="85207" y="0"/>
                  </a:cubicBezTo>
                  <a:close/>
                </a:path>
              </a:pathLst>
            </a:custGeom>
            <a:gradFill rotWithShape="1">
              <a:gsLst>
                <a:gs pos="0">
                  <a:srgbClr val="DC0E20">
                    <a:alpha val="100000"/>
                  </a:srgbClr>
                </a:gs>
                <a:gs pos="100000">
                  <a:srgbClr val="FF4454">
                    <a:alpha val="100000"/>
                  </a:srgbClr>
                </a:gs>
              </a:gsLst>
              <a:lin ang="0"/>
            </a:gradFill>
            <a:ln w="38100" cap="rnd">
              <a:solidFill>
                <a:srgbClr val="3A7B7A"/>
              </a:solidFill>
              <a:prstDash val="solid"/>
              <a:round/>
            </a:ln>
          </p:spPr>
          <p:txBody>
            <a:bodyPr/>
            <a:lstStyle/>
            <a:p>
              <a:endParaRPr lang="en-US"/>
            </a:p>
          </p:txBody>
        </p:sp>
        <p:sp>
          <p:nvSpPr>
            <p:cNvPr id="30" name="TextBox 30"/>
            <p:cNvSpPr txBox="1"/>
            <p:nvPr/>
          </p:nvSpPr>
          <p:spPr>
            <a:xfrm>
              <a:off x="0" y="-28575"/>
              <a:ext cx="986173" cy="749584"/>
            </a:xfrm>
            <a:prstGeom prst="rect">
              <a:avLst/>
            </a:prstGeom>
          </p:spPr>
          <p:txBody>
            <a:bodyPr lIns="50800" tIns="50800" rIns="50800" bIns="50800" rtlCol="0" anchor="ctr"/>
            <a:lstStyle/>
            <a:p>
              <a:pPr marL="0" lvl="0" indent="0" algn="ctr">
                <a:lnSpc>
                  <a:spcPts val="2261"/>
                </a:lnSpc>
                <a:spcBef>
                  <a:spcPct val="0"/>
                </a:spcBef>
              </a:pPr>
              <a:endParaRPr/>
            </a:p>
          </p:txBody>
        </p:sp>
      </p:grpSp>
      <p:grpSp>
        <p:nvGrpSpPr>
          <p:cNvPr id="31" name="Group 31"/>
          <p:cNvGrpSpPr/>
          <p:nvPr/>
        </p:nvGrpSpPr>
        <p:grpSpPr>
          <a:xfrm>
            <a:off x="11053595" y="4674619"/>
            <a:ext cx="3089240" cy="2258599"/>
            <a:chOff x="0" y="0"/>
            <a:chExt cx="986173" cy="721009"/>
          </a:xfrm>
        </p:grpSpPr>
        <p:sp>
          <p:nvSpPr>
            <p:cNvPr id="32" name="Freeform 32"/>
            <p:cNvSpPr/>
            <p:nvPr/>
          </p:nvSpPr>
          <p:spPr>
            <a:xfrm>
              <a:off x="0" y="0"/>
              <a:ext cx="986173" cy="721009"/>
            </a:xfrm>
            <a:custGeom>
              <a:avLst/>
              <a:gdLst/>
              <a:ahLst/>
              <a:cxnLst/>
              <a:rect l="l" t="t" r="r" b="b"/>
              <a:pathLst>
                <a:path w="986173" h="721009">
                  <a:moveTo>
                    <a:pt x="85207" y="0"/>
                  </a:moveTo>
                  <a:lnTo>
                    <a:pt x="900966" y="0"/>
                  </a:lnTo>
                  <a:cubicBezTo>
                    <a:pt x="948025" y="0"/>
                    <a:pt x="986173" y="38149"/>
                    <a:pt x="986173" y="85207"/>
                  </a:cubicBezTo>
                  <a:lnTo>
                    <a:pt x="986173" y="635802"/>
                  </a:lnTo>
                  <a:cubicBezTo>
                    <a:pt x="986173" y="658400"/>
                    <a:pt x="977196" y="680073"/>
                    <a:pt x="961217" y="696052"/>
                  </a:cubicBezTo>
                  <a:cubicBezTo>
                    <a:pt x="945237" y="712032"/>
                    <a:pt x="923564" y="721009"/>
                    <a:pt x="900966" y="721009"/>
                  </a:cubicBezTo>
                  <a:lnTo>
                    <a:pt x="85207" y="721009"/>
                  </a:lnTo>
                  <a:cubicBezTo>
                    <a:pt x="38149" y="721009"/>
                    <a:pt x="0" y="682860"/>
                    <a:pt x="0" y="635802"/>
                  </a:cubicBezTo>
                  <a:lnTo>
                    <a:pt x="0" y="85207"/>
                  </a:lnTo>
                  <a:cubicBezTo>
                    <a:pt x="0" y="38149"/>
                    <a:pt x="38149" y="0"/>
                    <a:pt x="85207" y="0"/>
                  </a:cubicBezTo>
                  <a:close/>
                </a:path>
              </a:pathLst>
            </a:custGeom>
            <a:gradFill rotWithShape="1">
              <a:gsLst>
                <a:gs pos="0">
                  <a:srgbClr val="DC0E20">
                    <a:alpha val="100000"/>
                  </a:srgbClr>
                </a:gs>
                <a:gs pos="100000">
                  <a:srgbClr val="FF4454">
                    <a:alpha val="100000"/>
                  </a:srgbClr>
                </a:gs>
              </a:gsLst>
              <a:lin ang="0"/>
            </a:gradFill>
            <a:ln w="38100" cap="rnd">
              <a:solidFill>
                <a:srgbClr val="3A7B7A"/>
              </a:solidFill>
              <a:prstDash val="solid"/>
              <a:round/>
            </a:ln>
          </p:spPr>
          <p:txBody>
            <a:bodyPr/>
            <a:lstStyle/>
            <a:p>
              <a:endParaRPr lang="en-US"/>
            </a:p>
          </p:txBody>
        </p:sp>
        <p:sp>
          <p:nvSpPr>
            <p:cNvPr id="33" name="TextBox 33"/>
            <p:cNvSpPr txBox="1"/>
            <p:nvPr/>
          </p:nvSpPr>
          <p:spPr>
            <a:xfrm>
              <a:off x="0" y="-28575"/>
              <a:ext cx="986173" cy="749584"/>
            </a:xfrm>
            <a:prstGeom prst="rect">
              <a:avLst/>
            </a:prstGeom>
          </p:spPr>
          <p:txBody>
            <a:bodyPr lIns="50800" tIns="50800" rIns="50800" bIns="50800" rtlCol="0" anchor="ctr"/>
            <a:lstStyle/>
            <a:p>
              <a:pPr marL="0" lvl="0" indent="0" algn="ctr">
                <a:lnSpc>
                  <a:spcPts val="2261"/>
                </a:lnSpc>
                <a:spcBef>
                  <a:spcPct val="0"/>
                </a:spcBef>
              </a:pPr>
              <a:endParaRPr/>
            </a:p>
          </p:txBody>
        </p:sp>
      </p:grpSp>
      <p:sp>
        <p:nvSpPr>
          <p:cNvPr id="34" name="TextBox 34"/>
          <p:cNvSpPr txBox="1"/>
          <p:nvPr/>
        </p:nvSpPr>
        <p:spPr>
          <a:xfrm>
            <a:off x="4766173" y="2324297"/>
            <a:ext cx="1847223" cy="1200068"/>
          </a:xfrm>
          <a:prstGeom prst="rect">
            <a:avLst/>
          </a:prstGeom>
        </p:spPr>
        <p:txBody>
          <a:bodyPr lIns="0" tIns="0" rIns="0" bIns="0" rtlCol="0" anchor="t">
            <a:spAutoFit/>
          </a:bodyPr>
          <a:lstStyle/>
          <a:p>
            <a:pPr marL="0" lvl="0" indent="0" algn="ctr">
              <a:lnSpc>
                <a:spcPts val="8992"/>
              </a:lnSpc>
              <a:spcBef>
                <a:spcPct val="0"/>
              </a:spcBef>
            </a:pPr>
            <a:r>
              <a:rPr lang="en-US" sz="6516">
                <a:solidFill>
                  <a:srgbClr val="000000"/>
                </a:solidFill>
                <a:latin typeface="Codec Pro ExtraBold"/>
                <a:ea typeface="Codec Pro ExtraBold"/>
                <a:cs typeface="Codec Pro ExtraBold"/>
                <a:sym typeface="Codec Pro ExtraBold"/>
              </a:rPr>
              <a:t>4</a:t>
            </a:r>
          </a:p>
        </p:txBody>
      </p:sp>
      <p:sp>
        <p:nvSpPr>
          <p:cNvPr id="35" name="TextBox 35"/>
          <p:cNvSpPr txBox="1"/>
          <p:nvPr/>
        </p:nvSpPr>
        <p:spPr>
          <a:xfrm>
            <a:off x="4511143" y="3549597"/>
            <a:ext cx="2358287" cy="268087"/>
          </a:xfrm>
          <a:prstGeom prst="rect">
            <a:avLst/>
          </a:prstGeom>
        </p:spPr>
        <p:txBody>
          <a:bodyPr lIns="0" tIns="0" rIns="0" bIns="0" rtlCol="0" anchor="t">
            <a:spAutoFit/>
          </a:bodyPr>
          <a:lstStyle/>
          <a:p>
            <a:pPr algn="ctr">
              <a:lnSpc>
                <a:spcPts val="2105"/>
              </a:lnSpc>
            </a:pPr>
            <a:r>
              <a:rPr lang="en-US" sz="1697" b="1" dirty="0">
                <a:solidFill>
                  <a:srgbClr val="000000"/>
                </a:solidFill>
                <a:latin typeface="Canva Sans"/>
                <a:ea typeface="Canva Sans"/>
                <a:cs typeface="Canva Sans"/>
                <a:sym typeface="Canva Sans"/>
              </a:rPr>
              <a:t>Introduction</a:t>
            </a:r>
          </a:p>
        </p:txBody>
      </p:sp>
      <p:sp>
        <p:nvSpPr>
          <p:cNvPr id="36" name="TextBox 36"/>
          <p:cNvSpPr txBox="1"/>
          <p:nvPr/>
        </p:nvSpPr>
        <p:spPr>
          <a:xfrm>
            <a:off x="8219887" y="2324297"/>
            <a:ext cx="1847223" cy="1200068"/>
          </a:xfrm>
          <a:prstGeom prst="rect">
            <a:avLst/>
          </a:prstGeom>
        </p:spPr>
        <p:txBody>
          <a:bodyPr lIns="0" tIns="0" rIns="0" bIns="0" rtlCol="0" anchor="t">
            <a:spAutoFit/>
          </a:bodyPr>
          <a:lstStyle/>
          <a:p>
            <a:pPr marL="0" lvl="0" indent="0" algn="ctr">
              <a:lnSpc>
                <a:spcPts val="8992"/>
              </a:lnSpc>
              <a:spcBef>
                <a:spcPct val="0"/>
              </a:spcBef>
            </a:pPr>
            <a:r>
              <a:rPr lang="en-US" sz="6516">
                <a:solidFill>
                  <a:srgbClr val="000000"/>
                </a:solidFill>
                <a:latin typeface="Codec Pro ExtraBold"/>
                <a:ea typeface="Codec Pro ExtraBold"/>
                <a:cs typeface="Codec Pro ExtraBold"/>
                <a:sym typeface="Codec Pro ExtraBold"/>
              </a:rPr>
              <a:t>5</a:t>
            </a:r>
          </a:p>
        </p:txBody>
      </p:sp>
      <p:sp>
        <p:nvSpPr>
          <p:cNvPr id="37" name="TextBox 37"/>
          <p:cNvSpPr txBox="1"/>
          <p:nvPr/>
        </p:nvSpPr>
        <p:spPr>
          <a:xfrm>
            <a:off x="7783058" y="3549597"/>
            <a:ext cx="2723764" cy="720775"/>
          </a:xfrm>
          <a:prstGeom prst="rect">
            <a:avLst/>
          </a:prstGeom>
        </p:spPr>
        <p:txBody>
          <a:bodyPr lIns="0" tIns="0" rIns="0" bIns="0" rtlCol="0" anchor="t">
            <a:spAutoFit/>
          </a:bodyPr>
          <a:lstStyle/>
          <a:p>
            <a:pPr algn="ctr">
              <a:lnSpc>
                <a:spcPts val="1900"/>
              </a:lnSpc>
            </a:pPr>
            <a:r>
              <a:rPr lang="en-US" sz="1532" b="1" dirty="0">
                <a:solidFill>
                  <a:srgbClr val="000000"/>
                </a:solidFill>
                <a:latin typeface="Canva Sans"/>
                <a:ea typeface="Canva Sans"/>
                <a:cs typeface="Canva Sans"/>
                <a:sym typeface="Canva Sans"/>
              </a:rPr>
              <a:t>Data Warehousing: A Solution for Business Pain Points</a:t>
            </a:r>
          </a:p>
        </p:txBody>
      </p:sp>
      <p:sp>
        <p:nvSpPr>
          <p:cNvPr id="38" name="TextBox 38"/>
          <p:cNvSpPr txBox="1"/>
          <p:nvPr/>
        </p:nvSpPr>
        <p:spPr>
          <a:xfrm>
            <a:off x="11671721" y="2324297"/>
            <a:ext cx="1847223" cy="1200068"/>
          </a:xfrm>
          <a:prstGeom prst="rect">
            <a:avLst/>
          </a:prstGeom>
        </p:spPr>
        <p:txBody>
          <a:bodyPr lIns="0" tIns="0" rIns="0" bIns="0" rtlCol="0" anchor="t">
            <a:spAutoFit/>
          </a:bodyPr>
          <a:lstStyle/>
          <a:p>
            <a:pPr marL="0" lvl="0" indent="0" algn="ctr">
              <a:lnSpc>
                <a:spcPts val="8992"/>
              </a:lnSpc>
              <a:spcBef>
                <a:spcPct val="0"/>
              </a:spcBef>
            </a:pPr>
            <a:r>
              <a:rPr lang="en-US" sz="6516">
                <a:solidFill>
                  <a:srgbClr val="000000"/>
                </a:solidFill>
                <a:latin typeface="Codec Pro ExtraBold"/>
                <a:ea typeface="Codec Pro ExtraBold"/>
                <a:cs typeface="Codec Pro ExtraBold"/>
                <a:sym typeface="Codec Pro ExtraBold"/>
              </a:rPr>
              <a:t>6</a:t>
            </a:r>
          </a:p>
        </p:txBody>
      </p:sp>
      <p:sp>
        <p:nvSpPr>
          <p:cNvPr id="39" name="TextBox 39"/>
          <p:cNvSpPr txBox="1"/>
          <p:nvPr/>
        </p:nvSpPr>
        <p:spPr>
          <a:xfrm>
            <a:off x="11301356" y="3549597"/>
            <a:ext cx="2593719" cy="802462"/>
          </a:xfrm>
          <a:prstGeom prst="rect">
            <a:avLst/>
          </a:prstGeom>
        </p:spPr>
        <p:txBody>
          <a:bodyPr lIns="0" tIns="0" rIns="0" bIns="0" rtlCol="0" anchor="t">
            <a:spAutoFit/>
          </a:bodyPr>
          <a:lstStyle/>
          <a:p>
            <a:pPr algn="ctr">
              <a:lnSpc>
                <a:spcPts val="2105"/>
              </a:lnSpc>
            </a:pPr>
            <a:r>
              <a:rPr lang="en-US" sz="1697" b="1" dirty="0">
                <a:solidFill>
                  <a:srgbClr val="000000"/>
                </a:solidFill>
                <a:latin typeface="Canva Sans"/>
                <a:ea typeface="Canva Sans"/>
                <a:cs typeface="Canva Sans"/>
                <a:sym typeface="Canva Sans"/>
              </a:rPr>
              <a:t>Main Data Warehouse Characteristics</a:t>
            </a:r>
          </a:p>
          <a:p>
            <a:pPr algn="ctr">
              <a:lnSpc>
                <a:spcPts val="2105"/>
              </a:lnSpc>
            </a:pPr>
            <a:endParaRPr lang="en-US" sz="1697" dirty="0">
              <a:solidFill>
                <a:srgbClr val="000000"/>
              </a:solidFill>
              <a:latin typeface="Canva Sans"/>
              <a:ea typeface="Canva Sans"/>
              <a:cs typeface="Canva Sans"/>
              <a:sym typeface="Canva Sans"/>
            </a:endParaRPr>
          </a:p>
        </p:txBody>
      </p:sp>
      <p:sp>
        <p:nvSpPr>
          <p:cNvPr id="40" name="TextBox 40"/>
          <p:cNvSpPr txBox="1"/>
          <p:nvPr/>
        </p:nvSpPr>
        <p:spPr>
          <a:xfrm>
            <a:off x="4765672" y="4795700"/>
            <a:ext cx="1847223" cy="1200068"/>
          </a:xfrm>
          <a:prstGeom prst="rect">
            <a:avLst/>
          </a:prstGeom>
        </p:spPr>
        <p:txBody>
          <a:bodyPr lIns="0" tIns="0" rIns="0" bIns="0" rtlCol="0" anchor="t">
            <a:spAutoFit/>
          </a:bodyPr>
          <a:lstStyle/>
          <a:p>
            <a:pPr marL="0" lvl="0" indent="0" algn="ctr">
              <a:lnSpc>
                <a:spcPts val="8992"/>
              </a:lnSpc>
              <a:spcBef>
                <a:spcPct val="0"/>
              </a:spcBef>
            </a:pPr>
            <a:r>
              <a:rPr lang="en-US" sz="6516">
                <a:solidFill>
                  <a:srgbClr val="000000"/>
                </a:solidFill>
                <a:latin typeface="Codec Pro ExtraBold"/>
                <a:ea typeface="Codec Pro ExtraBold"/>
                <a:cs typeface="Codec Pro ExtraBold"/>
                <a:sym typeface="Codec Pro ExtraBold"/>
              </a:rPr>
              <a:t>7</a:t>
            </a:r>
          </a:p>
        </p:txBody>
      </p:sp>
      <p:sp>
        <p:nvSpPr>
          <p:cNvPr id="41" name="TextBox 41"/>
          <p:cNvSpPr txBox="1"/>
          <p:nvPr/>
        </p:nvSpPr>
        <p:spPr>
          <a:xfrm>
            <a:off x="4507667" y="6024343"/>
            <a:ext cx="2358287" cy="535275"/>
          </a:xfrm>
          <a:prstGeom prst="rect">
            <a:avLst/>
          </a:prstGeom>
        </p:spPr>
        <p:txBody>
          <a:bodyPr lIns="0" tIns="0" rIns="0" bIns="0" rtlCol="0" anchor="t">
            <a:spAutoFit/>
          </a:bodyPr>
          <a:lstStyle/>
          <a:p>
            <a:pPr algn="ctr">
              <a:lnSpc>
                <a:spcPts val="2105"/>
              </a:lnSpc>
            </a:pPr>
            <a:r>
              <a:rPr lang="en-US" sz="1697" b="1" dirty="0">
                <a:solidFill>
                  <a:srgbClr val="000000"/>
                </a:solidFill>
                <a:latin typeface="Canva Sans"/>
                <a:ea typeface="Canva Sans"/>
                <a:cs typeface="Canva Sans"/>
                <a:sym typeface="Canva Sans"/>
              </a:rPr>
              <a:t>Database and Data Warehouse</a:t>
            </a:r>
          </a:p>
        </p:txBody>
      </p:sp>
      <p:sp>
        <p:nvSpPr>
          <p:cNvPr id="42" name="TextBox 42"/>
          <p:cNvSpPr txBox="1"/>
          <p:nvPr/>
        </p:nvSpPr>
        <p:spPr>
          <a:xfrm>
            <a:off x="8219385" y="4795700"/>
            <a:ext cx="1847223" cy="1200068"/>
          </a:xfrm>
          <a:prstGeom prst="rect">
            <a:avLst/>
          </a:prstGeom>
        </p:spPr>
        <p:txBody>
          <a:bodyPr lIns="0" tIns="0" rIns="0" bIns="0" rtlCol="0" anchor="t">
            <a:spAutoFit/>
          </a:bodyPr>
          <a:lstStyle/>
          <a:p>
            <a:pPr marL="0" lvl="0" indent="0" algn="ctr">
              <a:lnSpc>
                <a:spcPts val="8992"/>
              </a:lnSpc>
              <a:spcBef>
                <a:spcPct val="0"/>
              </a:spcBef>
            </a:pPr>
            <a:r>
              <a:rPr lang="en-US" sz="6516">
                <a:solidFill>
                  <a:srgbClr val="000000"/>
                </a:solidFill>
                <a:latin typeface="Codec Pro ExtraBold"/>
                <a:ea typeface="Codec Pro ExtraBold"/>
                <a:cs typeface="Codec Pro ExtraBold"/>
                <a:sym typeface="Codec Pro ExtraBold"/>
              </a:rPr>
              <a:t>8</a:t>
            </a:r>
          </a:p>
        </p:txBody>
      </p:sp>
      <p:sp>
        <p:nvSpPr>
          <p:cNvPr id="43" name="TextBox 43"/>
          <p:cNvSpPr txBox="1"/>
          <p:nvPr/>
        </p:nvSpPr>
        <p:spPr>
          <a:xfrm>
            <a:off x="7964355" y="6021000"/>
            <a:ext cx="2358287" cy="802462"/>
          </a:xfrm>
          <a:prstGeom prst="rect">
            <a:avLst/>
          </a:prstGeom>
        </p:spPr>
        <p:txBody>
          <a:bodyPr lIns="0" tIns="0" rIns="0" bIns="0" rtlCol="0" anchor="t">
            <a:spAutoFit/>
          </a:bodyPr>
          <a:lstStyle/>
          <a:p>
            <a:pPr algn="ctr">
              <a:lnSpc>
                <a:spcPts val="2105"/>
              </a:lnSpc>
            </a:pPr>
            <a:r>
              <a:rPr lang="en-US" sz="1697" b="1" dirty="0">
                <a:solidFill>
                  <a:srgbClr val="000000"/>
                </a:solidFill>
                <a:latin typeface="Canva Sans"/>
                <a:ea typeface="Canva Sans"/>
                <a:cs typeface="Canva Sans"/>
                <a:sym typeface="Canva Sans"/>
              </a:rPr>
              <a:t>Key Components of a Data Warehouse</a:t>
            </a:r>
          </a:p>
          <a:p>
            <a:pPr algn="ctr">
              <a:lnSpc>
                <a:spcPts val="2105"/>
              </a:lnSpc>
            </a:pPr>
            <a:endParaRPr lang="en-US" sz="1697" dirty="0">
              <a:solidFill>
                <a:srgbClr val="000000"/>
              </a:solidFill>
              <a:latin typeface="Canva Sans"/>
              <a:ea typeface="Canva Sans"/>
              <a:cs typeface="Canva Sans"/>
              <a:sym typeface="Canva Sans"/>
            </a:endParaRPr>
          </a:p>
        </p:txBody>
      </p:sp>
      <p:sp>
        <p:nvSpPr>
          <p:cNvPr id="44" name="TextBox 44"/>
          <p:cNvSpPr txBox="1"/>
          <p:nvPr/>
        </p:nvSpPr>
        <p:spPr>
          <a:xfrm>
            <a:off x="11671220" y="4795700"/>
            <a:ext cx="1847223" cy="1200068"/>
          </a:xfrm>
          <a:prstGeom prst="rect">
            <a:avLst/>
          </a:prstGeom>
        </p:spPr>
        <p:txBody>
          <a:bodyPr lIns="0" tIns="0" rIns="0" bIns="0" rtlCol="0" anchor="t">
            <a:spAutoFit/>
          </a:bodyPr>
          <a:lstStyle/>
          <a:p>
            <a:pPr marL="0" lvl="0" indent="0" algn="ctr">
              <a:lnSpc>
                <a:spcPts val="8992"/>
              </a:lnSpc>
              <a:spcBef>
                <a:spcPct val="0"/>
              </a:spcBef>
            </a:pPr>
            <a:r>
              <a:rPr lang="en-US" sz="6516">
                <a:solidFill>
                  <a:srgbClr val="000000"/>
                </a:solidFill>
                <a:latin typeface="Codec Pro ExtraBold"/>
                <a:ea typeface="Codec Pro ExtraBold"/>
                <a:cs typeface="Codec Pro ExtraBold"/>
                <a:sym typeface="Codec Pro ExtraBold"/>
              </a:rPr>
              <a:t>9</a:t>
            </a:r>
          </a:p>
        </p:txBody>
      </p:sp>
      <p:sp>
        <p:nvSpPr>
          <p:cNvPr id="45" name="TextBox 45"/>
          <p:cNvSpPr txBox="1"/>
          <p:nvPr/>
        </p:nvSpPr>
        <p:spPr>
          <a:xfrm>
            <a:off x="11416189" y="6021000"/>
            <a:ext cx="2358287" cy="802462"/>
          </a:xfrm>
          <a:prstGeom prst="rect">
            <a:avLst/>
          </a:prstGeom>
        </p:spPr>
        <p:txBody>
          <a:bodyPr lIns="0" tIns="0" rIns="0" bIns="0" rtlCol="0" anchor="t">
            <a:spAutoFit/>
          </a:bodyPr>
          <a:lstStyle/>
          <a:p>
            <a:pPr algn="ctr">
              <a:lnSpc>
                <a:spcPts val="2105"/>
              </a:lnSpc>
            </a:pPr>
            <a:r>
              <a:rPr lang="en-US" sz="1697" b="1" dirty="0">
                <a:solidFill>
                  <a:srgbClr val="000000"/>
                </a:solidFill>
                <a:latin typeface="Canva Sans"/>
                <a:ea typeface="Canva Sans"/>
                <a:cs typeface="Canva Sans"/>
                <a:sym typeface="Canva Sans"/>
              </a:rPr>
              <a:t>Benefits of Data Warehousing</a:t>
            </a:r>
          </a:p>
          <a:p>
            <a:pPr algn="ctr">
              <a:lnSpc>
                <a:spcPts val="2105"/>
              </a:lnSpc>
            </a:pPr>
            <a:endParaRPr lang="en-US" sz="1697" dirty="0">
              <a:solidFill>
                <a:srgbClr val="000000"/>
              </a:solidFill>
              <a:latin typeface="Canva Sans"/>
              <a:ea typeface="Canva Sans"/>
              <a:cs typeface="Canva Sans"/>
              <a:sym typeface="Canva Sans"/>
            </a:endParaRPr>
          </a:p>
        </p:txBody>
      </p:sp>
      <p:sp>
        <p:nvSpPr>
          <p:cNvPr id="46" name="TextBox 46"/>
          <p:cNvSpPr txBox="1"/>
          <p:nvPr/>
        </p:nvSpPr>
        <p:spPr>
          <a:xfrm>
            <a:off x="5922790" y="597165"/>
            <a:ext cx="6440413" cy="1202568"/>
          </a:xfrm>
          <a:prstGeom prst="rect">
            <a:avLst/>
          </a:prstGeom>
        </p:spPr>
        <p:txBody>
          <a:bodyPr lIns="0" tIns="0" rIns="0" bIns="0" rtlCol="0" anchor="t">
            <a:spAutoFit/>
          </a:bodyPr>
          <a:lstStyle/>
          <a:p>
            <a:pPr algn="ctr">
              <a:lnSpc>
                <a:spcPts val="9054"/>
              </a:lnSpc>
            </a:pPr>
            <a:r>
              <a:rPr lang="en-US" sz="6560">
                <a:solidFill>
                  <a:srgbClr val="FF4454"/>
                </a:solidFill>
                <a:latin typeface="Codec Pro ExtraBold"/>
                <a:ea typeface="Codec Pro ExtraBold"/>
                <a:cs typeface="Codec Pro ExtraBold"/>
                <a:sym typeface="Codec Pro ExtraBold"/>
              </a:rPr>
              <a:t>Contents</a:t>
            </a:r>
          </a:p>
        </p:txBody>
      </p:sp>
      <p:grpSp>
        <p:nvGrpSpPr>
          <p:cNvPr id="47" name="Group 47"/>
          <p:cNvGrpSpPr/>
          <p:nvPr/>
        </p:nvGrpSpPr>
        <p:grpSpPr>
          <a:xfrm>
            <a:off x="4146104" y="7142768"/>
            <a:ext cx="3089240" cy="2258599"/>
            <a:chOff x="0" y="0"/>
            <a:chExt cx="986173" cy="721009"/>
          </a:xfrm>
        </p:grpSpPr>
        <p:sp>
          <p:nvSpPr>
            <p:cNvPr id="48" name="Freeform 48"/>
            <p:cNvSpPr/>
            <p:nvPr/>
          </p:nvSpPr>
          <p:spPr>
            <a:xfrm>
              <a:off x="0" y="0"/>
              <a:ext cx="986173" cy="721009"/>
            </a:xfrm>
            <a:custGeom>
              <a:avLst/>
              <a:gdLst/>
              <a:ahLst/>
              <a:cxnLst/>
              <a:rect l="l" t="t" r="r" b="b"/>
              <a:pathLst>
                <a:path w="986173" h="721009">
                  <a:moveTo>
                    <a:pt x="85207" y="0"/>
                  </a:moveTo>
                  <a:lnTo>
                    <a:pt x="900966" y="0"/>
                  </a:lnTo>
                  <a:cubicBezTo>
                    <a:pt x="948025" y="0"/>
                    <a:pt x="986173" y="38149"/>
                    <a:pt x="986173" y="85207"/>
                  </a:cubicBezTo>
                  <a:lnTo>
                    <a:pt x="986173" y="635802"/>
                  </a:lnTo>
                  <a:cubicBezTo>
                    <a:pt x="986173" y="658400"/>
                    <a:pt x="977196" y="680073"/>
                    <a:pt x="961217" y="696052"/>
                  </a:cubicBezTo>
                  <a:cubicBezTo>
                    <a:pt x="945237" y="712032"/>
                    <a:pt x="923564" y="721009"/>
                    <a:pt x="900966" y="721009"/>
                  </a:cubicBezTo>
                  <a:lnTo>
                    <a:pt x="85207" y="721009"/>
                  </a:lnTo>
                  <a:cubicBezTo>
                    <a:pt x="38149" y="721009"/>
                    <a:pt x="0" y="682860"/>
                    <a:pt x="0" y="635802"/>
                  </a:cubicBezTo>
                  <a:lnTo>
                    <a:pt x="0" y="85207"/>
                  </a:lnTo>
                  <a:cubicBezTo>
                    <a:pt x="0" y="38149"/>
                    <a:pt x="38149" y="0"/>
                    <a:pt x="85207" y="0"/>
                  </a:cubicBezTo>
                  <a:close/>
                </a:path>
              </a:pathLst>
            </a:custGeom>
            <a:gradFill rotWithShape="1">
              <a:gsLst>
                <a:gs pos="0">
                  <a:srgbClr val="DC0E20">
                    <a:alpha val="100000"/>
                  </a:srgbClr>
                </a:gs>
                <a:gs pos="100000">
                  <a:srgbClr val="FF4454">
                    <a:alpha val="100000"/>
                  </a:srgbClr>
                </a:gs>
              </a:gsLst>
              <a:lin ang="0"/>
            </a:gradFill>
            <a:ln w="38100" cap="rnd">
              <a:solidFill>
                <a:srgbClr val="3A7B7A"/>
              </a:solidFill>
              <a:prstDash val="solid"/>
              <a:round/>
            </a:ln>
          </p:spPr>
          <p:txBody>
            <a:bodyPr/>
            <a:lstStyle/>
            <a:p>
              <a:endParaRPr lang="en-US"/>
            </a:p>
          </p:txBody>
        </p:sp>
        <p:sp>
          <p:nvSpPr>
            <p:cNvPr id="49" name="TextBox 49"/>
            <p:cNvSpPr txBox="1"/>
            <p:nvPr/>
          </p:nvSpPr>
          <p:spPr>
            <a:xfrm>
              <a:off x="0" y="-28575"/>
              <a:ext cx="986173" cy="749584"/>
            </a:xfrm>
            <a:prstGeom prst="rect">
              <a:avLst/>
            </a:prstGeom>
          </p:spPr>
          <p:txBody>
            <a:bodyPr lIns="50800" tIns="50800" rIns="50800" bIns="50800" rtlCol="0" anchor="ctr"/>
            <a:lstStyle/>
            <a:p>
              <a:pPr marL="0" lvl="0" indent="0" algn="ctr">
                <a:lnSpc>
                  <a:spcPts val="2261"/>
                </a:lnSpc>
                <a:spcBef>
                  <a:spcPct val="0"/>
                </a:spcBef>
              </a:pPr>
              <a:endParaRPr/>
            </a:p>
          </p:txBody>
        </p:sp>
      </p:grpSp>
      <p:grpSp>
        <p:nvGrpSpPr>
          <p:cNvPr id="50" name="Group 50"/>
          <p:cNvGrpSpPr/>
          <p:nvPr/>
        </p:nvGrpSpPr>
        <p:grpSpPr>
          <a:xfrm>
            <a:off x="7600320" y="7142768"/>
            <a:ext cx="3089240" cy="2258599"/>
            <a:chOff x="0" y="0"/>
            <a:chExt cx="986173" cy="721009"/>
          </a:xfrm>
        </p:grpSpPr>
        <p:sp>
          <p:nvSpPr>
            <p:cNvPr id="51" name="Freeform 51"/>
            <p:cNvSpPr/>
            <p:nvPr/>
          </p:nvSpPr>
          <p:spPr>
            <a:xfrm>
              <a:off x="0" y="0"/>
              <a:ext cx="986173" cy="721009"/>
            </a:xfrm>
            <a:custGeom>
              <a:avLst/>
              <a:gdLst/>
              <a:ahLst/>
              <a:cxnLst/>
              <a:rect l="l" t="t" r="r" b="b"/>
              <a:pathLst>
                <a:path w="986173" h="721009">
                  <a:moveTo>
                    <a:pt x="85207" y="0"/>
                  </a:moveTo>
                  <a:lnTo>
                    <a:pt x="900966" y="0"/>
                  </a:lnTo>
                  <a:cubicBezTo>
                    <a:pt x="948025" y="0"/>
                    <a:pt x="986173" y="38149"/>
                    <a:pt x="986173" y="85207"/>
                  </a:cubicBezTo>
                  <a:lnTo>
                    <a:pt x="986173" y="635802"/>
                  </a:lnTo>
                  <a:cubicBezTo>
                    <a:pt x="986173" y="658400"/>
                    <a:pt x="977196" y="680073"/>
                    <a:pt x="961217" y="696052"/>
                  </a:cubicBezTo>
                  <a:cubicBezTo>
                    <a:pt x="945237" y="712032"/>
                    <a:pt x="923564" y="721009"/>
                    <a:pt x="900966" y="721009"/>
                  </a:cubicBezTo>
                  <a:lnTo>
                    <a:pt x="85207" y="721009"/>
                  </a:lnTo>
                  <a:cubicBezTo>
                    <a:pt x="38149" y="721009"/>
                    <a:pt x="0" y="682860"/>
                    <a:pt x="0" y="635802"/>
                  </a:cubicBezTo>
                  <a:lnTo>
                    <a:pt x="0" y="85207"/>
                  </a:lnTo>
                  <a:cubicBezTo>
                    <a:pt x="0" y="38149"/>
                    <a:pt x="38149" y="0"/>
                    <a:pt x="85207" y="0"/>
                  </a:cubicBezTo>
                  <a:close/>
                </a:path>
              </a:pathLst>
            </a:custGeom>
            <a:gradFill rotWithShape="1">
              <a:gsLst>
                <a:gs pos="0">
                  <a:srgbClr val="DC0E20">
                    <a:alpha val="100000"/>
                  </a:srgbClr>
                </a:gs>
                <a:gs pos="100000">
                  <a:srgbClr val="FF4454">
                    <a:alpha val="100000"/>
                  </a:srgbClr>
                </a:gs>
              </a:gsLst>
              <a:lin ang="0"/>
            </a:gradFill>
            <a:ln w="38100" cap="rnd">
              <a:solidFill>
                <a:srgbClr val="3A7B7A"/>
              </a:solidFill>
              <a:prstDash val="solid"/>
              <a:round/>
            </a:ln>
          </p:spPr>
          <p:txBody>
            <a:bodyPr/>
            <a:lstStyle/>
            <a:p>
              <a:endParaRPr lang="en-US"/>
            </a:p>
          </p:txBody>
        </p:sp>
        <p:sp>
          <p:nvSpPr>
            <p:cNvPr id="52" name="TextBox 52"/>
            <p:cNvSpPr txBox="1"/>
            <p:nvPr/>
          </p:nvSpPr>
          <p:spPr>
            <a:xfrm>
              <a:off x="0" y="-28575"/>
              <a:ext cx="986173" cy="749584"/>
            </a:xfrm>
            <a:prstGeom prst="rect">
              <a:avLst/>
            </a:prstGeom>
          </p:spPr>
          <p:txBody>
            <a:bodyPr lIns="50800" tIns="50800" rIns="50800" bIns="50800" rtlCol="0" anchor="ctr"/>
            <a:lstStyle/>
            <a:p>
              <a:pPr marL="0" lvl="0" indent="0" algn="ctr">
                <a:lnSpc>
                  <a:spcPts val="2261"/>
                </a:lnSpc>
                <a:spcBef>
                  <a:spcPct val="0"/>
                </a:spcBef>
              </a:pPr>
              <a:endParaRPr/>
            </a:p>
          </p:txBody>
        </p:sp>
      </p:grpSp>
      <p:grpSp>
        <p:nvGrpSpPr>
          <p:cNvPr id="53" name="Group 53"/>
          <p:cNvGrpSpPr/>
          <p:nvPr/>
        </p:nvGrpSpPr>
        <p:grpSpPr>
          <a:xfrm>
            <a:off x="11054535" y="7142768"/>
            <a:ext cx="3089240" cy="2258599"/>
            <a:chOff x="0" y="0"/>
            <a:chExt cx="986173" cy="721009"/>
          </a:xfrm>
        </p:grpSpPr>
        <p:sp>
          <p:nvSpPr>
            <p:cNvPr id="54" name="Freeform 54"/>
            <p:cNvSpPr/>
            <p:nvPr/>
          </p:nvSpPr>
          <p:spPr>
            <a:xfrm>
              <a:off x="0" y="0"/>
              <a:ext cx="986173" cy="721009"/>
            </a:xfrm>
            <a:custGeom>
              <a:avLst/>
              <a:gdLst/>
              <a:ahLst/>
              <a:cxnLst/>
              <a:rect l="l" t="t" r="r" b="b"/>
              <a:pathLst>
                <a:path w="986173" h="721009">
                  <a:moveTo>
                    <a:pt x="85207" y="0"/>
                  </a:moveTo>
                  <a:lnTo>
                    <a:pt x="900966" y="0"/>
                  </a:lnTo>
                  <a:cubicBezTo>
                    <a:pt x="948025" y="0"/>
                    <a:pt x="986173" y="38149"/>
                    <a:pt x="986173" y="85207"/>
                  </a:cubicBezTo>
                  <a:lnTo>
                    <a:pt x="986173" y="635802"/>
                  </a:lnTo>
                  <a:cubicBezTo>
                    <a:pt x="986173" y="658400"/>
                    <a:pt x="977196" y="680073"/>
                    <a:pt x="961217" y="696052"/>
                  </a:cubicBezTo>
                  <a:cubicBezTo>
                    <a:pt x="945237" y="712032"/>
                    <a:pt x="923564" y="721009"/>
                    <a:pt x="900966" y="721009"/>
                  </a:cubicBezTo>
                  <a:lnTo>
                    <a:pt x="85207" y="721009"/>
                  </a:lnTo>
                  <a:cubicBezTo>
                    <a:pt x="38149" y="721009"/>
                    <a:pt x="0" y="682860"/>
                    <a:pt x="0" y="635802"/>
                  </a:cubicBezTo>
                  <a:lnTo>
                    <a:pt x="0" y="85207"/>
                  </a:lnTo>
                  <a:cubicBezTo>
                    <a:pt x="0" y="38149"/>
                    <a:pt x="38149" y="0"/>
                    <a:pt x="85207" y="0"/>
                  </a:cubicBezTo>
                  <a:close/>
                </a:path>
              </a:pathLst>
            </a:custGeom>
            <a:gradFill rotWithShape="1">
              <a:gsLst>
                <a:gs pos="0">
                  <a:srgbClr val="DC0E20">
                    <a:alpha val="100000"/>
                  </a:srgbClr>
                </a:gs>
                <a:gs pos="100000">
                  <a:srgbClr val="FF4454">
                    <a:alpha val="100000"/>
                  </a:srgbClr>
                </a:gs>
              </a:gsLst>
              <a:lin ang="0"/>
            </a:gradFill>
            <a:ln w="38100" cap="rnd">
              <a:solidFill>
                <a:srgbClr val="3A7B7A"/>
              </a:solidFill>
              <a:prstDash val="solid"/>
              <a:round/>
            </a:ln>
          </p:spPr>
          <p:txBody>
            <a:bodyPr/>
            <a:lstStyle/>
            <a:p>
              <a:endParaRPr lang="en-US"/>
            </a:p>
          </p:txBody>
        </p:sp>
        <p:sp>
          <p:nvSpPr>
            <p:cNvPr id="55" name="TextBox 55"/>
            <p:cNvSpPr txBox="1"/>
            <p:nvPr/>
          </p:nvSpPr>
          <p:spPr>
            <a:xfrm>
              <a:off x="0" y="-28575"/>
              <a:ext cx="986173" cy="749584"/>
            </a:xfrm>
            <a:prstGeom prst="rect">
              <a:avLst/>
            </a:prstGeom>
          </p:spPr>
          <p:txBody>
            <a:bodyPr lIns="50800" tIns="50800" rIns="50800" bIns="50800" rtlCol="0" anchor="ctr"/>
            <a:lstStyle/>
            <a:p>
              <a:pPr marL="0" lvl="0" indent="0" algn="ctr">
                <a:lnSpc>
                  <a:spcPts val="2261"/>
                </a:lnSpc>
                <a:spcBef>
                  <a:spcPct val="0"/>
                </a:spcBef>
              </a:pPr>
              <a:endParaRPr/>
            </a:p>
          </p:txBody>
        </p:sp>
      </p:grpSp>
      <p:sp>
        <p:nvSpPr>
          <p:cNvPr id="56" name="TextBox 56"/>
          <p:cNvSpPr txBox="1"/>
          <p:nvPr/>
        </p:nvSpPr>
        <p:spPr>
          <a:xfrm>
            <a:off x="4766611" y="7263849"/>
            <a:ext cx="1847223" cy="1200068"/>
          </a:xfrm>
          <a:prstGeom prst="rect">
            <a:avLst/>
          </a:prstGeom>
        </p:spPr>
        <p:txBody>
          <a:bodyPr lIns="0" tIns="0" rIns="0" bIns="0" rtlCol="0" anchor="t">
            <a:spAutoFit/>
          </a:bodyPr>
          <a:lstStyle/>
          <a:p>
            <a:pPr marL="0" lvl="0" indent="0" algn="ctr">
              <a:lnSpc>
                <a:spcPts val="8992"/>
              </a:lnSpc>
              <a:spcBef>
                <a:spcPct val="0"/>
              </a:spcBef>
            </a:pPr>
            <a:r>
              <a:rPr lang="en-US" sz="6516">
                <a:solidFill>
                  <a:srgbClr val="000000"/>
                </a:solidFill>
                <a:latin typeface="Codec Pro ExtraBold"/>
                <a:ea typeface="Codec Pro ExtraBold"/>
                <a:cs typeface="Codec Pro ExtraBold"/>
                <a:sym typeface="Codec Pro ExtraBold"/>
              </a:rPr>
              <a:t>10</a:t>
            </a:r>
          </a:p>
        </p:txBody>
      </p:sp>
      <p:sp>
        <p:nvSpPr>
          <p:cNvPr id="57" name="TextBox 57"/>
          <p:cNvSpPr txBox="1"/>
          <p:nvPr/>
        </p:nvSpPr>
        <p:spPr>
          <a:xfrm>
            <a:off x="4511581" y="8489149"/>
            <a:ext cx="2358287" cy="535275"/>
          </a:xfrm>
          <a:prstGeom prst="rect">
            <a:avLst/>
          </a:prstGeom>
        </p:spPr>
        <p:txBody>
          <a:bodyPr lIns="0" tIns="0" rIns="0" bIns="0" rtlCol="0" anchor="t">
            <a:spAutoFit/>
          </a:bodyPr>
          <a:lstStyle/>
          <a:p>
            <a:pPr algn="ctr">
              <a:lnSpc>
                <a:spcPts val="2105"/>
              </a:lnSpc>
            </a:pPr>
            <a:r>
              <a:rPr lang="en-US" sz="1697" b="1" dirty="0">
                <a:solidFill>
                  <a:srgbClr val="000000"/>
                </a:solidFill>
                <a:latin typeface="Canva Sans"/>
                <a:ea typeface="Canva Sans"/>
                <a:cs typeface="Canva Sans"/>
                <a:sym typeface="Canva Sans"/>
              </a:rPr>
              <a:t>The Foundation of Data Warehouse</a:t>
            </a:r>
          </a:p>
        </p:txBody>
      </p:sp>
      <p:sp>
        <p:nvSpPr>
          <p:cNvPr id="58" name="TextBox 58"/>
          <p:cNvSpPr txBox="1"/>
          <p:nvPr/>
        </p:nvSpPr>
        <p:spPr>
          <a:xfrm>
            <a:off x="8220325" y="7263849"/>
            <a:ext cx="1847223" cy="1200068"/>
          </a:xfrm>
          <a:prstGeom prst="rect">
            <a:avLst/>
          </a:prstGeom>
        </p:spPr>
        <p:txBody>
          <a:bodyPr lIns="0" tIns="0" rIns="0" bIns="0" rtlCol="0" anchor="t">
            <a:spAutoFit/>
          </a:bodyPr>
          <a:lstStyle/>
          <a:p>
            <a:pPr marL="0" lvl="0" indent="0" algn="ctr">
              <a:lnSpc>
                <a:spcPts val="8992"/>
              </a:lnSpc>
              <a:spcBef>
                <a:spcPct val="0"/>
              </a:spcBef>
            </a:pPr>
            <a:r>
              <a:rPr lang="en-US" sz="6516">
                <a:solidFill>
                  <a:srgbClr val="000000"/>
                </a:solidFill>
                <a:latin typeface="Codec Pro ExtraBold"/>
                <a:ea typeface="Codec Pro ExtraBold"/>
                <a:cs typeface="Codec Pro ExtraBold"/>
                <a:sym typeface="Codec Pro ExtraBold"/>
              </a:rPr>
              <a:t>11</a:t>
            </a:r>
          </a:p>
        </p:txBody>
      </p:sp>
      <p:sp>
        <p:nvSpPr>
          <p:cNvPr id="59" name="TextBox 59"/>
          <p:cNvSpPr txBox="1"/>
          <p:nvPr/>
        </p:nvSpPr>
        <p:spPr>
          <a:xfrm>
            <a:off x="7965294" y="8489149"/>
            <a:ext cx="2358287" cy="802462"/>
          </a:xfrm>
          <a:prstGeom prst="rect">
            <a:avLst/>
          </a:prstGeom>
        </p:spPr>
        <p:txBody>
          <a:bodyPr lIns="0" tIns="0" rIns="0" bIns="0" rtlCol="0" anchor="t">
            <a:spAutoFit/>
          </a:bodyPr>
          <a:lstStyle/>
          <a:p>
            <a:pPr algn="ctr">
              <a:lnSpc>
                <a:spcPts val="2105"/>
              </a:lnSpc>
            </a:pPr>
            <a:r>
              <a:rPr lang="en-US" sz="1697" b="1" dirty="0">
                <a:solidFill>
                  <a:srgbClr val="000000"/>
                </a:solidFill>
                <a:latin typeface="Canva Sans"/>
                <a:ea typeface="Canva Sans"/>
                <a:cs typeface="Canva Sans"/>
                <a:sym typeface="Canva Sans"/>
              </a:rPr>
              <a:t>Data Warehouse Tools and Utilities</a:t>
            </a:r>
          </a:p>
          <a:p>
            <a:pPr algn="ctr">
              <a:lnSpc>
                <a:spcPts val="2105"/>
              </a:lnSpc>
            </a:pPr>
            <a:endParaRPr lang="en-US" sz="1697" dirty="0">
              <a:solidFill>
                <a:srgbClr val="000000"/>
              </a:solidFill>
              <a:latin typeface="Canva Sans"/>
              <a:ea typeface="Canva Sans"/>
              <a:cs typeface="Canva Sans"/>
              <a:sym typeface="Canva Sans"/>
            </a:endParaRPr>
          </a:p>
        </p:txBody>
      </p:sp>
      <p:sp>
        <p:nvSpPr>
          <p:cNvPr id="60" name="TextBox 60"/>
          <p:cNvSpPr txBox="1"/>
          <p:nvPr/>
        </p:nvSpPr>
        <p:spPr>
          <a:xfrm>
            <a:off x="11672159" y="7263849"/>
            <a:ext cx="1847223" cy="1200068"/>
          </a:xfrm>
          <a:prstGeom prst="rect">
            <a:avLst/>
          </a:prstGeom>
        </p:spPr>
        <p:txBody>
          <a:bodyPr lIns="0" tIns="0" rIns="0" bIns="0" rtlCol="0" anchor="t">
            <a:spAutoFit/>
          </a:bodyPr>
          <a:lstStyle/>
          <a:p>
            <a:pPr marL="0" lvl="0" indent="0" algn="ctr">
              <a:lnSpc>
                <a:spcPts val="8992"/>
              </a:lnSpc>
              <a:spcBef>
                <a:spcPct val="0"/>
              </a:spcBef>
            </a:pPr>
            <a:r>
              <a:rPr lang="en-US" sz="6516">
                <a:solidFill>
                  <a:srgbClr val="000000"/>
                </a:solidFill>
                <a:latin typeface="Codec Pro ExtraBold"/>
                <a:ea typeface="Codec Pro ExtraBold"/>
                <a:cs typeface="Codec Pro ExtraBold"/>
                <a:sym typeface="Codec Pro ExtraBold"/>
              </a:rPr>
              <a:t>12</a:t>
            </a:r>
          </a:p>
        </p:txBody>
      </p:sp>
      <p:sp>
        <p:nvSpPr>
          <p:cNvPr id="61" name="TextBox 61"/>
          <p:cNvSpPr txBox="1"/>
          <p:nvPr/>
        </p:nvSpPr>
        <p:spPr>
          <a:xfrm>
            <a:off x="11422985" y="8454392"/>
            <a:ext cx="2358287" cy="1069650"/>
          </a:xfrm>
          <a:prstGeom prst="rect">
            <a:avLst/>
          </a:prstGeom>
        </p:spPr>
        <p:txBody>
          <a:bodyPr lIns="0" tIns="0" rIns="0" bIns="0" rtlCol="0" anchor="t">
            <a:spAutoFit/>
          </a:bodyPr>
          <a:lstStyle/>
          <a:p>
            <a:pPr algn="ctr">
              <a:lnSpc>
                <a:spcPts val="2105"/>
              </a:lnSpc>
            </a:pPr>
            <a:r>
              <a:rPr lang="en-US" sz="1697" b="1" dirty="0">
                <a:solidFill>
                  <a:srgbClr val="000000"/>
                </a:solidFill>
                <a:latin typeface="Canva Sans"/>
                <a:ea typeface="Canva Sans"/>
                <a:cs typeface="Canva Sans"/>
                <a:sym typeface="Canva Sans"/>
              </a:rPr>
              <a:t>Examples of Well-Known Data Warehouses</a:t>
            </a:r>
          </a:p>
          <a:p>
            <a:pPr algn="ctr">
              <a:lnSpc>
                <a:spcPts val="2105"/>
              </a:lnSpc>
            </a:pPr>
            <a:endParaRPr lang="en-US" sz="1697" dirty="0">
              <a:solidFill>
                <a:srgbClr val="000000"/>
              </a:solidFill>
              <a:latin typeface="Canva Sans"/>
              <a:ea typeface="Canva Sans"/>
              <a:cs typeface="Canva Sans"/>
              <a:sym typeface="Canv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357611" y="-1286368"/>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5" name="Group 5"/>
          <p:cNvGrpSpPr/>
          <p:nvPr/>
        </p:nvGrpSpPr>
        <p:grpSpPr>
          <a:xfrm>
            <a:off x="743479" y="690861"/>
            <a:ext cx="1191540" cy="11915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8" name="Group 8"/>
          <p:cNvGrpSpPr/>
          <p:nvPr/>
        </p:nvGrpSpPr>
        <p:grpSpPr>
          <a:xfrm>
            <a:off x="16374197" y="9113220"/>
            <a:ext cx="591784" cy="59178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11" name="Group 11"/>
          <p:cNvGrpSpPr/>
          <p:nvPr/>
        </p:nvGrpSpPr>
        <p:grpSpPr>
          <a:xfrm>
            <a:off x="16837583" y="1599948"/>
            <a:ext cx="399568" cy="399568"/>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3" name="TextBox 13"/>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14" name="TextBox 14"/>
          <p:cNvSpPr txBox="1"/>
          <p:nvPr/>
        </p:nvSpPr>
        <p:spPr>
          <a:xfrm>
            <a:off x="1659761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b="1">
                <a:solidFill>
                  <a:srgbClr val="000000"/>
                </a:solidFill>
                <a:latin typeface="Open Sans 1 Bold"/>
                <a:ea typeface="Open Sans 1 Bold"/>
                <a:cs typeface="Open Sans 1 Bold"/>
                <a:sym typeface="Open Sans 1 Bold"/>
              </a:rPr>
              <a:t>3</a:t>
            </a:r>
          </a:p>
        </p:txBody>
      </p:sp>
      <p:sp>
        <p:nvSpPr>
          <p:cNvPr id="15" name="Freeform 15"/>
          <p:cNvSpPr/>
          <p:nvPr/>
        </p:nvSpPr>
        <p:spPr>
          <a:xfrm flipH="1">
            <a:off x="-1181444" y="3688403"/>
            <a:ext cx="7790224" cy="7641485"/>
          </a:xfrm>
          <a:custGeom>
            <a:avLst/>
            <a:gdLst/>
            <a:ahLst/>
            <a:cxnLst/>
            <a:rect l="l" t="t" r="r" b="b"/>
            <a:pathLst>
              <a:path w="7790224" h="7641485">
                <a:moveTo>
                  <a:pt x="7790224" y="0"/>
                </a:moveTo>
                <a:lnTo>
                  <a:pt x="0" y="0"/>
                </a:lnTo>
                <a:lnTo>
                  <a:pt x="0" y="7641485"/>
                </a:lnTo>
                <a:lnTo>
                  <a:pt x="7790224" y="7641485"/>
                </a:lnTo>
                <a:lnTo>
                  <a:pt x="779022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6" name="Group 16"/>
          <p:cNvGrpSpPr/>
          <p:nvPr/>
        </p:nvGrpSpPr>
        <p:grpSpPr>
          <a:xfrm>
            <a:off x="4145164" y="2203216"/>
            <a:ext cx="3089240" cy="2258599"/>
            <a:chOff x="0" y="0"/>
            <a:chExt cx="986173" cy="721009"/>
          </a:xfrm>
        </p:grpSpPr>
        <p:sp>
          <p:nvSpPr>
            <p:cNvPr id="17" name="Freeform 17"/>
            <p:cNvSpPr/>
            <p:nvPr/>
          </p:nvSpPr>
          <p:spPr>
            <a:xfrm>
              <a:off x="0" y="0"/>
              <a:ext cx="986173" cy="721009"/>
            </a:xfrm>
            <a:custGeom>
              <a:avLst/>
              <a:gdLst/>
              <a:ahLst/>
              <a:cxnLst/>
              <a:rect l="l" t="t" r="r" b="b"/>
              <a:pathLst>
                <a:path w="986173" h="721009">
                  <a:moveTo>
                    <a:pt x="85207" y="0"/>
                  </a:moveTo>
                  <a:lnTo>
                    <a:pt x="900966" y="0"/>
                  </a:lnTo>
                  <a:cubicBezTo>
                    <a:pt x="948025" y="0"/>
                    <a:pt x="986173" y="38149"/>
                    <a:pt x="986173" y="85207"/>
                  </a:cubicBezTo>
                  <a:lnTo>
                    <a:pt x="986173" y="635802"/>
                  </a:lnTo>
                  <a:cubicBezTo>
                    <a:pt x="986173" y="658400"/>
                    <a:pt x="977196" y="680073"/>
                    <a:pt x="961217" y="696052"/>
                  </a:cubicBezTo>
                  <a:cubicBezTo>
                    <a:pt x="945237" y="712032"/>
                    <a:pt x="923564" y="721009"/>
                    <a:pt x="900966" y="721009"/>
                  </a:cubicBezTo>
                  <a:lnTo>
                    <a:pt x="85207" y="721009"/>
                  </a:lnTo>
                  <a:cubicBezTo>
                    <a:pt x="38149" y="721009"/>
                    <a:pt x="0" y="682860"/>
                    <a:pt x="0" y="635802"/>
                  </a:cubicBezTo>
                  <a:lnTo>
                    <a:pt x="0" y="85207"/>
                  </a:lnTo>
                  <a:cubicBezTo>
                    <a:pt x="0" y="38149"/>
                    <a:pt x="38149" y="0"/>
                    <a:pt x="85207" y="0"/>
                  </a:cubicBezTo>
                  <a:close/>
                </a:path>
              </a:pathLst>
            </a:custGeom>
            <a:gradFill rotWithShape="1">
              <a:gsLst>
                <a:gs pos="0">
                  <a:srgbClr val="DC0E20">
                    <a:alpha val="100000"/>
                  </a:srgbClr>
                </a:gs>
                <a:gs pos="100000">
                  <a:srgbClr val="FF4454">
                    <a:alpha val="100000"/>
                  </a:srgbClr>
                </a:gs>
              </a:gsLst>
              <a:lin ang="0"/>
            </a:gradFill>
            <a:ln w="38100" cap="rnd">
              <a:solidFill>
                <a:srgbClr val="3A7B7A"/>
              </a:solidFill>
              <a:prstDash val="solid"/>
              <a:round/>
            </a:ln>
          </p:spPr>
          <p:txBody>
            <a:bodyPr/>
            <a:lstStyle/>
            <a:p>
              <a:endParaRPr lang="en-US"/>
            </a:p>
          </p:txBody>
        </p:sp>
        <p:sp>
          <p:nvSpPr>
            <p:cNvPr id="18" name="TextBox 18"/>
            <p:cNvSpPr txBox="1"/>
            <p:nvPr/>
          </p:nvSpPr>
          <p:spPr>
            <a:xfrm>
              <a:off x="0" y="-28575"/>
              <a:ext cx="986173" cy="749584"/>
            </a:xfrm>
            <a:prstGeom prst="rect">
              <a:avLst/>
            </a:prstGeom>
          </p:spPr>
          <p:txBody>
            <a:bodyPr lIns="50800" tIns="50800" rIns="50800" bIns="50800" rtlCol="0" anchor="ctr"/>
            <a:lstStyle/>
            <a:p>
              <a:pPr marL="0" lvl="0" indent="0" algn="ctr">
                <a:lnSpc>
                  <a:spcPts val="2261"/>
                </a:lnSpc>
                <a:spcBef>
                  <a:spcPct val="0"/>
                </a:spcBef>
              </a:pPr>
              <a:endParaRPr/>
            </a:p>
          </p:txBody>
        </p:sp>
      </p:grpSp>
      <p:grpSp>
        <p:nvGrpSpPr>
          <p:cNvPr id="19" name="Group 19"/>
          <p:cNvGrpSpPr/>
          <p:nvPr/>
        </p:nvGrpSpPr>
        <p:grpSpPr>
          <a:xfrm>
            <a:off x="7599380" y="2203216"/>
            <a:ext cx="3089240" cy="2258599"/>
            <a:chOff x="0" y="0"/>
            <a:chExt cx="986173" cy="721009"/>
          </a:xfrm>
        </p:grpSpPr>
        <p:sp>
          <p:nvSpPr>
            <p:cNvPr id="20" name="Freeform 20"/>
            <p:cNvSpPr/>
            <p:nvPr/>
          </p:nvSpPr>
          <p:spPr>
            <a:xfrm>
              <a:off x="0" y="0"/>
              <a:ext cx="986173" cy="721009"/>
            </a:xfrm>
            <a:custGeom>
              <a:avLst/>
              <a:gdLst/>
              <a:ahLst/>
              <a:cxnLst/>
              <a:rect l="l" t="t" r="r" b="b"/>
              <a:pathLst>
                <a:path w="986173" h="721009">
                  <a:moveTo>
                    <a:pt x="85207" y="0"/>
                  </a:moveTo>
                  <a:lnTo>
                    <a:pt x="900966" y="0"/>
                  </a:lnTo>
                  <a:cubicBezTo>
                    <a:pt x="948025" y="0"/>
                    <a:pt x="986173" y="38149"/>
                    <a:pt x="986173" y="85207"/>
                  </a:cubicBezTo>
                  <a:lnTo>
                    <a:pt x="986173" y="635802"/>
                  </a:lnTo>
                  <a:cubicBezTo>
                    <a:pt x="986173" y="658400"/>
                    <a:pt x="977196" y="680073"/>
                    <a:pt x="961217" y="696052"/>
                  </a:cubicBezTo>
                  <a:cubicBezTo>
                    <a:pt x="945237" y="712032"/>
                    <a:pt x="923564" y="721009"/>
                    <a:pt x="900966" y="721009"/>
                  </a:cubicBezTo>
                  <a:lnTo>
                    <a:pt x="85207" y="721009"/>
                  </a:lnTo>
                  <a:cubicBezTo>
                    <a:pt x="38149" y="721009"/>
                    <a:pt x="0" y="682860"/>
                    <a:pt x="0" y="635802"/>
                  </a:cubicBezTo>
                  <a:lnTo>
                    <a:pt x="0" y="85207"/>
                  </a:lnTo>
                  <a:cubicBezTo>
                    <a:pt x="0" y="38149"/>
                    <a:pt x="38149" y="0"/>
                    <a:pt x="85207" y="0"/>
                  </a:cubicBezTo>
                  <a:close/>
                </a:path>
              </a:pathLst>
            </a:custGeom>
            <a:gradFill rotWithShape="1">
              <a:gsLst>
                <a:gs pos="0">
                  <a:srgbClr val="DC0E20">
                    <a:alpha val="100000"/>
                  </a:srgbClr>
                </a:gs>
                <a:gs pos="100000">
                  <a:srgbClr val="FF4454">
                    <a:alpha val="100000"/>
                  </a:srgbClr>
                </a:gs>
              </a:gsLst>
              <a:lin ang="0"/>
            </a:gradFill>
            <a:ln w="38100" cap="rnd">
              <a:solidFill>
                <a:srgbClr val="3A7B7A"/>
              </a:solidFill>
              <a:prstDash val="solid"/>
              <a:round/>
            </a:ln>
          </p:spPr>
          <p:txBody>
            <a:bodyPr/>
            <a:lstStyle/>
            <a:p>
              <a:endParaRPr lang="en-US"/>
            </a:p>
          </p:txBody>
        </p:sp>
        <p:sp>
          <p:nvSpPr>
            <p:cNvPr id="21" name="TextBox 21"/>
            <p:cNvSpPr txBox="1"/>
            <p:nvPr/>
          </p:nvSpPr>
          <p:spPr>
            <a:xfrm>
              <a:off x="0" y="-28575"/>
              <a:ext cx="986173" cy="749584"/>
            </a:xfrm>
            <a:prstGeom prst="rect">
              <a:avLst/>
            </a:prstGeom>
          </p:spPr>
          <p:txBody>
            <a:bodyPr lIns="50800" tIns="50800" rIns="50800" bIns="50800" rtlCol="0" anchor="ctr"/>
            <a:lstStyle/>
            <a:p>
              <a:pPr marL="0" lvl="0" indent="0" algn="ctr">
                <a:lnSpc>
                  <a:spcPts val="2261"/>
                </a:lnSpc>
                <a:spcBef>
                  <a:spcPct val="0"/>
                </a:spcBef>
              </a:pPr>
              <a:endParaRPr/>
            </a:p>
          </p:txBody>
        </p:sp>
      </p:grpSp>
      <p:grpSp>
        <p:nvGrpSpPr>
          <p:cNvPr id="22" name="Group 22"/>
          <p:cNvGrpSpPr/>
          <p:nvPr/>
        </p:nvGrpSpPr>
        <p:grpSpPr>
          <a:xfrm>
            <a:off x="11053595" y="2203216"/>
            <a:ext cx="3089240" cy="2258599"/>
            <a:chOff x="0" y="0"/>
            <a:chExt cx="986173" cy="721009"/>
          </a:xfrm>
        </p:grpSpPr>
        <p:sp>
          <p:nvSpPr>
            <p:cNvPr id="23" name="Freeform 23"/>
            <p:cNvSpPr/>
            <p:nvPr/>
          </p:nvSpPr>
          <p:spPr>
            <a:xfrm>
              <a:off x="0" y="0"/>
              <a:ext cx="986173" cy="721009"/>
            </a:xfrm>
            <a:custGeom>
              <a:avLst/>
              <a:gdLst/>
              <a:ahLst/>
              <a:cxnLst/>
              <a:rect l="l" t="t" r="r" b="b"/>
              <a:pathLst>
                <a:path w="986173" h="721009">
                  <a:moveTo>
                    <a:pt x="85207" y="0"/>
                  </a:moveTo>
                  <a:lnTo>
                    <a:pt x="900966" y="0"/>
                  </a:lnTo>
                  <a:cubicBezTo>
                    <a:pt x="948025" y="0"/>
                    <a:pt x="986173" y="38149"/>
                    <a:pt x="986173" y="85207"/>
                  </a:cubicBezTo>
                  <a:lnTo>
                    <a:pt x="986173" y="635802"/>
                  </a:lnTo>
                  <a:cubicBezTo>
                    <a:pt x="986173" y="658400"/>
                    <a:pt x="977196" y="680073"/>
                    <a:pt x="961217" y="696052"/>
                  </a:cubicBezTo>
                  <a:cubicBezTo>
                    <a:pt x="945237" y="712032"/>
                    <a:pt x="923564" y="721009"/>
                    <a:pt x="900966" y="721009"/>
                  </a:cubicBezTo>
                  <a:lnTo>
                    <a:pt x="85207" y="721009"/>
                  </a:lnTo>
                  <a:cubicBezTo>
                    <a:pt x="38149" y="721009"/>
                    <a:pt x="0" y="682860"/>
                    <a:pt x="0" y="635802"/>
                  </a:cubicBezTo>
                  <a:lnTo>
                    <a:pt x="0" y="85207"/>
                  </a:lnTo>
                  <a:cubicBezTo>
                    <a:pt x="0" y="38149"/>
                    <a:pt x="38149" y="0"/>
                    <a:pt x="85207" y="0"/>
                  </a:cubicBezTo>
                  <a:close/>
                </a:path>
              </a:pathLst>
            </a:custGeom>
            <a:gradFill rotWithShape="1">
              <a:gsLst>
                <a:gs pos="0">
                  <a:srgbClr val="DC0E20">
                    <a:alpha val="100000"/>
                  </a:srgbClr>
                </a:gs>
                <a:gs pos="100000">
                  <a:srgbClr val="FF4454">
                    <a:alpha val="100000"/>
                  </a:srgbClr>
                </a:gs>
              </a:gsLst>
              <a:lin ang="0"/>
            </a:gradFill>
            <a:ln w="38100" cap="rnd">
              <a:solidFill>
                <a:srgbClr val="3A7B7A"/>
              </a:solidFill>
              <a:prstDash val="solid"/>
              <a:round/>
            </a:ln>
          </p:spPr>
          <p:txBody>
            <a:bodyPr/>
            <a:lstStyle/>
            <a:p>
              <a:endParaRPr lang="en-US"/>
            </a:p>
          </p:txBody>
        </p:sp>
        <p:sp>
          <p:nvSpPr>
            <p:cNvPr id="24" name="TextBox 24"/>
            <p:cNvSpPr txBox="1"/>
            <p:nvPr/>
          </p:nvSpPr>
          <p:spPr>
            <a:xfrm>
              <a:off x="0" y="-28575"/>
              <a:ext cx="986173" cy="749584"/>
            </a:xfrm>
            <a:prstGeom prst="rect">
              <a:avLst/>
            </a:prstGeom>
          </p:spPr>
          <p:txBody>
            <a:bodyPr lIns="50800" tIns="50800" rIns="50800" bIns="50800" rtlCol="0" anchor="ctr"/>
            <a:lstStyle/>
            <a:p>
              <a:pPr marL="0" lvl="0" indent="0" algn="ctr">
                <a:lnSpc>
                  <a:spcPts val="2261"/>
                </a:lnSpc>
                <a:spcBef>
                  <a:spcPct val="0"/>
                </a:spcBef>
              </a:pPr>
              <a:endParaRPr/>
            </a:p>
          </p:txBody>
        </p:sp>
      </p:grpSp>
      <p:grpSp>
        <p:nvGrpSpPr>
          <p:cNvPr id="25" name="Group 25"/>
          <p:cNvGrpSpPr/>
          <p:nvPr/>
        </p:nvGrpSpPr>
        <p:grpSpPr>
          <a:xfrm>
            <a:off x="4145164" y="4674619"/>
            <a:ext cx="3089240" cy="2258599"/>
            <a:chOff x="0" y="0"/>
            <a:chExt cx="986173" cy="721009"/>
          </a:xfrm>
        </p:grpSpPr>
        <p:sp>
          <p:nvSpPr>
            <p:cNvPr id="26" name="Freeform 26"/>
            <p:cNvSpPr/>
            <p:nvPr/>
          </p:nvSpPr>
          <p:spPr>
            <a:xfrm>
              <a:off x="0" y="0"/>
              <a:ext cx="986173" cy="721009"/>
            </a:xfrm>
            <a:custGeom>
              <a:avLst/>
              <a:gdLst/>
              <a:ahLst/>
              <a:cxnLst/>
              <a:rect l="l" t="t" r="r" b="b"/>
              <a:pathLst>
                <a:path w="986173" h="721009">
                  <a:moveTo>
                    <a:pt x="85207" y="0"/>
                  </a:moveTo>
                  <a:lnTo>
                    <a:pt x="900966" y="0"/>
                  </a:lnTo>
                  <a:cubicBezTo>
                    <a:pt x="948025" y="0"/>
                    <a:pt x="986173" y="38149"/>
                    <a:pt x="986173" y="85207"/>
                  </a:cubicBezTo>
                  <a:lnTo>
                    <a:pt x="986173" y="635802"/>
                  </a:lnTo>
                  <a:cubicBezTo>
                    <a:pt x="986173" y="658400"/>
                    <a:pt x="977196" y="680073"/>
                    <a:pt x="961217" y="696052"/>
                  </a:cubicBezTo>
                  <a:cubicBezTo>
                    <a:pt x="945237" y="712032"/>
                    <a:pt x="923564" y="721009"/>
                    <a:pt x="900966" y="721009"/>
                  </a:cubicBezTo>
                  <a:lnTo>
                    <a:pt x="85207" y="721009"/>
                  </a:lnTo>
                  <a:cubicBezTo>
                    <a:pt x="38149" y="721009"/>
                    <a:pt x="0" y="682860"/>
                    <a:pt x="0" y="635802"/>
                  </a:cubicBezTo>
                  <a:lnTo>
                    <a:pt x="0" y="85207"/>
                  </a:lnTo>
                  <a:cubicBezTo>
                    <a:pt x="0" y="38149"/>
                    <a:pt x="38149" y="0"/>
                    <a:pt x="85207" y="0"/>
                  </a:cubicBezTo>
                  <a:close/>
                </a:path>
              </a:pathLst>
            </a:custGeom>
            <a:gradFill rotWithShape="1">
              <a:gsLst>
                <a:gs pos="0">
                  <a:srgbClr val="DC0E20">
                    <a:alpha val="100000"/>
                  </a:srgbClr>
                </a:gs>
                <a:gs pos="100000">
                  <a:srgbClr val="FF4454">
                    <a:alpha val="100000"/>
                  </a:srgbClr>
                </a:gs>
              </a:gsLst>
              <a:lin ang="0"/>
            </a:gradFill>
            <a:ln w="38100" cap="rnd">
              <a:solidFill>
                <a:srgbClr val="3A7B7A"/>
              </a:solidFill>
              <a:prstDash val="solid"/>
              <a:round/>
            </a:ln>
          </p:spPr>
          <p:txBody>
            <a:bodyPr/>
            <a:lstStyle/>
            <a:p>
              <a:endParaRPr lang="en-US"/>
            </a:p>
          </p:txBody>
        </p:sp>
        <p:sp>
          <p:nvSpPr>
            <p:cNvPr id="27" name="TextBox 27"/>
            <p:cNvSpPr txBox="1"/>
            <p:nvPr/>
          </p:nvSpPr>
          <p:spPr>
            <a:xfrm>
              <a:off x="0" y="-28575"/>
              <a:ext cx="986173" cy="749584"/>
            </a:xfrm>
            <a:prstGeom prst="rect">
              <a:avLst/>
            </a:prstGeom>
          </p:spPr>
          <p:txBody>
            <a:bodyPr lIns="50800" tIns="50800" rIns="50800" bIns="50800" rtlCol="0" anchor="ctr"/>
            <a:lstStyle/>
            <a:p>
              <a:pPr marL="0" lvl="0" indent="0" algn="ctr">
                <a:lnSpc>
                  <a:spcPts val="2261"/>
                </a:lnSpc>
                <a:spcBef>
                  <a:spcPct val="0"/>
                </a:spcBef>
              </a:pPr>
              <a:endParaRPr/>
            </a:p>
          </p:txBody>
        </p:sp>
      </p:grpSp>
      <p:grpSp>
        <p:nvGrpSpPr>
          <p:cNvPr id="28" name="Group 28"/>
          <p:cNvGrpSpPr/>
          <p:nvPr/>
        </p:nvGrpSpPr>
        <p:grpSpPr>
          <a:xfrm>
            <a:off x="7599380" y="4674619"/>
            <a:ext cx="3089240" cy="2258599"/>
            <a:chOff x="0" y="0"/>
            <a:chExt cx="986173" cy="721009"/>
          </a:xfrm>
        </p:grpSpPr>
        <p:sp>
          <p:nvSpPr>
            <p:cNvPr id="29" name="Freeform 29"/>
            <p:cNvSpPr/>
            <p:nvPr/>
          </p:nvSpPr>
          <p:spPr>
            <a:xfrm>
              <a:off x="0" y="0"/>
              <a:ext cx="986173" cy="721009"/>
            </a:xfrm>
            <a:custGeom>
              <a:avLst/>
              <a:gdLst/>
              <a:ahLst/>
              <a:cxnLst/>
              <a:rect l="l" t="t" r="r" b="b"/>
              <a:pathLst>
                <a:path w="986173" h="721009">
                  <a:moveTo>
                    <a:pt x="85207" y="0"/>
                  </a:moveTo>
                  <a:lnTo>
                    <a:pt x="900966" y="0"/>
                  </a:lnTo>
                  <a:cubicBezTo>
                    <a:pt x="948025" y="0"/>
                    <a:pt x="986173" y="38149"/>
                    <a:pt x="986173" y="85207"/>
                  </a:cubicBezTo>
                  <a:lnTo>
                    <a:pt x="986173" y="635802"/>
                  </a:lnTo>
                  <a:cubicBezTo>
                    <a:pt x="986173" y="658400"/>
                    <a:pt x="977196" y="680073"/>
                    <a:pt x="961217" y="696052"/>
                  </a:cubicBezTo>
                  <a:cubicBezTo>
                    <a:pt x="945237" y="712032"/>
                    <a:pt x="923564" y="721009"/>
                    <a:pt x="900966" y="721009"/>
                  </a:cubicBezTo>
                  <a:lnTo>
                    <a:pt x="85207" y="721009"/>
                  </a:lnTo>
                  <a:cubicBezTo>
                    <a:pt x="38149" y="721009"/>
                    <a:pt x="0" y="682860"/>
                    <a:pt x="0" y="635802"/>
                  </a:cubicBezTo>
                  <a:lnTo>
                    <a:pt x="0" y="85207"/>
                  </a:lnTo>
                  <a:cubicBezTo>
                    <a:pt x="0" y="38149"/>
                    <a:pt x="38149" y="0"/>
                    <a:pt x="85207" y="0"/>
                  </a:cubicBezTo>
                  <a:close/>
                </a:path>
              </a:pathLst>
            </a:custGeom>
            <a:gradFill rotWithShape="1">
              <a:gsLst>
                <a:gs pos="0">
                  <a:srgbClr val="DC0E20">
                    <a:alpha val="100000"/>
                  </a:srgbClr>
                </a:gs>
                <a:gs pos="100000">
                  <a:srgbClr val="FF4454">
                    <a:alpha val="100000"/>
                  </a:srgbClr>
                </a:gs>
              </a:gsLst>
              <a:lin ang="0"/>
            </a:gradFill>
            <a:ln w="38100" cap="rnd">
              <a:solidFill>
                <a:srgbClr val="3A7B7A"/>
              </a:solidFill>
              <a:prstDash val="solid"/>
              <a:round/>
            </a:ln>
          </p:spPr>
          <p:txBody>
            <a:bodyPr/>
            <a:lstStyle/>
            <a:p>
              <a:endParaRPr lang="en-US"/>
            </a:p>
          </p:txBody>
        </p:sp>
        <p:sp>
          <p:nvSpPr>
            <p:cNvPr id="30" name="TextBox 30"/>
            <p:cNvSpPr txBox="1"/>
            <p:nvPr/>
          </p:nvSpPr>
          <p:spPr>
            <a:xfrm>
              <a:off x="0" y="-28575"/>
              <a:ext cx="986173" cy="749584"/>
            </a:xfrm>
            <a:prstGeom prst="rect">
              <a:avLst/>
            </a:prstGeom>
          </p:spPr>
          <p:txBody>
            <a:bodyPr lIns="50800" tIns="50800" rIns="50800" bIns="50800" rtlCol="0" anchor="ctr"/>
            <a:lstStyle/>
            <a:p>
              <a:pPr marL="0" lvl="0" indent="0" algn="ctr">
                <a:lnSpc>
                  <a:spcPts val="2261"/>
                </a:lnSpc>
                <a:spcBef>
                  <a:spcPct val="0"/>
                </a:spcBef>
              </a:pPr>
              <a:endParaRPr/>
            </a:p>
          </p:txBody>
        </p:sp>
      </p:grpSp>
      <p:grpSp>
        <p:nvGrpSpPr>
          <p:cNvPr id="31" name="Group 31"/>
          <p:cNvGrpSpPr/>
          <p:nvPr/>
        </p:nvGrpSpPr>
        <p:grpSpPr>
          <a:xfrm>
            <a:off x="11053595" y="4674619"/>
            <a:ext cx="3089240" cy="2258599"/>
            <a:chOff x="0" y="0"/>
            <a:chExt cx="986173" cy="721009"/>
          </a:xfrm>
        </p:grpSpPr>
        <p:sp>
          <p:nvSpPr>
            <p:cNvPr id="32" name="Freeform 32"/>
            <p:cNvSpPr/>
            <p:nvPr/>
          </p:nvSpPr>
          <p:spPr>
            <a:xfrm>
              <a:off x="0" y="0"/>
              <a:ext cx="986173" cy="721009"/>
            </a:xfrm>
            <a:custGeom>
              <a:avLst/>
              <a:gdLst/>
              <a:ahLst/>
              <a:cxnLst/>
              <a:rect l="l" t="t" r="r" b="b"/>
              <a:pathLst>
                <a:path w="986173" h="721009">
                  <a:moveTo>
                    <a:pt x="85207" y="0"/>
                  </a:moveTo>
                  <a:lnTo>
                    <a:pt x="900966" y="0"/>
                  </a:lnTo>
                  <a:cubicBezTo>
                    <a:pt x="948025" y="0"/>
                    <a:pt x="986173" y="38149"/>
                    <a:pt x="986173" y="85207"/>
                  </a:cubicBezTo>
                  <a:lnTo>
                    <a:pt x="986173" y="635802"/>
                  </a:lnTo>
                  <a:cubicBezTo>
                    <a:pt x="986173" y="658400"/>
                    <a:pt x="977196" y="680073"/>
                    <a:pt x="961217" y="696052"/>
                  </a:cubicBezTo>
                  <a:cubicBezTo>
                    <a:pt x="945237" y="712032"/>
                    <a:pt x="923564" y="721009"/>
                    <a:pt x="900966" y="721009"/>
                  </a:cubicBezTo>
                  <a:lnTo>
                    <a:pt x="85207" y="721009"/>
                  </a:lnTo>
                  <a:cubicBezTo>
                    <a:pt x="38149" y="721009"/>
                    <a:pt x="0" y="682860"/>
                    <a:pt x="0" y="635802"/>
                  </a:cubicBezTo>
                  <a:lnTo>
                    <a:pt x="0" y="85207"/>
                  </a:lnTo>
                  <a:cubicBezTo>
                    <a:pt x="0" y="38149"/>
                    <a:pt x="38149" y="0"/>
                    <a:pt x="85207" y="0"/>
                  </a:cubicBezTo>
                  <a:close/>
                </a:path>
              </a:pathLst>
            </a:custGeom>
            <a:gradFill rotWithShape="1">
              <a:gsLst>
                <a:gs pos="0">
                  <a:srgbClr val="DC0E20">
                    <a:alpha val="100000"/>
                  </a:srgbClr>
                </a:gs>
                <a:gs pos="100000">
                  <a:srgbClr val="FF4454">
                    <a:alpha val="100000"/>
                  </a:srgbClr>
                </a:gs>
              </a:gsLst>
              <a:lin ang="0"/>
            </a:gradFill>
            <a:ln w="38100" cap="rnd">
              <a:solidFill>
                <a:srgbClr val="3A7B7A"/>
              </a:solidFill>
              <a:prstDash val="solid"/>
              <a:round/>
            </a:ln>
          </p:spPr>
          <p:txBody>
            <a:bodyPr/>
            <a:lstStyle/>
            <a:p>
              <a:endParaRPr lang="en-US"/>
            </a:p>
          </p:txBody>
        </p:sp>
        <p:sp>
          <p:nvSpPr>
            <p:cNvPr id="33" name="TextBox 33"/>
            <p:cNvSpPr txBox="1"/>
            <p:nvPr/>
          </p:nvSpPr>
          <p:spPr>
            <a:xfrm>
              <a:off x="0" y="-28575"/>
              <a:ext cx="986173" cy="749584"/>
            </a:xfrm>
            <a:prstGeom prst="rect">
              <a:avLst/>
            </a:prstGeom>
          </p:spPr>
          <p:txBody>
            <a:bodyPr lIns="50800" tIns="50800" rIns="50800" bIns="50800" rtlCol="0" anchor="ctr"/>
            <a:lstStyle/>
            <a:p>
              <a:pPr marL="0" lvl="0" indent="0" algn="ctr">
                <a:lnSpc>
                  <a:spcPts val="2261"/>
                </a:lnSpc>
                <a:spcBef>
                  <a:spcPct val="0"/>
                </a:spcBef>
              </a:pPr>
              <a:endParaRPr/>
            </a:p>
          </p:txBody>
        </p:sp>
      </p:grpSp>
      <p:sp>
        <p:nvSpPr>
          <p:cNvPr id="34" name="TextBox 34"/>
          <p:cNvSpPr txBox="1"/>
          <p:nvPr/>
        </p:nvSpPr>
        <p:spPr>
          <a:xfrm>
            <a:off x="4766173" y="2324297"/>
            <a:ext cx="1847223" cy="1200068"/>
          </a:xfrm>
          <a:prstGeom prst="rect">
            <a:avLst/>
          </a:prstGeom>
        </p:spPr>
        <p:txBody>
          <a:bodyPr lIns="0" tIns="0" rIns="0" bIns="0" rtlCol="0" anchor="t">
            <a:spAutoFit/>
          </a:bodyPr>
          <a:lstStyle/>
          <a:p>
            <a:pPr marL="0" lvl="0" indent="0" algn="ctr">
              <a:lnSpc>
                <a:spcPts val="8992"/>
              </a:lnSpc>
              <a:spcBef>
                <a:spcPct val="0"/>
              </a:spcBef>
            </a:pPr>
            <a:r>
              <a:rPr lang="en-US" sz="6516">
                <a:solidFill>
                  <a:srgbClr val="000000"/>
                </a:solidFill>
                <a:latin typeface="Codec Pro ExtraBold"/>
                <a:ea typeface="Codec Pro ExtraBold"/>
                <a:cs typeface="Codec Pro ExtraBold"/>
                <a:sym typeface="Codec Pro ExtraBold"/>
              </a:rPr>
              <a:t>13</a:t>
            </a:r>
          </a:p>
        </p:txBody>
      </p:sp>
      <p:sp>
        <p:nvSpPr>
          <p:cNvPr id="35" name="TextBox 35"/>
          <p:cNvSpPr txBox="1"/>
          <p:nvPr/>
        </p:nvSpPr>
        <p:spPr>
          <a:xfrm>
            <a:off x="4511143" y="3549597"/>
            <a:ext cx="2358287" cy="535275"/>
          </a:xfrm>
          <a:prstGeom prst="rect">
            <a:avLst/>
          </a:prstGeom>
        </p:spPr>
        <p:txBody>
          <a:bodyPr lIns="0" tIns="0" rIns="0" bIns="0" rtlCol="0" anchor="t">
            <a:spAutoFit/>
          </a:bodyPr>
          <a:lstStyle/>
          <a:p>
            <a:pPr algn="ctr">
              <a:lnSpc>
                <a:spcPts val="2105"/>
              </a:lnSpc>
            </a:pPr>
            <a:r>
              <a:rPr lang="en-US" sz="1697" b="1" dirty="0">
                <a:solidFill>
                  <a:srgbClr val="000000"/>
                </a:solidFill>
                <a:latin typeface="Canva Sans"/>
                <a:ea typeface="Canva Sans"/>
                <a:cs typeface="Canva Sans"/>
                <a:sym typeface="Canva Sans"/>
              </a:rPr>
              <a:t>Data Warehouse vs. Data Lake</a:t>
            </a:r>
          </a:p>
        </p:txBody>
      </p:sp>
      <p:sp>
        <p:nvSpPr>
          <p:cNvPr id="36" name="TextBox 36"/>
          <p:cNvSpPr txBox="1"/>
          <p:nvPr/>
        </p:nvSpPr>
        <p:spPr>
          <a:xfrm>
            <a:off x="8219887" y="2324297"/>
            <a:ext cx="1847223" cy="1200068"/>
          </a:xfrm>
          <a:prstGeom prst="rect">
            <a:avLst/>
          </a:prstGeom>
        </p:spPr>
        <p:txBody>
          <a:bodyPr lIns="0" tIns="0" rIns="0" bIns="0" rtlCol="0" anchor="t">
            <a:spAutoFit/>
          </a:bodyPr>
          <a:lstStyle/>
          <a:p>
            <a:pPr marL="0" lvl="0" indent="0" algn="ctr">
              <a:lnSpc>
                <a:spcPts val="8992"/>
              </a:lnSpc>
              <a:spcBef>
                <a:spcPct val="0"/>
              </a:spcBef>
            </a:pPr>
            <a:r>
              <a:rPr lang="en-US" sz="6516">
                <a:solidFill>
                  <a:srgbClr val="000000"/>
                </a:solidFill>
                <a:latin typeface="Codec Pro ExtraBold"/>
                <a:ea typeface="Codec Pro ExtraBold"/>
                <a:cs typeface="Codec Pro ExtraBold"/>
                <a:sym typeface="Codec Pro ExtraBold"/>
              </a:rPr>
              <a:t>14</a:t>
            </a:r>
          </a:p>
        </p:txBody>
      </p:sp>
      <p:sp>
        <p:nvSpPr>
          <p:cNvPr id="37" name="TextBox 37"/>
          <p:cNvSpPr txBox="1"/>
          <p:nvPr/>
        </p:nvSpPr>
        <p:spPr>
          <a:xfrm>
            <a:off x="7783058" y="3549597"/>
            <a:ext cx="2723764" cy="473245"/>
          </a:xfrm>
          <a:prstGeom prst="rect">
            <a:avLst/>
          </a:prstGeom>
        </p:spPr>
        <p:txBody>
          <a:bodyPr lIns="0" tIns="0" rIns="0" bIns="0" rtlCol="0" anchor="t">
            <a:spAutoFit/>
          </a:bodyPr>
          <a:lstStyle/>
          <a:p>
            <a:pPr algn="ctr">
              <a:lnSpc>
                <a:spcPts val="1900"/>
              </a:lnSpc>
            </a:pPr>
            <a:r>
              <a:rPr lang="en-US" sz="1532" b="1" dirty="0">
                <a:solidFill>
                  <a:srgbClr val="000000"/>
                </a:solidFill>
                <a:latin typeface="Canva Sans"/>
                <a:ea typeface="Canva Sans"/>
                <a:cs typeface="Canva Sans"/>
                <a:sym typeface="Canva Sans"/>
              </a:rPr>
              <a:t>Big Data and Data Warehousing</a:t>
            </a:r>
          </a:p>
        </p:txBody>
      </p:sp>
      <p:sp>
        <p:nvSpPr>
          <p:cNvPr id="38" name="TextBox 38"/>
          <p:cNvSpPr txBox="1"/>
          <p:nvPr/>
        </p:nvSpPr>
        <p:spPr>
          <a:xfrm>
            <a:off x="11671721" y="2324297"/>
            <a:ext cx="1847223" cy="1200068"/>
          </a:xfrm>
          <a:prstGeom prst="rect">
            <a:avLst/>
          </a:prstGeom>
        </p:spPr>
        <p:txBody>
          <a:bodyPr lIns="0" tIns="0" rIns="0" bIns="0" rtlCol="0" anchor="t">
            <a:spAutoFit/>
          </a:bodyPr>
          <a:lstStyle/>
          <a:p>
            <a:pPr marL="0" lvl="0" indent="0" algn="ctr">
              <a:lnSpc>
                <a:spcPts val="8992"/>
              </a:lnSpc>
              <a:spcBef>
                <a:spcPct val="0"/>
              </a:spcBef>
            </a:pPr>
            <a:r>
              <a:rPr lang="en-US" sz="6516">
                <a:solidFill>
                  <a:srgbClr val="000000"/>
                </a:solidFill>
                <a:latin typeface="Codec Pro ExtraBold"/>
                <a:ea typeface="Codec Pro ExtraBold"/>
                <a:cs typeface="Codec Pro ExtraBold"/>
                <a:sym typeface="Codec Pro ExtraBold"/>
              </a:rPr>
              <a:t>15</a:t>
            </a:r>
          </a:p>
        </p:txBody>
      </p:sp>
      <p:sp>
        <p:nvSpPr>
          <p:cNvPr id="39" name="TextBox 39"/>
          <p:cNvSpPr txBox="1"/>
          <p:nvPr/>
        </p:nvSpPr>
        <p:spPr>
          <a:xfrm>
            <a:off x="11302296" y="3483255"/>
            <a:ext cx="2593719" cy="1069650"/>
          </a:xfrm>
          <a:prstGeom prst="rect">
            <a:avLst/>
          </a:prstGeom>
        </p:spPr>
        <p:txBody>
          <a:bodyPr lIns="0" tIns="0" rIns="0" bIns="0" rtlCol="0" anchor="t">
            <a:spAutoFit/>
          </a:bodyPr>
          <a:lstStyle/>
          <a:p>
            <a:pPr algn="ctr">
              <a:lnSpc>
                <a:spcPts val="2105"/>
              </a:lnSpc>
            </a:pPr>
            <a:r>
              <a:rPr lang="en-US" sz="1697" b="1" dirty="0">
                <a:solidFill>
                  <a:srgbClr val="000000"/>
                </a:solidFill>
                <a:latin typeface="Canva Sans"/>
                <a:ea typeface="Canva Sans"/>
                <a:cs typeface="Canva Sans"/>
                <a:sym typeface="Canva Sans"/>
              </a:rPr>
              <a:t>A Successful Data Warehousing Implementation</a:t>
            </a:r>
          </a:p>
          <a:p>
            <a:pPr algn="ctr">
              <a:lnSpc>
                <a:spcPts val="2105"/>
              </a:lnSpc>
            </a:pPr>
            <a:endParaRPr lang="en-US" sz="1697" dirty="0">
              <a:solidFill>
                <a:srgbClr val="000000"/>
              </a:solidFill>
              <a:latin typeface="Canva Sans"/>
              <a:ea typeface="Canva Sans"/>
              <a:cs typeface="Canva Sans"/>
              <a:sym typeface="Canva Sans"/>
            </a:endParaRPr>
          </a:p>
        </p:txBody>
      </p:sp>
      <p:sp>
        <p:nvSpPr>
          <p:cNvPr id="40" name="TextBox 40"/>
          <p:cNvSpPr txBox="1"/>
          <p:nvPr/>
        </p:nvSpPr>
        <p:spPr>
          <a:xfrm>
            <a:off x="4765672" y="4795700"/>
            <a:ext cx="1847223" cy="1200068"/>
          </a:xfrm>
          <a:prstGeom prst="rect">
            <a:avLst/>
          </a:prstGeom>
        </p:spPr>
        <p:txBody>
          <a:bodyPr lIns="0" tIns="0" rIns="0" bIns="0" rtlCol="0" anchor="t">
            <a:spAutoFit/>
          </a:bodyPr>
          <a:lstStyle/>
          <a:p>
            <a:pPr marL="0" lvl="0" indent="0" algn="ctr">
              <a:lnSpc>
                <a:spcPts val="8992"/>
              </a:lnSpc>
              <a:spcBef>
                <a:spcPct val="0"/>
              </a:spcBef>
            </a:pPr>
            <a:r>
              <a:rPr lang="en-US" sz="6516">
                <a:solidFill>
                  <a:srgbClr val="000000"/>
                </a:solidFill>
                <a:latin typeface="Codec Pro ExtraBold"/>
                <a:ea typeface="Codec Pro ExtraBold"/>
                <a:cs typeface="Codec Pro ExtraBold"/>
                <a:sym typeface="Codec Pro ExtraBold"/>
              </a:rPr>
              <a:t>16</a:t>
            </a:r>
          </a:p>
        </p:txBody>
      </p:sp>
      <p:sp>
        <p:nvSpPr>
          <p:cNvPr id="41" name="TextBox 41"/>
          <p:cNvSpPr txBox="1"/>
          <p:nvPr/>
        </p:nvSpPr>
        <p:spPr>
          <a:xfrm>
            <a:off x="4510641" y="5940657"/>
            <a:ext cx="2358287" cy="1069650"/>
          </a:xfrm>
          <a:prstGeom prst="rect">
            <a:avLst/>
          </a:prstGeom>
        </p:spPr>
        <p:txBody>
          <a:bodyPr lIns="0" tIns="0" rIns="0" bIns="0" rtlCol="0" anchor="t">
            <a:spAutoFit/>
          </a:bodyPr>
          <a:lstStyle/>
          <a:p>
            <a:pPr algn="ctr">
              <a:lnSpc>
                <a:spcPts val="2105"/>
              </a:lnSpc>
            </a:pPr>
            <a:r>
              <a:rPr lang="en-US" sz="1697" b="1" dirty="0">
                <a:solidFill>
                  <a:srgbClr val="000000"/>
                </a:solidFill>
                <a:latin typeface="Canva Sans"/>
                <a:ea typeface="Canva Sans"/>
                <a:cs typeface="Canva Sans"/>
                <a:sym typeface="Canva Sans"/>
              </a:rPr>
              <a:t>Opportunities for Tech Providers in Data Warehousing</a:t>
            </a:r>
          </a:p>
          <a:p>
            <a:pPr algn="ctr">
              <a:lnSpc>
                <a:spcPts val="2105"/>
              </a:lnSpc>
            </a:pPr>
            <a:endParaRPr lang="en-US" sz="1697" dirty="0">
              <a:solidFill>
                <a:srgbClr val="000000"/>
              </a:solidFill>
              <a:latin typeface="Canva Sans"/>
              <a:ea typeface="Canva Sans"/>
              <a:cs typeface="Canva Sans"/>
              <a:sym typeface="Canva Sans"/>
            </a:endParaRPr>
          </a:p>
        </p:txBody>
      </p:sp>
      <p:sp>
        <p:nvSpPr>
          <p:cNvPr id="42" name="TextBox 42"/>
          <p:cNvSpPr txBox="1"/>
          <p:nvPr/>
        </p:nvSpPr>
        <p:spPr>
          <a:xfrm>
            <a:off x="8219385" y="4795700"/>
            <a:ext cx="1847223" cy="1200068"/>
          </a:xfrm>
          <a:prstGeom prst="rect">
            <a:avLst/>
          </a:prstGeom>
        </p:spPr>
        <p:txBody>
          <a:bodyPr lIns="0" tIns="0" rIns="0" bIns="0" rtlCol="0" anchor="t">
            <a:spAutoFit/>
          </a:bodyPr>
          <a:lstStyle/>
          <a:p>
            <a:pPr marL="0" lvl="0" indent="0" algn="ctr">
              <a:lnSpc>
                <a:spcPts val="8992"/>
              </a:lnSpc>
              <a:spcBef>
                <a:spcPct val="0"/>
              </a:spcBef>
            </a:pPr>
            <a:r>
              <a:rPr lang="en-US" sz="6516">
                <a:solidFill>
                  <a:srgbClr val="000000"/>
                </a:solidFill>
                <a:latin typeface="Codec Pro ExtraBold"/>
                <a:ea typeface="Codec Pro ExtraBold"/>
                <a:cs typeface="Codec Pro ExtraBold"/>
                <a:sym typeface="Codec Pro ExtraBold"/>
              </a:rPr>
              <a:t>17</a:t>
            </a:r>
          </a:p>
        </p:txBody>
      </p:sp>
      <p:sp>
        <p:nvSpPr>
          <p:cNvPr id="43" name="TextBox 43"/>
          <p:cNvSpPr txBox="1"/>
          <p:nvPr/>
        </p:nvSpPr>
        <p:spPr>
          <a:xfrm>
            <a:off x="7964355" y="6021000"/>
            <a:ext cx="2358287" cy="268087"/>
          </a:xfrm>
          <a:prstGeom prst="rect">
            <a:avLst/>
          </a:prstGeom>
        </p:spPr>
        <p:txBody>
          <a:bodyPr lIns="0" tIns="0" rIns="0" bIns="0" rtlCol="0" anchor="t">
            <a:spAutoFit/>
          </a:bodyPr>
          <a:lstStyle/>
          <a:p>
            <a:pPr algn="ctr">
              <a:lnSpc>
                <a:spcPts val="2105"/>
              </a:lnSpc>
            </a:pPr>
            <a:r>
              <a:rPr lang="en-US" sz="1697" b="1" dirty="0">
                <a:solidFill>
                  <a:srgbClr val="000000"/>
                </a:solidFill>
                <a:latin typeface="Canva Sans"/>
                <a:ea typeface="Canva Sans"/>
                <a:cs typeface="Canva Sans"/>
                <a:sym typeface="Canva Sans"/>
              </a:rPr>
              <a:t>Conclusion</a:t>
            </a:r>
          </a:p>
        </p:txBody>
      </p:sp>
      <p:sp>
        <p:nvSpPr>
          <p:cNvPr id="44" name="TextBox 44"/>
          <p:cNvSpPr txBox="1"/>
          <p:nvPr/>
        </p:nvSpPr>
        <p:spPr>
          <a:xfrm>
            <a:off x="11671220" y="4795700"/>
            <a:ext cx="1847223" cy="1200068"/>
          </a:xfrm>
          <a:prstGeom prst="rect">
            <a:avLst/>
          </a:prstGeom>
        </p:spPr>
        <p:txBody>
          <a:bodyPr lIns="0" tIns="0" rIns="0" bIns="0" rtlCol="0" anchor="t">
            <a:spAutoFit/>
          </a:bodyPr>
          <a:lstStyle/>
          <a:p>
            <a:pPr marL="0" lvl="0" indent="0" algn="ctr">
              <a:lnSpc>
                <a:spcPts val="8992"/>
              </a:lnSpc>
              <a:spcBef>
                <a:spcPct val="0"/>
              </a:spcBef>
            </a:pPr>
            <a:r>
              <a:rPr lang="en-US" sz="6516">
                <a:solidFill>
                  <a:srgbClr val="000000"/>
                </a:solidFill>
                <a:latin typeface="Codec Pro ExtraBold"/>
                <a:ea typeface="Codec Pro ExtraBold"/>
                <a:cs typeface="Codec Pro ExtraBold"/>
                <a:sym typeface="Codec Pro ExtraBold"/>
              </a:rPr>
              <a:t>18</a:t>
            </a:r>
          </a:p>
        </p:txBody>
      </p:sp>
      <p:sp>
        <p:nvSpPr>
          <p:cNvPr id="45" name="TextBox 45"/>
          <p:cNvSpPr txBox="1"/>
          <p:nvPr/>
        </p:nvSpPr>
        <p:spPr>
          <a:xfrm>
            <a:off x="11416189" y="6021000"/>
            <a:ext cx="2358287" cy="268087"/>
          </a:xfrm>
          <a:prstGeom prst="rect">
            <a:avLst/>
          </a:prstGeom>
        </p:spPr>
        <p:txBody>
          <a:bodyPr lIns="0" tIns="0" rIns="0" bIns="0" rtlCol="0" anchor="t">
            <a:spAutoFit/>
          </a:bodyPr>
          <a:lstStyle/>
          <a:p>
            <a:pPr algn="ctr">
              <a:lnSpc>
                <a:spcPts val="2105"/>
              </a:lnSpc>
            </a:pPr>
            <a:r>
              <a:rPr lang="en-US" sz="1697" b="1" dirty="0">
                <a:solidFill>
                  <a:srgbClr val="000000"/>
                </a:solidFill>
                <a:latin typeface="Canva Sans"/>
                <a:ea typeface="Canva Sans"/>
                <a:cs typeface="Canva Sans"/>
                <a:sym typeface="Canva Sans"/>
              </a:rPr>
              <a:t>References</a:t>
            </a:r>
          </a:p>
        </p:txBody>
      </p:sp>
      <p:sp>
        <p:nvSpPr>
          <p:cNvPr id="46" name="TextBox 46"/>
          <p:cNvSpPr txBox="1"/>
          <p:nvPr/>
        </p:nvSpPr>
        <p:spPr>
          <a:xfrm>
            <a:off x="5922790" y="597165"/>
            <a:ext cx="6440413" cy="1202568"/>
          </a:xfrm>
          <a:prstGeom prst="rect">
            <a:avLst/>
          </a:prstGeom>
        </p:spPr>
        <p:txBody>
          <a:bodyPr lIns="0" tIns="0" rIns="0" bIns="0" rtlCol="0" anchor="t">
            <a:spAutoFit/>
          </a:bodyPr>
          <a:lstStyle/>
          <a:p>
            <a:pPr algn="ctr">
              <a:lnSpc>
                <a:spcPts val="9054"/>
              </a:lnSpc>
            </a:pPr>
            <a:r>
              <a:rPr lang="en-US" sz="6560">
                <a:solidFill>
                  <a:srgbClr val="FF4454"/>
                </a:solidFill>
                <a:latin typeface="Codec Pro ExtraBold"/>
                <a:ea typeface="Codec Pro ExtraBold"/>
                <a:cs typeface="Codec Pro ExtraBold"/>
                <a:sym typeface="Codec Pro ExtraBold"/>
              </a:rPr>
              <a:t>Contents</a:t>
            </a:r>
          </a:p>
        </p:txBody>
      </p:sp>
      <p:sp>
        <p:nvSpPr>
          <p:cNvPr id="47" name="TextBox 47"/>
          <p:cNvSpPr txBox="1"/>
          <p:nvPr/>
        </p:nvSpPr>
        <p:spPr>
          <a:xfrm>
            <a:off x="4511581" y="8489149"/>
            <a:ext cx="2358287" cy="535275"/>
          </a:xfrm>
          <a:prstGeom prst="rect">
            <a:avLst/>
          </a:prstGeom>
        </p:spPr>
        <p:txBody>
          <a:bodyPr lIns="0" tIns="0" rIns="0" bIns="0" rtlCol="0" anchor="t">
            <a:spAutoFit/>
          </a:bodyPr>
          <a:lstStyle/>
          <a:p>
            <a:pPr algn="ctr">
              <a:lnSpc>
                <a:spcPts val="2105"/>
              </a:lnSpc>
            </a:pPr>
            <a:r>
              <a:rPr lang="en-US" sz="1697">
                <a:solidFill>
                  <a:srgbClr val="000000"/>
                </a:solidFill>
                <a:latin typeface="Canva Sans"/>
                <a:ea typeface="Canva Sans"/>
                <a:cs typeface="Canva Sans"/>
                <a:sym typeface="Canva Sans"/>
              </a:rPr>
              <a:t>Structure and Roles of PERT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357611" y="-1286368"/>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5" name="Group 5"/>
          <p:cNvGrpSpPr/>
          <p:nvPr/>
        </p:nvGrpSpPr>
        <p:grpSpPr>
          <a:xfrm>
            <a:off x="743479" y="690861"/>
            <a:ext cx="1191540" cy="11915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8" name="Group 8"/>
          <p:cNvGrpSpPr/>
          <p:nvPr/>
        </p:nvGrpSpPr>
        <p:grpSpPr>
          <a:xfrm>
            <a:off x="10551030" y="4349936"/>
            <a:ext cx="11381566" cy="1138156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11" name="Group 11"/>
          <p:cNvGrpSpPr/>
          <p:nvPr/>
        </p:nvGrpSpPr>
        <p:grpSpPr>
          <a:xfrm>
            <a:off x="10007156" y="2336213"/>
            <a:ext cx="8280844" cy="7072900"/>
            <a:chOff x="0" y="0"/>
            <a:chExt cx="951614" cy="812800"/>
          </a:xfrm>
        </p:grpSpPr>
        <p:sp>
          <p:nvSpPr>
            <p:cNvPr id="12" name="Freeform 12"/>
            <p:cNvSpPr/>
            <p:nvPr/>
          </p:nvSpPr>
          <p:spPr>
            <a:xfrm>
              <a:off x="0" y="0"/>
              <a:ext cx="951614" cy="812800"/>
            </a:xfrm>
            <a:custGeom>
              <a:avLst/>
              <a:gdLst/>
              <a:ahLst/>
              <a:cxnLst/>
              <a:rect l="l" t="t" r="r" b="b"/>
              <a:pathLst>
                <a:path w="951614" h="812800">
                  <a:moveTo>
                    <a:pt x="475807" y="0"/>
                  </a:moveTo>
                  <a:cubicBezTo>
                    <a:pt x="213026" y="0"/>
                    <a:pt x="0" y="181951"/>
                    <a:pt x="0" y="406400"/>
                  </a:cubicBezTo>
                  <a:cubicBezTo>
                    <a:pt x="0" y="630849"/>
                    <a:pt x="213026" y="812800"/>
                    <a:pt x="475807" y="812800"/>
                  </a:cubicBezTo>
                  <a:cubicBezTo>
                    <a:pt x="738588" y="812800"/>
                    <a:pt x="951614" y="630849"/>
                    <a:pt x="951614" y="406400"/>
                  </a:cubicBezTo>
                  <a:cubicBezTo>
                    <a:pt x="951614" y="181951"/>
                    <a:pt x="738588" y="0"/>
                    <a:pt x="475807" y="0"/>
                  </a:cubicBezTo>
                  <a:close/>
                </a:path>
              </a:pathLst>
            </a:custGeom>
            <a:blipFill>
              <a:blip r:embed="rId2"/>
              <a:stretch>
                <a:fillRect l="-23800" r="-23800"/>
              </a:stretch>
            </a:blipFill>
            <a:ln w="171450" cap="sq">
              <a:solidFill>
                <a:srgbClr val="FFFFFF"/>
              </a:solidFill>
              <a:prstDash val="solid"/>
              <a:miter/>
            </a:ln>
          </p:spPr>
          <p:txBody>
            <a:bodyPr/>
            <a:lstStyle/>
            <a:p>
              <a:endParaRPr lang="en-US"/>
            </a:p>
          </p:txBody>
        </p:sp>
      </p:grpSp>
      <p:grpSp>
        <p:nvGrpSpPr>
          <p:cNvPr id="13" name="Group 13"/>
          <p:cNvGrpSpPr/>
          <p:nvPr/>
        </p:nvGrpSpPr>
        <p:grpSpPr>
          <a:xfrm>
            <a:off x="9144000" y="7727421"/>
            <a:ext cx="1038609" cy="103860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16" name="Group 16"/>
          <p:cNvGrpSpPr/>
          <p:nvPr/>
        </p:nvGrpSpPr>
        <p:grpSpPr>
          <a:xfrm>
            <a:off x="16837583" y="1599948"/>
            <a:ext cx="399568" cy="399568"/>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8" name="TextBox 18"/>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19" name="Group 19"/>
          <p:cNvGrpSpPr/>
          <p:nvPr/>
        </p:nvGrpSpPr>
        <p:grpSpPr>
          <a:xfrm>
            <a:off x="940417" y="4253795"/>
            <a:ext cx="389240" cy="389240"/>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21" name="TextBox 21"/>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22" name="TextBox 22"/>
          <p:cNvSpPr txBox="1"/>
          <p:nvPr/>
        </p:nvSpPr>
        <p:spPr>
          <a:xfrm>
            <a:off x="1248647" y="2461956"/>
            <a:ext cx="7038635" cy="1439323"/>
          </a:xfrm>
          <a:prstGeom prst="rect">
            <a:avLst/>
          </a:prstGeom>
        </p:spPr>
        <p:txBody>
          <a:bodyPr lIns="0" tIns="0" rIns="0" bIns="0" rtlCol="0" anchor="t">
            <a:spAutoFit/>
          </a:bodyPr>
          <a:lstStyle/>
          <a:p>
            <a:pPr algn="l">
              <a:lnSpc>
                <a:spcPts val="11275"/>
              </a:lnSpc>
            </a:pPr>
            <a:r>
              <a:rPr lang="en-US" sz="9396">
                <a:solidFill>
                  <a:srgbClr val="FF4454"/>
                </a:solidFill>
                <a:latin typeface="Anton"/>
                <a:ea typeface="Anton"/>
                <a:cs typeface="Anton"/>
                <a:sym typeface="Anton"/>
              </a:rPr>
              <a:t>INTRODUCTION</a:t>
            </a:r>
          </a:p>
        </p:txBody>
      </p:sp>
      <p:sp>
        <p:nvSpPr>
          <p:cNvPr id="23" name="TextBox 23"/>
          <p:cNvSpPr txBox="1"/>
          <p:nvPr/>
        </p:nvSpPr>
        <p:spPr>
          <a:xfrm>
            <a:off x="1445586" y="4129970"/>
            <a:ext cx="6841696" cy="5575677"/>
          </a:xfrm>
          <a:prstGeom prst="rect">
            <a:avLst/>
          </a:prstGeom>
        </p:spPr>
        <p:txBody>
          <a:bodyPr lIns="0" tIns="0" rIns="0" bIns="0" rtlCol="0" anchor="t">
            <a:spAutoFit/>
          </a:bodyPr>
          <a:lstStyle/>
          <a:p>
            <a:pPr algn="l">
              <a:lnSpc>
                <a:spcPts val="4494"/>
              </a:lnSpc>
            </a:pPr>
            <a:r>
              <a:rPr lang="en-US" sz="2644" b="1">
                <a:solidFill>
                  <a:srgbClr val="FFFFFF">
                    <a:alpha val="80000"/>
                  </a:srgbClr>
                </a:solidFill>
                <a:latin typeface="Open Sans 2 Bold"/>
                <a:ea typeface="Open Sans 2 Bold"/>
                <a:cs typeface="Open Sans 2 Bold"/>
                <a:sym typeface="Open Sans 2 Bold"/>
              </a:rPr>
              <a:t>A data warehouse in business is a centralized system that stores and organizes large volumes of data from various sources. </a:t>
            </a:r>
          </a:p>
          <a:p>
            <a:pPr algn="l">
              <a:lnSpc>
                <a:spcPts val="4494"/>
              </a:lnSpc>
            </a:pPr>
            <a:endParaRPr lang="en-US" sz="2644" b="1">
              <a:solidFill>
                <a:srgbClr val="FFFFFF">
                  <a:alpha val="80000"/>
                </a:srgbClr>
              </a:solidFill>
              <a:latin typeface="Open Sans 2 Bold"/>
              <a:ea typeface="Open Sans 2 Bold"/>
              <a:cs typeface="Open Sans 2 Bold"/>
              <a:sym typeface="Open Sans 2 Bold"/>
            </a:endParaRPr>
          </a:p>
          <a:p>
            <a:pPr marL="0" lvl="0" indent="0" algn="l">
              <a:lnSpc>
                <a:spcPts val="4494"/>
              </a:lnSpc>
              <a:spcBef>
                <a:spcPct val="0"/>
              </a:spcBef>
            </a:pPr>
            <a:r>
              <a:rPr lang="en-US" sz="2644" b="1">
                <a:solidFill>
                  <a:srgbClr val="FFFFFF">
                    <a:alpha val="80000"/>
                  </a:srgbClr>
                </a:solidFill>
                <a:latin typeface="Open Sans 2 Bold"/>
                <a:ea typeface="Open Sans 2 Bold"/>
                <a:cs typeface="Open Sans 2 Bold"/>
                <a:sym typeface="Open Sans 2 Bold"/>
              </a:rPr>
              <a:t>It supports analysis, reporting, and decision-making by providing quick access to historical data, helping businesses identify trends and make informed decisions.</a:t>
            </a:r>
          </a:p>
        </p:txBody>
      </p:sp>
      <p:sp>
        <p:nvSpPr>
          <p:cNvPr id="24" name="TextBox 24"/>
          <p:cNvSpPr txBox="1"/>
          <p:nvPr/>
        </p:nvSpPr>
        <p:spPr>
          <a:xfrm>
            <a:off x="1659761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b="1">
                <a:solidFill>
                  <a:srgbClr val="000000"/>
                </a:solidFill>
                <a:latin typeface="Open Sans 1 Bold"/>
                <a:ea typeface="Open Sans 1 Bold"/>
                <a:cs typeface="Open Sans 1 Bold"/>
                <a:sym typeface="Open Sans 1 Bold"/>
              </a:rPr>
              <a:t>4</a:t>
            </a:r>
          </a:p>
        </p:txBody>
      </p:sp>
      <p:grpSp>
        <p:nvGrpSpPr>
          <p:cNvPr id="25" name="Group 25"/>
          <p:cNvGrpSpPr/>
          <p:nvPr/>
        </p:nvGrpSpPr>
        <p:grpSpPr>
          <a:xfrm>
            <a:off x="940417" y="7081435"/>
            <a:ext cx="389240" cy="389240"/>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27" name="TextBox 27"/>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6001640" y="8589295"/>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5" name="Group 5"/>
          <p:cNvGrpSpPr/>
          <p:nvPr/>
        </p:nvGrpSpPr>
        <p:grpSpPr>
          <a:xfrm>
            <a:off x="16837583" y="1599948"/>
            <a:ext cx="399568" cy="39956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8" name="Group 8"/>
          <p:cNvGrpSpPr/>
          <p:nvPr/>
        </p:nvGrpSpPr>
        <p:grpSpPr>
          <a:xfrm>
            <a:off x="1935019" y="4817477"/>
            <a:ext cx="389240" cy="38924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sp>
        <p:nvSpPr>
          <p:cNvPr id="11" name="TextBox 11"/>
          <p:cNvSpPr txBox="1"/>
          <p:nvPr/>
        </p:nvSpPr>
        <p:spPr>
          <a:xfrm>
            <a:off x="1970000" y="1028700"/>
            <a:ext cx="14348001" cy="2924175"/>
          </a:xfrm>
          <a:prstGeom prst="rect">
            <a:avLst/>
          </a:prstGeom>
        </p:spPr>
        <p:txBody>
          <a:bodyPr lIns="0" tIns="0" rIns="0" bIns="0" rtlCol="0" anchor="t">
            <a:spAutoFit/>
          </a:bodyPr>
          <a:lstStyle/>
          <a:p>
            <a:pPr algn="ctr">
              <a:lnSpc>
                <a:spcPts val="8282"/>
              </a:lnSpc>
            </a:pPr>
            <a:r>
              <a:rPr lang="en-US" sz="6902">
                <a:solidFill>
                  <a:srgbClr val="FF4454"/>
                </a:solidFill>
                <a:latin typeface="Anton"/>
                <a:ea typeface="Anton"/>
                <a:cs typeface="Anton"/>
                <a:sym typeface="Anton"/>
              </a:rPr>
              <a:t>DATA WAREHOUSING: A SOLUTION FOR BUSINESS PAIN POINTS</a:t>
            </a:r>
          </a:p>
          <a:p>
            <a:pPr algn="ctr">
              <a:lnSpc>
                <a:spcPts val="6538"/>
              </a:lnSpc>
            </a:pPr>
            <a:endParaRPr lang="en-US" sz="6902">
              <a:solidFill>
                <a:srgbClr val="FF4454"/>
              </a:solidFill>
              <a:latin typeface="Anton"/>
              <a:ea typeface="Anton"/>
              <a:cs typeface="Anton"/>
              <a:sym typeface="Anton"/>
            </a:endParaRPr>
          </a:p>
        </p:txBody>
      </p:sp>
      <p:sp>
        <p:nvSpPr>
          <p:cNvPr id="12" name="TextBox 12"/>
          <p:cNvSpPr txBox="1"/>
          <p:nvPr/>
        </p:nvSpPr>
        <p:spPr>
          <a:xfrm>
            <a:off x="2530789" y="4801794"/>
            <a:ext cx="3288615" cy="338883"/>
          </a:xfrm>
          <a:prstGeom prst="rect">
            <a:avLst/>
          </a:prstGeom>
        </p:spPr>
        <p:txBody>
          <a:bodyPr lIns="0" tIns="0" rIns="0" bIns="0" rtlCol="0" anchor="t">
            <a:spAutoFit/>
          </a:bodyPr>
          <a:lstStyle/>
          <a:p>
            <a:pPr algn="l">
              <a:lnSpc>
                <a:spcPts val="2846"/>
              </a:lnSpc>
            </a:pPr>
            <a:r>
              <a:rPr lang="en-US" sz="2033" b="1" spc="130">
                <a:solidFill>
                  <a:srgbClr val="FFFFFF"/>
                </a:solidFill>
                <a:latin typeface="Montserrat Bold"/>
                <a:ea typeface="Montserrat Bold"/>
                <a:cs typeface="Montserrat Bold"/>
                <a:sym typeface="Montserrat Bold"/>
              </a:rPr>
              <a:t>Data Silos</a:t>
            </a:r>
          </a:p>
        </p:txBody>
      </p:sp>
      <p:sp>
        <p:nvSpPr>
          <p:cNvPr id="13" name="TextBox 13"/>
          <p:cNvSpPr txBox="1"/>
          <p:nvPr/>
        </p:nvSpPr>
        <p:spPr>
          <a:xfrm>
            <a:off x="1935019" y="5429432"/>
            <a:ext cx="6986401" cy="660399"/>
          </a:xfrm>
          <a:prstGeom prst="rect">
            <a:avLst/>
          </a:prstGeom>
        </p:spPr>
        <p:txBody>
          <a:bodyPr lIns="0" tIns="0" rIns="0" bIns="0" rtlCol="0" anchor="t">
            <a:spAutoFit/>
          </a:bodyPr>
          <a:lstStyle/>
          <a:p>
            <a:pPr marL="0" lvl="0" indent="0" algn="l">
              <a:lnSpc>
                <a:spcPts val="2720"/>
              </a:lnSpc>
              <a:spcBef>
                <a:spcPct val="0"/>
              </a:spcBef>
            </a:pPr>
            <a:r>
              <a:rPr lang="en-US" sz="1600">
                <a:solidFill>
                  <a:srgbClr val="FFFFFF">
                    <a:alpha val="80000"/>
                  </a:srgbClr>
                </a:solidFill>
                <a:latin typeface="Open Sans 2"/>
                <a:ea typeface="Open Sans 2"/>
                <a:cs typeface="Open Sans 2"/>
                <a:sym typeface="Open Sans 2"/>
              </a:rPr>
              <a:t>By consolidating details from different systems, data warehouses break down silos and provide a unified view of the business.</a:t>
            </a:r>
          </a:p>
        </p:txBody>
      </p:sp>
      <p:grpSp>
        <p:nvGrpSpPr>
          <p:cNvPr id="14" name="Group 14"/>
          <p:cNvGrpSpPr/>
          <p:nvPr/>
        </p:nvGrpSpPr>
        <p:grpSpPr>
          <a:xfrm>
            <a:off x="9629677" y="4754260"/>
            <a:ext cx="389240" cy="389240"/>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6" name="TextBox 16"/>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sp>
        <p:nvSpPr>
          <p:cNvPr id="17" name="TextBox 17"/>
          <p:cNvSpPr txBox="1"/>
          <p:nvPr/>
        </p:nvSpPr>
        <p:spPr>
          <a:xfrm>
            <a:off x="10225447" y="4738577"/>
            <a:ext cx="3849435" cy="338883"/>
          </a:xfrm>
          <a:prstGeom prst="rect">
            <a:avLst/>
          </a:prstGeom>
        </p:spPr>
        <p:txBody>
          <a:bodyPr lIns="0" tIns="0" rIns="0" bIns="0" rtlCol="0" anchor="t">
            <a:spAutoFit/>
          </a:bodyPr>
          <a:lstStyle/>
          <a:p>
            <a:pPr algn="l">
              <a:lnSpc>
                <a:spcPts val="2846"/>
              </a:lnSpc>
            </a:pPr>
            <a:r>
              <a:rPr lang="en-US" sz="2033" b="1" spc="130">
                <a:solidFill>
                  <a:srgbClr val="FFFFFF"/>
                </a:solidFill>
                <a:latin typeface="Montserrat Bold"/>
                <a:ea typeface="Montserrat Bold"/>
                <a:cs typeface="Montserrat Bold"/>
                <a:sym typeface="Montserrat Bold"/>
              </a:rPr>
              <a:t>Inefficient Reporting</a:t>
            </a:r>
          </a:p>
        </p:txBody>
      </p:sp>
      <p:sp>
        <p:nvSpPr>
          <p:cNvPr id="18" name="TextBox 18"/>
          <p:cNvSpPr txBox="1"/>
          <p:nvPr/>
        </p:nvSpPr>
        <p:spPr>
          <a:xfrm>
            <a:off x="9629677" y="5429432"/>
            <a:ext cx="6986401" cy="660399"/>
          </a:xfrm>
          <a:prstGeom prst="rect">
            <a:avLst/>
          </a:prstGeom>
        </p:spPr>
        <p:txBody>
          <a:bodyPr lIns="0" tIns="0" rIns="0" bIns="0" rtlCol="0" anchor="t">
            <a:spAutoFit/>
          </a:bodyPr>
          <a:lstStyle/>
          <a:p>
            <a:pPr marL="0" lvl="0" indent="0" algn="l">
              <a:lnSpc>
                <a:spcPts val="2720"/>
              </a:lnSpc>
              <a:spcBef>
                <a:spcPct val="0"/>
              </a:spcBef>
            </a:pPr>
            <a:r>
              <a:rPr lang="en-US" sz="1600">
                <a:solidFill>
                  <a:srgbClr val="FFFFFF">
                    <a:alpha val="80000"/>
                  </a:srgbClr>
                </a:solidFill>
                <a:latin typeface="Open Sans 2"/>
                <a:ea typeface="Open Sans 2"/>
                <a:cs typeface="Open Sans 2"/>
                <a:sym typeface="Open Sans 2"/>
              </a:rPr>
              <a:t>hey streamline reporting processes by providing a centralized source for analysis, reducing the time and effort required to generate reports.</a:t>
            </a:r>
          </a:p>
        </p:txBody>
      </p:sp>
      <p:grpSp>
        <p:nvGrpSpPr>
          <p:cNvPr id="19" name="Group 19"/>
          <p:cNvGrpSpPr/>
          <p:nvPr/>
        </p:nvGrpSpPr>
        <p:grpSpPr>
          <a:xfrm>
            <a:off x="1935019" y="6518456"/>
            <a:ext cx="389240" cy="389240"/>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21" name="TextBox 21"/>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sp>
        <p:nvSpPr>
          <p:cNvPr id="22" name="TextBox 22"/>
          <p:cNvSpPr txBox="1"/>
          <p:nvPr/>
        </p:nvSpPr>
        <p:spPr>
          <a:xfrm>
            <a:off x="2530789" y="6502773"/>
            <a:ext cx="3288615" cy="338883"/>
          </a:xfrm>
          <a:prstGeom prst="rect">
            <a:avLst/>
          </a:prstGeom>
        </p:spPr>
        <p:txBody>
          <a:bodyPr lIns="0" tIns="0" rIns="0" bIns="0" rtlCol="0" anchor="t">
            <a:spAutoFit/>
          </a:bodyPr>
          <a:lstStyle/>
          <a:p>
            <a:pPr algn="l">
              <a:lnSpc>
                <a:spcPts val="2846"/>
              </a:lnSpc>
            </a:pPr>
            <a:r>
              <a:rPr lang="en-US" sz="2033" b="1" spc="130">
                <a:solidFill>
                  <a:srgbClr val="FFFFFF"/>
                </a:solidFill>
                <a:latin typeface="Montserrat Bold"/>
                <a:ea typeface="Montserrat Bold"/>
                <a:cs typeface="Montserrat Bold"/>
                <a:sym typeface="Montserrat Bold"/>
              </a:rPr>
              <a:t>Poor Quality</a:t>
            </a:r>
          </a:p>
        </p:txBody>
      </p:sp>
      <p:sp>
        <p:nvSpPr>
          <p:cNvPr id="23" name="TextBox 23"/>
          <p:cNvSpPr txBox="1"/>
          <p:nvPr/>
        </p:nvSpPr>
        <p:spPr>
          <a:xfrm>
            <a:off x="1935019" y="7130410"/>
            <a:ext cx="6986401" cy="660399"/>
          </a:xfrm>
          <a:prstGeom prst="rect">
            <a:avLst/>
          </a:prstGeom>
        </p:spPr>
        <p:txBody>
          <a:bodyPr lIns="0" tIns="0" rIns="0" bIns="0" rtlCol="0" anchor="t">
            <a:spAutoFit/>
          </a:bodyPr>
          <a:lstStyle/>
          <a:p>
            <a:pPr marL="0" lvl="0" indent="0" algn="l">
              <a:lnSpc>
                <a:spcPts val="2720"/>
              </a:lnSpc>
              <a:spcBef>
                <a:spcPct val="0"/>
              </a:spcBef>
            </a:pPr>
            <a:r>
              <a:rPr lang="en-US" sz="1600">
                <a:solidFill>
                  <a:srgbClr val="FFFFFF">
                    <a:alpha val="80000"/>
                  </a:srgbClr>
                </a:solidFill>
                <a:latin typeface="Open Sans 2"/>
                <a:ea typeface="Open Sans 2"/>
                <a:cs typeface="Open Sans 2"/>
                <a:sym typeface="Open Sans 2"/>
              </a:rPr>
              <a:t>Data warehouse concepts improve quality by cleaning, standardizing, and validating data before it's stored.</a:t>
            </a:r>
          </a:p>
        </p:txBody>
      </p:sp>
      <p:grpSp>
        <p:nvGrpSpPr>
          <p:cNvPr id="24" name="Group 24"/>
          <p:cNvGrpSpPr/>
          <p:nvPr/>
        </p:nvGrpSpPr>
        <p:grpSpPr>
          <a:xfrm>
            <a:off x="9629677" y="6518456"/>
            <a:ext cx="389240" cy="389240"/>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26" name="TextBox 26"/>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sp>
        <p:nvSpPr>
          <p:cNvPr id="27" name="TextBox 27"/>
          <p:cNvSpPr txBox="1"/>
          <p:nvPr/>
        </p:nvSpPr>
        <p:spPr>
          <a:xfrm>
            <a:off x="10225447" y="6502773"/>
            <a:ext cx="5775896" cy="338883"/>
          </a:xfrm>
          <a:prstGeom prst="rect">
            <a:avLst/>
          </a:prstGeom>
        </p:spPr>
        <p:txBody>
          <a:bodyPr lIns="0" tIns="0" rIns="0" bIns="0" rtlCol="0" anchor="t">
            <a:spAutoFit/>
          </a:bodyPr>
          <a:lstStyle/>
          <a:p>
            <a:pPr algn="l">
              <a:lnSpc>
                <a:spcPts val="2846"/>
              </a:lnSpc>
            </a:pPr>
            <a:r>
              <a:rPr lang="en-US" sz="2033" b="1" spc="130">
                <a:solidFill>
                  <a:srgbClr val="FFFFFF"/>
                </a:solidFill>
                <a:latin typeface="Montserrat Bold"/>
                <a:ea typeface="Montserrat Bold"/>
                <a:cs typeface="Montserrat Bold"/>
                <a:sym typeface="Montserrat Bold"/>
              </a:rPr>
              <a:t>Slow Decision Making</a:t>
            </a:r>
          </a:p>
        </p:txBody>
      </p:sp>
      <p:sp>
        <p:nvSpPr>
          <p:cNvPr id="28" name="TextBox 28"/>
          <p:cNvSpPr txBox="1"/>
          <p:nvPr/>
        </p:nvSpPr>
        <p:spPr>
          <a:xfrm>
            <a:off x="9629677" y="7130410"/>
            <a:ext cx="6986401" cy="660399"/>
          </a:xfrm>
          <a:prstGeom prst="rect">
            <a:avLst/>
          </a:prstGeom>
        </p:spPr>
        <p:txBody>
          <a:bodyPr lIns="0" tIns="0" rIns="0" bIns="0" rtlCol="0" anchor="t">
            <a:spAutoFit/>
          </a:bodyPr>
          <a:lstStyle/>
          <a:p>
            <a:pPr marL="0" lvl="0" indent="0" algn="l">
              <a:lnSpc>
                <a:spcPts val="2720"/>
              </a:lnSpc>
              <a:spcBef>
                <a:spcPct val="0"/>
              </a:spcBef>
            </a:pPr>
            <a:r>
              <a:rPr lang="en-US" sz="1600">
                <a:solidFill>
                  <a:srgbClr val="FFFFFF">
                    <a:alpha val="80000"/>
                  </a:srgbClr>
                </a:solidFill>
                <a:latin typeface="Open Sans 2"/>
                <a:ea typeface="Open Sans 2"/>
                <a:cs typeface="Open Sans 2"/>
                <a:sym typeface="Open Sans 2"/>
              </a:rPr>
              <a:t>By providing easy access, data warehouses enable organizations to make faster and more informed decisions.</a:t>
            </a:r>
          </a:p>
        </p:txBody>
      </p:sp>
      <p:grpSp>
        <p:nvGrpSpPr>
          <p:cNvPr id="29" name="Group 29"/>
          <p:cNvGrpSpPr/>
          <p:nvPr/>
        </p:nvGrpSpPr>
        <p:grpSpPr>
          <a:xfrm>
            <a:off x="-1357611" y="-1286368"/>
            <a:ext cx="3086100" cy="3086100"/>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31" name="TextBox 31"/>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32" name="Group 32"/>
          <p:cNvGrpSpPr/>
          <p:nvPr/>
        </p:nvGrpSpPr>
        <p:grpSpPr>
          <a:xfrm>
            <a:off x="743479" y="690861"/>
            <a:ext cx="1191540" cy="1191540"/>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34" name="TextBox 34"/>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35" name="TextBox 35"/>
          <p:cNvSpPr txBox="1"/>
          <p:nvPr/>
        </p:nvSpPr>
        <p:spPr>
          <a:xfrm>
            <a:off x="16692428" y="9306816"/>
            <a:ext cx="152400" cy="200025"/>
          </a:xfrm>
          <a:prstGeom prst="rect">
            <a:avLst/>
          </a:prstGeom>
        </p:spPr>
        <p:txBody>
          <a:bodyPr wrap="none" lIns="0" tIns="0" rIns="0" bIns="0" rtlCol="0" anchor="t">
            <a:spAutoFit/>
          </a:bodyPr>
          <a:lstStyle/>
          <a:p>
            <a:pPr algn="ctr">
              <a:lnSpc>
                <a:spcPts val="2800"/>
              </a:lnSpc>
              <a:spcBef>
                <a:spcPct val="0"/>
              </a:spcBef>
            </a:pPr>
            <a:r>
              <a:rPr lang="en-US" sz="2000" b="1">
                <a:solidFill>
                  <a:srgbClr val="000000"/>
                </a:solidFill>
                <a:latin typeface="Open Sans 1 Bold"/>
                <a:ea typeface="Open Sans 1 Bold"/>
                <a:cs typeface="Open Sans 1 Bold"/>
                <a:sym typeface="Open Sans 1 Bold"/>
              </a:rPr>
              <a:t>5</a:t>
            </a:r>
          </a:p>
        </p:txBody>
      </p:sp>
      <p:sp>
        <p:nvSpPr>
          <p:cNvPr id="36" name="TextBox 36"/>
          <p:cNvSpPr txBox="1"/>
          <p:nvPr/>
        </p:nvSpPr>
        <p:spPr>
          <a:xfrm>
            <a:off x="4599810" y="3229940"/>
            <a:ext cx="9088380" cy="541480"/>
          </a:xfrm>
          <a:prstGeom prst="rect">
            <a:avLst/>
          </a:prstGeom>
        </p:spPr>
        <p:txBody>
          <a:bodyPr lIns="0" tIns="0" rIns="0" bIns="0" rtlCol="0" anchor="t">
            <a:spAutoFit/>
          </a:bodyPr>
          <a:lstStyle/>
          <a:p>
            <a:pPr algn="l">
              <a:lnSpc>
                <a:spcPts val="2179"/>
              </a:lnSpc>
            </a:pPr>
            <a:r>
              <a:rPr lang="en-US" sz="1556" b="1" spc="99">
                <a:solidFill>
                  <a:srgbClr val="FFFFFF"/>
                </a:solidFill>
                <a:latin typeface="Montserrat Bold"/>
                <a:ea typeface="Montserrat Bold"/>
                <a:cs typeface="Montserrat Bold"/>
                <a:sym typeface="Montserrat Bold"/>
              </a:rPr>
              <a:t>It's a critical component of data warehouse business intelligence (BI) systems, providing a foundation for analysis, reporting, and decision-making.</a:t>
            </a:r>
          </a:p>
        </p:txBody>
      </p:sp>
      <p:grpSp>
        <p:nvGrpSpPr>
          <p:cNvPr id="37" name="Group 37"/>
          <p:cNvGrpSpPr/>
          <p:nvPr/>
        </p:nvGrpSpPr>
        <p:grpSpPr>
          <a:xfrm>
            <a:off x="5650799" y="8238485"/>
            <a:ext cx="389240" cy="389240"/>
            <a:chOff x="0" y="0"/>
            <a:chExt cx="812800" cy="812800"/>
          </a:xfrm>
        </p:grpSpPr>
        <p:sp>
          <p:nvSpPr>
            <p:cNvPr id="38" name="Freeform 3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39" name="TextBox 39"/>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sp>
        <p:nvSpPr>
          <p:cNvPr id="40" name="TextBox 40"/>
          <p:cNvSpPr txBox="1"/>
          <p:nvPr/>
        </p:nvSpPr>
        <p:spPr>
          <a:xfrm>
            <a:off x="6256052" y="8250412"/>
            <a:ext cx="5775896" cy="338883"/>
          </a:xfrm>
          <a:prstGeom prst="rect">
            <a:avLst/>
          </a:prstGeom>
        </p:spPr>
        <p:txBody>
          <a:bodyPr lIns="0" tIns="0" rIns="0" bIns="0" rtlCol="0" anchor="t">
            <a:spAutoFit/>
          </a:bodyPr>
          <a:lstStyle/>
          <a:p>
            <a:pPr algn="l">
              <a:lnSpc>
                <a:spcPts val="2846"/>
              </a:lnSpc>
            </a:pPr>
            <a:r>
              <a:rPr lang="en-US" sz="2033" b="1" spc="130">
                <a:solidFill>
                  <a:srgbClr val="FFFFFF"/>
                </a:solidFill>
                <a:latin typeface="Montserrat Bold"/>
                <a:ea typeface="Montserrat Bold"/>
                <a:cs typeface="Montserrat Bold"/>
                <a:sym typeface="Montserrat Bold"/>
              </a:rPr>
              <a:t>Missed Opportunities</a:t>
            </a:r>
          </a:p>
        </p:txBody>
      </p:sp>
      <p:sp>
        <p:nvSpPr>
          <p:cNvPr id="41" name="TextBox 41"/>
          <p:cNvSpPr txBox="1"/>
          <p:nvPr/>
        </p:nvSpPr>
        <p:spPr>
          <a:xfrm>
            <a:off x="5650799" y="8844854"/>
            <a:ext cx="6986401" cy="660399"/>
          </a:xfrm>
          <a:prstGeom prst="rect">
            <a:avLst/>
          </a:prstGeom>
        </p:spPr>
        <p:txBody>
          <a:bodyPr lIns="0" tIns="0" rIns="0" bIns="0" rtlCol="0" anchor="t">
            <a:spAutoFit/>
          </a:bodyPr>
          <a:lstStyle/>
          <a:p>
            <a:pPr marL="0" lvl="0" indent="0" algn="l">
              <a:lnSpc>
                <a:spcPts val="2720"/>
              </a:lnSpc>
              <a:spcBef>
                <a:spcPct val="0"/>
              </a:spcBef>
            </a:pPr>
            <a:r>
              <a:rPr lang="en-US" sz="1600">
                <a:solidFill>
                  <a:srgbClr val="FFFFFF">
                    <a:alpha val="80000"/>
                  </a:srgbClr>
                </a:solidFill>
                <a:latin typeface="Open Sans 2"/>
                <a:ea typeface="Open Sans 2"/>
                <a:cs typeface="Open Sans 2"/>
                <a:sym typeface="Open Sans 2"/>
              </a:rPr>
              <a:t>They uncover hidden trends and patterns leading to new business opportunities by analyzing data pipelines.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6001640" y="8589295"/>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5" name="Group 5"/>
          <p:cNvGrpSpPr/>
          <p:nvPr/>
        </p:nvGrpSpPr>
        <p:grpSpPr>
          <a:xfrm>
            <a:off x="766823" y="3118875"/>
            <a:ext cx="479120" cy="47912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sp>
        <p:nvSpPr>
          <p:cNvPr id="8" name="TextBox 8"/>
          <p:cNvSpPr txBox="1"/>
          <p:nvPr/>
        </p:nvSpPr>
        <p:spPr>
          <a:xfrm>
            <a:off x="2192460" y="1051950"/>
            <a:ext cx="14348001" cy="1047750"/>
          </a:xfrm>
          <a:prstGeom prst="rect">
            <a:avLst/>
          </a:prstGeom>
        </p:spPr>
        <p:txBody>
          <a:bodyPr lIns="0" tIns="0" rIns="0" bIns="0" rtlCol="0" anchor="t">
            <a:spAutoFit/>
          </a:bodyPr>
          <a:lstStyle/>
          <a:p>
            <a:pPr algn="ctr">
              <a:lnSpc>
                <a:spcPts val="8282"/>
              </a:lnSpc>
            </a:pPr>
            <a:r>
              <a:rPr lang="en-US" sz="6902">
                <a:solidFill>
                  <a:srgbClr val="FF4454"/>
                </a:solidFill>
                <a:latin typeface="Anton"/>
                <a:ea typeface="Anton"/>
                <a:cs typeface="Anton"/>
                <a:sym typeface="Anton"/>
              </a:rPr>
              <a:t>MAIN DATA WAREHOUSE CHARACTERISTICS</a:t>
            </a:r>
          </a:p>
        </p:txBody>
      </p:sp>
      <p:sp>
        <p:nvSpPr>
          <p:cNvPr id="9" name="TextBox 9"/>
          <p:cNvSpPr txBox="1"/>
          <p:nvPr/>
        </p:nvSpPr>
        <p:spPr>
          <a:xfrm>
            <a:off x="1500163" y="3124616"/>
            <a:ext cx="7866297" cy="1042237"/>
          </a:xfrm>
          <a:prstGeom prst="rect">
            <a:avLst/>
          </a:prstGeom>
        </p:spPr>
        <p:txBody>
          <a:bodyPr lIns="0" tIns="0" rIns="0" bIns="0" rtlCol="0" anchor="t">
            <a:spAutoFit/>
          </a:bodyPr>
          <a:lstStyle/>
          <a:p>
            <a:pPr algn="l">
              <a:lnSpc>
                <a:spcPts val="2814"/>
              </a:lnSpc>
            </a:pPr>
            <a:r>
              <a:rPr lang="en-US" sz="2010" b="1" spc="128">
                <a:solidFill>
                  <a:srgbClr val="FFFFFF"/>
                </a:solidFill>
                <a:latin typeface="Montserrat Bold"/>
                <a:ea typeface="Montserrat Bold"/>
                <a:cs typeface="Montserrat Bold"/>
                <a:sym typeface="Montserrat Bold"/>
              </a:rPr>
              <a:t>Data warehouses are organized around business subjects or dimensions.</a:t>
            </a:r>
          </a:p>
          <a:p>
            <a:pPr algn="l">
              <a:lnSpc>
                <a:spcPts val="2814"/>
              </a:lnSpc>
            </a:pPr>
            <a:endParaRPr lang="en-US" sz="2010" b="1" spc="128">
              <a:solidFill>
                <a:srgbClr val="FFFFFF"/>
              </a:solidFill>
              <a:latin typeface="Montserrat Bold"/>
              <a:ea typeface="Montserrat Bold"/>
              <a:cs typeface="Montserrat Bold"/>
              <a:sym typeface="Montserrat Bold"/>
            </a:endParaRPr>
          </a:p>
        </p:txBody>
      </p:sp>
      <p:grpSp>
        <p:nvGrpSpPr>
          <p:cNvPr id="10" name="Group 10"/>
          <p:cNvGrpSpPr/>
          <p:nvPr/>
        </p:nvGrpSpPr>
        <p:grpSpPr>
          <a:xfrm>
            <a:off x="743479" y="5173232"/>
            <a:ext cx="479120" cy="479120"/>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grpSp>
        <p:nvGrpSpPr>
          <p:cNvPr id="13" name="Group 13"/>
          <p:cNvGrpSpPr/>
          <p:nvPr/>
        </p:nvGrpSpPr>
        <p:grpSpPr>
          <a:xfrm>
            <a:off x="755151" y="4130472"/>
            <a:ext cx="479120" cy="479120"/>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grpSp>
        <p:nvGrpSpPr>
          <p:cNvPr id="16" name="Group 16"/>
          <p:cNvGrpSpPr/>
          <p:nvPr/>
        </p:nvGrpSpPr>
        <p:grpSpPr>
          <a:xfrm>
            <a:off x="743479" y="6336933"/>
            <a:ext cx="479120" cy="479120"/>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8" name="TextBox 18"/>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grpSp>
        <p:nvGrpSpPr>
          <p:cNvPr id="19" name="Group 19"/>
          <p:cNvGrpSpPr/>
          <p:nvPr/>
        </p:nvGrpSpPr>
        <p:grpSpPr>
          <a:xfrm>
            <a:off x="-1357611" y="-1286368"/>
            <a:ext cx="3086100" cy="3086100"/>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21" name="TextBox 21"/>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22" name="Group 22"/>
          <p:cNvGrpSpPr/>
          <p:nvPr/>
        </p:nvGrpSpPr>
        <p:grpSpPr>
          <a:xfrm>
            <a:off x="743479" y="690861"/>
            <a:ext cx="1191540" cy="1191540"/>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24" name="TextBox 24"/>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25" name="TextBox 25"/>
          <p:cNvSpPr txBox="1"/>
          <p:nvPr/>
        </p:nvSpPr>
        <p:spPr>
          <a:xfrm>
            <a:off x="16692428" y="9306816"/>
            <a:ext cx="152400" cy="200025"/>
          </a:xfrm>
          <a:prstGeom prst="rect">
            <a:avLst/>
          </a:prstGeom>
        </p:spPr>
        <p:txBody>
          <a:bodyPr wrap="none" lIns="0" tIns="0" rIns="0" bIns="0" rtlCol="0" anchor="t">
            <a:spAutoFit/>
          </a:bodyPr>
          <a:lstStyle/>
          <a:p>
            <a:pPr algn="ctr">
              <a:lnSpc>
                <a:spcPts val="2800"/>
              </a:lnSpc>
              <a:spcBef>
                <a:spcPct val="0"/>
              </a:spcBef>
            </a:pPr>
            <a:r>
              <a:rPr lang="en-US" sz="2000" b="1">
                <a:solidFill>
                  <a:srgbClr val="000000"/>
                </a:solidFill>
                <a:latin typeface="Open Sans 1 Bold"/>
                <a:ea typeface="Open Sans 1 Bold"/>
                <a:cs typeface="Open Sans 1 Bold"/>
                <a:sym typeface="Open Sans 1 Bold"/>
              </a:rPr>
              <a:t>6</a:t>
            </a:r>
          </a:p>
        </p:txBody>
      </p:sp>
      <p:grpSp>
        <p:nvGrpSpPr>
          <p:cNvPr id="26" name="Group 26"/>
          <p:cNvGrpSpPr/>
          <p:nvPr/>
        </p:nvGrpSpPr>
        <p:grpSpPr>
          <a:xfrm>
            <a:off x="743479" y="7349750"/>
            <a:ext cx="479120" cy="479120"/>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28" name="TextBox 28"/>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sp>
        <p:nvSpPr>
          <p:cNvPr id="29" name="TextBox 29"/>
          <p:cNvSpPr txBox="1"/>
          <p:nvPr/>
        </p:nvSpPr>
        <p:spPr>
          <a:xfrm>
            <a:off x="1488491" y="4128754"/>
            <a:ext cx="7866297" cy="1042237"/>
          </a:xfrm>
          <a:prstGeom prst="rect">
            <a:avLst/>
          </a:prstGeom>
        </p:spPr>
        <p:txBody>
          <a:bodyPr lIns="0" tIns="0" rIns="0" bIns="0" rtlCol="0" anchor="t">
            <a:spAutoFit/>
          </a:bodyPr>
          <a:lstStyle/>
          <a:p>
            <a:pPr algn="l">
              <a:lnSpc>
                <a:spcPts val="2814"/>
              </a:lnSpc>
            </a:pPr>
            <a:r>
              <a:rPr lang="en-US" sz="2010" b="1" spc="128">
                <a:solidFill>
                  <a:srgbClr val="FFFFFF"/>
                </a:solidFill>
                <a:latin typeface="Montserrat Bold"/>
                <a:ea typeface="Montserrat Bold"/>
                <a:cs typeface="Montserrat Bold"/>
                <a:sym typeface="Montserrat Bold"/>
              </a:rPr>
              <a:t>The data warehouse integrates facts from various sources into a unified view.</a:t>
            </a:r>
          </a:p>
          <a:p>
            <a:pPr algn="l">
              <a:lnSpc>
                <a:spcPts val="2814"/>
              </a:lnSpc>
            </a:pPr>
            <a:endParaRPr lang="en-US" sz="2010" b="1" spc="128">
              <a:solidFill>
                <a:srgbClr val="FFFFFF"/>
              </a:solidFill>
              <a:latin typeface="Montserrat Bold"/>
              <a:ea typeface="Montserrat Bold"/>
              <a:cs typeface="Montserrat Bold"/>
              <a:sym typeface="Montserrat Bold"/>
            </a:endParaRPr>
          </a:p>
        </p:txBody>
      </p:sp>
      <p:sp>
        <p:nvSpPr>
          <p:cNvPr id="30" name="TextBox 30"/>
          <p:cNvSpPr txBox="1"/>
          <p:nvPr/>
        </p:nvSpPr>
        <p:spPr>
          <a:xfrm>
            <a:off x="1488491" y="5099091"/>
            <a:ext cx="7866297" cy="1042237"/>
          </a:xfrm>
          <a:prstGeom prst="rect">
            <a:avLst/>
          </a:prstGeom>
        </p:spPr>
        <p:txBody>
          <a:bodyPr lIns="0" tIns="0" rIns="0" bIns="0" rtlCol="0" anchor="t">
            <a:spAutoFit/>
          </a:bodyPr>
          <a:lstStyle/>
          <a:p>
            <a:pPr algn="l">
              <a:lnSpc>
                <a:spcPts val="2814"/>
              </a:lnSpc>
            </a:pPr>
            <a:r>
              <a:rPr lang="en-US" sz="2010" b="1" spc="128">
                <a:solidFill>
                  <a:srgbClr val="FFFFFF"/>
                </a:solidFill>
                <a:latin typeface="Montserrat Bold"/>
                <a:ea typeface="Montserrat Bold"/>
                <a:cs typeface="Montserrat Bold"/>
                <a:sym typeface="Montserrat Bold"/>
              </a:rPr>
              <a:t>Data warehouses store historical files, enabling analysis of trends and patterns over time.</a:t>
            </a:r>
          </a:p>
          <a:p>
            <a:pPr algn="l">
              <a:lnSpc>
                <a:spcPts val="2814"/>
              </a:lnSpc>
            </a:pPr>
            <a:endParaRPr lang="en-US" sz="2010" b="1" spc="128">
              <a:solidFill>
                <a:srgbClr val="FFFFFF"/>
              </a:solidFill>
              <a:latin typeface="Montserrat Bold"/>
              <a:ea typeface="Montserrat Bold"/>
              <a:cs typeface="Montserrat Bold"/>
              <a:sym typeface="Montserrat Bold"/>
            </a:endParaRPr>
          </a:p>
        </p:txBody>
      </p:sp>
      <p:sp>
        <p:nvSpPr>
          <p:cNvPr id="31" name="TextBox 31"/>
          <p:cNvSpPr txBox="1"/>
          <p:nvPr/>
        </p:nvSpPr>
        <p:spPr>
          <a:xfrm>
            <a:off x="1476818" y="6174009"/>
            <a:ext cx="7866297" cy="1042237"/>
          </a:xfrm>
          <a:prstGeom prst="rect">
            <a:avLst/>
          </a:prstGeom>
        </p:spPr>
        <p:txBody>
          <a:bodyPr lIns="0" tIns="0" rIns="0" bIns="0" rtlCol="0" anchor="t">
            <a:spAutoFit/>
          </a:bodyPr>
          <a:lstStyle/>
          <a:p>
            <a:pPr algn="l">
              <a:lnSpc>
                <a:spcPts val="2814"/>
              </a:lnSpc>
            </a:pPr>
            <a:r>
              <a:rPr lang="en-US" sz="2010" b="1" spc="128">
                <a:solidFill>
                  <a:srgbClr val="FFFFFF"/>
                </a:solidFill>
                <a:latin typeface="Montserrat Bold"/>
                <a:ea typeface="Montserrat Bold"/>
                <a:cs typeface="Montserrat Bold"/>
                <a:sym typeface="Montserrat Bold"/>
              </a:rPr>
              <a:t>The content of a data warehouse is typically not modified, preserving a historical record for analysis.</a:t>
            </a:r>
          </a:p>
          <a:p>
            <a:pPr algn="l">
              <a:lnSpc>
                <a:spcPts val="2814"/>
              </a:lnSpc>
            </a:pPr>
            <a:endParaRPr lang="en-US" sz="2010" b="1" spc="128">
              <a:solidFill>
                <a:srgbClr val="FFFFFF"/>
              </a:solidFill>
              <a:latin typeface="Montserrat Bold"/>
              <a:ea typeface="Montserrat Bold"/>
              <a:cs typeface="Montserrat Bold"/>
              <a:sym typeface="Montserrat Bold"/>
            </a:endParaRPr>
          </a:p>
        </p:txBody>
      </p:sp>
      <p:sp>
        <p:nvSpPr>
          <p:cNvPr id="32" name="TextBox 32"/>
          <p:cNvSpPr txBox="1"/>
          <p:nvPr/>
        </p:nvSpPr>
        <p:spPr>
          <a:xfrm>
            <a:off x="1476818" y="7304826"/>
            <a:ext cx="7866297" cy="1393970"/>
          </a:xfrm>
          <a:prstGeom prst="rect">
            <a:avLst/>
          </a:prstGeom>
        </p:spPr>
        <p:txBody>
          <a:bodyPr lIns="0" tIns="0" rIns="0" bIns="0" rtlCol="0" anchor="t">
            <a:spAutoFit/>
          </a:bodyPr>
          <a:lstStyle/>
          <a:p>
            <a:pPr algn="l">
              <a:lnSpc>
                <a:spcPts val="2814"/>
              </a:lnSpc>
            </a:pPr>
            <a:r>
              <a:rPr lang="en-US" sz="2010" b="1" spc="128">
                <a:solidFill>
                  <a:srgbClr val="FFFFFF"/>
                </a:solidFill>
                <a:latin typeface="Montserrat Bold"/>
                <a:ea typeface="Montserrat Bold"/>
                <a:cs typeface="Montserrat Bold"/>
                <a:sym typeface="Montserrat Bold"/>
              </a:rPr>
              <a:t>Data warehouses are primarily read-only and optimized for analytical queries rather than frequent updates.</a:t>
            </a:r>
          </a:p>
          <a:p>
            <a:pPr algn="l">
              <a:lnSpc>
                <a:spcPts val="2814"/>
              </a:lnSpc>
            </a:pPr>
            <a:endParaRPr lang="en-US" sz="2010" b="1" spc="128">
              <a:solidFill>
                <a:srgbClr val="FFFFFF"/>
              </a:solidFill>
              <a:latin typeface="Montserrat Bold"/>
              <a:ea typeface="Montserrat Bold"/>
              <a:cs typeface="Montserrat Bold"/>
              <a:sym typeface="Montserrat Bold"/>
            </a:endParaRPr>
          </a:p>
        </p:txBody>
      </p:sp>
      <p:grpSp>
        <p:nvGrpSpPr>
          <p:cNvPr id="33" name="Group 33"/>
          <p:cNvGrpSpPr/>
          <p:nvPr/>
        </p:nvGrpSpPr>
        <p:grpSpPr>
          <a:xfrm>
            <a:off x="9646553" y="3125733"/>
            <a:ext cx="481449" cy="481449"/>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35" name="TextBox 35"/>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sp>
        <p:nvSpPr>
          <p:cNvPr id="36" name="TextBox 36"/>
          <p:cNvSpPr txBox="1"/>
          <p:nvPr/>
        </p:nvSpPr>
        <p:spPr>
          <a:xfrm>
            <a:off x="10383459" y="3080775"/>
            <a:ext cx="7904541" cy="1047119"/>
          </a:xfrm>
          <a:prstGeom prst="rect">
            <a:avLst/>
          </a:prstGeom>
        </p:spPr>
        <p:txBody>
          <a:bodyPr lIns="0" tIns="0" rIns="0" bIns="0" rtlCol="0" anchor="t">
            <a:spAutoFit/>
          </a:bodyPr>
          <a:lstStyle/>
          <a:p>
            <a:pPr algn="l">
              <a:lnSpc>
                <a:spcPts val="2828"/>
              </a:lnSpc>
            </a:pPr>
            <a:r>
              <a:rPr lang="en-US" sz="2020" b="1" spc="129">
                <a:solidFill>
                  <a:srgbClr val="FFFFFF"/>
                </a:solidFill>
                <a:latin typeface="Montserrat Bold"/>
                <a:ea typeface="Montserrat Bold"/>
                <a:cs typeface="Montserrat Bold"/>
                <a:sym typeface="Montserrat Bold"/>
              </a:rPr>
              <a:t>Statistics is often normalized to reduce redundancy and improve data integrity.</a:t>
            </a:r>
          </a:p>
          <a:p>
            <a:pPr algn="l">
              <a:lnSpc>
                <a:spcPts val="2828"/>
              </a:lnSpc>
            </a:pPr>
            <a:endParaRPr lang="en-US" sz="2020" b="1" spc="129">
              <a:solidFill>
                <a:srgbClr val="FFFFFF"/>
              </a:solidFill>
              <a:latin typeface="Montserrat Bold"/>
              <a:ea typeface="Montserrat Bold"/>
              <a:cs typeface="Montserrat Bold"/>
              <a:sym typeface="Montserrat Bold"/>
            </a:endParaRPr>
          </a:p>
        </p:txBody>
      </p:sp>
      <p:grpSp>
        <p:nvGrpSpPr>
          <p:cNvPr id="37" name="Group 37"/>
          <p:cNvGrpSpPr/>
          <p:nvPr/>
        </p:nvGrpSpPr>
        <p:grpSpPr>
          <a:xfrm>
            <a:off x="9646553" y="4228828"/>
            <a:ext cx="481449" cy="481449"/>
            <a:chOff x="0" y="0"/>
            <a:chExt cx="812800" cy="812800"/>
          </a:xfrm>
        </p:grpSpPr>
        <p:sp>
          <p:nvSpPr>
            <p:cNvPr id="38" name="Freeform 3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39" name="TextBox 39"/>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sp>
        <p:nvSpPr>
          <p:cNvPr id="40" name="TextBox 40"/>
          <p:cNvSpPr txBox="1"/>
          <p:nvPr/>
        </p:nvSpPr>
        <p:spPr>
          <a:xfrm>
            <a:off x="10383459" y="4183870"/>
            <a:ext cx="7904541" cy="340234"/>
          </a:xfrm>
          <a:prstGeom prst="rect">
            <a:avLst/>
          </a:prstGeom>
        </p:spPr>
        <p:txBody>
          <a:bodyPr lIns="0" tIns="0" rIns="0" bIns="0" rtlCol="0" anchor="t">
            <a:spAutoFit/>
          </a:bodyPr>
          <a:lstStyle/>
          <a:p>
            <a:pPr algn="l">
              <a:lnSpc>
                <a:spcPts val="2828"/>
              </a:lnSpc>
            </a:pPr>
            <a:r>
              <a:rPr lang="en-US" sz="2020" b="1" spc="129">
                <a:solidFill>
                  <a:srgbClr val="FFFFFF"/>
                </a:solidFill>
                <a:latin typeface="Montserrat Bold"/>
                <a:ea typeface="Montserrat Bold"/>
                <a:cs typeface="Montserrat Bold"/>
                <a:sym typeface="Montserrat Bold"/>
              </a:rPr>
              <a:t>Data warehouses maintain metadata.</a:t>
            </a:r>
          </a:p>
        </p:txBody>
      </p:sp>
      <p:grpSp>
        <p:nvGrpSpPr>
          <p:cNvPr id="41" name="Group 41"/>
          <p:cNvGrpSpPr/>
          <p:nvPr/>
        </p:nvGrpSpPr>
        <p:grpSpPr>
          <a:xfrm>
            <a:off x="9646553" y="5143545"/>
            <a:ext cx="481449" cy="481449"/>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43" name="TextBox 43"/>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sp>
        <p:nvSpPr>
          <p:cNvPr id="44" name="TextBox 44"/>
          <p:cNvSpPr txBox="1"/>
          <p:nvPr/>
        </p:nvSpPr>
        <p:spPr>
          <a:xfrm>
            <a:off x="10383459" y="4905663"/>
            <a:ext cx="7776354" cy="1400562"/>
          </a:xfrm>
          <a:prstGeom prst="rect">
            <a:avLst/>
          </a:prstGeom>
        </p:spPr>
        <p:txBody>
          <a:bodyPr lIns="0" tIns="0" rIns="0" bIns="0" rtlCol="0" anchor="t">
            <a:spAutoFit/>
          </a:bodyPr>
          <a:lstStyle/>
          <a:p>
            <a:pPr algn="l">
              <a:lnSpc>
                <a:spcPts val="2828"/>
              </a:lnSpc>
            </a:pPr>
            <a:r>
              <a:rPr lang="en-US" sz="2020" b="1" spc="129">
                <a:solidFill>
                  <a:srgbClr val="FFFFFF"/>
                </a:solidFill>
                <a:latin typeface="Montserrat Bold"/>
                <a:ea typeface="Montserrat Bold"/>
                <a:cs typeface="Montserrat Bold"/>
                <a:sym typeface="Montserrat Bold"/>
              </a:rPr>
              <a:t>Data warehouses are designed to handle large input volumes and can be scaled to accommodate growing needs.</a:t>
            </a:r>
          </a:p>
          <a:p>
            <a:pPr algn="l">
              <a:lnSpc>
                <a:spcPts val="2828"/>
              </a:lnSpc>
            </a:pPr>
            <a:endParaRPr lang="en-US" sz="2020" b="1" spc="129">
              <a:solidFill>
                <a:srgbClr val="FFFFFF"/>
              </a:solidFill>
              <a:latin typeface="Montserrat Bold"/>
              <a:ea typeface="Montserrat Bold"/>
              <a:cs typeface="Montserrat Bold"/>
              <a:sym typeface="Montserrat Bold"/>
            </a:endParaRPr>
          </a:p>
        </p:txBody>
      </p:sp>
      <p:grpSp>
        <p:nvGrpSpPr>
          <p:cNvPr id="45" name="Group 45"/>
          <p:cNvGrpSpPr/>
          <p:nvPr/>
        </p:nvGrpSpPr>
        <p:grpSpPr>
          <a:xfrm>
            <a:off x="9646553" y="6334410"/>
            <a:ext cx="481449" cy="481449"/>
            <a:chOff x="0" y="0"/>
            <a:chExt cx="812800" cy="812800"/>
          </a:xfrm>
        </p:grpSpPr>
        <p:sp>
          <p:nvSpPr>
            <p:cNvPr id="46" name="Freeform 4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47" name="TextBox 47"/>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sp>
        <p:nvSpPr>
          <p:cNvPr id="48" name="TextBox 48"/>
          <p:cNvSpPr txBox="1"/>
          <p:nvPr/>
        </p:nvSpPr>
        <p:spPr>
          <a:xfrm>
            <a:off x="10383459" y="6289453"/>
            <a:ext cx="7904541" cy="1400562"/>
          </a:xfrm>
          <a:prstGeom prst="rect">
            <a:avLst/>
          </a:prstGeom>
        </p:spPr>
        <p:txBody>
          <a:bodyPr lIns="0" tIns="0" rIns="0" bIns="0" rtlCol="0" anchor="t">
            <a:spAutoFit/>
          </a:bodyPr>
          <a:lstStyle/>
          <a:p>
            <a:pPr algn="l">
              <a:lnSpc>
                <a:spcPts val="2828"/>
              </a:lnSpc>
            </a:pPr>
            <a:r>
              <a:rPr lang="en-US" sz="2020" b="1" spc="129">
                <a:solidFill>
                  <a:srgbClr val="FFFFFF"/>
                </a:solidFill>
                <a:latin typeface="Montserrat Bold"/>
                <a:ea typeface="Montserrat Bold"/>
                <a:cs typeface="Montserrat Bold"/>
                <a:sym typeface="Montserrat Bold"/>
              </a:rPr>
              <a:t>They are optimized for analytical queries, using techniques like indexing and partitioning to improve query performance.</a:t>
            </a:r>
          </a:p>
          <a:p>
            <a:pPr algn="l">
              <a:lnSpc>
                <a:spcPts val="2828"/>
              </a:lnSpc>
            </a:pPr>
            <a:endParaRPr lang="en-US" sz="2020" b="1" spc="129">
              <a:solidFill>
                <a:srgbClr val="FFFFFF"/>
              </a:solidFill>
              <a:latin typeface="Montserrat Bold"/>
              <a:ea typeface="Montserrat Bold"/>
              <a:cs typeface="Montserrat Bold"/>
              <a:sym typeface="Montserrat Bold"/>
            </a:endParaRPr>
          </a:p>
        </p:txBody>
      </p:sp>
      <p:grpSp>
        <p:nvGrpSpPr>
          <p:cNvPr id="49" name="Group 49"/>
          <p:cNvGrpSpPr/>
          <p:nvPr/>
        </p:nvGrpSpPr>
        <p:grpSpPr>
          <a:xfrm>
            <a:off x="9646553" y="7635009"/>
            <a:ext cx="481449" cy="481449"/>
            <a:chOff x="0" y="0"/>
            <a:chExt cx="812800" cy="812800"/>
          </a:xfrm>
        </p:grpSpPr>
        <p:sp>
          <p:nvSpPr>
            <p:cNvPr id="50" name="Freeform 5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51" name="TextBox 51"/>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sp>
        <p:nvSpPr>
          <p:cNvPr id="52" name="TextBox 52"/>
          <p:cNvSpPr txBox="1"/>
          <p:nvPr/>
        </p:nvSpPr>
        <p:spPr>
          <a:xfrm>
            <a:off x="10383459" y="7700492"/>
            <a:ext cx="7904541" cy="340234"/>
          </a:xfrm>
          <a:prstGeom prst="rect">
            <a:avLst/>
          </a:prstGeom>
        </p:spPr>
        <p:txBody>
          <a:bodyPr lIns="0" tIns="0" rIns="0" bIns="0" rtlCol="0" anchor="t">
            <a:spAutoFit/>
          </a:bodyPr>
          <a:lstStyle/>
          <a:p>
            <a:pPr algn="l">
              <a:lnSpc>
                <a:spcPts val="2828"/>
              </a:lnSpc>
            </a:pPr>
            <a:r>
              <a:rPr lang="en-US" sz="2020" b="1" spc="129">
                <a:solidFill>
                  <a:srgbClr val="FFFFFF"/>
                </a:solidFill>
                <a:latin typeface="Montserrat Bold"/>
                <a:ea typeface="Montserrat Bold"/>
                <a:cs typeface="Montserrat Bold"/>
                <a:sym typeface="Montserrat Bold"/>
              </a:rPr>
              <a:t>Data warehouses provide controlled access.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357611" y="-1286368"/>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5" name="Group 5"/>
          <p:cNvGrpSpPr/>
          <p:nvPr/>
        </p:nvGrpSpPr>
        <p:grpSpPr>
          <a:xfrm>
            <a:off x="743479" y="690861"/>
            <a:ext cx="1191540" cy="11915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8" name="Freeform 8"/>
          <p:cNvSpPr/>
          <p:nvPr/>
        </p:nvSpPr>
        <p:spPr>
          <a:xfrm flipH="1">
            <a:off x="-1171518" y="3960802"/>
            <a:ext cx="7790224" cy="7641485"/>
          </a:xfrm>
          <a:custGeom>
            <a:avLst/>
            <a:gdLst/>
            <a:ahLst/>
            <a:cxnLst/>
            <a:rect l="l" t="t" r="r" b="b"/>
            <a:pathLst>
              <a:path w="7790224" h="7641485">
                <a:moveTo>
                  <a:pt x="7790224" y="0"/>
                </a:moveTo>
                <a:lnTo>
                  <a:pt x="0" y="0"/>
                </a:lnTo>
                <a:lnTo>
                  <a:pt x="0" y="7641484"/>
                </a:lnTo>
                <a:lnTo>
                  <a:pt x="7790224" y="7641484"/>
                </a:lnTo>
                <a:lnTo>
                  <a:pt x="779022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flipV="1">
            <a:off x="14088443" y="-1611903"/>
            <a:ext cx="7790224" cy="7641485"/>
          </a:xfrm>
          <a:custGeom>
            <a:avLst/>
            <a:gdLst/>
            <a:ahLst/>
            <a:cxnLst/>
            <a:rect l="l" t="t" r="r" b="b"/>
            <a:pathLst>
              <a:path w="7790224" h="7641485">
                <a:moveTo>
                  <a:pt x="0" y="7641484"/>
                </a:moveTo>
                <a:lnTo>
                  <a:pt x="7790224" y="7641484"/>
                </a:lnTo>
                <a:lnTo>
                  <a:pt x="7790224" y="0"/>
                </a:lnTo>
                <a:lnTo>
                  <a:pt x="0" y="0"/>
                </a:lnTo>
                <a:lnTo>
                  <a:pt x="0" y="7641484"/>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aphicFrame>
        <p:nvGraphicFramePr>
          <p:cNvPr id="10" name="Table 10"/>
          <p:cNvGraphicFramePr>
            <a:graphicFrameLocks noGrp="1"/>
          </p:cNvGraphicFramePr>
          <p:nvPr/>
        </p:nvGraphicFramePr>
        <p:xfrm>
          <a:off x="3076350" y="1599948"/>
          <a:ext cx="12474746" cy="8201027"/>
        </p:xfrm>
        <a:graphic>
          <a:graphicData uri="http://schemas.openxmlformats.org/drawingml/2006/table">
            <a:tbl>
              <a:tblPr/>
              <a:tblGrid>
                <a:gridCol w="3480591">
                  <a:extLst>
                    <a:ext uri="{9D8B030D-6E8A-4147-A177-3AD203B41FA5}">
                      <a16:colId xmlns:a16="http://schemas.microsoft.com/office/drawing/2014/main" val="20000"/>
                    </a:ext>
                  </a:extLst>
                </a:gridCol>
                <a:gridCol w="4538398">
                  <a:extLst>
                    <a:ext uri="{9D8B030D-6E8A-4147-A177-3AD203B41FA5}">
                      <a16:colId xmlns:a16="http://schemas.microsoft.com/office/drawing/2014/main" val="20001"/>
                    </a:ext>
                  </a:extLst>
                </a:gridCol>
                <a:gridCol w="4455757">
                  <a:extLst>
                    <a:ext uri="{9D8B030D-6E8A-4147-A177-3AD203B41FA5}">
                      <a16:colId xmlns:a16="http://schemas.microsoft.com/office/drawing/2014/main" val="20002"/>
                    </a:ext>
                  </a:extLst>
                </a:gridCol>
              </a:tblGrid>
              <a:tr h="1330818">
                <a:tc>
                  <a:txBody>
                    <a:bodyPr/>
                    <a:lstStyle/>
                    <a:p>
                      <a:pPr algn="ctr">
                        <a:lnSpc>
                          <a:spcPts val="4196"/>
                        </a:lnSpc>
                        <a:defRPr/>
                      </a:pPr>
                      <a:r>
                        <a:rPr lang="en-US" sz="2997">
                          <a:solidFill>
                            <a:srgbClr val="000000"/>
                          </a:solidFill>
                          <a:latin typeface="Anton"/>
                          <a:ea typeface="Anton"/>
                          <a:cs typeface="Anton"/>
                          <a:sym typeface="Anton"/>
                        </a:rPr>
                        <a:t>Feature</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C0E20"/>
                    </a:solidFill>
                  </a:tcPr>
                </a:tc>
                <a:tc>
                  <a:txBody>
                    <a:bodyPr/>
                    <a:lstStyle/>
                    <a:p>
                      <a:pPr algn="ctr">
                        <a:lnSpc>
                          <a:spcPts val="4196"/>
                        </a:lnSpc>
                        <a:defRPr/>
                      </a:pPr>
                      <a:r>
                        <a:rPr lang="en-US" sz="2997">
                          <a:solidFill>
                            <a:srgbClr val="000000"/>
                          </a:solidFill>
                          <a:latin typeface="Anton"/>
                          <a:ea typeface="Anton"/>
                          <a:cs typeface="Anton"/>
                          <a:sym typeface="Anton"/>
                        </a:rPr>
                        <a:t>Data Warehouse</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C0E20"/>
                    </a:solidFill>
                  </a:tcPr>
                </a:tc>
                <a:tc>
                  <a:txBody>
                    <a:bodyPr/>
                    <a:lstStyle/>
                    <a:p>
                      <a:pPr algn="ctr">
                        <a:lnSpc>
                          <a:spcPts val="4196"/>
                        </a:lnSpc>
                        <a:defRPr/>
                      </a:pPr>
                      <a:r>
                        <a:rPr lang="en-US" sz="2997">
                          <a:solidFill>
                            <a:srgbClr val="000000"/>
                          </a:solidFill>
                          <a:latin typeface="Anton"/>
                          <a:ea typeface="Anton"/>
                          <a:cs typeface="Anton"/>
                          <a:sym typeface="Anton"/>
                        </a:rPr>
                        <a:t>Traditional Database</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DC0E20"/>
                    </a:solidFill>
                  </a:tcPr>
                </a:tc>
                <a:extLst>
                  <a:ext uri="{0D108BD9-81ED-4DB2-BD59-A6C34878D82A}">
                    <a16:rowId xmlns:a16="http://schemas.microsoft.com/office/drawing/2014/main" val="10000"/>
                  </a:ext>
                </a:extLst>
              </a:tr>
              <a:tr h="944085">
                <a:tc>
                  <a:txBody>
                    <a:bodyPr/>
                    <a:lstStyle/>
                    <a:p>
                      <a:pPr algn="ctr">
                        <a:lnSpc>
                          <a:spcPts val="2377"/>
                        </a:lnSpc>
                        <a:defRPr/>
                      </a:pPr>
                      <a:r>
                        <a:rPr lang="en-US" sz="1697">
                          <a:solidFill>
                            <a:srgbClr val="000000"/>
                          </a:solidFill>
                          <a:latin typeface="Codec Pro ExtraBold"/>
                          <a:ea typeface="Codec Pro ExtraBold"/>
                          <a:cs typeface="Codec Pro ExtraBold"/>
                          <a:sym typeface="Codec Pro ExtraBold"/>
                        </a:rPr>
                        <a:t>Purpose of Data Warehouse</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377"/>
                        </a:lnSpc>
                        <a:defRPr/>
                      </a:pPr>
                      <a:r>
                        <a:rPr lang="en-US" sz="1697">
                          <a:solidFill>
                            <a:srgbClr val="000000"/>
                          </a:solidFill>
                          <a:latin typeface="Canva Sans"/>
                          <a:ea typeface="Canva Sans"/>
                          <a:cs typeface="Canva Sans"/>
                          <a:sym typeface="Canva Sans"/>
                        </a:rPr>
                        <a:t>Analytical processing</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377"/>
                        </a:lnSpc>
                        <a:defRPr/>
                      </a:pPr>
                      <a:r>
                        <a:rPr lang="en-US" sz="1697">
                          <a:solidFill>
                            <a:srgbClr val="000000"/>
                          </a:solidFill>
                          <a:latin typeface="Canva Sans"/>
                          <a:ea typeface="Canva Sans"/>
                          <a:cs typeface="Canva Sans"/>
                          <a:sym typeface="Canva Sans"/>
                        </a:rPr>
                        <a:t>Transactional processing</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1"/>
                  </a:ext>
                </a:extLst>
              </a:tr>
              <a:tr h="944085">
                <a:tc>
                  <a:txBody>
                    <a:bodyPr/>
                    <a:lstStyle/>
                    <a:p>
                      <a:pPr algn="ctr">
                        <a:lnSpc>
                          <a:spcPts val="2377"/>
                        </a:lnSpc>
                        <a:defRPr/>
                      </a:pPr>
                      <a:r>
                        <a:rPr lang="en-US" sz="1697">
                          <a:solidFill>
                            <a:srgbClr val="000000"/>
                          </a:solidFill>
                          <a:latin typeface="Codec Pro ExtraBold"/>
                          <a:ea typeface="Codec Pro ExtraBold"/>
                          <a:cs typeface="Codec Pro ExtraBold"/>
                          <a:sym typeface="Codec Pro ExtraBold"/>
                        </a:rPr>
                        <a:t>Structure</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377"/>
                        </a:lnSpc>
                        <a:defRPr/>
                      </a:pPr>
                      <a:r>
                        <a:rPr lang="en-US" sz="1697">
                          <a:solidFill>
                            <a:srgbClr val="000000"/>
                          </a:solidFill>
                          <a:latin typeface="Canva Sans"/>
                          <a:ea typeface="Canva Sans"/>
                          <a:cs typeface="Canva Sans"/>
                          <a:sym typeface="Canva Sans"/>
                        </a:rPr>
                        <a:t>Denormalized</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377"/>
                        </a:lnSpc>
                        <a:defRPr/>
                      </a:pPr>
                      <a:r>
                        <a:rPr lang="en-US" sz="1697">
                          <a:solidFill>
                            <a:srgbClr val="000000"/>
                          </a:solidFill>
                          <a:latin typeface="Canva Sans"/>
                          <a:ea typeface="Canva Sans"/>
                          <a:cs typeface="Canva Sans"/>
                          <a:sym typeface="Canva Sans"/>
                        </a:rPr>
                        <a:t>Normalized</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2"/>
                  </a:ext>
                </a:extLst>
              </a:tr>
              <a:tr h="944085">
                <a:tc>
                  <a:txBody>
                    <a:bodyPr/>
                    <a:lstStyle/>
                    <a:p>
                      <a:pPr algn="ctr">
                        <a:lnSpc>
                          <a:spcPts val="2377"/>
                        </a:lnSpc>
                        <a:defRPr/>
                      </a:pPr>
                      <a:r>
                        <a:rPr lang="en-US" sz="1697">
                          <a:solidFill>
                            <a:srgbClr val="000000"/>
                          </a:solidFill>
                          <a:latin typeface="Codec Pro ExtraBold"/>
                          <a:ea typeface="Codec Pro ExtraBold"/>
                          <a:cs typeface="Codec Pro ExtraBold"/>
                          <a:sym typeface="Codec Pro ExtraBold"/>
                        </a:rPr>
                        <a:t>Queries</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377"/>
                        </a:lnSpc>
                        <a:defRPr/>
                      </a:pPr>
                      <a:r>
                        <a:rPr lang="en-US" sz="1697">
                          <a:solidFill>
                            <a:srgbClr val="000000"/>
                          </a:solidFill>
                          <a:latin typeface="Canva Sans"/>
                          <a:ea typeface="Canva Sans"/>
                          <a:cs typeface="Canva Sans"/>
                          <a:sym typeface="Canva Sans"/>
                        </a:rPr>
                        <a:t>Complex, ad-hoc</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377"/>
                        </a:lnSpc>
                        <a:defRPr/>
                      </a:pPr>
                      <a:r>
                        <a:rPr lang="en-US" sz="1697">
                          <a:solidFill>
                            <a:srgbClr val="000000"/>
                          </a:solidFill>
                          <a:latin typeface="Canva Sans"/>
                          <a:ea typeface="Canva Sans"/>
                          <a:cs typeface="Canva Sans"/>
                          <a:sym typeface="Canva Sans"/>
                        </a:rPr>
                        <a:t>Simple, ad-hoc</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3"/>
                  </a:ext>
                </a:extLst>
              </a:tr>
              <a:tr h="944085">
                <a:tc>
                  <a:txBody>
                    <a:bodyPr/>
                    <a:lstStyle/>
                    <a:p>
                      <a:pPr algn="ctr">
                        <a:lnSpc>
                          <a:spcPts val="2377"/>
                        </a:lnSpc>
                        <a:defRPr/>
                      </a:pPr>
                      <a:r>
                        <a:rPr lang="en-US" sz="1697">
                          <a:solidFill>
                            <a:srgbClr val="000000"/>
                          </a:solidFill>
                          <a:latin typeface="Codec Pro ExtraBold"/>
                          <a:ea typeface="Codec Pro ExtraBold"/>
                          <a:cs typeface="Codec Pro ExtraBold"/>
                          <a:sym typeface="Codec Pro ExtraBold"/>
                        </a:rPr>
                        <a:t>Data</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377"/>
                        </a:lnSpc>
                        <a:defRPr/>
                      </a:pPr>
                      <a:r>
                        <a:rPr lang="en-US" sz="1697">
                          <a:solidFill>
                            <a:srgbClr val="000000"/>
                          </a:solidFill>
                          <a:latin typeface="Canva Sans"/>
                          <a:ea typeface="Canva Sans"/>
                          <a:cs typeface="Canva Sans"/>
                          <a:sym typeface="Canva Sans"/>
                        </a:rPr>
                        <a:t>Historical</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377"/>
                        </a:lnSpc>
                        <a:defRPr/>
                      </a:pPr>
                      <a:r>
                        <a:rPr lang="en-US" sz="1697">
                          <a:solidFill>
                            <a:srgbClr val="000000"/>
                          </a:solidFill>
                          <a:latin typeface="Canva Sans"/>
                          <a:ea typeface="Canva Sans"/>
                          <a:cs typeface="Canva Sans"/>
                          <a:sym typeface="Canva Sans"/>
                        </a:rPr>
                        <a:t>Current and recent</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4"/>
                  </a:ext>
                </a:extLst>
              </a:tr>
              <a:tr h="944085">
                <a:tc>
                  <a:txBody>
                    <a:bodyPr/>
                    <a:lstStyle/>
                    <a:p>
                      <a:pPr algn="ctr">
                        <a:lnSpc>
                          <a:spcPts val="2377"/>
                        </a:lnSpc>
                        <a:defRPr/>
                      </a:pPr>
                      <a:r>
                        <a:rPr lang="en-US" sz="1697">
                          <a:solidFill>
                            <a:srgbClr val="000000"/>
                          </a:solidFill>
                          <a:latin typeface="Codec Pro ExtraBold"/>
                          <a:ea typeface="Codec Pro ExtraBold"/>
                          <a:cs typeface="Codec Pro ExtraBold"/>
                          <a:sym typeface="Codec Pro ExtraBold"/>
                        </a:rPr>
                        <a:t>Access</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377"/>
                        </a:lnSpc>
                        <a:defRPr/>
                      </a:pPr>
                      <a:r>
                        <a:rPr lang="en-US" sz="1697">
                          <a:solidFill>
                            <a:srgbClr val="000000"/>
                          </a:solidFill>
                          <a:latin typeface="Canva Sans"/>
                          <a:ea typeface="Canva Sans"/>
                          <a:cs typeface="Canva Sans"/>
                          <a:sym typeface="Canva Sans"/>
                        </a:rPr>
                        <a:t>Primarily read-only</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377"/>
                        </a:lnSpc>
                        <a:defRPr/>
                      </a:pPr>
                      <a:r>
                        <a:rPr lang="en-US" sz="1697">
                          <a:solidFill>
                            <a:srgbClr val="000000"/>
                          </a:solidFill>
                          <a:latin typeface="Canva Sans"/>
                          <a:ea typeface="Canva Sans"/>
                          <a:cs typeface="Canva Sans"/>
                          <a:sym typeface="Canva Sans"/>
                        </a:rPr>
                        <a:t>Frequent updates</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5"/>
                  </a:ext>
                </a:extLst>
              </a:tr>
              <a:tr h="1205699">
                <a:tc>
                  <a:txBody>
                    <a:bodyPr/>
                    <a:lstStyle/>
                    <a:p>
                      <a:pPr algn="ctr">
                        <a:lnSpc>
                          <a:spcPts val="2377"/>
                        </a:lnSpc>
                        <a:defRPr/>
                      </a:pPr>
                      <a:r>
                        <a:rPr lang="en-US" sz="1697">
                          <a:solidFill>
                            <a:srgbClr val="000000"/>
                          </a:solidFill>
                          <a:latin typeface="Codec Pro ExtraBold"/>
                          <a:ea typeface="Codec Pro ExtraBold"/>
                          <a:cs typeface="Codec Pro ExtraBold"/>
                          <a:sym typeface="Codec Pro ExtraBold"/>
                        </a:rPr>
                        <a:t>Optimization</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377"/>
                        </a:lnSpc>
                        <a:defRPr/>
                      </a:pPr>
                      <a:r>
                        <a:rPr lang="en-US" sz="1697">
                          <a:solidFill>
                            <a:srgbClr val="000000"/>
                          </a:solidFill>
                          <a:latin typeface="Canva Sans"/>
                          <a:ea typeface="Canva Sans"/>
                          <a:cs typeface="Canva Sans"/>
                          <a:sym typeface="Canva Sans"/>
                        </a:rPr>
                        <a:t>OLAP in the data warehouse (Online Analytical Processing)</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377"/>
                        </a:lnSpc>
                        <a:defRPr/>
                      </a:pPr>
                      <a:r>
                        <a:rPr lang="en-US" sz="1697">
                          <a:solidFill>
                            <a:srgbClr val="000000"/>
                          </a:solidFill>
                          <a:latin typeface="Canva Sans"/>
                          <a:ea typeface="Canva Sans"/>
                          <a:cs typeface="Canva Sans"/>
                          <a:sym typeface="Canva Sans"/>
                        </a:rPr>
                        <a:t>OLTP (Online Transaction Processing)</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6"/>
                  </a:ext>
                </a:extLst>
              </a:tr>
              <a:tr h="944085">
                <a:tc>
                  <a:txBody>
                    <a:bodyPr/>
                    <a:lstStyle/>
                    <a:p>
                      <a:pPr algn="ctr">
                        <a:lnSpc>
                          <a:spcPts val="2377"/>
                        </a:lnSpc>
                        <a:defRPr/>
                      </a:pPr>
                      <a:r>
                        <a:rPr lang="en-US" sz="1697">
                          <a:solidFill>
                            <a:srgbClr val="000000"/>
                          </a:solidFill>
                          <a:latin typeface="Codec Pro ExtraBold"/>
                          <a:ea typeface="Codec Pro ExtraBold"/>
                          <a:cs typeface="Codec Pro ExtraBold"/>
                          <a:sym typeface="Codec Pro ExtraBold"/>
                        </a:rPr>
                        <a:t>Focus</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377"/>
                        </a:lnSpc>
                        <a:defRPr/>
                      </a:pPr>
                      <a:r>
                        <a:rPr lang="en-US" sz="1697">
                          <a:solidFill>
                            <a:srgbClr val="000000"/>
                          </a:solidFill>
                          <a:latin typeface="Canva Sans"/>
                          <a:ea typeface="Canva Sans"/>
                          <a:cs typeface="Canva Sans"/>
                          <a:sym typeface="Canva Sans"/>
                        </a:rPr>
                        <a:t>Decision support, reporting</a:t>
                      </a:r>
                      <a:endParaRPr lang="en-US" sz="110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377"/>
                        </a:lnSpc>
                        <a:defRPr/>
                      </a:pPr>
                      <a:r>
                        <a:rPr lang="en-US" sz="1697" dirty="0">
                          <a:solidFill>
                            <a:srgbClr val="000000"/>
                          </a:solidFill>
                          <a:latin typeface="Canva Sans"/>
                          <a:ea typeface="Canva Sans"/>
                          <a:cs typeface="Canva Sans"/>
                          <a:sym typeface="Canva Sans"/>
                        </a:rPr>
                        <a:t>Operational efficiency</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7"/>
                  </a:ext>
                </a:extLst>
              </a:tr>
            </a:tbl>
          </a:graphicData>
        </a:graphic>
      </p:graphicFrame>
      <p:sp>
        <p:nvSpPr>
          <p:cNvPr id="11" name="TextBox 11"/>
          <p:cNvSpPr txBox="1"/>
          <p:nvPr/>
        </p:nvSpPr>
        <p:spPr>
          <a:xfrm>
            <a:off x="16692428" y="9306816"/>
            <a:ext cx="152400" cy="200025"/>
          </a:xfrm>
          <a:prstGeom prst="rect">
            <a:avLst/>
          </a:prstGeom>
        </p:spPr>
        <p:txBody>
          <a:bodyPr wrap="none" lIns="0" tIns="0" rIns="0" bIns="0" rtlCol="0" anchor="t">
            <a:spAutoFit/>
          </a:bodyPr>
          <a:lstStyle/>
          <a:p>
            <a:pPr algn="ctr">
              <a:lnSpc>
                <a:spcPts val="2800"/>
              </a:lnSpc>
              <a:spcBef>
                <a:spcPct val="0"/>
              </a:spcBef>
            </a:pPr>
            <a:r>
              <a:rPr lang="en-US" sz="2000" b="1">
                <a:solidFill>
                  <a:srgbClr val="000000"/>
                </a:solidFill>
                <a:latin typeface="Open Sans 1 Bold"/>
                <a:ea typeface="Open Sans 1 Bold"/>
                <a:cs typeface="Open Sans 1 Bold"/>
                <a:sym typeface="Open Sans 1 Bold"/>
              </a:rPr>
              <a:t>7</a:t>
            </a:r>
          </a:p>
        </p:txBody>
      </p:sp>
      <p:sp>
        <p:nvSpPr>
          <p:cNvPr id="12" name="TextBox 12"/>
          <p:cNvSpPr txBox="1"/>
          <p:nvPr/>
        </p:nvSpPr>
        <p:spPr>
          <a:xfrm>
            <a:off x="3076350" y="540711"/>
            <a:ext cx="12474746" cy="1449949"/>
          </a:xfrm>
          <a:prstGeom prst="rect">
            <a:avLst/>
          </a:prstGeom>
        </p:spPr>
        <p:txBody>
          <a:bodyPr wrap="square" lIns="0" tIns="0" rIns="0" bIns="0" rtlCol="0" anchor="t">
            <a:spAutoFit/>
          </a:bodyPr>
          <a:lstStyle/>
          <a:p>
            <a:pPr algn="ctr">
              <a:lnSpc>
                <a:spcPts val="5291"/>
              </a:lnSpc>
            </a:pPr>
            <a:r>
              <a:rPr lang="en-US" sz="4409" dirty="0">
                <a:solidFill>
                  <a:srgbClr val="FF4454"/>
                </a:solidFill>
                <a:latin typeface="Anton"/>
                <a:ea typeface="Anton"/>
                <a:cs typeface="Anton"/>
                <a:sym typeface="Anton"/>
              </a:rPr>
              <a:t>THE DIFFERENCE BETWEEN DATABASE AND DATA WAREHOUSE</a:t>
            </a:r>
          </a:p>
          <a:p>
            <a:pPr algn="ctr">
              <a:lnSpc>
                <a:spcPts val="3186"/>
              </a:lnSpc>
            </a:pPr>
            <a:endParaRPr lang="en-US" sz="4409" dirty="0">
              <a:solidFill>
                <a:srgbClr val="FF4454"/>
              </a:solidFill>
              <a:latin typeface="Anton"/>
              <a:ea typeface="Anton"/>
              <a:cs typeface="Anton"/>
              <a:sym typeface="Anton"/>
            </a:endParaRPr>
          </a:p>
          <a:p>
            <a:pPr algn="ctr">
              <a:lnSpc>
                <a:spcPts val="2217"/>
              </a:lnSpc>
            </a:pPr>
            <a:endParaRPr lang="en-US" sz="4409" dirty="0">
              <a:solidFill>
                <a:srgbClr val="FF4454"/>
              </a:solidFill>
              <a:latin typeface="Anton"/>
              <a:ea typeface="Anton"/>
              <a:cs typeface="Anton"/>
              <a:sym typeface="Anton"/>
            </a:endParaRPr>
          </a:p>
        </p:txBody>
      </p:sp>
      <p:grpSp>
        <p:nvGrpSpPr>
          <p:cNvPr id="13" name="Group 13"/>
          <p:cNvGrpSpPr/>
          <p:nvPr/>
        </p:nvGrpSpPr>
        <p:grpSpPr>
          <a:xfrm>
            <a:off x="16001640" y="8589295"/>
            <a:ext cx="3086100" cy="3086100"/>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16" name="TextBox 16"/>
          <p:cNvSpPr txBox="1"/>
          <p:nvPr/>
        </p:nvSpPr>
        <p:spPr>
          <a:xfrm>
            <a:off x="16967826" y="9220200"/>
            <a:ext cx="145256" cy="339725"/>
          </a:xfrm>
          <a:prstGeom prst="rect">
            <a:avLst/>
          </a:prstGeom>
        </p:spPr>
        <p:txBody>
          <a:bodyPr lIns="0" tIns="0" rIns="0" bIns="0" rtlCol="0" anchor="t">
            <a:spAutoFit/>
          </a:bodyPr>
          <a:lstStyle/>
          <a:p>
            <a:pPr algn="ctr">
              <a:lnSpc>
                <a:spcPts val="2799"/>
              </a:lnSpc>
              <a:spcBef>
                <a:spcPct val="0"/>
              </a:spcBef>
            </a:pPr>
            <a:r>
              <a:rPr lang="en-US" sz="1999" b="1">
                <a:solidFill>
                  <a:srgbClr val="000000"/>
                </a:solidFill>
                <a:latin typeface="Open Sans 2 Bold"/>
                <a:ea typeface="Open Sans 2 Bold"/>
                <a:cs typeface="Open Sans 2 Bold"/>
                <a:sym typeface="Open Sans 2 Bold"/>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357611" y="-1286368"/>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5" name="Group 5"/>
          <p:cNvGrpSpPr/>
          <p:nvPr/>
        </p:nvGrpSpPr>
        <p:grpSpPr>
          <a:xfrm>
            <a:off x="743479" y="690861"/>
            <a:ext cx="1191540" cy="11915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8" name="TextBox 8"/>
          <p:cNvSpPr txBox="1"/>
          <p:nvPr/>
        </p:nvSpPr>
        <p:spPr>
          <a:xfrm>
            <a:off x="1659761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b="1">
                <a:solidFill>
                  <a:srgbClr val="000000"/>
                </a:solidFill>
                <a:latin typeface="Open Sans 1 Bold"/>
                <a:ea typeface="Open Sans 1 Bold"/>
                <a:cs typeface="Open Sans 1 Bold"/>
                <a:sym typeface="Open Sans 1 Bold"/>
              </a:rPr>
              <a:t>8</a:t>
            </a:r>
          </a:p>
        </p:txBody>
      </p:sp>
      <p:grpSp>
        <p:nvGrpSpPr>
          <p:cNvPr id="9" name="Group 9"/>
          <p:cNvGrpSpPr/>
          <p:nvPr/>
        </p:nvGrpSpPr>
        <p:grpSpPr>
          <a:xfrm>
            <a:off x="1495361" y="2803236"/>
            <a:ext cx="6377145" cy="6178698"/>
            <a:chOff x="0" y="0"/>
            <a:chExt cx="1679577" cy="1627311"/>
          </a:xfrm>
        </p:grpSpPr>
        <p:sp>
          <p:nvSpPr>
            <p:cNvPr id="10" name="Freeform 10"/>
            <p:cNvSpPr/>
            <p:nvPr/>
          </p:nvSpPr>
          <p:spPr>
            <a:xfrm>
              <a:off x="0" y="0"/>
              <a:ext cx="1679577" cy="1627311"/>
            </a:xfrm>
            <a:custGeom>
              <a:avLst/>
              <a:gdLst/>
              <a:ahLst/>
              <a:cxnLst/>
              <a:rect l="l" t="t" r="r" b="b"/>
              <a:pathLst>
                <a:path w="1679577" h="1627311">
                  <a:moveTo>
                    <a:pt x="41276" y="0"/>
                  </a:moveTo>
                  <a:lnTo>
                    <a:pt x="1638301" y="0"/>
                  </a:lnTo>
                  <a:cubicBezTo>
                    <a:pt x="1661097" y="0"/>
                    <a:pt x="1679577" y="18480"/>
                    <a:pt x="1679577" y="41276"/>
                  </a:cubicBezTo>
                  <a:lnTo>
                    <a:pt x="1679577" y="1586035"/>
                  </a:lnTo>
                  <a:cubicBezTo>
                    <a:pt x="1679577" y="1608831"/>
                    <a:pt x="1661097" y="1627311"/>
                    <a:pt x="1638301" y="1627311"/>
                  </a:cubicBezTo>
                  <a:lnTo>
                    <a:pt x="41276" y="1627311"/>
                  </a:lnTo>
                  <a:cubicBezTo>
                    <a:pt x="18480" y="1627311"/>
                    <a:pt x="0" y="1608831"/>
                    <a:pt x="0" y="1586035"/>
                  </a:cubicBezTo>
                  <a:lnTo>
                    <a:pt x="0" y="41276"/>
                  </a:lnTo>
                  <a:cubicBezTo>
                    <a:pt x="0" y="18480"/>
                    <a:pt x="18480" y="0"/>
                    <a:pt x="41276" y="0"/>
                  </a:cubicBezTo>
                  <a:close/>
                </a:path>
              </a:pathLst>
            </a:custGeom>
            <a:gradFill rotWithShape="1">
              <a:gsLst>
                <a:gs pos="0">
                  <a:srgbClr val="DC0E20">
                    <a:alpha val="100000"/>
                  </a:srgbClr>
                </a:gs>
                <a:gs pos="100000">
                  <a:srgbClr val="FF4454">
                    <a:alpha val="100000"/>
                  </a:srgbClr>
                </a:gs>
              </a:gsLst>
              <a:lin ang="0"/>
            </a:gradFill>
            <a:ln w="38100" cap="rnd">
              <a:solidFill>
                <a:srgbClr val="FF4454"/>
              </a:solidFill>
              <a:prstDash val="solid"/>
              <a:round/>
            </a:ln>
          </p:spPr>
          <p:txBody>
            <a:bodyPr/>
            <a:lstStyle/>
            <a:p>
              <a:endParaRPr lang="en-US"/>
            </a:p>
          </p:txBody>
        </p:sp>
        <p:sp>
          <p:nvSpPr>
            <p:cNvPr id="11" name="TextBox 11"/>
            <p:cNvSpPr txBox="1"/>
            <p:nvPr/>
          </p:nvSpPr>
          <p:spPr>
            <a:xfrm>
              <a:off x="0" y="-28575"/>
              <a:ext cx="1679577" cy="1655886"/>
            </a:xfrm>
            <a:prstGeom prst="rect">
              <a:avLst/>
            </a:prstGeom>
          </p:spPr>
          <p:txBody>
            <a:bodyPr lIns="50800" tIns="50800" rIns="50800" bIns="50800" rtlCol="0" anchor="ctr"/>
            <a:lstStyle/>
            <a:p>
              <a:pPr marL="0" lvl="0" indent="0" algn="ctr">
                <a:lnSpc>
                  <a:spcPts val="2541"/>
                </a:lnSpc>
                <a:spcBef>
                  <a:spcPct val="0"/>
                </a:spcBef>
              </a:pPr>
              <a:endParaRPr/>
            </a:p>
          </p:txBody>
        </p:sp>
      </p:grpSp>
      <p:sp>
        <p:nvSpPr>
          <p:cNvPr id="12" name="TextBox 12"/>
          <p:cNvSpPr txBox="1"/>
          <p:nvPr/>
        </p:nvSpPr>
        <p:spPr>
          <a:xfrm>
            <a:off x="1935019" y="3324525"/>
            <a:ext cx="4417056" cy="1345185"/>
          </a:xfrm>
          <a:prstGeom prst="rect">
            <a:avLst/>
          </a:prstGeom>
        </p:spPr>
        <p:txBody>
          <a:bodyPr lIns="0" tIns="0" rIns="0" bIns="0" rtlCol="0" anchor="t">
            <a:spAutoFit/>
          </a:bodyPr>
          <a:lstStyle/>
          <a:p>
            <a:pPr algn="l">
              <a:lnSpc>
                <a:spcPts val="3388"/>
              </a:lnSpc>
            </a:pPr>
            <a:r>
              <a:rPr lang="en-US" sz="3025">
                <a:solidFill>
                  <a:srgbClr val="000000"/>
                </a:solidFill>
                <a:latin typeface="Codec Pro ExtraBold"/>
                <a:ea typeface="Codec Pro ExtraBold"/>
                <a:cs typeface="Codec Pro ExtraBold"/>
                <a:sym typeface="Codec Pro ExtraBold"/>
              </a:rPr>
              <a:t>Key Components of a Data Warehouse</a:t>
            </a:r>
          </a:p>
          <a:p>
            <a:pPr algn="l">
              <a:lnSpc>
                <a:spcPts val="3388"/>
              </a:lnSpc>
            </a:pPr>
            <a:endParaRPr lang="en-US" sz="3025">
              <a:solidFill>
                <a:srgbClr val="000000"/>
              </a:solidFill>
              <a:latin typeface="Codec Pro ExtraBold"/>
              <a:ea typeface="Codec Pro ExtraBold"/>
              <a:cs typeface="Codec Pro ExtraBold"/>
              <a:sym typeface="Codec Pro ExtraBold"/>
            </a:endParaRPr>
          </a:p>
        </p:txBody>
      </p:sp>
      <p:sp>
        <p:nvSpPr>
          <p:cNvPr id="13" name="TextBox 13"/>
          <p:cNvSpPr txBox="1"/>
          <p:nvPr/>
        </p:nvSpPr>
        <p:spPr>
          <a:xfrm>
            <a:off x="2031159" y="4060554"/>
            <a:ext cx="5535975" cy="2342694"/>
          </a:xfrm>
          <a:prstGeom prst="rect">
            <a:avLst/>
          </a:prstGeom>
        </p:spPr>
        <p:txBody>
          <a:bodyPr lIns="0" tIns="0" rIns="0" bIns="0" rtlCol="0" anchor="t">
            <a:spAutoFit/>
          </a:bodyPr>
          <a:lstStyle/>
          <a:p>
            <a:pPr algn="l">
              <a:lnSpc>
                <a:spcPts val="2952"/>
              </a:lnSpc>
            </a:pPr>
            <a:endParaRPr/>
          </a:p>
          <a:p>
            <a:pPr algn="l">
              <a:lnSpc>
                <a:spcPts val="2605"/>
              </a:lnSpc>
            </a:pPr>
            <a:r>
              <a:rPr lang="en-US" sz="2101">
                <a:solidFill>
                  <a:srgbClr val="000000"/>
                </a:solidFill>
                <a:latin typeface="Canva Sans"/>
                <a:ea typeface="Canva Sans"/>
                <a:cs typeface="Canva Sans"/>
                <a:sym typeface="Canva Sans"/>
              </a:rPr>
              <a:t>These components work together to store, manage, and process facts for analytical purposes in the main types of data warehouses.</a:t>
            </a:r>
          </a:p>
          <a:p>
            <a:pPr algn="l">
              <a:lnSpc>
                <a:spcPts val="2605"/>
              </a:lnSpc>
            </a:pPr>
            <a:endParaRPr lang="en-US" sz="2101">
              <a:solidFill>
                <a:srgbClr val="000000"/>
              </a:solidFill>
              <a:latin typeface="Canva Sans"/>
              <a:ea typeface="Canva Sans"/>
              <a:cs typeface="Canva Sans"/>
              <a:sym typeface="Canva Sans"/>
            </a:endParaRPr>
          </a:p>
          <a:p>
            <a:pPr algn="l">
              <a:lnSpc>
                <a:spcPts val="2605"/>
              </a:lnSpc>
            </a:pPr>
            <a:endParaRPr lang="en-US" sz="2101">
              <a:solidFill>
                <a:srgbClr val="000000"/>
              </a:solidFill>
              <a:latin typeface="Canva Sans"/>
              <a:ea typeface="Canva Sans"/>
              <a:cs typeface="Canva Sans"/>
              <a:sym typeface="Canva Sans"/>
            </a:endParaRPr>
          </a:p>
        </p:txBody>
      </p:sp>
      <p:sp>
        <p:nvSpPr>
          <p:cNvPr id="14" name="TextBox 14"/>
          <p:cNvSpPr txBox="1"/>
          <p:nvPr/>
        </p:nvSpPr>
        <p:spPr>
          <a:xfrm>
            <a:off x="1935019" y="6099349"/>
            <a:ext cx="5632116" cy="1345185"/>
          </a:xfrm>
          <a:prstGeom prst="rect">
            <a:avLst/>
          </a:prstGeom>
        </p:spPr>
        <p:txBody>
          <a:bodyPr lIns="0" tIns="0" rIns="0" bIns="0" rtlCol="0" anchor="t">
            <a:spAutoFit/>
          </a:bodyPr>
          <a:lstStyle/>
          <a:p>
            <a:pPr algn="l">
              <a:lnSpc>
                <a:spcPts val="3388"/>
              </a:lnSpc>
            </a:pPr>
            <a:r>
              <a:rPr lang="en-US" sz="3025">
                <a:solidFill>
                  <a:srgbClr val="000000"/>
                </a:solidFill>
                <a:latin typeface="Codec Pro ExtraBold"/>
                <a:ea typeface="Codec Pro ExtraBold"/>
                <a:cs typeface="Codec Pro ExtraBold"/>
                <a:sym typeface="Codec Pro ExtraBold"/>
              </a:rPr>
              <a:t>Data Sources: The Foundation of Data Warehousing</a:t>
            </a:r>
          </a:p>
          <a:p>
            <a:pPr algn="l">
              <a:lnSpc>
                <a:spcPts val="3388"/>
              </a:lnSpc>
            </a:pPr>
            <a:endParaRPr lang="en-US" sz="3025">
              <a:solidFill>
                <a:srgbClr val="000000"/>
              </a:solidFill>
              <a:latin typeface="Codec Pro ExtraBold"/>
              <a:ea typeface="Codec Pro ExtraBold"/>
              <a:cs typeface="Codec Pro ExtraBold"/>
              <a:sym typeface="Codec Pro ExtraBold"/>
            </a:endParaRPr>
          </a:p>
        </p:txBody>
      </p:sp>
      <p:sp>
        <p:nvSpPr>
          <p:cNvPr id="15" name="TextBox 15"/>
          <p:cNvSpPr txBox="1"/>
          <p:nvPr/>
        </p:nvSpPr>
        <p:spPr>
          <a:xfrm>
            <a:off x="2031159" y="6776704"/>
            <a:ext cx="5535975" cy="2671287"/>
          </a:xfrm>
          <a:prstGeom prst="rect">
            <a:avLst/>
          </a:prstGeom>
        </p:spPr>
        <p:txBody>
          <a:bodyPr lIns="0" tIns="0" rIns="0" bIns="0" rtlCol="0" anchor="t">
            <a:spAutoFit/>
          </a:bodyPr>
          <a:lstStyle/>
          <a:p>
            <a:pPr algn="l">
              <a:lnSpc>
                <a:spcPts val="2952"/>
              </a:lnSpc>
            </a:pPr>
            <a:endParaRPr/>
          </a:p>
          <a:p>
            <a:pPr algn="l">
              <a:lnSpc>
                <a:spcPts val="2605"/>
              </a:lnSpc>
            </a:pPr>
            <a:r>
              <a:rPr lang="en-US" sz="2101">
                <a:solidFill>
                  <a:srgbClr val="000000"/>
                </a:solidFill>
                <a:latin typeface="Canva Sans"/>
                <a:ea typeface="Canva Sans"/>
                <a:cs typeface="Canva Sans"/>
                <a:sym typeface="Canva Sans"/>
              </a:rPr>
              <a:t>The sources are the systems or applications that generate the stuff to be stored and analyzed. These sources can be internal or external.</a:t>
            </a:r>
          </a:p>
          <a:p>
            <a:pPr algn="l">
              <a:lnSpc>
                <a:spcPts val="2605"/>
              </a:lnSpc>
            </a:pPr>
            <a:endParaRPr lang="en-US" sz="2101">
              <a:solidFill>
                <a:srgbClr val="000000"/>
              </a:solidFill>
              <a:latin typeface="Canva Sans"/>
              <a:ea typeface="Canva Sans"/>
              <a:cs typeface="Canva Sans"/>
              <a:sym typeface="Canva Sans"/>
            </a:endParaRPr>
          </a:p>
          <a:p>
            <a:pPr algn="l">
              <a:lnSpc>
                <a:spcPts val="2605"/>
              </a:lnSpc>
            </a:pPr>
            <a:endParaRPr lang="en-US" sz="2101">
              <a:solidFill>
                <a:srgbClr val="000000"/>
              </a:solidFill>
              <a:latin typeface="Canva Sans"/>
              <a:ea typeface="Canva Sans"/>
              <a:cs typeface="Canva Sans"/>
              <a:sym typeface="Canva Sans"/>
            </a:endParaRPr>
          </a:p>
          <a:p>
            <a:pPr algn="l">
              <a:lnSpc>
                <a:spcPts val="2605"/>
              </a:lnSpc>
            </a:pPr>
            <a:endParaRPr lang="en-US" sz="2101">
              <a:solidFill>
                <a:srgbClr val="000000"/>
              </a:solidFill>
              <a:latin typeface="Canva Sans"/>
              <a:ea typeface="Canva Sans"/>
              <a:cs typeface="Canva Sans"/>
              <a:sym typeface="Canva Sans"/>
            </a:endParaRPr>
          </a:p>
        </p:txBody>
      </p:sp>
      <p:grpSp>
        <p:nvGrpSpPr>
          <p:cNvPr id="16" name="Group 16"/>
          <p:cNvGrpSpPr/>
          <p:nvPr/>
        </p:nvGrpSpPr>
        <p:grpSpPr>
          <a:xfrm>
            <a:off x="9472803" y="3936068"/>
            <a:ext cx="7207737" cy="1779082"/>
            <a:chOff x="0" y="0"/>
            <a:chExt cx="1846887" cy="455866"/>
          </a:xfrm>
        </p:grpSpPr>
        <p:sp>
          <p:nvSpPr>
            <p:cNvPr id="17" name="Freeform 17"/>
            <p:cNvSpPr/>
            <p:nvPr/>
          </p:nvSpPr>
          <p:spPr>
            <a:xfrm>
              <a:off x="0" y="0"/>
              <a:ext cx="1846887" cy="455866"/>
            </a:xfrm>
            <a:custGeom>
              <a:avLst/>
              <a:gdLst/>
              <a:ahLst/>
              <a:cxnLst/>
              <a:rect l="l" t="t" r="r" b="b"/>
              <a:pathLst>
                <a:path w="1846887" h="455866">
                  <a:moveTo>
                    <a:pt x="36520" y="0"/>
                  </a:moveTo>
                  <a:lnTo>
                    <a:pt x="1810367" y="0"/>
                  </a:lnTo>
                  <a:cubicBezTo>
                    <a:pt x="1820052" y="0"/>
                    <a:pt x="1829341" y="3848"/>
                    <a:pt x="1836190" y="10696"/>
                  </a:cubicBezTo>
                  <a:cubicBezTo>
                    <a:pt x="1843039" y="17545"/>
                    <a:pt x="1846887" y="26834"/>
                    <a:pt x="1846887" y="36520"/>
                  </a:cubicBezTo>
                  <a:lnTo>
                    <a:pt x="1846887" y="419346"/>
                  </a:lnTo>
                  <a:cubicBezTo>
                    <a:pt x="1846887" y="429032"/>
                    <a:pt x="1843039" y="438321"/>
                    <a:pt x="1836190" y="445170"/>
                  </a:cubicBezTo>
                  <a:cubicBezTo>
                    <a:pt x="1829341" y="452018"/>
                    <a:pt x="1820052" y="455866"/>
                    <a:pt x="1810367" y="455866"/>
                  </a:cubicBezTo>
                  <a:lnTo>
                    <a:pt x="36520" y="455866"/>
                  </a:lnTo>
                  <a:cubicBezTo>
                    <a:pt x="26834" y="455866"/>
                    <a:pt x="17545" y="452018"/>
                    <a:pt x="10696" y="445170"/>
                  </a:cubicBezTo>
                  <a:cubicBezTo>
                    <a:pt x="3848" y="438321"/>
                    <a:pt x="0" y="429032"/>
                    <a:pt x="0" y="419346"/>
                  </a:cubicBezTo>
                  <a:lnTo>
                    <a:pt x="0" y="36520"/>
                  </a:lnTo>
                  <a:cubicBezTo>
                    <a:pt x="0" y="26834"/>
                    <a:pt x="3848" y="17545"/>
                    <a:pt x="10696" y="10696"/>
                  </a:cubicBezTo>
                  <a:cubicBezTo>
                    <a:pt x="17545" y="3848"/>
                    <a:pt x="26834" y="0"/>
                    <a:pt x="36520" y="0"/>
                  </a:cubicBezTo>
                  <a:close/>
                </a:path>
              </a:pathLst>
            </a:custGeom>
            <a:solidFill>
              <a:srgbClr val="DC0E20"/>
            </a:solidFill>
            <a:ln w="38100" cap="rnd">
              <a:solidFill>
                <a:srgbClr val="FF4454"/>
              </a:solidFill>
              <a:prstDash val="solid"/>
              <a:round/>
            </a:ln>
          </p:spPr>
          <p:txBody>
            <a:bodyPr/>
            <a:lstStyle/>
            <a:p>
              <a:endParaRPr lang="en-US"/>
            </a:p>
          </p:txBody>
        </p:sp>
        <p:sp>
          <p:nvSpPr>
            <p:cNvPr id="18" name="TextBox 18"/>
            <p:cNvSpPr txBox="1"/>
            <p:nvPr/>
          </p:nvSpPr>
          <p:spPr>
            <a:xfrm>
              <a:off x="0" y="-28575"/>
              <a:ext cx="1846887" cy="484441"/>
            </a:xfrm>
            <a:prstGeom prst="rect">
              <a:avLst/>
            </a:prstGeom>
          </p:spPr>
          <p:txBody>
            <a:bodyPr lIns="50800" tIns="50800" rIns="50800" bIns="50800" rtlCol="0" anchor="ctr"/>
            <a:lstStyle/>
            <a:p>
              <a:pPr marL="0" lvl="0" indent="0" algn="ctr">
                <a:lnSpc>
                  <a:spcPts val="2541"/>
                </a:lnSpc>
                <a:spcBef>
                  <a:spcPct val="0"/>
                </a:spcBef>
              </a:pPr>
              <a:endParaRPr/>
            </a:p>
          </p:txBody>
        </p:sp>
      </p:grpSp>
      <p:grpSp>
        <p:nvGrpSpPr>
          <p:cNvPr id="19" name="Group 19"/>
          <p:cNvGrpSpPr/>
          <p:nvPr/>
        </p:nvGrpSpPr>
        <p:grpSpPr>
          <a:xfrm>
            <a:off x="9144000" y="4361691"/>
            <a:ext cx="657605" cy="657605"/>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0E20"/>
            </a:solidFill>
            <a:ln w="38100" cap="sq">
              <a:gradFill>
                <a:gsLst>
                  <a:gs pos="0">
                    <a:srgbClr val="DC0E20">
                      <a:alpha val="100000"/>
                    </a:srgbClr>
                  </a:gs>
                  <a:gs pos="100000">
                    <a:srgbClr val="FF4454">
                      <a:alpha val="100000"/>
                    </a:srgbClr>
                  </a:gs>
                </a:gsLst>
                <a:lin ang="0"/>
              </a:gradFill>
              <a:prstDash val="solid"/>
              <a:miter/>
            </a:ln>
          </p:spPr>
          <p:txBody>
            <a:bodyPr/>
            <a:lstStyle/>
            <a:p>
              <a:endParaRPr lang="en-US"/>
            </a:p>
          </p:txBody>
        </p:sp>
        <p:sp>
          <p:nvSpPr>
            <p:cNvPr id="21" name="TextBox 21"/>
            <p:cNvSpPr txBox="1"/>
            <p:nvPr/>
          </p:nvSpPr>
          <p:spPr>
            <a:xfrm>
              <a:off x="76200" y="47625"/>
              <a:ext cx="660400" cy="688975"/>
            </a:xfrm>
            <a:prstGeom prst="rect">
              <a:avLst/>
            </a:prstGeom>
          </p:spPr>
          <p:txBody>
            <a:bodyPr lIns="50800" tIns="50800" rIns="50800" bIns="50800" rtlCol="0" anchor="ctr"/>
            <a:lstStyle/>
            <a:p>
              <a:pPr algn="ctr">
                <a:lnSpc>
                  <a:spcPts val="2541"/>
                </a:lnSpc>
              </a:pPr>
              <a:r>
                <a:rPr lang="en-US" sz="1815" b="1">
                  <a:solidFill>
                    <a:srgbClr val="000000"/>
                  </a:solidFill>
                  <a:latin typeface="Canva Sans Bold"/>
                  <a:ea typeface="Canva Sans Bold"/>
                  <a:cs typeface="Canva Sans Bold"/>
                  <a:sym typeface="Canva Sans Bold"/>
                </a:rPr>
                <a:t>01</a:t>
              </a:r>
            </a:p>
          </p:txBody>
        </p:sp>
      </p:grpSp>
      <p:sp>
        <p:nvSpPr>
          <p:cNvPr id="22" name="TextBox 22"/>
          <p:cNvSpPr txBox="1"/>
          <p:nvPr/>
        </p:nvSpPr>
        <p:spPr>
          <a:xfrm>
            <a:off x="11382755" y="6118399"/>
            <a:ext cx="5531691" cy="628029"/>
          </a:xfrm>
          <a:prstGeom prst="rect">
            <a:avLst/>
          </a:prstGeom>
        </p:spPr>
        <p:txBody>
          <a:bodyPr lIns="0" tIns="0" rIns="0" bIns="0" rtlCol="0" anchor="t">
            <a:spAutoFit/>
          </a:bodyPr>
          <a:lstStyle/>
          <a:p>
            <a:pPr algn="l">
              <a:lnSpc>
                <a:spcPts val="2476"/>
              </a:lnSpc>
            </a:pPr>
            <a:r>
              <a:rPr lang="en-US" sz="1997" b="1">
                <a:solidFill>
                  <a:srgbClr val="000000"/>
                </a:solidFill>
                <a:latin typeface="Canva Sans Bold"/>
                <a:ea typeface="Canva Sans Bold"/>
                <a:cs typeface="Canva Sans Bold"/>
                <a:sym typeface="Canva Sans Bold"/>
              </a:rPr>
              <a:t>External Data Sources</a:t>
            </a:r>
          </a:p>
          <a:p>
            <a:pPr algn="l">
              <a:lnSpc>
                <a:spcPts val="2476"/>
              </a:lnSpc>
            </a:pPr>
            <a:endParaRPr lang="en-US" sz="1997" b="1">
              <a:solidFill>
                <a:srgbClr val="000000"/>
              </a:solidFill>
              <a:latin typeface="Canva Sans Bold"/>
              <a:ea typeface="Canva Sans Bold"/>
              <a:cs typeface="Canva Sans Bold"/>
              <a:sym typeface="Canva Sans Bold"/>
            </a:endParaRPr>
          </a:p>
        </p:txBody>
      </p:sp>
      <p:sp>
        <p:nvSpPr>
          <p:cNvPr id="23" name="TextBox 23"/>
          <p:cNvSpPr txBox="1"/>
          <p:nvPr/>
        </p:nvSpPr>
        <p:spPr>
          <a:xfrm>
            <a:off x="11392408" y="4001880"/>
            <a:ext cx="3368527" cy="927749"/>
          </a:xfrm>
          <a:prstGeom prst="rect">
            <a:avLst/>
          </a:prstGeom>
        </p:spPr>
        <p:txBody>
          <a:bodyPr lIns="0" tIns="0" rIns="0" bIns="0" rtlCol="0" anchor="t">
            <a:spAutoFit/>
          </a:bodyPr>
          <a:lstStyle/>
          <a:p>
            <a:pPr algn="l">
              <a:lnSpc>
                <a:spcPts val="3716"/>
              </a:lnSpc>
            </a:pPr>
            <a:r>
              <a:rPr lang="en-US" sz="2997">
                <a:solidFill>
                  <a:srgbClr val="FFE3E3"/>
                </a:solidFill>
                <a:latin typeface="Anton"/>
                <a:ea typeface="Anton"/>
                <a:cs typeface="Anton"/>
                <a:sym typeface="Anton"/>
              </a:rPr>
              <a:t>Internal Data Sources</a:t>
            </a:r>
          </a:p>
          <a:p>
            <a:pPr algn="l">
              <a:lnSpc>
                <a:spcPts val="3716"/>
              </a:lnSpc>
            </a:pPr>
            <a:endParaRPr lang="en-US" sz="2997">
              <a:solidFill>
                <a:srgbClr val="FFE3E3"/>
              </a:solidFill>
              <a:latin typeface="Anton"/>
              <a:ea typeface="Anton"/>
              <a:cs typeface="Anton"/>
              <a:sym typeface="Anton"/>
            </a:endParaRPr>
          </a:p>
        </p:txBody>
      </p:sp>
      <p:grpSp>
        <p:nvGrpSpPr>
          <p:cNvPr id="24" name="Group 24"/>
          <p:cNvGrpSpPr/>
          <p:nvPr/>
        </p:nvGrpSpPr>
        <p:grpSpPr>
          <a:xfrm>
            <a:off x="10129025" y="4773027"/>
            <a:ext cx="313203" cy="313203"/>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a:p>
          </p:txBody>
        </p:sp>
        <p:sp>
          <p:nvSpPr>
            <p:cNvPr id="26" name="TextBox 26"/>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grpSp>
        <p:nvGrpSpPr>
          <p:cNvPr id="27" name="Group 27"/>
          <p:cNvGrpSpPr/>
          <p:nvPr/>
        </p:nvGrpSpPr>
        <p:grpSpPr>
          <a:xfrm>
            <a:off x="13288319" y="4773027"/>
            <a:ext cx="313203" cy="313203"/>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a:p>
          </p:txBody>
        </p:sp>
        <p:sp>
          <p:nvSpPr>
            <p:cNvPr id="29" name="TextBox 29"/>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grpSp>
        <p:nvGrpSpPr>
          <p:cNvPr id="30" name="Group 30"/>
          <p:cNvGrpSpPr/>
          <p:nvPr/>
        </p:nvGrpSpPr>
        <p:grpSpPr>
          <a:xfrm>
            <a:off x="11704032" y="5250512"/>
            <a:ext cx="313203" cy="313203"/>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a:p>
          </p:txBody>
        </p:sp>
        <p:sp>
          <p:nvSpPr>
            <p:cNvPr id="32" name="TextBox 32"/>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sp>
        <p:nvSpPr>
          <p:cNvPr id="33" name="TextBox 33"/>
          <p:cNvSpPr txBox="1"/>
          <p:nvPr/>
        </p:nvSpPr>
        <p:spPr>
          <a:xfrm>
            <a:off x="10442228" y="4750950"/>
            <a:ext cx="2705151" cy="335280"/>
          </a:xfrm>
          <a:prstGeom prst="rect">
            <a:avLst/>
          </a:prstGeom>
        </p:spPr>
        <p:txBody>
          <a:bodyPr lIns="0" tIns="0" rIns="0" bIns="0" rtlCol="0" anchor="t">
            <a:spAutoFit/>
          </a:bodyPr>
          <a:lstStyle/>
          <a:p>
            <a:pPr algn="ctr">
              <a:lnSpc>
                <a:spcPts val="2520"/>
              </a:lnSpc>
              <a:spcBef>
                <a:spcPct val="0"/>
              </a:spcBef>
            </a:pPr>
            <a:r>
              <a:rPr lang="en-US" sz="1800" b="1">
                <a:solidFill>
                  <a:srgbClr val="000000"/>
                </a:solidFill>
                <a:latin typeface="Codec Pro ExtraBold Bold"/>
                <a:ea typeface="Codec Pro ExtraBold Bold"/>
                <a:cs typeface="Codec Pro ExtraBold Bold"/>
                <a:sym typeface="Codec Pro ExtraBold Bold"/>
              </a:rPr>
              <a:t>Transactional Systems</a:t>
            </a:r>
          </a:p>
        </p:txBody>
      </p:sp>
      <p:sp>
        <p:nvSpPr>
          <p:cNvPr id="34" name="TextBox 34"/>
          <p:cNvSpPr txBox="1"/>
          <p:nvPr/>
        </p:nvSpPr>
        <p:spPr>
          <a:xfrm>
            <a:off x="13601522" y="4728651"/>
            <a:ext cx="2705151" cy="335280"/>
          </a:xfrm>
          <a:prstGeom prst="rect">
            <a:avLst/>
          </a:prstGeom>
        </p:spPr>
        <p:txBody>
          <a:bodyPr lIns="0" tIns="0" rIns="0" bIns="0" rtlCol="0" anchor="t">
            <a:spAutoFit/>
          </a:bodyPr>
          <a:lstStyle/>
          <a:p>
            <a:pPr algn="ctr">
              <a:lnSpc>
                <a:spcPts val="2520"/>
              </a:lnSpc>
              <a:spcBef>
                <a:spcPct val="0"/>
              </a:spcBef>
            </a:pPr>
            <a:r>
              <a:rPr lang="en-US" sz="1800" b="1">
                <a:solidFill>
                  <a:srgbClr val="000000"/>
                </a:solidFill>
                <a:latin typeface="Codec Pro ExtraBold Bold"/>
                <a:ea typeface="Codec Pro ExtraBold Bold"/>
                <a:cs typeface="Codec Pro ExtraBold Bold"/>
                <a:sym typeface="Codec Pro ExtraBold Bold"/>
              </a:rPr>
              <a:t>Operational Databases</a:t>
            </a:r>
          </a:p>
        </p:txBody>
      </p:sp>
      <p:sp>
        <p:nvSpPr>
          <p:cNvPr id="35" name="TextBox 35"/>
          <p:cNvSpPr txBox="1"/>
          <p:nvPr/>
        </p:nvSpPr>
        <p:spPr>
          <a:xfrm>
            <a:off x="11724096" y="5206136"/>
            <a:ext cx="2705151" cy="335280"/>
          </a:xfrm>
          <a:prstGeom prst="rect">
            <a:avLst/>
          </a:prstGeom>
        </p:spPr>
        <p:txBody>
          <a:bodyPr lIns="0" tIns="0" rIns="0" bIns="0" rtlCol="0" anchor="t">
            <a:spAutoFit/>
          </a:bodyPr>
          <a:lstStyle/>
          <a:p>
            <a:pPr algn="ctr">
              <a:lnSpc>
                <a:spcPts val="2520"/>
              </a:lnSpc>
              <a:spcBef>
                <a:spcPct val="0"/>
              </a:spcBef>
            </a:pPr>
            <a:r>
              <a:rPr lang="en-US" sz="1800" b="1">
                <a:solidFill>
                  <a:srgbClr val="000000"/>
                </a:solidFill>
                <a:latin typeface="Codec Pro ExtraBold Bold"/>
                <a:ea typeface="Codec Pro ExtraBold Bold"/>
                <a:cs typeface="Codec Pro ExtraBold Bold"/>
                <a:sym typeface="Codec Pro ExtraBold Bold"/>
              </a:rPr>
              <a:t>Legacy Systems</a:t>
            </a:r>
          </a:p>
        </p:txBody>
      </p:sp>
      <p:grpSp>
        <p:nvGrpSpPr>
          <p:cNvPr id="36" name="Group 36"/>
          <p:cNvGrpSpPr/>
          <p:nvPr/>
        </p:nvGrpSpPr>
        <p:grpSpPr>
          <a:xfrm>
            <a:off x="9472803" y="6077100"/>
            <a:ext cx="7207737" cy="1779082"/>
            <a:chOff x="0" y="0"/>
            <a:chExt cx="1846887" cy="455866"/>
          </a:xfrm>
        </p:grpSpPr>
        <p:sp>
          <p:nvSpPr>
            <p:cNvPr id="37" name="Freeform 37"/>
            <p:cNvSpPr/>
            <p:nvPr/>
          </p:nvSpPr>
          <p:spPr>
            <a:xfrm>
              <a:off x="0" y="0"/>
              <a:ext cx="1846887" cy="455866"/>
            </a:xfrm>
            <a:custGeom>
              <a:avLst/>
              <a:gdLst/>
              <a:ahLst/>
              <a:cxnLst/>
              <a:rect l="l" t="t" r="r" b="b"/>
              <a:pathLst>
                <a:path w="1846887" h="455866">
                  <a:moveTo>
                    <a:pt x="36520" y="0"/>
                  </a:moveTo>
                  <a:lnTo>
                    <a:pt x="1810367" y="0"/>
                  </a:lnTo>
                  <a:cubicBezTo>
                    <a:pt x="1820052" y="0"/>
                    <a:pt x="1829341" y="3848"/>
                    <a:pt x="1836190" y="10696"/>
                  </a:cubicBezTo>
                  <a:cubicBezTo>
                    <a:pt x="1843039" y="17545"/>
                    <a:pt x="1846887" y="26834"/>
                    <a:pt x="1846887" y="36520"/>
                  </a:cubicBezTo>
                  <a:lnTo>
                    <a:pt x="1846887" y="419346"/>
                  </a:lnTo>
                  <a:cubicBezTo>
                    <a:pt x="1846887" y="429032"/>
                    <a:pt x="1843039" y="438321"/>
                    <a:pt x="1836190" y="445170"/>
                  </a:cubicBezTo>
                  <a:cubicBezTo>
                    <a:pt x="1829341" y="452018"/>
                    <a:pt x="1820052" y="455866"/>
                    <a:pt x="1810367" y="455866"/>
                  </a:cubicBezTo>
                  <a:lnTo>
                    <a:pt x="36520" y="455866"/>
                  </a:lnTo>
                  <a:cubicBezTo>
                    <a:pt x="26834" y="455866"/>
                    <a:pt x="17545" y="452018"/>
                    <a:pt x="10696" y="445170"/>
                  </a:cubicBezTo>
                  <a:cubicBezTo>
                    <a:pt x="3848" y="438321"/>
                    <a:pt x="0" y="429032"/>
                    <a:pt x="0" y="419346"/>
                  </a:cubicBezTo>
                  <a:lnTo>
                    <a:pt x="0" y="36520"/>
                  </a:lnTo>
                  <a:cubicBezTo>
                    <a:pt x="0" y="26834"/>
                    <a:pt x="3848" y="17545"/>
                    <a:pt x="10696" y="10696"/>
                  </a:cubicBezTo>
                  <a:cubicBezTo>
                    <a:pt x="17545" y="3848"/>
                    <a:pt x="26834" y="0"/>
                    <a:pt x="36520" y="0"/>
                  </a:cubicBezTo>
                  <a:close/>
                </a:path>
              </a:pathLst>
            </a:custGeom>
            <a:solidFill>
              <a:srgbClr val="DC0E20"/>
            </a:solidFill>
            <a:ln w="38100" cap="rnd">
              <a:solidFill>
                <a:srgbClr val="FF4454"/>
              </a:solidFill>
              <a:prstDash val="solid"/>
              <a:round/>
            </a:ln>
          </p:spPr>
          <p:txBody>
            <a:bodyPr/>
            <a:lstStyle/>
            <a:p>
              <a:endParaRPr lang="en-US"/>
            </a:p>
          </p:txBody>
        </p:sp>
        <p:sp>
          <p:nvSpPr>
            <p:cNvPr id="38" name="TextBox 38"/>
            <p:cNvSpPr txBox="1"/>
            <p:nvPr/>
          </p:nvSpPr>
          <p:spPr>
            <a:xfrm>
              <a:off x="0" y="-28575"/>
              <a:ext cx="1846887" cy="484441"/>
            </a:xfrm>
            <a:prstGeom prst="rect">
              <a:avLst/>
            </a:prstGeom>
          </p:spPr>
          <p:txBody>
            <a:bodyPr lIns="50800" tIns="50800" rIns="50800" bIns="50800" rtlCol="0" anchor="ctr"/>
            <a:lstStyle/>
            <a:p>
              <a:pPr marL="0" lvl="0" indent="0" algn="ctr">
                <a:lnSpc>
                  <a:spcPts val="2541"/>
                </a:lnSpc>
                <a:spcBef>
                  <a:spcPct val="0"/>
                </a:spcBef>
              </a:pPr>
              <a:endParaRPr/>
            </a:p>
          </p:txBody>
        </p:sp>
      </p:grpSp>
      <p:grpSp>
        <p:nvGrpSpPr>
          <p:cNvPr id="39" name="Group 39"/>
          <p:cNvGrpSpPr/>
          <p:nvPr/>
        </p:nvGrpSpPr>
        <p:grpSpPr>
          <a:xfrm>
            <a:off x="9144000" y="6502723"/>
            <a:ext cx="657605" cy="657605"/>
            <a:chOff x="0" y="0"/>
            <a:chExt cx="812800" cy="812800"/>
          </a:xfrm>
        </p:grpSpPr>
        <p:sp>
          <p:nvSpPr>
            <p:cNvPr id="40" name="Freeform 4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0E20"/>
            </a:solidFill>
            <a:ln w="38100" cap="sq">
              <a:gradFill>
                <a:gsLst>
                  <a:gs pos="0">
                    <a:srgbClr val="DC0E20">
                      <a:alpha val="100000"/>
                    </a:srgbClr>
                  </a:gs>
                  <a:gs pos="100000">
                    <a:srgbClr val="FF4454">
                      <a:alpha val="100000"/>
                    </a:srgbClr>
                  </a:gs>
                </a:gsLst>
                <a:lin ang="0"/>
              </a:gradFill>
              <a:prstDash val="solid"/>
              <a:miter/>
            </a:ln>
          </p:spPr>
          <p:txBody>
            <a:bodyPr/>
            <a:lstStyle/>
            <a:p>
              <a:endParaRPr lang="en-US"/>
            </a:p>
          </p:txBody>
        </p:sp>
        <p:sp>
          <p:nvSpPr>
            <p:cNvPr id="41" name="TextBox 41"/>
            <p:cNvSpPr txBox="1"/>
            <p:nvPr/>
          </p:nvSpPr>
          <p:spPr>
            <a:xfrm>
              <a:off x="76200" y="47625"/>
              <a:ext cx="660400" cy="688975"/>
            </a:xfrm>
            <a:prstGeom prst="rect">
              <a:avLst/>
            </a:prstGeom>
          </p:spPr>
          <p:txBody>
            <a:bodyPr lIns="50800" tIns="50800" rIns="50800" bIns="50800" rtlCol="0" anchor="ctr"/>
            <a:lstStyle/>
            <a:p>
              <a:pPr algn="ctr">
                <a:lnSpc>
                  <a:spcPts val="2541"/>
                </a:lnSpc>
              </a:pPr>
              <a:r>
                <a:rPr lang="en-US" sz="1815" b="1">
                  <a:solidFill>
                    <a:srgbClr val="000000"/>
                  </a:solidFill>
                  <a:latin typeface="Canva Sans Bold"/>
                  <a:ea typeface="Canva Sans Bold"/>
                  <a:cs typeface="Canva Sans Bold"/>
                  <a:sym typeface="Canva Sans Bold"/>
                </a:rPr>
                <a:t>02</a:t>
              </a:r>
            </a:p>
          </p:txBody>
        </p:sp>
      </p:grpSp>
      <p:sp>
        <p:nvSpPr>
          <p:cNvPr id="42" name="TextBox 42"/>
          <p:cNvSpPr txBox="1"/>
          <p:nvPr/>
        </p:nvSpPr>
        <p:spPr>
          <a:xfrm>
            <a:off x="11392408" y="6142912"/>
            <a:ext cx="3368527" cy="927749"/>
          </a:xfrm>
          <a:prstGeom prst="rect">
            <a:avLst/>
          </a:prstGeom>
        </p:spPr>
        <p:txBody>
          <a:bodyPr lIns="0" tIns="0" rIns="0" bIns="0" rtlCol="0" anchor="t">
            <a:spAutoFit/>
          </a:bodyPr>
          <a:lstStyle/>
          <a:p>
            <a:pPr algn="l">
              <a:lnSpc>
                <a:spcPts val="3716"/>
              </a:lnSpc>
            </a:pPr>
            <a:r>
              <a:rPr lang="en-US" sz="2997">
                <a:solidFill>
                  <a:srgbClr val="FFE3E3"/>
                </a:solidFill>
                <a:latin typeface="Anton"/>
                <a:ea typeface="Anton"/>
                <a:cs typeface="Anton"/>
                <a:sym typeface="Anton"/>
              </a:rPr>
              <a:t>External Data Sources</a:t>
            </a:r>
          </a:p>
          <a:p>
            <a:pPr algn="l">
              <a:lnSpc>
                <a:spcPts val="3716"/>
              </a:lnSpc>
            </a:pPr>
            <a:endParaRPr lang="en-US" sz="2997">
              <a:solidFill>
                <a:srgbClr val="FFE3E3"/>
              </a:solidFill>
              <a:latin typeface="Anton"/>
              <a:ea typeface="Anton"/>
              <a:cs typeface="Anton"/>
              <a:sym typeface="Anton"/>
            </a:endParaRPr>
          </a:p>
        </p:txBody>
      </p:sp>
      <p:grpSp>
        <p:nvGrpSpPr>
          <p:cNvPr id="43" name="Group 43"/>
          <p:cNvGrpSpPr/>
          <p:nvPr/>
        </p:nvGrpSpPr>
        <p:grpSpPr>
          <a:xfrm>
            <a:off x="10129025" y="6764491"/>
            <a:ext cx="313203" cy="313203"/>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a:p>
          </p:txBody>
        </p:sp>
        <p:sp>
          <p:nvSpPr>
            <p:cNvPr id="45" name="TextBox 45"/>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sp>
        <p:nvSpPr>
          <p:cNvPr id="46" name="TextBox 46"/>
          <p:cNvSpPr txBox="1"/>
          <p:nvPr/>
        </p:nvSpPr>
        <p:spPr>
          <a:xfrm>
            <a:off x="10285626" y="6735381"/>
            <a:ext cx="2705151" cy="335280"/>
          </a:xfrm>
          <a:prstGeom prst="rect">
            <a:avLst/>
          </a:prstGeom>
        </p:spPr>
        <p:txBody>
          <a:bodyPr lIns="0" tIns="0" rIns="0" bIns="0" rtlCol="0" anchor="t">
            <a:spAutoFit/>
          </a:bodyPr>
          <a:lstStyle/>
          <a:p>
            <a:pPr algn="ctr">
              <a:lnSpc>
                <a:spcPts val="2520"/>
              </a:lnSpc>
              <a:spcBef>
                <a:spcPct val="0"/>
              </a:spcBef>
            </a:pPr>
            <a:r>
              <a:rPr lang="en-US" sz="1800" b="1">
                <a:solidFill>
                  <a:srgbClr val="000000"/>
                </a:solidFill>
                <a:latin typeface="Codec Pro ExtraBold Bold"/>
                <a:ea typeface="Codec Pro ExtraBold Bold"/>
                <a:cs typeface="Codec Pro ExtraBold Bold"/>
                <a:sym typeface="Codec Pro ExtraBold Bold"/>
              </a:rPr>
              <a:t>Public Datasets</a:t>
            </a:r>
          </a:p>
        </p:txBody>
      </p:sp>
      <p:grpSp>
        <p:nvGrpSpPr>
          <p:cNvPr id="47" name="Group 47"/>
          <p:cNvGrpSpPr/>
          <p:nvPr/>
        </p:nvGrpSpPr>
        <p:grpSpPr>
          <a:xfrm>
            <a:off x="13288319" y="6764491"/>
            <a:ext cx="313203" cy="313203"/>
            <a:chOff x="0" y="0"/>
            <a:chExt cx="812800" cy="812800"/>
          </a:xfrm>
        </p:grpSpPr>
        <p:sp>
          <p:nvSpPr>
            <p:cNvPr id="48" name="Freeform 4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a:p>
          </p:txBody>
        </p:sp>
        <p:sp>
          <p:nvSpPr>
            <p:cNvPr id="49" name="TextBox 49"/>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sp>
        <p:nvSpPr>
          <p:cNvPr id="50" name="TextBox 50"/>
          <p:cNvSpPr txBox="1"/>
          <p:nvPr/>
        </p:nvSpPr>
        <p:spPr>
          <a:xfrm>
            <a:off x="13444921" y="6719554"/>
            <a:ext cx="2705151" cy="649605"/>
          </a:xfrm>
          <a:prstGeom prst="rect">
            <a:avLst/>
          </a:prstGeom>
        </p:spPr>
        <p:txBody>
          <a:bodyPr lIns="0" tIns="0" rIns="0" bIns="0" rtlCol="0" anchor="t">
            <a:spAutoFit/>
          </a:bodyPr>
          <a:lstStyle/>
          <a:p>
            <a:pPr algn="ctr">
              <a:lnSpc>
                <a:spcPts val="2520"/>
              </a:lnSpc>
              <a:spcBef>
                <a:spcPct val="0"/>
              </a:spcBef>
            </a:pPr>
            <a:r>
              <a:rPr lang="en-US" sz="1800" b="1" dirty="0">
                <a:solidFill>
                  <a:srgbClr val="000000"/>
                </a:solidFill>
                <a:latin typeface="Codec Pro ExtraBold Bold"/>
                <a:ea typeface="Codec Pro ExtraBold Bold"/>
                <a:cs typeface="Codec Pro ExtraBold Bold"/>
                <a:sym typeface="Codec Pro ExtraBold Bold"/>
              </a:rPr>
              <a:t>Third-Party Data Providers</a:t>
            </a:r>
          </a:p>
        </p:txBody>
      </p:sp>
      <p:sp>
        <p:nvSpPr>
          <p:cNvPr id="51" name="Freeform 51"/>
          <p:cNvSpPr/>
          <p:nvPr/>
        </p:nvSpPr>
        <p:spPr>
          <a:xfrm flipV="1">
            <a:off x="11860633" y="-1238237"/>
            <a:ext cx="7790224" cy="7641485"/>
          </a:xfrm>
          <a:custGeom>
            <a:avLst/>
            <a:gdLst/>
            <a:ahLst/>
            <a:cxnLst/>
            <a:rect l="l" t="t" r="r" b="b"/>
            <a:pathLst>
              <a:path w="7790224" h="7641485">
                <a:moveTo>
                  <a:pt x="0" y="7641485"/>
                </a:moveTo>
                <a:lnTo>
                  <a:pt x="7790224" y="7641485"/>
                </a:lnTo>
                <a:lnTo>
                  <a:pt x="7790224" y="0"/>
                </a:lnTo>
                <a:lnTo>
                  <a:pt x="0" y="0"/>
                </a:lnTo>
                <a:lnTo>
                  <a:pt x="0" y="7641485"/>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2" name="TextBox 52"/>
          <p:cNvSpPr txBox="1"/>
          <p:nvPr/>
        </p:nvSpPr>
        <p:spPr>
          <a:xfrm>
            <a:off x="12017234" y="7401748"/>
            <a:ext cx="2705151" cy="300660"/>
          </a:xfrm>
          <a:prstGeom prst="rect">
            <a:avLst/>
          </a:prstGeom>
        </p:spPr>
        <p:txBody>
          <a:bodyPr lIns="0" tIns="0" rIns="0" bIns="0" rtlCol="0" anchor="t">
            <a:spAutoFit/>
          </a:bodyPr>
          <a:lstStyle/>
          <a:p>
            <a:pPr algn="ctr">
              <a:lnSpc>
                <a:spcPts val="2520"/>
              </a:lnSpc>
              <a:spcBef>
                <a:spcPct val="0"/>
              </a:spcBef>
            </a:pPr>
            <a:r>
              <a:rPr lang="en-US" b="1" i="0" dirty="0">
                <a:effectLst/>
                <a:latin typeface="Codec Pro ExtraBold Bold" panose="020B0604020202020204" charset="0"/>
              </a:rPr>
              <a:t>Partners and Suppliers</a:t>
            </a:r>
            <a:endParaRPr lang="en-US" b="1" u="sng" dirty="0">
              <a:latin typeface="Codec Pro ExtraBold Bold" panose="020B0604020202020204" charset="0"/>
              <a:ea typeface="Codec Pro ExtraBold Bold"/>
              <a:cs typeface="Codec Pro ExtraBold Bold"/>
              <a:sym typeface="Codec Pro ExtraBold Bold"/>
            </a:endParaRPr>
          </a:p>
        </p:txBody>
      </p:sp>
      <p:grpSp>
        <p:nvGrpSpPr>
          <p:cNvPr id="53" name="Group 53"/>
          <p:cNvGrpSpPr/>
          <p:nvPr/>
        </p:nvGrpSpPr>
        <p:grpSpPr>
          <a:xfrm>
            <a:off x="11704032" y="7422235"/>
            <a:ext cx="313203" cy="313203"/>
            <a:chOff x="0" y="0"/>
            <a:chExt cx="812800" cy="812800"/>
          </a:xfrm>
        </p:grpSpPr>
        <p:sp>
          <p:nvSpPr>
            <p:cNvPr id="54" name="Freeform 5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a:p>
          </p:txBody>
        </p:sp>
        <p:sp>
          <p:nvSpPr>
            <p:cNvPr id="55" name="TextBox 55"/>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grpSp>
        <p:nvGrpSpPr>
          <p:cNvPr id="56" name="Group 56"/>
          <p:cNvGrpSpPr/>
          <p:nvPr/>
        </p:nvGrpSpPr>
        <p:grpSpPr>
          <a:xfrm>
            <a:off x="16001640" y="8589295"/>
            <a:ext cx="3086100" cy="3086100"/>
            <a:chOff x="0" y="0"/>
            <a:chExt cx="812800" cy="812800"/>
          </a:xfrm>
        </p:grpSpPr>
        <p:sp>
          <p:nvSpPr>
            <p:cNvPr id="57" name="Freeform 5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58" name="TextBox 58"/>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59" name="TextBox 59"/>
          <p:cNvSpPr txBox="1"/>
          <p:nvPr/>
        </p:nvSpPr>
        <p:spPr>
          <a:xfrm>
            <a:off x="16967826" y="9220200"/>
            <a:ext cx="145256" cy="339725"/>
          </a:xfrm>
          <a:prstGeom prst="rect">
            <a:avLst/>
          </a:prstGeom>
        </p:spPr>
        <p:txBody>
          <a:bodyPr lIns="0" tIns="0" rIns="0" bIns="0" rtlCol="0" anchor="t">
            <a:spAutoFit/>
          </a:bodyPr>
          <a:lstStyle/>
          <a:p>
            <a:pPr algn="ctr">
              <a:lnSpc>
                <a:spcPts val="2799"/>
              </a:lnSpc>
              <a:spcBef>
                <a:spcPct val="0"/>
              </a:spcBef>
            </a:pPr>
            <a:r>
              <a:rPr lang="en-US" sz="1999" b="1">
                <a:solidFill>
                  <a:srgbClr val="000000"/>
                </a:solidFill>
                <a:latin typeface="Open Sans 2 Bold"/>
                <a:ea typeface="Open Sans 2 Bold"/>
                <a:cs typeface="Open Sans 2 Bold"/>
                <a:sym typeface="Open Sans 2 Bold"/>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1"/>
                <a:ea typeface="Open Sans 1"/>
                <a:cs typeface="Open Sans 1"/>
                <a:sym typeface="Open Sans 1"/>
              </a:rPr>
              <a:t>9</a:t>
            </a:r>
          </a:p>
        </p:txBody>
      </p:sp>
      <p:sp>
        <p:nvSpPr>
          <p:cNvPr id="3" name="Freeform 3"/>
          <p:cNvSpPr/>
          <p:nvPr/>
        </p:nvSpPr>
        <p:spPr>
          <a:xfrm flipH="1">
            <a:off x="14482428" y="-3680707"/>
            <a:ext cx="8801775" cy="8633722"/>
          </a:xfrm>
          <a:custGeom>
            <a:avLst/>
            <a:gdLst/>
            <a:ahLst/>
            <a:cxnLst/>
            <a:rect l="l" t="t" r="r" b="b"/>
            <a:pathLst>
              <a:path w="8801775" h="8633722">
                <a:moveTo>
                  <a:pt x="8801775" y="0"/>
                </a:moveTo>
                <a:lnTo>
                  <a:pt x="0" y="0"/>
                </a:lnTo>
                <a:lnTo>
                  <a:pt x="0" y="8633723"/>
                </a:lnTo>
                <a:lnTo>
                  <a:pt x="8801775" y="8633723"/>
                </a:lnTo>
                <a:lnTo>
                  <a:pt x="880177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4537404" y="537791"/>
            <a:ext cx="9213193" cy="870587"/>
          </a:xfrm>
          <a:prstGeom prst="rect">
            <a:avLst/>
          </a:prstGeom>
        </p:spPr>
        <p:txBody>
          <a:bodyPr lIns="0" tIns="0" rIns="0" bIns="0" rtlCol="0" anchor="t">
            <a:spAutoFit/>
          </a:bodyPr>
          <a:lstStyle/>
          <a:p>
            <a:pPr algn="l">
              <a:lnSpc>
                <a:spcPts val="6720"/>
              </a:lnSpc>
            </a:pPr>
            <a:r>
              <a:rPr lang="en-US" sz="6000">
                <a:solidFill>
                  <a:srgbClr val="FF4454"/>
                </a:solidFill>
                <a:latin typeface="Anton"/>
                <a:ea typeface="Anton"/>
                <a:cs typeface="Anton"/>
                <a:sym typeface="Anton"/>
              </a:rPr>
              <a:t>Benefits of Data Warehousing</a:t>
            </a:r>
          </a:p>
        </p:txBody>
      </p:sp>
      <p:sp>
        <p:nvSpPr>
          <p:cNvPr id="5" name="Freeform 5"/>
          <p:cNvSpPr/>
          <p:nvPr/>
        </p:nvSpPr>
        <p:spPr>
          <a:xfrm flipH="1">
            <a:off x="-2397204" y="4214844"/>
            <a:ext cx="8801775" cy="8633722"/>
          </a:xfrm>
          <a:custGeom>
            <a:avLst/>
            <a:gdLst/>
            <a:ahLst/>
            <a:cxnLst/>
            <a:rect l="l" t="t" r="r" b="b"/>
            <a:pathLst>
              <a:path w="8801775" h="8633722">
                <a:moveTo>
                  <a:pt x="8801775" y="0"/>
                </a:moveTo>
                <a:lnTo>
                  <a:pt x="0" y="0"/>
                </a:lnTo>
                <a:lnTo>
                  <a:pt x="0" y="8633722"/>
                </a:lnTo>
                <a:lnTo>
                  <a:pt x="8801775" y="8633722"/>
                </a:lnTo>
                <a:lnTo>
                  <a:pt x="880177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2592485" y="4010893"/>
            <a:ext cx="313203" cy="31320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a:p>
          </p:txBody>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240"/>
                </a:lnSpc>
              </a:pPr>
              <a:endParaRPr/>
            </a:p>
          </p:txBody>
        </p:sp>
      </p:grpSp>
      <p:sp>
        <p:nvSpPr>
          <p:cNvPr id="9" name="TextBox 9"/>
          <p:cNvSpPr txBox="1"/>
          <p:nvPr/>
        </p:nvSpPr>
        <p:spPr>
          <a:xfrm>
            <a:off x="2905688" y="3988816"/>
            <a:ext cx="2705151" cy="335280"/>
          </a:xfrm>
          <a:prstGeom prst="rect">
            <a:avLst/>
          </a:prstGeom>
        </p:spPr>
        <p:txBody>
          <a:bodyPr lIns="0" tIns="0" rIns="0" bIns="0" rtlCol="0" anchor="t">
            <a:spAutoFit/>
          </a:bodyPr>
          <a:lstStyle/>
          <a:p>
            <a:pPr algn="ctr">
              <a:lnSpc>
                <a:spcPts val="2520"/>
              </a:lnSpc>
              <a:spcBef>
                <a:spcPct val="0"/>
              </a:spcBef>
            </a:pPr>
            <a:r>
              <a:rPr lang="en-US" sz="1800" b="1">
                <a:solidFill>
                  <a:srgbClr val="000000"/>
                </a:solidFill>
                <a:latin typeface="Codec Pro ExtraBold Bold"/>
                <a:ea typeface="Codec Pro ExtraBold Bold"/>
                <a:cs typeface="Codec Pro ExtraBold Bold"/>
                <a:sym typeface="Codec Pro ExtraBold Bold"/>
              </a:rPr>
              <a:t>Transactional Systems</a:t>
            </a:r>
          </a:p>
        </p:txBody>
      </p:sp>
      <p:grpSp>
        <p:nvGrpSpPr>
          <p:cNvPr id="10" name="Group 10"/>
          <p:cNvGrpSpPr/>
          <p:nvPr/>
        </p:nvGrpSpPr>
        <p:grpSpPr>
          <a:xfrm>
            <a:off x="10350759" y="3367621"/>
            <a:ext cx="5573647" cy="1779082"/>
            <a:chOff x="0" y="0"/>
            <a:chExt cx="1428173" cy="455866"/>
          </a:xfrm>
        </p:grpSpPr>
        <p:sp>
          <p:nvSpPr>
            <p:cNvPr id="11" name="Freeform 11"/>
            <p:cNvSpPr/>
            <p:nvPr/>
          </p:nvSpPr>
          <p:spPr>
            <a:xfrm>
              <a:off x="0" y="0"/>
              <a:ext cx="1428173" cy="455866"/>
            </a:xfrm>
            <a:custGeom>
              <a:avLst/>
              <a:gdLst/>
              <a:ahLst/>
              <a:cxnLst/>
              <a:rect l="l" t="t" r="r" b="b"/>
              <a:pathLst>
                <a:path w="1428173" h="455866">
                  <a:moveTo>
                    <a:pt x="47227" y="0"/>
                  </a:moveTo>
                  <a:lnTo>
                    <a:pt x="1380946" y="0"/>
                  </a:lnTo>
                  <a:cubicBezTo>
                    <a:pt x="1393471" y="0"/>
                    <a:pt x="1405484" y="4976"/>
                    <a:pt x="1414341" y="13832"/>
                  </a:cubicBezTo>
                  <a:cubicBezTo>
                    <a:pt x="1423197" y="22689"/>
                    <a:pt x="1428173" y="34701"/>
                    <a:pt x="1428173" y="47227"/>
                  </a:cubicBezTo>
                  <a:lnTo>
                    <a:pt x="1428173" y="408639"/>
                  </a:lnTo>
                  <a:cubicBezTo>
                    <a:pt x="1428173" y="434722"/>
                    <a:pt x="1407029" y="455866"/>
                    <a:pt x="1380946" y="455866"/>
                  </a:cubicBezTo>
                  <a:lnTo>
                    <a:pt x="47227" y="455866"/>
                  </a:lnTo>
                  <a:cubicBezTo>
                    <a:pt x="21144" y="455866"/>
                    <a:pt x="0" y="434722"/>
                    <a:pt x="0" y="408639"/>
                  </a:cubicBezTo>
                  <a:lnTo>
                    <a:pt x="0" y="47227"/>
                  </a:lnTo>
                  <a:cubicBezTo>
                    <a:pt x="0" y="21144"/>
                    <a:pt x="21144" y="0"/>
                    <a:pt x="47227" y="0"/>
                  </a:cubicBezTo>
                  <a:close/>
                </a:path>
              </a:pathLst>
            </a:custGeom>
            <a:solidFill>
              <a:srgbClr val="DC0E20"/>
            </a:solidFill>
            <a:ln w="38100" cap="rnd">
              <a:solidFill>
                <a:srgbClr val="FF4454"/>
              </a:solidFill>
              <a:prstDash val="solid"/>
              <a:round/>
            </a:ln>
          </p:spPr>
          <p:txBody>
            <a:bodyPr/>
            <a:lstStyle/>
            <a:p>
              <a:endParaRPr lang="en-US"/>
            </a:p>
          </p:txBody>
        </p:sp>
        <p:sp>
          <p:nvSpPr>
            <p:cNvPr id="12" name="TextBox 12"/>
            <p:cNvSpPr txBox="1"/>
            <p:nvPr/>
          </p:nvSpPr>
          <p:spPr>
            <a:xfrm>
              <a:off x="0" y="-28575"/>
              <a:ext cx="1428173" cy="484441"/>
            </a:xfrm>
            <a:prstGeom prst="rect">
              <a:avLst/>
            </a:prstGeom>
          </p:spPr>
          <p:txBody>
            <a:bodyPr lIns="50800" tIns="50800" rIns="50800" bIns="50800" rtlCol="0" anchor="ctr"/>
            <a:lstStyle/>
            <a:p>
              <a:pPr marL="0" lvl="0" indent="0" algn="ctr">
                <a:lnSpc>
                  <a:spcPts val="2541"/>
                </a:lnSpc>
                <a:spcBef>
                  <a:spcPct val="0"/>
                </a:spcBef>
              </a:pPr>
              <a:endParaRPr/>
            </a:p>
          </p:txBody>
        </p:sp>
      </p:grpSp>
      <p:grpSp>
        <p:nvGrpSpPr>
          <p:cNvPr id="13" name="Group 13"/>
          <p:cNvGrpSpPr/>
          <p:nvPr/>
        </p:nvGrpSpPr>
        <p:grpSpPr>
          <a:xfrm>
            <a:off x="9955582" y="3793245"/>
            <a:ext cx="649436" cy="657605"/>
            <a:chOff x="0" y="0"/>
            <a:chExt cx="802702" cy="812800"/>
          </a:xfrm>
        </p:grpSpPr>
        <p:sp>
          <p:nvSpPr>
            <p:cNvPr id="14" name="Freeform 14"/>
            <p:cNvSpPr/>
            <p:nvPr/>
          </p:nvSpPr>
          <p:spPr>
            <a:xfrm>
              <a:off x="0" y="0"/>
              <a:ext cx="802702" cy="812800"/>
            </a:xfrm>
            <a:custGeom>
              <a:avLst/>
              <a:gdLst/>
              <a:ahLst/>
              <a:cxnLst/>
              <a:rect l="l" t="t" r="r" b="b"/>
              <a:pathLst>
                <a:path w="802702" h="812800">
                  <a:moveTo>
                    <a:pt x="401351" y="0"/>
                  </a:moveTo>
                  <a:cubicBezTo>
                    <a:pt x="179691" y="0"/>
                    <a:pt x="0" y="181951"/>
                    <a:pt x="0" y="406400"/>
                  </a:cubicBezTo>
                  <a:cubicBezTo>
                    <a:pt x="0" y="630849"/>
                    <a:pt x="179691" y="812800"/>
                    <a:pt x="401351" y="812800"/>
                  </a:cubicBezTo>
                  <a:cubicBezTo>
                    <a:pt x="623011" y="812800"/>
                    <a:pt x="802702" y="630849"/>
                    <a:pt x="802702" y="406400"/>
                  </a:cubicBezTo>
                  <a:cubicBezTo>
                    <a:pt x="802702" y="181951"/>
                    <a:pt x="623011" y="0"/>
                    <a:pt x="401351" y="0"/>
                  </a:cubicBezTo>
                  <a:close/>
                </a:path>
              </a:pathLst>
            </a:custGeom>
            <a:solidFill>
              <a:srgbClr val="DC0E20"/>
            </a:solidFill>
            <a:ln w="38100" cap="sq">
              <a:gradFill>
                <a:gsLst>
                  <a:gs pos="0">
                    <a:srgbClr val="DC0E20">
                      <a:alpha val="100000"/>
                    </a:srgbClr>
                  </a:gs>
                  <a:gs pos="100000">
                    <a:srgbClr val="FF4454">
                      <a:alpha val="100000"/>
                    </a:srgbClr>
                  </a:gs>
                </a:gsLst>
                <a:lin ang="0"/>
              </a:gradFill>
              <a:prstDash val="solid"/>
              <a:miter/>
            </a:ln>
          </p:spPr>
          <p:txBody>
            <a:bodyPr/>
            <a:lstStyle/>
            <a:p>
              <a:endParaRPr lang="en-US"/>
            </a:p>
          </p:txBody>
        </p:sp>
        <p:sp>
          <p:nvSpPr>
            <p:cNvPr id="15" name="TextBox 15"/>
            <p:cNvSpPr txBox="1"/>
            <p:nvPr/>
          </p:nvSpPr>
          <p:spPr>
            <a:xfrm>
              <a:off x="75253" y="47625"/>
              <a:ext cx="652196" cy="688975"/>
            </a:xfrm>
            <a:prstGeom prst="rect">
              <a:avLst/>
            </a:prstGeom>
          </p:spPr>
          <p:txBody>
            <a:bodyPr lIns="50800" tIns="50800" rIns="50800" bIns="50800" rtlCol="0" anchor="ctr"/>
            <a:lstStyle/>
            <a:p>
              <a:pPr algn="ctr">
                <a:lnSpc>
                  <a:spcPts val="2541"/>
                </a:lnSpc>
              </a:pPr>
              <a:r>
                <a:rPr lang="en-US" sz="1815" b="1">
                  <a:solidFill>
                    <a:srgbClr val="000000"/>
                  </a:solidFill>
                  <a:latin typeface="Canva Sans Bold"/>
                  <a:ea typeface="Canva Sans Bold"/>
                  <a:cs typeface="Canva Sans Bold"/>
                  <a:sym typeface="Canva Sans Bold"/>
                </a:rPr>
                <a:t>02</a:t>
              </a:r>
            </a:p>
          </p:txBody>
        </p:sp>
      </p:grpSp>
      <p:sp>
        <p:nvSpPr>
          <p:cNvPr id="16" name="TextBox 16"/>
          <p:cNvSpPr txBox="1"/>
          <p:nvPr/>
        </p:nvSpPr>
        <p:spPr>
          <a:xfrm>
            <a:off x="11239170" y="3432641"/>
            <a:ext cx="4207782" cy="927749"/>
          </a:xfrm>
          <a:prstGeom prst="rect">
            <a:avLst/>
          </a:prstGeom>
        </p:spPr>
        <p:txBody>
          <a:bodyPr lIns="0" tIns="0" rIns="0" bIns="0" rtlCol="0" anchor="t">
            <a:spAutoFit/>
          </a:bodyPr>
          <a:lstStyle/>
          <a:p>
            <a:pPr algn="l">
              <a:lnSpc>
                <a:spcPts val="3716"/>
              </a:lnSpc>
            </a:pPr>
            <a:r>
              <a:rPr lang="en-US" sz="2997">
                <a:solidFill>
                  <a:srgbClr val="FFE3E3"/>
                </a:solidFill>
                <a:latin typeface="Anton"/>
                <a:ea typeface="Anton"/>
                <a:cs typeface="Anton"/>
                <a:sym typeface="Anton"/>
              </a:rPr>
              <a:t>Enhanced Decision-Making</a:t>
            </a:r>
          </a:p>
          <a:p>
            <a:pPr algn="l">
              <a:lnSpc>
                <a:spcPts val="3716"/>
              </a:lnSpc>
            </a:pPr>
            <a:endParaRPr lang="en-US" sz="2997">
              <a:solidFill>
                <a:srgbClr val="FFE3E3"/>
              </a:solidFill>
              <a:latin typeface="Anton"/>
              <a:ea typeface="Anton"/>
              <a:cs typeface="Anton"/>
              <a:sym typeface="Anton"/>
            </a:endParaRPr>
          </a:p>
        </p:txBody>
      </p:sp>
      <p:sp>
        <p:nvSpPr>
          <p:cNvPr id="17" name="TextBox 17"/>
          <p:cNvSpPr txBox="1"/>
          <p:nvPr/>
        </p:nvSpPr>
        <p:spPr>
          <a:xfrm>
            <a:off x="11100318" y="3988816"/>
            <a:ext cx="4240861" cy="963930"/>
          </a:xfrm>
          <a:prstGeom prst="rect">
            <a:avLst/>
          </a:prstGeom>
        </p:spPr>
        <p:txBody>
          <a:bodyPr lIns="0" tIns="0" rIns="0" bIns="0" rtlCol="0" anchor="t">
            <a:spAutoFit/>
          </a:bodyPr>
          <a:lstStyle/>
          <a:p>
            <a:pPr algn="ctr">
              <a:lnSpc>
                <a:spcPts val="2520"/>
              </a:lnSpc>
              <a:spcBef>
                <a:spcPct val="0"/>
              </a:spcBef>
            </a:pPr>
            <a:r>
              <a:rPr lang="en-US" sz="1800" b="1">
                <a:solidFill>
                  <a:srgbClr val="000000"/>
                </a:solidFill>
                <a:latin typeface="Codec Pro ExtraBold Bold"/>
                <a:ea typeface="Codec Pro ExtraBold Bold"/>
                <a:cs typeface="Codec Pro ExtraBold Bold"/>
                <a:sym typeface="Codec Pro ExtraBold Bold"/>
              </a:rPr>
              <a:t>Data warehouses help you see the whole story of your business, not just snapshots.</a:t>
            </a:r>
          </a:p>
        </p:txBody>
      </p:sp>
      <p:grpSp>
        <p:nvGrpSpPr>
          <p:cNvPr id="18" name="Group 18"/>
          <p:cNvGrpSpPr/>
          <p:nvPr/>
        </p:nvGrpSpPr>
        <p:grpSpPr>
          <a:xfrm>
            <a:off x="3153210" y="3367621"/>
            <a:ext cx="5573647" cy="1779082"/>
            <a:chOff x="0" y="0"/>
            <a:chExt cx="1428173" cy="455866"/>
          </a:xfrm>
        </p:grpSpPr>
        <p:sp>
          <p:nvSpPr>
            <p:cNvPr id="19" name="Freeform 19"/>
            <p:cNvSpPr/>
            <p:nvPr/>
          </p:nvSpPr>
          <p:spPr>
            <a:xfrm>
              <a:off x="0" y="0"/>
              <a:ext cx="1428173" cy="455866"/>
            </a:xfrm>
            <a:custGeom>
              <a:avLst/>
              <a:gdLst/>
              <a:ahLst/>
              <a:cxnLst/>
              <a:rect l="l" t="t" r="r" b="b"/>
              <a:pathLst>
                <a:path w="1428173" h="455866">
                  <a:moveTo>
                    <a:pt x="47227" y="0"/>
                  </a:moveTo>
                  <a:lnTo>
                    <a:pt x="1380946" y="0"/>
                  </a:lnTo>
                  <a:cubicBezTo>
                    <a:pt x="1393471" y="0"/>
                    <a:pt x="1405484" y="4976"/>
                    <a:pt x="1414341" y="13832"/>
                  </a:cubicBezTo>
                  <a:cubicBezTo>
                    <a:pt x="1423197" y="22689"/>
                    <a:pt x="1428173" y="34701"/>
                    <a:pt x="1428173" y="47227"/>
                  </a:cubicBezTo>
                  <a:lnTo>
                    <a:pt x="1428173" y="408639"/>
                  </a:lnTo>
                  <a:cubicBezTo>
                    <a:pt x="1428173" y="434722"/>
                    <a:pt x="1407029" y="455866"/>
                    <a:pt x="1380946" y="455866"/>
                  </a:cubicBezTo>
                  <a:lnTo>
                    <a:pt x="47227" y="455866"/>
                  </a:lnTo>
                  <a:cubicBezTo>
                    <a:pt x="21144" y="455866"/>
                    <a:pt x="0" y="434722"/>
                    <a:pt x="0" y="408639"/>
                  </a:cubicBezTo>
                  <a:lnTo>
                    <a:pt x="0" y="47227"/>
                  </a:lnTo>
                  <a:cubicBezTo>
                    <a:pt x="0" y="21144"/>
                    <a:pt x="21144" y="0"/>
                    <a:pt x="47227" y="0"/>
                  </a:cubicBezTo>
                  <a:close/>
                </a:path>
              </a:pathLst>
            </a:custGeom>
            <a:solidFill>
              <a:srgbClr val="DC0E20"/>
            </a:solidFill>
            <a:ln w="38100" cap="rnd">
              <a:solidFill>
                <a:srgbClr val="FF4454"/>
              </a:solidFill>
              <a:prstDash val="solid"/>
              <a:round/>
            </a:ln>
          </p:spPr>
          <p:txBody>
            <a:bodyPr/>
            <a:lstStyle/>
            <a:p>
              <a:endParaRPr lang="en-US"/>
            </a:p>
          </p:txBody>
        </p:sp>
        <p:sp>
          <p:nvSpPr>
            <p:cNvPr id="20" name="TextBox 20"/>
            <p:cNvSpPr txBox="1"/>
            <p:nvPr/>
          </p:nvSpPr>
          <p:spPr>
            <a:xfrm>
              <a:off x="0" y="-28575"/>
              <a:ext cx="1428173" cy="484441"/>
            </a:xfrm>
            <a:prstGeom prst="rect">
              <a:avLst/>
            </a:prstGeom>
          </p:spPr>
          <p:txBody>
            <a:bodyPr lIns="50800" tIns="50800" rIns="50800" bIns="50800" rtlCol="0" anchor="ctr"/>
            <a:lstStyle/>
            <a:p>
              <a:pPr marL="0" lvl="0" indent="0" algn="ctr">
                <a:lnSpc>
                  <a:spcPts val="2541"/>
                </a:lnSpc>
                <a:spcBef>
                  <a:spcPct val="0"/>
                </a:spcBef>
              </a:pPr>
              <a:endParaRPr/>
            </a:p>
          </p:txBody>
        </p:sp>
      </p:grpSp>
      <p:grpSp>
        <p:nvGrpSpPr>
          <p:cNvPr id="21" name="Group 21"/>
          <p:cNvGrpSpPr/>
          <p:nvPr/>
        </p:nvGrpSpPr>
        <p:grpSpPr>
          <a:xfrm>
            <a:off x="2758033" y="3793245"/>
            <a:ext cx="649436" cy="657605"/>
            <a:chOff x="0" y="0"/>
            <a:chExt cx="802702" cy="812800"/>
          </a:xfrm>
        </p:grpSpPr>
        <p:sp>
          <p:nvSpPr>
            <p:cNvPr id="22" name="Freeform 22"/>
            <p:cNvSpPr/>
            <p:nvPr/>
          </p:nvSpPr>
          <p:spPr>
            <a:xfrm>
              <a:off x="0" y="0"/>
              <a:ext cx="802702" cy="812800"/>
            </a:xfrm>
            <a:custGeom>
              <a:avLst/>
              <a:gdLst/>
              <a:ahLst/>
              <a:cxnLst/>
              <a:rect l="l" t="t" r="r" b="b"/>
              <a:pathLst>
                <a:path w="802702" h="812800">
                  <a:moveTo>
                    <a:pt x="401351" y="0"/>
                  </a:moveTo>
                  <a:cubicBezTo>
                    <a:pt x="179691" y="0"/>
                    <a:pt x="0" y="181951"/>
                    <a:pt x="0" y="406400"/>
                  </a:cubicBezTo>
                  <a:cubicBezTo>
                    <a:pt x="0" y="630849"/>
                    <a:pt x="179691" y="812800"/>
                    <a:pt x="401351" y="812800"/>
                  </a:cubicBezTo>
                  <a:cubicBezTo>
                    <a:pt x="623011" y="812800"/>
                    <a:pt x="802702" y="630849"/>
                    <a:pt x="802702" y="406400"/>
                  </a:cubicBezTo>
                  <a:cubicBezTo>
                    <a:pt x="802702" y="181951"/>
                    <a:pt x="623011" y="0"/>
                    <a:pt x="401351" y="0"/>
                  </a:cubicBezTo>
                  <a:close/>
                </a:path>
              </a:pathLst>
            </a:custGeom>
            <a:solidFill>
              <a:srgbClr val="DC0E20"/>
            </a:solidFill>
            <a:ln w="38100" cap="sq">
              <a:gradFill>
                <a:gsLst>
                  <a:gs pos="0">
                    <a:srgbClr val="DC0E20">
                      <a:alpha val="100000"/>
                    </a:srgbClr>
                  </a:gs>
                  <a:gs pos="100000">
                    <a:srgbClr val="FF4454">
                      <a:alpha val="100000"/>
                    </a:srgbClr>
                  </a:gs>
                </a:gsLst>
                <a:lin ang="0"/>
              </a:gradFill>
              <a:prstDash val="solid"/>
              <a:miter/>
            </a:ln>
          </p:spPr>
          <p:txBody>
            <a:bodyPr/>
            <a:lstStyle/>
            <a:p>
              <a:endParaRPr lang="en-US"/>
            </a:p>
          </p:txBody>
        </p:sp>
        <p:sp>
          <p:nvSpPr>
            <p:cNvPr id="23" name="TextBox 23"/>
            <p:cNvSpPr txBox="1"/>
            <p:nvPr/>
          </p:nvSpPr>
          <p:spPr>
            <a:xfrm>
              <a:off x="75253" y="47625"/>
              <a:ext cx="652196" cy="688975"/>
            </a:xfrm>
            <a:prstGeom prst="rect">
              <a:avLst/>
            </a:prstGeom>
          </p:spPr>
          <p:txBody>
            <a:bodyPr lIns="50800" tIns="50800" rIns="50800" bIns="50800" rtlCol="0" anchor="ctr"/>
            <a:lstStyle/>
            <a:p>
              <a:pPr algn="ctr">
                <a:lnSpc>
                  <a:spcPts val="2541"/>
                </a:lnSpc>
              </a:pPr>
              <a:r>
                <a:rPr lang="en-US" sz="1815" b="1">
                  <a:solidFill>
                    <a:srgbClr val="000000"/>
                  </a:solidFill>
                  <a:latin typeface="Canva Sans Bold"/>
                  <a:ea typeface="Canva Sans Bold"/>
                  <a:cs typeface="Canva Sans Bold"/>
                  <a:sym typeface="Canva Sans Bold"/>
                </a:rPr>
                <a:t>01</a:t>
              </a:r>
            </a:p>
          </p:txBody>
        </p:sp>
      </p:grpSp>
      <p:sp>
        <p:nvSpPr>
          <p:cNvPr id="24" name="TextBox 24"/>
          <p:cNvSpPr txBox="1"/>
          <p:nvPr/>
        </p:nvSpPr>
        <p:spPr>
          <a:xfrm>
            <a:off x="4258264" y="3432641"/>
            <a:ext cx="3527541" cy="461024"/>
          </a:xfrm>
          <a:prstGeom prst="rect">
            <a:avLst/>
          </a:prstGeom>
        </p:spPr>
        <p:txBody>
          <a:bodyPr lIns="0" tIns="0" rIns="0" bIns="0" rtlCol="0" anchor="t">
            <a:spAutoFit/>
          </a:bodyPr>
          <a:lstStyle/>
          <a:p>
            <a:pPr algn="l">
              <a:lnSpc>
                <a:spcPts val="3716"/>
              </a:lnSpc>
            </a:pPr>
            <a:r>
              <a:rPr lang="en-US" sz="2997">
                <a:solidFill>
                  <a:srgbClr val="FFE3E3"/>
                </a:solidFill>
                <a:latin typeface="Anton"/>
                <a:ea typeface="Anton"/>
                <a:cs typeface="Anton"/>
                <a:sym typeface="Anton"/>
              </a:rPr>
              <a:t>Improved accessibility</a:t>
            </a:r>
          </a:p>
        </p:txBody>
      </p:sp>
      <p:sp>
        <p:nvSpPr>
          <p:cNvPr id="25" name="TextBox 25"/>
          <p:cNvSpPr txBox="1"/>
          <p:nvPr/>
        </p:nvSpPr>
        <p:spPr>
          <a:xfrm>
            <a:off x="3902885" y="3989650"/>
            <a:ext cx="4074297" cy="1095375"/>
          </a:xfrm>
          <a:prstGeom prst="rect">
            <a:avLst/>
          </a:prstGeom>
        </p:spPr>
        <p:txBody>
          <a:bodyPr lIns="0" tIns="0" rIns="0" bIns="0" rtlCol="0" anchor="t">
            <a:spAutoFit/>
          </a:bodyPr>
          <a:lstStyle/>
          <a:p>
            <a:pPr algn="ctr">
              <a:lnSpc>
                <a:spcPts val="2100"/>
              </a:lnSpc>
              <a:spcBef>
                <a:spcPct val="0"/>
              </a:spcBef>
            </a:pPr>
            <a:r>
              <a:rPr lang="en-US" sz="1500" b="1">
                <a:solidFill>
                  <a:srgbClr val="000000"/>
                </a:solidFill>
                <a:latin typeface="Codec Pro ExtraBold Bold"/>
                <a:ea typeface="Codec Pro ExtraBold Bold"/>
                <a:cs typeface="Codec Pro ExtraBold Bold"/>
                <a:sym typeface="Codec Pro ExtraBold Bold"/>
              </a:rPr>
              <a:t>Is a crucial benefit of data warehousing. It is the ability to quickly and easily access and retrieve it from the warehouse for analysis and reporting purposes.</a:t>
            </a:r>
          </a:p>
        </p:txBody>
      </p:sp>
      <p:grpSp>
        <p:nvGrpSpPr>
          <p:cNvPr id="26" name="Group 26"/>
          <p:cNvGrpSpPr/>
          <p:nvPr/>
        </p:nvGrpSpPr>
        <p:grpSpPr>
          <a:xfrm>
            <a:off x="6680750" y="6162239"/>
            <a:ext cx="5573647" cy="1779082"/>
            <a:chOff x="0" y="0"/>
            <a:chExt cx="1428173" cy="455866"/>
          </a:xfrm>
        </p:grpSpPr>
        <p:sp>
          <p:nvSpPr>
            <p:cNvPr id="27" name="Freeform 27"/>
            <p:cNvSpPr/>
            <p:nvPr/>
          </p:nvSpPr>
          <p:spPr>
            <a:xfrm>
              <a:off x="0" y="0"/>
              <a:ext cx="1428173" cy="455866"/>
            </a:xfrm>
            <a:custGeom>
              <a:avLst/>
              <a:gdLst/>
              <a:ahLst/>
              <a:cxnLst/>
              <a:rect l="l" t="t" r="r" b="b"/>
              <a:pathLst>
                <a:path w="1428173" h="455866">
                  <a:moveTo>
                    <a:pt x="47227" y="0"/>
                  </a:moveTo>
                  <a:lnTo>
                    <a:pt x="1380946" y="0"/>
                  </a:lnTo>
                  <a:cubicBezTo>
                    <a:pt x="1393471" y="0"/>
                    <a:pt x="1405484" y="4976"/>
                    <a:pt x="1414341" y="13832"/>
                  </a:cubicBezTo>
                  <a:cubicBezTo>
                    <a:pt x="1423197" y="22689"/>
                    <a:pt x="1428173" y="34701"/>
                    <a:pt x="1428173" y="47227"/>
                  </a:cubicBezTo>
                  <a:lnTo>
                    <a:pt x="1428173" y="408639"/>
                  </a:lnTo>
                  <a:cubicBezTo>
                    <a:pt x="1428173" y="434722"/>
                    <a:pt x="1407029" y="455866"/>
                    <a:pt x="1380946" y="455866"/>
                  </a:cubicBezTo>
                  <a:lnTo>
                    <a:pt x="47227" y="455866"/>
                  </a:lnTo>
                  <a:cubicBezTo>
                    <a:pt x="21144" y="455866"/>
                    <a:pt x="0" y="434722"/>
                    <a:pt x="0" y="408639"/>
                  </a:cubicBezTo>
                  <a:lnTo>
                    <a:pt x="0" y="47227"/>
                  </a:lnTo>
                  <a:cubicBezTo>
                    <a:pt x="0" y="21144"/>
                    <a:pt x="21144" y="0"/>
                    <a:pt x="47227" y="0"/>
                  </a:cubicBezTo>
                  <a:close/>
                </a:path>
              </a:pathLst>
            </a:custGeom>
            <a:solidFill>
              <a:srgbClr val="DC0E20"/>
            </a:solidFill>
            <a:ln w="38100" cap="rnd">
              <a:solidFill>
                <a:srgbClr val="FF4454"/>
              </a:solidFill>
              <a:prstDash val="solid"/>
              <a:round/>
            </a:ln>
          </p:spPr>
          <p:txBody>
            <a:bodyPr/>
            <a:lstStyle/>
            <a:p>
              <a:endParaRPr lang="en-US"/>
            </a:p>
          </p:txBody>
        </p:sp>
        <p:sp>
          <p:nvSpPr>
            <p:cNvPr id="28" name="TextBox 28"/>
            <p:cNvSpPr txBox="1"/>
            <p:nvPr/>
          </p:nvSpPr>
          <p:spPr>
            <a:xfrm>
              <a:off x="0" y="-28575"/>
              <a:ext cx="1428173" cy="484441"/>
            </a:xfrm>
            <a:prstGeom prst="rect">
              <a:avLst/>
            </a:prstGeom>
          </p:spPr>
          <p:txBody>
            <a:bodyPr lIns="50800" tIns="50800" rIns="50800" bIns="50800" rtlCol="0" anchor="ctr"/>
            <a:lstStyle/>
            <a:p>
              <a:pPr marL="0" lvl="0" indent="0" algn="ctr">
                <a:lnSpc>
                  <a:spcPts val="2541"/>
                </a:lnSpc>
                <a:spcBef>
                  <a:spcPct val="0"/>
                </a:spcBef>
              </a:pPr>
              <a:endParaRPr/>
            </a:p>
          </p:txBody>
        </p:sp>
      </p:grpSp>
      <p:grpSp>
        <p:nvGrpSpPr>
          <p:cNvPr id="29" name="Group 29"/>
          <p:cNvGrpSpPr/>
          <p:nvPr/>
        </p:nvGrpSpPr>
        <p:grpSpPr>
          <a:xfrm>
            <a:off x="6285573" y="6587862"/>
            <a:ext cx="649436" cy="657605"/>
            <a:chOff x="0" y="0"/>
            <a:chExt cx="802702" cy="812800"/>
          </a:xfrm>
        </p:grpSpPr>
        <p:sp>
          <p:nvSpPr>
            <p:cNvPr id="30" name="Freeform 30"/>
            <p:cNvSpPr/>
            <p:nvPr/>
          </p:nvSpPr>
          <p:spPr>
            <a:xfrm>
              <a:off x="0" y="0"/>
              <a:ext cx="802702" cy="812800"/>
            </a:xfrm>
            <a:custGeom>
              <a:avLst/>
              <a:gdLst/>
              <a:ahLst/>
              <a:cxnLst/>
              <a:rect l="l" t="t" r="r" b="b"/>
              <a:pathLst>
                <a:path w="802702" h="812800">
                  <a:moveTo>
                    <a:pt x="401351" y="0"/>
                  </a:moveTo>
                  <a:cubicBezTo>
                    <a:pt x="179691" y="0"/>
                    <a:pt x="0" y="181951"/>
                    <a:pt x="0" y="406400"/>
                  </a:cubicBezTo>
                  <a:cubicBezTo>
                    <a:pt x="0" y="630849"/>
                    <a:pt x="179691" y="812800"/>
                    <a:pt x="401351" y="812800"/>
                  </a:cubicBezTo>
                  <a:cubicBezTo>
                    <a:pt x="623011" y="812800"/>
                    <a:pt x="802702" y="630849"/>
                    <a:pt x="802702" y="406400"/>
                  </a:cubicBezTo>
                  <a:cubicBezTo>
                    <a:pt x="802702" y="181951"/>
                    <a:pt x="623011" y="0"/>
                    <a:pt x="401351" y="0"/>
                  </a:cubicBezTo>
                  <a:close/>
                </a:path>
              </a:pathLst>
            </a:custGeom>
            <a:solidFill>
              <a:srgbClr val="DC0E20"/>
            </a:solidFill>
            <a:ln w="38100" cap="sq">
              <a:gradFill>
                <a:gsLst>
                  <a:gs pos="0">
                    <a:srgbClr val="DC0E20">
                      <a:alpha val="100000"/>
                    </a:srgbClr>
                  </a:gs>
                  <a:gs pos="100000">
                    <a:srgbClr val="FF4454">
                      <a:alpha val="100000"/>
                    </a:srgbClr>
                  </a:gs>
                </a:gsLst>
                <a:lin ang="0"/>
              </a:gradFill>
              <a:prstDash val="solid"/>
              <a:miter/>
            </a:ln>
          </p:spPr>
          <p:txBody>
            <a:bodyPr/>
            <a:lstStyle/>
            <a:p>
              <a:endParaRPr lang="en-US"/>
            </a:p>
          </p:txBody>
        </p:sp>
        <p:sp>
          <p:nvSpPr>
            <p:cNvPr id="31" name="TextBox 31"/>
            <p:cNvSpPr txBox="1"/>
            <p:nvPr/>
          </p:nvSpPr>
          <p:spPr>
            <a:xfrm>
              <a:off x="75253" y="47625"/>
              <a:ext cx="652196" cy="688975"/>
            </a:xfrm>
            <a:prstGeom prst="rect">
              <a:avLst/>
            </a:prstGeom>
          </p:spPr>
          <p:txBody>
            <a:bodyPr lIns="50800" tIns="50800" rIns="50800" bIns="50800" rtlCol="0" anchor="ctr"/>
            <a:lstStyle/>
            <a:p>
              <a:pPr algn="ctr">
                <a:lnSpc>
                  <a:spcPts val="2541"/>
                </a:lnSpc>
              </a:pPr>
              <a:r>
                <a:rPr lang="en-US" sz="1815" b="1">
                  <a:solidFill>
                    <a:srgbClr val="000000"/>
                  </a:solidFill>
                  <a:latin typeface="Canva Sans Bold"/>
                  <a:ea typeface="Canva Sans Bold"/>
                  <a:cs typeface="Canva Sans Bold"/>
                  <a:sym typeface="Canva Sans Bold"/>
                </a:rPr>
                <a:t>03</a:t>
              </a:r>
            </a:p>
          </p:txBody>
        </p:sp>
      </p:grpSp>
      <p:sp>
        <p:nvSpPr>
          <p:cNvPr id="32" name="TextBox 32"/>
          <p:cNvSpPr txBox="1"/>
          <p:nvPr/>
        </p:nvSpPr>
        <p:spPr>
          <a:xfrm>
            <a:off x="7307572" y="6308201"/>
            <a:ext cx="4429358" cy="937260"/>
          </a:xfrm>
          <a:prstGeom prst="rect">
            <a:avLst/>
          </a:prstGeom>
        </p:spPr>
        <p:txBody>
          <a:bodyPr lIns="0" tIns="0" rIns="0" bIns="0" rtlCol="0" anchor="t">
            <a:spAutoFit/>
          </a:bodyPr>
          <a:lstStyle/>
          <a:p>
            <a:pPr algn="l">
              <a:lnSpc>
                <a:spcPts val="3720"/>
              </a:lnSpc>
            </a:pPr>
            <a:r>
              <a:rPr lang="en-US" sz="3000">
                <a:solidFill>
                  <a:srgbClr val="FFE3E3"/>
                </a:solidFill>
                <a:latin typeface="Anton"/>
                <a:ea typeface="Anton"/>
                <a:cs typeface="Anton"/>
                <a:sym typeface="Anton"/>
              </a:rPr>
              <a:t>Scalability and Performance</a:t>
            </a:r>
          </a:p>
          <a:p>
            <a:pPr algn="l">
              <a:lnSpc>
                <a:spcPts val="3720"/>
              </a:lnSpc>
            </a:pPr>
            <a:endParaRPr lang="en-US" sz="3000">
              <a:solidFill>
                <a:srgbClr val="FFE3E3"/>
              </a:solidFill>
              <a:latin typeface="Anton"/>
              <a:ea typeface="Anton"/>
              <a:cs typeface="Anton"/>
              <a:sym typeface="Anton"/>
            </a:endParaRPr>
          </a:p>
        </p:txBody>
      </p:sp>
      <p:sp>
        <p:nvSpPr>
          <p:cNvPr id="33" name="TextBox 33"/>
          <p:cNvSpPr txBox="1"/>
          <p:nvPr/>
        </p:nvSpPr>
        <p:spPr>
          <a:xfrm>
            <a:off x="6829340" y="6719681"/>
            <a:ext cx="5385822" cy="1130935"/>
          </a:xfrm>
          <a:prstGeom prst="rect">
            <a:avLst/>
          </a:prstGeom>
        </p:spPr>
        <p:txBody>
          <a:bodyPr lIns="0" tIns="0" rIns="0" bIns="0" rtlCol="0" anchor="t">
            <a:spAutoFit/>
          </a:bodyPr>
          <a:lstStyle/>
          <a:p>
            <a:pPr algn="ctr">
              <a:lnSpc>
                <a:spcPts val="2240"/>
              </a:lnSpc>
              <a:spcBef>
                <a:spcPct val="0"/>
              </a:spcBef>
            </a:pPr>
            <a:r>
              <a:rPr lang="en-US" sz="1600" b="1">
                <a:solidFill>
                  <a:srgbClr val="000000"/>
                </a:solidFill>
                <a:latin typeface="Codec Pro ExtraBold Bold"/>
                <a:ea typeface="Codec Pro ExtraBold Bold"/>
                <a:cs typeface="Codec Pro ExtraBold Bold"/>
                <a:sym typeface="Codec Pro ExtraBold Bold"/>
              </a:rPr>
              <a:t>A data warehouse is a super-flexible, high-performance car. It can handle any road, any weather, and any speed. That's the beauty of scalability and performance in data warehousing.</a:t>
            </a:r>
          </a:p>
        </p:txBody>
      </p:sp>
      <p:grpSp>
        <p:nvGrpSpPr>
          <p:cNvPr id="34" name="Group 34"/>
          <p:cNvGrpSpPr/>
          <p:nvPr/>
        </p:nvGrpSpPr>
        <p:grpSpPr>
          <a:xfrm>
            <a:off x="-1357611" y="-1286368"/>
            <a:ext cx="3086100" cy="3086100"/>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36" name="TextBox 36"/>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37" name="Group 37"/>
          <p:cNvGrpSpPr/>
          <p:nvPr/>
        </p:nvGrpSpPr>
        <p:grpSpPr>
          <a:xfrm>
            <a:off x="743479" y="690861"/>
            <a:ext cx="1191540" cy="1191540"/>
            <a:chOff x="0" y="0"/>
            <a:chExt cx="812800" cy="812800"/>
          </a:xfrm>
        </p:grpSpPr>
        <p:sp>
          <p:nvSpPr>
            <p:cNvPr id="38" name="Freeform 3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39" name="TextBox 39"/>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40" name="Group 40"/>
          <p:cNvGrpSpPr/>
          <p:nvPr/>
        </p:nvGrpSpPr>
        <p:grpSpPr>
          <a:xfrm>
            <a:off x="16001640" y="8589295"/>
            <a:ext cx="3086100" cy="3086100"/>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DC0E20">
                    <a:alpha val="100000"/>
                  </a:srgbClr>
                </a:gs>
                <a:gs pos="100000">
                  <a:srgbClr val="FF4454">
                    <a:alpha val="100000"/>
                  </a:srgbClr>
                </a:gs>
              </a:gsLst>
              <a:lin ang="0"/>
            </a:gradFill>
          </p:spPr>
          <p:txBody>
            <a:bodyPr/>
            <a:lstStyle/>
            <a:p>
              <a:endParaRPr lang="en-US"/>
            </a:p>
          </p:txBody>
        </p:sp>
        <p:sp>
          <p:nvSpPr>
            <p:cNvPr id="42" name="TextBox 42"/>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43" name="TextBox 43"/>
          <p:cNvSpPr txBox="1"/>
          <p:nvPr/>
        </p:nvSpPr>
        <p:spPr>
          <a:xfrm>
            <a:off x="16967826" y="9220200"/>
            <a:ext cx="145256" cy="339725"/>
          </a:xfrm>
          <a:prstGeom prst="rect">
            <a:avLst/>
          </a:prstGeom>
        </p:spPr>
        <p:txBody>
          <a:bodyPr lIns="0" tIns="0" rIns="0" bIns="0" rtlCol="0" anchor="t">
            <a:spAutoFit/>
          </a:bodyPr>
          <a:lstStyle/>
          <a:p>
            <a:pPr algn="ctr">
              <a:lnSpc>
                <a:spcPts val="2799"/>
              </a:lnSpc>
              <a:spcBef>
                <a:spcPct val="0"/>
              </a:spcBef>
            </a:pPr>
            <a:r>
              <a:rPr lang="en-US" sz="1999" b="1">
                <a:solidFill>
                  <a:srgbClr val="000000"/>
                </a:solidFill>
                <a:latin typeface="Open Sans 2 Bold"/>
                <a:ea typeface="Open Sans 2 Bold"/>
                <a:cs typeface="Open Sans 2 Bold"/>
                <a:sym typeface="Open Sans 2 Bold"/>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TotalTime>
  <Words>2092</Words>
  <Application>Microsoft Office PowerPoint</Application>
  <PresentationFormat>Custom</PresentationFormat>
  <Paragraphs>276</Paragraphs>
  <Slides>19</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19</vt:i4>
      </vt:variant>
    </vt:vector>
  </HeadingPairs>
  <TitlesOfParts>
    <vt:vector size="34" baseType="lpstr">
      <vt:lpstr>Anton</vt:lpstr>
      <vt:lpstr>Calibri</vt:lpstr>
      <vt:lpstr>Codec Pro ExtraBold</vt:lpstr>
      <vt:lpstr>Canva Sans</vt:lpstr>
      <vt:lpstr>Open Sauce Bold</vt:lpstr>
      <vt:lpstr>Open Sans 1 Bold</vt:lpstr>
      <vt:lpstr>Codec Pro ExtraBold Bold</vt:lpstr>
      <vt:lpstr>Aptos</vt:lpstr>
      <vt:lpstr>Montserrat Bold</vt:lpstr>
      <vt:lpstr>Canva Sans Bold</vt:lpstr>
      <vt:lpstr>Open Sans 1</vt:lpstr>
      <vt:lpstr>Arial</vt:lpstr>
      <vt:lpstr>Open Sans 2</vt:lpstr>
      <vt:lpstr>Open Sans 2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Red Modern Bold Data Analysis Presentation</dc:title>
  <cp:lastModifiedBy>BILAL KHALED SALEEM ALHENDI</cp:lastModifiedBy>
  <cp:revision>2</cp:revision>
  <dcterms:created xsi:type="dcterms:W3CDTF">2006-08-16T00:00:00Z</dcterms:created>
  <dcterms:modified xsi:type="dcterms:W3CDTF">2024-10-29T23:53:15Z</dcterms:modified>
  <dc:identifier>DAGUzbVjatA</dc:identifier>
</cp:coreProperties>
</file>