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63" r:id="rId6"/>
    <p:sldId id="262" r:id="rId7"/>
    <p:sldId id="264" r:id="rId8"/>
    <p:sldId id="265" r:id="rId9"/>
    <p:sldId id="266" r:id="rId10"/>
    <p:sldId id="267" r:id="rId11"/>
    <p:sldId id="268" r:id="rId12"/>
    <p:sldId id="261" r:id="rId13"/>
    <p:sldId id="274" r:id="rId14"/>
    <p:sldId id="275" r:id="rId15"/>
    <p:sldId id="259" r:id="rId16"/>
    <p:sldId id="270" r:id="rId17"/>
    <p:sldId id="271" r:id="rId18"/>
    <p:sldId id="25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55" autoAdjust="0"/>
    <p:restoredTop sz="94660"/>
  </p:normalViewPr>
  <p:slideViewPr>
    <p:cSldViewPr snapToGrid="0">
      <p:cViewPr varScale="1">
        <p:scale>
          <a:sx n="107" d="100"/>
          <a:sy n="107" d="100"/>
        </p:scale>
        <p:origin x="85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3034-A166-27A4-E0F0-0A74F99F2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71E23E-5DEF-9E7D-2222-9B4F8FE20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09E09-E7F0-5D1B-4435-5CE1CC8FFEA7}"/>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8B3A8B4B-A7A0-7FDD-6CCD-E3DD3BCA37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37029-A096-128D-6D86-E4F0027D3AFB}"/>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146602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1A45-E5D0-F7A0-F38F-2A408F4D5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8DDA15-FAB3-B72E-7442-5A2A3EAAB1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CD6B7-A8EC-4B34-E230-1A33018850B8}"/>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69FC7BAD-DA95-D0B4-B91A-C76C6FF8F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D099-3433-3F76-B9C7-D6B7DC522238}"/>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4259427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EE5B3-6120-9435-DF4C-BAFB109DD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2B9F79-1936-811C-3FED-31FE5892E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BC147-DBC0-8C26-D437-8A8E16ADF0CD}"/>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24C9B815-C462-60C3-80DC-3E167C8D4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DC312-BFFE-0A29-5287-5FC782FB357A}"/>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197516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19BE-95FE-F4FF-903F-B2DCB2B373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592036-5CA5-6D97-AE57-50A1DAD5A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E79F2-387A-4434-BDD6-B70429F4B86C}"/>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28DFECEE-39D5-5AE5-7388-E196D5B29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D2661-12DD-443E-4B46-75FB9993BC90}"/>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406447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F97-20A6-23C5-16CB-813AA3B95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3E29D-3C41-43C5-558A-00D26755C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8A1A68-D020-559E-42E3-954B160F08BD}"/>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E2E37297-F815-6040-37CF-47E31AAE1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3DABB-DE93-0A66-1B06-60F793F21952}"/>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267634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8C9F-A5ED-C6FB-6601-661BF8CAC9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264AB-6361-DC94-9F0D-FD3A8E69A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E070EB-C985-EED1-9763-29CA2A6FB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641E7-D906-5A29-7E4E-B42813876E37}"/>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6" name="Footer Placeholder 5">
            <a:extLst>
              <a:ext uri="{FF2B5EF4-FFF2-40B4-BE49-F238E27FC236}">
                <a16:creationId xmlns:a16="http://schemas.microsoft.com/office/drawing/2014/main" id="{DC9212B0-417E-3DEC-CFB6-5DF5BE98F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85AD5-2EBE-304D-33C1-79344EB1BDD8}"/>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169103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4AE9-4215-DDB4-6FF2-3A5ECABD3E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0B3171-8CE0-E475-C4DD-E3A009EDD4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304B7-B2C1-D04F-297A-762BFFE866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14D58-55EC-3425-380A-B71EB7FC8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F34B68-7DE1-D3AF-83ED-EF0CCF09D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33F1A7-8E7F-2B37-416C-71BC1E7592A0}"/>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8" name="Footer Placeholder 7">
            <a:extLst>
              <a:ext uri="{FF2B5EF4-FFF2-40B4-BE49-F238E27FC236}">
                <a16:creationId xmlns:a16="http://schemas.microsoft.com/office/drawing/2014/main" id="{46844007-97A4-097C-4C20-1689F751C9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7D1F9C-71E2-DB89-9B7D-D88CAE3276F7}"/>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263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C1A7-9CEA-71F5-55D8-5312A6E466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E0873-B580-4F11-C335-AEC2944856D1}"/>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4" name="Footer Placeholder 3">
            <a:extLst>
              <a:ext uri="{FF2B5EF4-FFF2-40B4-BE49-F238E27FC236}">
                <a16:creationId xmlns:a16="http://schemas.microsoft.com/office/drawing/2014/main" id="{50301CEB-E72A-B3DF-7170-CF139220E2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AFC71-00DA-04E0-1E34-51F62D5857E2}"/>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220743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E494E-D95C-5875-1ED6-997C25063DDD}"/>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3" name="Footer Placeholder 2">
            <a:extLst>
              <a:ext uri="{FF2B5EF4-FFF2-40B4-BE49-F238E27FC236}">
                <a16:creationId xmlns:a16="http://schemas.microsoft.com/office/drawing/2014/main" id="{C494D780-EF76-03F5-9D43-FB93632AE5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A15039-6CE8-E076-31E8-230D73B4C039}"/>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27581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D40B-6914-3973-3188-751E67E44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5889A-7912-8D95-5E53-B4D8B22CC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F8CAD-6FFD-B5C1-052D-A5DB4F374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74624-6BBC-B5DA-8C72-41C9464E1698}"/>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6" name="Footer Placeholder 5">
            <a:extLst>
              <a:ext uri="{FF2B5EF4-FFF2-40B4-BE49-F238E27FC236}">
                <a16:creationId xmlns:a16="http://schemas.microsoft.com/office/drawing/2014/main" id="{C91F55DF-EE87-7234-9E7F-B75B9B224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C6582-F50C-631C-9DD2-3A9E2BEF15A7}"/>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197882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C220-D9BA-B81B-53F5-7E69ED0B0E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62BA33-AD0A-A8D5-0FF5-DE1510B3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93579E-3B8D-AE29-EAE0-B73156097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4A4D0-C175-ABE9-862E-AC0310293E24}"/>
              </a:ext>
            </a:extLst>
          </p:cNvPr>
          <p:cNvSpPr>
            <a:spLocks noGrp="1"/>
          </p:cNvSpPr>
          <p:nvPr>
            <p:ph type="dt" sz="half" idx="10"/>
          </p:nvPr>
        </p:nvSpPr>
        <p:spPr/>
        <p:txBody>
          <a:bodyPr/>
          <a:lstStyle/>
          <a:p>
            <a:fld id="{2F980B58-12E2-499E-88EC-F36914E41C9A}" type="datetimeFigureOut">
              <a:rPr lang="en-US" smtClean="0"/>
              <a:t>10/17/2022</a:t>
            </a:fld>
            <a:endParaRPr lang="en-US"/>
          </a:p>
        </p:txBody>
      </p:sp>
      <p:sp>
        <p:nvSpPr>
          <p:cNvPr id="6" name="Footer Placeholder 5">
            <a:extLst>
              <a:ext uri="{FF2B5EF4-FFF2-40B4-BE49-F238E27FC236}">
                <a16:creationId xmlns:a16="http://schemas.microsoft.com/office/drawing/2014/main" id="{E03A4F7F-0C7F-7227-7B10-DA10A4944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2739-1AE1-CEBB-875A-0B27AB8028C6}"/>
              </a:ext>
            </a:extLst>
          </p:cNvPr>
          <p:cNvSpPr>
            <a:spLocks noGrp="1"/>
          </p:cNvSpPr>
          <p:nvPr>
            <p:ph type="sldNum" sz="quarter" idx="12"/>
          </p:nvPr>
        </p:nvSpPr>
        <p:spPr/>
        <p:txBody>
          <a:bodyPr/>
          <a:lstStyle/>
          <a:p>
            <a:fld id="{2F155E0C-0D77-4D02-AA08-81D924152B9B}" type="slidenum">
              <a:rPr lang="en-US" smtClean="0"/>
              <a:t>‹#›</a:t>
            </a:fld>
            <a:endParaRPr lang="en-US"/>
          </a:p>
        </p:txBody>
      </p:sp>
    </p:spTree>
    <p:extLst>
      <p:ext uri="{BB962C8B-B14F-4D97-AF65-F5344CB8AC3E}">
        <p14:creationId xmlns:p14="http://schemas.microsoft.com/office/powerpoint/2010/main" val="305879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9585D-7365-5C4B-75B9-2F323BBFE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1CC186-CF9F-FF47-06C0-95C86E920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FCEFD-6B34-B956-A555-76FBAF5B09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0B58-12E2-499E-88EC-F36914E41C9A}" type="datetimeFigureOut">
              <a:rPr lang="en-US" smtClean="0"/>
              <a:t>10/17/2022</a:t>
            </a:fld>
            <a:endParaRPr lang="en-US"/>
          </a:p>
        </p:txBody>
      </p:sp>
      <p:sp>
        <p:nvSpPr>
          <p:cNvPr id="5" name="Footer Placeholder 4">
            <a:extLst>
              <a:ext uri="{FF2B5EF4-FFF2-40B4-BE49-F238E27FC236}">
                <a16:creationId xmlns:a16="http://schemas.microsoft.com/office/drawing/2014/main" id="{0FC0019B-A27D-AA62-D11A-D2DB35B65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63B42D-5477-3534-C224-6354600F5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55E0C-0D77-4D02-AA08-81D924152B9B}" type="slidenum">
              <a:rPr lang="en-US" smtClean="0"/>
              <a:t>‹#›</a:t>
            </a:fld>
            <a:endParaRPr lang="en-US"/>
          </a:p>
        </p:txBody>
      </p:sp>
    </p:spTree>
    <p:extLst>
      <p:ext uri="{BB962C8B-B14F-4D97-AF65-F5344CB8AC3E}">
        <p14:creationId xmlns:p14="http://schemas.microsoft.com/office/powerpoint/2010/main" val="1768921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038-C4D3-B7EC-CD4F-DC880913ABB5}"/>
              </a:ext>
            </a:extLst>
          </p:cNvPr>
          <p:cNvSpPr>
            <a:spLocks noGrp="1"/>
          </p:cNvSpPr>
          <p:nvPr>
            <p:ph type="ctrTitle"/>
          </p:nvPr>
        </p:nvSpPr>
        <p:spPr>
          <a:xfrm>
            <a:off x="1524000" y="645463"/>
            <a:ext cx="9144000" cy="3862987"/>
          </a:xfrm>
        </p:spPr>
        <p:txBody>
          <a:bodyPr>
            <a:normAutofit fontScale="90000"/>
          </a:bodyPr>
          <a:lstStyle/>
          <a:p>
            <a: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Smart </a:t>
            </a:r>
            <a:r>
              <a:rPr lang="en-US" b="1" dirty="0">
                <a:solidFill>
                  <a:srgbClr val="7030A0"/>
                </a:solidFill>
                <a:latin typeface="Tahoma" panose="020B0604030504040204" pitchFamily="34" charset="0"/>
                <a:ea typeface="Tahoma" panose="020B0604030504040204" pitchFamily="34" charset="0"/>
                <a:cs typeface="Tahoma" panose="020B0604030504040204" pitchFamily="34" charset="0"/>
              </a:rPr>
              <a:t>Poultry farm controlling system</a:t>
            </a:r>
            <a:b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br>
            <a: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using</a:t>
            </a:r>
            <a:b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br>
            <a: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t>Arduino UNO</a:t>
            </a:r>
            <a:br>
              <a:rPr lang="en-US" b="1" i="0" dirty="0">
                <a:solidFill>
                  <a:srgbClr val="7030A0"/>
                </a:solidFill>
                <a:effectLst/>
                <a:latin typeface="Tahoma" panose="020B0604030504040204" pitchFamily="34" charset="0"/>
                <a:ea typeface="Tahoma" panose="020B0604030504040204" pitchFamily="34" charset="0"/>
                <a:cs typeface="Tahoma" panose="020B0604030504040204" pitchFamily="34" charset="0"/>
              </a:rPr>
            </a:br>
            <a:endParaRPr lang="en-US"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32579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400" dirty="0">
                <a:solidFill>
                  <a:srgbClr val="000000"/>
                </a:solidFill>
                <a:latin typeface="Open Sans" panose="020B0606030504020204" pitchFamily="34" charset="0"/>
              </a:rPr>
              <a:t>DC Motor</a:t>
            </a:r>
            <a:endParaRPr lang="en-US" sz="4400" dirty="0">
              <a:solidFill>
                <a:srgbClr val="34444C"/>
              </a:solidFill>
              <a:latin typeface="Open Sans" panose="020B0606030504020204" pitchFamily="34" charset="0"/>
            </a:endParaRP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800" dirty="0"/>
              <a:t>A DC motor is </a:t>
            </a:r>
            <a:r>
              <a:rPr lang="en-US" sz="2800" b="1" dirty="0"/>
              <a:t>any of a class of rotary electrical motors that converts direct current (DC) electrical energy into mechanical energy</a:t>
            </a:r>
            <a:r>
              <a:rPr lang="en-US" sz="2800" dirty="0"/>
              <a:t>. </a:t>
            </a:r>
          </a:p>
        </p:txBody>
      </p:sp>
      <p:pic>
        <p:nvPicPr>
          <p:cNvPr id="6146" name="Picture 2" descr="C:\Users\student\Desktop\dcmo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0893" y="1181945"/>
            <a:ext cx="6365315" cy="466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09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400" dirty="0">
                <a:solidFill>
                  <a:srgbClr val="000000"/>
                </a:solidFill>
                <a:latin typeface="Open Sans" panose="020B0606030504020204" pitchFamily="34" charset="0"/>
              </a:rPr>
              <a:t>Application of </a:t>
            </a:r>
            <a:r>
              <a:rPr lang="en-US" sz="4400" dirty="0" err="1">
                <a:solidFill>
                  <a:srgbClr val="000000"/>
                </a:solidFill>
                <a:latin typeface="Open Sans" panose="020B0606030504020204" pitchFamily="34" charset="0"/>
              </a:rPr>
              <a:t>Arduino</a:t>
            </a:r>
            <a:r>
              <a:rPr lang="en-US" sz="4400" dirty="0">
                <a:solidFill>
                  <a:srgbClr val="000000"/>
                </a:solidFill>
                <a:latin typeface="Open Sans" panose="020B0606030504020204" pitchFamily="34" charset="0"/>
              </a:rPr>
              <a:t> UNO</a:t>
            </a:r>
            <a:endParaRPr lang="en-US" sz="4400" dirty="0">
              <a:solidFill>
                <a:srgbClr val="34444C"/>
              </a:solidFill>
              <a:latin typeface="Open Sans" panose="020B0606030504020204" pitchFamily="34" charset="0"/>
            </a:endParaRPr>
          </a:p>
        </p:txBody>
      </p:sp>
      <p:sp>
        <p:nvSpPr>
          <p:cNvPr id="4" name="Text Placeholder 3"/>
          <p:cNvSpPr>
            <a:spLocks noGrp="1"/>
          </p:cNvSpPr>
          <p:nvPr>
            <p:ph type="body" sz="half" idx="2"/>
          </p:nvPr>
        </p:nvSpPr>
        <p:spPr>
          <a:xfrm>
            <a:off x="839788" y="2057403"/>
            <a:ext cx="3932237" cy="4379259"/>
          </a:xfrm>
        </p:spPr>
        <p:txBody>
          <a:bodyPr>
            <a:noAutofit/>
          </a:bodyPr>
          <a:lstStyle/>
          <a:p>
            <a:r>
              <a:rPr lang="en-US" sz="2400" dirty="0"/>
              <a:t>The open-source </a:t>
            </a:r>
            <a:r>
              <a:rPr lang="en-US" sz="2400" dirty="0" err="1"/>
              <a:t>Arduino</a:t>
            </a:r>
            <a:r>
              <a:rPr lang="en-US" sz="2400" dirty="0"/>
              <a:t> Software (IDE) makes it easy to write code and upload it to the board. It runs on Windows, Mac OS X, and Linux. The environment is written in Java and based on Processing and other open-source software. This software can be used with any </a:t>
            </a:r>
            <a:r>
              <a:rPr lang="en-US" sz="2400" dirty="0" err="1"/>
              <a:t>Arduino</a:t>
            </a:r>
            <a:r>
              <a:rPr lang="en-US" sz="2400" dirty="0"/>
              <a:t> board. This requires basic knowledge of C programming language.</a:t>
            </a:r>
          </a:p>
        </p:txBody>
      </p:sp>
      <p:pic>
        <p:nvPicPr>
          <p:cNvPr id="7170" name="Picture 2" descr="C:\Users\student\Desktop\arduino_logo_1200x63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047" y="2253503"/>
            <a:ext cx="5837384" cy="306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7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AFFA-4A11-708E-169E-C43FAB27362A}"/>
              </a:ext>
            </a:extLst>
          </p:cNvPr>
          <p:cNvSpPr>
            <a:spLocks noGrp="1"/>
          </p:cNvSpPr>
          <p:nvPr>
            <p:ph type="title"/>
          </p:nvPr>
        </p:nvSpPr>
        <p:spPr/>
        <p:txBody>
          <a:bodyPr/>
          <a:lstStyle/>
          <a:p>
            <a:pPr algn="ctr"/>
            <a:r>
              <a:rPr lang="en-US" b="1" i="0" dirty="0">
                <a:solidFill>
                  <a:srgbClr val="000000"/>
                </a:solidFill>
                <a:effectLst/>
                <a:latin typeface="Open Sans" panose="020B0606030504020204" pitchFamily="34" charset="0"/>
              </a:rPr>
              <a:t>Circuit Diagram</a:t>
            </a:r>
            <a:br>
              <a:rPr lang="en-US" b="1" i="0" dirty="0">
                <a:solidFill>
                  <a:srgbClr val="34444C"/>
                </a:solidFill>
                <a:effectLst/>
                <a:latin typeface="Open Sans" panose="020B0606030504020204" pitchFamily="34" charset="0"/>
              </a:rPr>
            </a:br>
            <a:endParaRPr lang="en-US" dirty="0"/>
          </a:p>
        </p:txBody>
      </p:sp>
      <p:pic>
        <p:nvPicPr>
          <p:cNvPr id="1026" name="Picture 2" descr="C:\Users\student\Desktop\final poul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553" y="1462088"/>
            <a:ext cx="8871791" cy="474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5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t>Live Project</a:t>
            </a:r>
          </a:p>
        </p:txBody>
      </p:sp>
      <p:sp>
        <p:nvSpPr>
          <p:cNvPr id="3" name="Content Placeholder 2"/>
          <p:cNvSpPr>
            <a:spLocks noGrp="1"/>
          </p:cNvSpPr>
          <p:nvPr>
            <p:ph idx="1"/>
          </p:nvPr>
        </p:nvSpPr>
        <p:spPr/>
        <p:txBody>
          <a:bodyPr/>
          <a:lstStyle/>
          <a:p>
            <a:r>
              <a:rPr lang="en-US" dirty="0"/>
              <a:t>https://www.tinkercad.com/things/9VOINKHQQMM-final-poultry-farm/editel</a:t>
            </a:r>
          </a:p>
        </p:txBody>
      </p:sp>
    </p:spTree>
    <p:extLst>
      <p:ext uri="{BB962C8B-B14F-4D97-AF65-F5344CB8AC3E}">
        <p14:creationId xmlns:p14="http://schemas.microsoft.com/office/powerpoint/2010/main" val="319986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a:t>Project Code</a:t>
            </a:r>
          </a:p>
        </p:txBody>
      </p:sp>
      <p:sp>
        <p:nvSpPr>
          <p:cNvPr id="3" name="Content Placeholder 2"/>
          <p:cNvSpPr>
            <a:spLocks noGrp="1"/>
          </p:cNvSpPr>
          <p:nvPr>
            <p:ph idx="1"/>
          </p:nvPr>
        </p:nvSpPr>
        <p:spPr/>
        <p:txBody>
          <a:bodyPr>
            <a:normAutofit/>
          </a:bodyPr>
          <a:lstStyle/>
          <a:p>
            <a:endParaRPr lang="en-US" dirty="0"/>
          </a:p>
        </p:txBody>
      </p:sp>
      <p:pic>
        <p:nvPicPr>
          <p:cNvPr id="1026" name="Picture 2" descr="C:\Users\SEU\Desktop\p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303" y="1582058"/>
            <a:ext cx="4889953" cy="49638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EU\Desktop\p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703" y="1734458"/>
            <a:ext cx="4889953" cy="496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34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F2B7-732A-9A8F-74EF-F1D9EABC0C76}"/>
              </a:ext>
            </a:extLst>
          </p:cNvPr>
          <p:cNvSpPr>
            <a:spLocks noGrp="1"/>
          </p:cNvSpPr>
          <p:nvPr>
            <p:ph type="title"/>
          </p:nvPr>
        </p:nvSpPr>
        <p:spPr/>
        <p:txBody>
          <a:bodyPr/>
          <a:lstStyle/>
          <a:p>
            <a:pPr algn="ctr"/>
            <a:r>
              <a:rPr lang="en-US" b="1" i="0" dirty="0">
                <a:solidFill>
                  <a:srgbClr val="000000"/>
                </a:solidFill>
                <a:effectLst/>
                <a:latin typeface="Open Sans" panose="020B0606030504020204" pitchFamily="34" charset="0"/>
              </a:rPr>
              <a:t>Advantages</a:t>
            </a:r>
            <a:endParaRPr lang="en-US" dirty="0"/>
          </a:p>
        </p:txBody>
      </p:sp>
      <p:sp>
        <p:nvSpPr>
          <p:cNvPr id="3" name="Content Placeholder 2">
            <a:extLst>
              <a:ext uri="{FF2B5EF4-FFF2-40B4-BE49-F238E27FC236}">
                <a16:creationId xmlns:a16="http://schemas.microsoft.com/office/drawing/2014/main" id="{30B3B409-00A8-8094-AE54-C35A12085D53}"/>
              </a:ext>
            </a:extLst>
          </p:cNvPr>
          <p:cNvSpPr>
            <a:spLocks noGrp="1"/>
          </p:cNvSpPr>
          <p:nvPr>
            <p:ph idx="1"/>
          </p:nvPr>
        </p:nvSpPr>
        <p:spPr/>
        <p:txBody>
          <a:bodyPr>
            <a:normAutofit/>
          </a:bodyPr>
          <a:lstStyle/>
          <a:p>
            <a:r>
              <a:rPr lang="en-US" dirty="0"/>
              <a:t>We can monitor the whole farm easily.</a:t>
            </a:r>
          </a:p>
          <a:p>
            <a:r>
              <a:rPr lang="en-US" dirty="0"/>
              <a:t>The system will control the farm automatically.</a:t>
            </a:r>
          </a:p>
          <a:p>
            <a:r>
              <a:rPr lang="en-US" dirty="0"/>
              <a:t>The system will regularly check the Temperature, humidity.</a:t>
            </a:r>
          </a:p>
          <a:p>
            <a:r>
              <a:rPr lang="en-US" dirty="0"/>
              <a:t>System will take any action automatically when needed.</a:t>
            </a:r>
          </a:p>
          <a:p>
            <a:endParaRPr lang="en-US" dirty="0"/>
          </a:p>
        </p:txBody>
      </p:sp>
    </p:spTree>
    <p:extLst>
      <p:ext uri="{BB962C8B-B14F-4D97-AF65-F5344CB8AC3E}">
        <p14:creationId xmlns:p14="http://schemas.microsoft.com/office/powerpoint/2010/main" val="362317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F2B7-732A-9A8F-74EF-F1D9EABC0C76}"/>
              </a:ext>
            </a:extLst>
          </p:cNvPr>
          <p:cNvSpPr>
            <a:spLocks noGrp="1"/>
          </p:cNvSpPr>
          <p:nvPr>
            <p:ph type="title"/>
          </p:nvPr>
        </p:nvSpPr>
        <p:spPr/>
        <p:txBody>
          <a:bodyPr/>
          <a:lstStyle/>
          <a:p>
            <a:pPr algn="ctr"/>
            <a:r>
              <a:rPr lang="en-US" b="1" i="0" dirty="0">
                <a:solidFill>
                  <a:srgbClr val="000000"/>
                </a:solidFill>
                <a:effectLst/>
                <a:latin typeface="Open Sans" panose="020B0606030504020204" pitchFamily="34" charset="0"/>
              </a:rPr>
              <a:t>Limitation</a:t>
            </a:r>
            <a:endParaRPr lang="en-US" dirty="0"/>
          </a:p>
        </p:txBody>
      </p:sp>
      <p:sp>
        <p:nvSpPr>
          <p:cNvPr id="3" name="Content Placeholder 2">
            <a:extLst>
              <a:ext uri="{FF2B5EF4-FFF2-40B4-BE49-F238E27FC236}">
                <a16:creationId xmlns:a16="http://schemas.microsoft.com/office/drawing/2014/main" id="{30B3B409-00A8-8094-AE54-C35A12085D53}"/>
              </a:ext>
            </a:extLst>
          </p:cNvPr>
          <p:cNvSpPr>
            <a:spLocks noGrp="1"/>
          </p:cNvSpPr>
          <p:nvPr>
            <p:ph idx="1"/>
          </p:nvPr>
        </p:nvSpPr>
        <p:spPr/>
        <p:txBody>
          <a:bodyPr>
            <a:normAutofit/>
          </a:bodyPr>
          <a:lstStyle/>
          <a:p>
            <a:r>
              <a:rPr lang="en-US" dirty="0"/>
              <a:t>The system Can not take any action for feeding or watering.</a:t>
            </a:r>
          </a:p>
          <a:p>
            <a:r>
              <a:rPr lang="en-US" dirty="0"/>
              <a:t>The system can be lost for any hardware issue.</a:t>
            </a:r>
          </a:p>
        </p:txBody>
      </p:sp>
    </p:spTree>
    <p:extLst>
      <p:ext uri="{BB962C8B-B14F-4D97-AF65-F5344CB8AC3E}">
        <p14:creationId xmlns:p14="http://schemas.microsoft.com/office/powerpoint/2010/main" val="3735341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F2B7-732A-9A8F-74EF-F1D9EABC0C76}"/>
              </a:ext>
            </a:extLst>
          </p:cNvPr>
          <p:cNvSpPr>
            <a:spLocks noGrp="1"/>
          </p:cNvSpPr>
          <p:nvPr>
            <p:ph type="title"/>
          </p:nvPr>
        </p:nvSpPr>
        <p:spPr/>
        <p:txBody>
          <a:bodyPr/>
          <a:lstStyle/>
          <a:p>
            <a:pPr algn="ctr"/>
            <a:r>
              <a:rPr lang="en-US" b="1" i="0" dirty="0">
                <a:solidFill>
                  <a:srgbClr val="000000"/>
                </a:solidFill>
                <a:effectLst/>
                <a:latin typeface="Open Sans" panose="020B0606030504020204" pitchFamily="34" charset="0"/>
              </a:rPr>
              <a:t>In Future</a:t>
            </a:r>
            <a:endParaRPr lang="en-US" dirty="0"/>
          </a:p>
        </p:txBody>
      </p:sp>
      <p:sp>
        <p:nvSpPr>
          <p:cNvPr id="3" name="Content Placeholder 2">
            <a:extLst>
              <a:ext uri="{FF2B5EF4-FFF2-40B4-BE49-F238E27FC236}">
                <a16:creationId xmlns:a16="http://schemas.microsoft.com/office/drawing/2014/main" id="{30B3B409-00A8-8094-AE54-C35A12085D53}"/>
              </a:ext>
            </a:extLst>
          </p:cNvPr>
          <p:cNvSpPr>
            <a:spLocks noGrp="1"/>
          </p:cNvSpPr>
          <p:nvPr>
            <p:ph idx="1"/>
          </p:nvPr>
        </p:nvSpPr>
        <p:spPr/>
        <p:txBody>
          <a:bodyPr>
            <a:normAutofit/>
          </a:bodyPr>
          <a:lstStyle/>
          <a:p>
            <a:pPr marL="0" indent="0">
              <a:buNone/>
            </a:pPr>
            <a:r>
              <a:rPr lang="en-US" dirty="0"/>
              <a:t>We have the idea for feeding in the farm</a:t>
            </a:r>
          </a:p>
          <a:p>
            <a:pPr marL="0" indent="0">
              <a:buNone/>
            </a:pPr>
            <a:r>
              <a:rPr lang="en-US" dirty="0"/>
              <a:t>In future we will update our system in this features. </a:t>
            </a:r>
          </a:p>
        </p:txBody>
      </p:sp>
    </p:spTree>
    <p:extLst>
      <p:ext uri="{BB962C8B-B14F-4D97-AF65-F5344CB8AC3E}">
        <p14:creationId xmlns:p14="http://schemas.microsoft.com/office/powerpoint/2010/main" val="382730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8B6C-28CF-35B9-5198-DB17A43AEBBD}"/>
              </a:ext>
            </a:extLst>
          </p:cNvPr>
          <p:cNvSpPr>
            <a:spLocks noGrp="1"/>
          </p:cNvSpPr>
          <p:nvPr>
            <p:ph type="title"/>
          </p:nvPr>
        </p:nvSpPr>
        <p:spPr/>
        <p:txBody>
          <a:bodyPr/>
          <a:lstStyle/>
          <a:p>
            <a:pPr algn="ctr"/>
            <a:r>
              <a:rPr lang="en-US" b="1" i="0" dirty="0">
                <a:solidFill>
                  <a:srgbClr val="000000"/>
                </a:solidFill>
                <a:effectLst/>
                <a:latin typeface="Open Sans" panose="020B0606030504020204" pitchFamily="34" charset="0"/>
              </a:rPr>
              <a:t>Conclusion</a:t>
            </a:r>
            <a:br>
              <a:rPr lang="en-US" b="1" i="0" dirty="0">
                <a:solidFill>
                  <a:srgbClr val="34444C"/>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71E2771-BF41-5A09-8506-2E446AD23C19}"/>
              </a:ext>
            </a:extLst>
          </p:cNvPr>
          <p:cNvSpPr>
            <a:spLocks noGrp="1"/>
          </p:cNvSpPr>
          <p:nvPr>
            <p:ph idx="1"/>
          </p:nvPr>
        </p:nvSpPr>
        <p:spPr/>
        <p:txBody>
          <a:bodyPr/>
          <a:lstStyle/>
          <a:p>
            <a:pPr algn="l"/>
            <a:r>
              <a:rPr lang="en-US" b="0" i="0" dirty="0">
                <a:solidFill>
                  <a:srgbClr val="000000"/>
                </a:solidFill>
                <a:effectLst/>
                <a:latin typeface="Open Sans" panose="020B0606030504020204" pitchFamily="34" charset="0"/>
              </a:rPr>
              <a:t> A simple but useful project called Smart poultry farm controlling system  using Arduino is designed and developed here. Using this project, the poultry farm will develop a lot. </a:t>
            </a:r>
            <a:endParaRPr lang="en-US" dirty="0"/>
          </a:p>
        </p:txBody>
      </p:sp>
    </p:spTree>
    <p:extLst>
      <p:ext uri="{BB962C8B-B14F-4D97-AF65-F5344CB8AC3E}">
        <p14:creationId xmlns:p14="http://schemas.microsoft.com/office/powerpoint/2010/main" val="427937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5" y="2462870"/>
            <a:ext cx="10515600" cy="1325563"/>
          </a:xfrm>
        </p:spPr>
        <p:txBody>
          <a:bodyPr>
            <a:noAutofit/>
          </a:bodyPr>
          <a:lstStyle/>
          <a:p>
            <a:pPr algn="ctr"/>
            <a:r>
              <a:rPr lang="en-US" sz="13800" b="1" dirty="0"/>
              <a:t>Thank You</a:t>
            </a:r>
          </a:p>
        </p:txBody>
      </p:sp>
    </p:spTree>
    <p:extLst>
      <p:ext uri="{BB962C8B-B14F-4D97-AF65-F5344CB8AC3E}">
        <p14:creationId xmlns:p14="http://schemas.microsoft.com/office/powerpoint/2010/main" val="2484803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361D-41FA-6A6C-6EB5-F80A3413A68A}"/>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5EA10DFC-2760-9D91-0DB8-F20941F1305E}"/>
              </a:ext>
            </a:extLst>
          </p:cNvPr>
          <p:cNvSpPr>
            <a:spLocks noGrp="1"/>
          </p:cNvSpPr>
          <p:nvPr>
            <p:ph idx="1"/>
          </p:nvPr>
        </p:nvSpPr>
        <p:spPr/>
        <p:txBody>
          <a:bodyPr>
            <a:normAutofit lnSpcReduction="10000"/>
          </a:bodyPr>
          <a:lstStyle/>
          <a:p>
            <a:r>
              <a:rPr lang="en-US" dirty="0"/>
              <a:t>This project attempts to help farmers that are already able to supply chickens or eggs for sales in medium size markets of which a significant amount consists of farmers that did not get formal education on poultry farming. The device comes equipped with a temperature, humidity and light intensity sensors. This is because the biggest challenges experienced by poultry farmers are:</a:t>
            </a:r>
          </a:p>
          <a:p>
            <a:r>
              <a:rPr lang="en-US" dirty="0"/>
              <a:t>Birds die due to heat/cold stress. Since no one can keep an eye 24/7 on them, farmers mostly find these birds the following day when its already late.</a:t>
            </a:r>
          </a:p>
          <a:p>
            <a:r>
              <a:rPr lang="en-US" dirty="0"/>
              <a:t>Humidity can result in a rapid spread of disease within the poultry house. So, it needs to be monitored also.</a:t>
            </a:r>
          </a:p>
        </p:txBody>
      </p:sp>
    </p:spTree>
    <p:extLst>
      <p:ext uri="{BB962C8B-B14F-4D97-AF65-F5344CB8AC3E}">
        <p14:creationId xmlns:p14="http://schemas.microsoft.com/office/powerpoint/2010/main" val="289638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361D-41FA-6A6C-6EB5-F80A3413A68A}"/>
              </a:ext>
            </a:extLst>
          </p:cNvPr>
          <p:cNvSpPr>
            <a:spLocks noGrp="1"/>
          </p:cNvSpPr>
          <p:nvPr>
            <p:ph type="title"/>
          </p:nvPr>
        </p:nvSpPr>
        <p:spPr/>
        <p:txBody>
          <a:bodyPr/>
          <a:lstStyle/>
          <a:p>
            <a:pPr algn="ctr" fontAlgn="base"/>
            <a:r>
              <a:rPr lang="en-US" b="1" dirty="0"/>
              <a:t>WORKING PRINCIPLE</a:t>
            </a:r>
          </a:p>
        </p:txBody>
      </p:sp>
      <p:sp>
        <p:nvSpPr>
          <p:cNvPr id="3" name="Content Placeholder 2">
            <a:extLst>
              <a:ext uri="{FF2B5EF4-FFF2-40B4-BE49-F238E27FC236}">
                <a16:creationId xmlns:a16="http://schemas.microsoft.com/office/drawing/2014/main" id="{5EA10DFC-2760-9D91-0DB8-F20941F1305E}"/>
              </a:ext>
            </a:extLst>
          </p:cNvPr>
          <p:cNvSpPr>
            <a:spLocks noGrp="1"/>
          </p:cNvSpPr>
          <p:nvPr>
            <p:ph idx="1"/>
          </p:nvPr>
        </p:nvSpPr>
        <p:spPr/>
        <p:txBody>
          <a:bodyPr>
            <a:normAutofit/>
          </a:bodyPr>
          <a:lstStyle/>
          <a:p>
            <a:r>
              <a:rPr lang="en-US" dirty="0"/>
              <a:t>We use DHT22 sensor to measure temperature and humidity. We use if statement to check and control temperature of the poultry farm.  When DHT sensor start to give data to </a:t>
            </a:r>
            <a:r>
              <a:rPr lang="en-US" dirty="0" err="1"/>
              <a:t>Arduino</a:t>
            </a:r>
            <a:r>
              <a:rPr lang="en-US" dirty="0"/>
              <a:t> it will display data on Using keypad, case will select, and </a:t>
            </a:r>
            <a:r>
              <a:rPr lang="en-US" dirty="0" err="1"/>
              <a:t>Arduino</a:t>
            </a:r>
            <a:r>
              <a:rPr lang="en-US" dirty="0"/>
              <a:t> will proceed task under given condition in case. </a:t>
            </a:r>
          </a:p>
          <a:p>
            <a:r>
              <a:rPr lang="en-US" dirty="0"/>
              <a:t>This </a:t>
            </a:r>
            <a:r>
              <a:rPr lang="en-US" dirty="0" err="1"/>
              <a:t>syestem</a:t>
            </a:r>
            <a:r>
              <a:rPr lang="en-US" dirty="0"/>
              <a:t> </a:t>
            </a:r>
            <a:r>
              <a:rPr lang="en-US" dirty="0" err="1"/>
              <a:t>autometically</a:t>
            </a:r>
            <a:r>
              <a:rPr lang="en-US" dirty="0"/>
              <a:t> do performs for checking temperature, checking humidity, control fan using dc motor. </a:t>
            </a:r>
          </a:p>
          <a:p>
            <a:r>
              <a:rPr lang="en-US" dirty="0"/>
              <a:t>When </a:t>
            </a:r>
            <a:r>
              <a:rPr lang="en-US" dirty="0" err="1"/>
              <a:t>teperature</a:t>
            </a:r>
            <a:r>
              <a:rPr lang="en-US" dirty="0"/>
              <a:t> is high the dc motor will start and when low the dc motor will stop. </a:t>
            </a:r>
          </a:p>
          <a:p>
            <a:r>
              <a:rPr lang="en-US" dirty="0" err="1"/>
              <a:t>Aotumatically</a:t>
            </a:r>
            <a:r>
              <a:rPr lang="en-US" dirty="0"/>
              <a:t> close </a:t>
            </a:r>
            <a:r>
              <a:rPr lang="en-US" dirty="0" err="1"/>
              <a:t>dor</a:t>
            </a:r>
            <a:r>
              <a:rPr lang="en-US" dirty="0"/>
              <a:t> and window. </a:t>
            </a:r>
            <a:r>
              <a:rPr lang="en-US" dirty="0" err="1"/>
              <a:t>etc</a:t>
            </a:r>
            <a:endParaRPr lang="en-US" dirty="0"/>
          </a:p>
        </p:txBody>
      </p:sp>
    </p:spTree>
    <p:extLst>
      <p:ext uri="{BB962C8B-B14F-4D97-AF65-F5344CB8AC3E}">
        <p14:creationId xmlns:p14="http://schemas.microsoft.com/office/powerpoint/2010/main" val="199921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FD61A-2B3F-9BC2-D1D5-DBC000EC0F1C}"/>
              </a:ext>
            </a:extLst>
          </p:cNvPr>
          <p:cNvSpPr>
            <a:spLocks noGrp="1"/>
          </p:cNvSpPr>
          <p:nvPr>
            <p:ph type="title"/>
          </p:nvPr>
        </p:nvSpPr>
        <p:spPr/>
        <p:txBody>
          <a:bodyPr/>
          <a:lstStyle/>
          <a:p>
            <a:r>
              <a:rPr lang="en-US" b="1" i="0" dirty="0">
                <a:solidFill>
                  <a:srgbClr val="000000"/>
                </a:solidFill>
                <a:effectLst/>
                <a:latin typeface="Open Sans" panose="020B0606030504020204" pitchFamily="34" charset="0"/>
              </a:rPr>
              <a:t>Components Required</a:t>
            </a:r>
            <a:br>
              <a:rPr lang="en-US" b="1" i="0" dirty="0">
                <a:solidFill>
                  <a:srgbClr val="34444C"/>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F667B8E-1EC7-6101-FC75-575E270CA666}"/>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Arduino UNO </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Ultrasonic sonar Sensor</a:t>
            </a:r>
          </a:p>
          <a:p>
            <a:pPr algn="l" fontAlgn="base">
              <a:buFont typeface="Arial" panose="020B0604020202020204" pitchFamily="34" charset="0"/>
              <a:buChar char="•"/>
            </a:pPr>
            <a:r>
              <a:rPr lang="en-US" dirty="0">
                <a:solidFill>
                  <a:srgbClr val="000000"/>
                </a:solidFill>
                <a:latin typeface="Open Sans" panose="020B0606030504020204" pitchFamily="34" charset="0"/>
              </a:rPr>
              <a:t>Temperature sensor</a:t>
            </a: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Gas sensor</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Servo Motor</a:t>
            </a:r>
          </a:p>
          <a:p>
            <a:pPr algn="l" fontAlgn="base">
              <a:buFont typeface="Arial" panose="020B0604020202020204" pitchFamily="34" charset="0"/>
              <a:buChar char="•"/>
            </a:pPr>
            <a:r>
              <a:rPr lang="en-US" dirty="0">
                <a:solidFill>
                  <a:srgbClr val="000000"/>
                </a:solidFill>
                <a:latin typeface="Open Sans" panose="020B0606030504020204" pitchFamily="34" charset="0"/>
              </a:rPr>
              <a:t>DC motor</a:t>
            </a:r>
            <a:r>
              <a:rPr lang="en-US" b="0" i="0" dirty="0">
                <a:solidFill>
                  <a:srgbClr val="000000"/>
                </a:solidFill>
                <a:effectLst/>
                <a:latin typeface="Open Sans" panose="020B0606030504020204" pitchFamily="34" charset="0"/>
              </a:rPr>
              <a:t>  </a:t>
            </a:r>
          </a:p>
          <a:p>
            <a:pPr algn="l" fontAlgn="base">
              <a:buFont typeface="Arial" panose="020B0604020202020204" pitchFamily="34" charset="0"/>
              <a:buChar char="•"/>
            </a:pPr>
            <a:r>
              <a:rPr lang="en-US" dirty="0">
                <a:solidFill>
                  <a:srgbClr val="000000"/>
                </a:solidFill>
                <a:latin typeface="Open Sans" panose="020B0606030504020204" pitchFamily="34" charset="0"/>
              </a:rPr>
              <a:t>Buzzer</a:t>
            </a:r>
          </a:p>
          <a:p>
            <a:pPr algn="l" fontAlgn="base">
              <a:buFont typeface="Arial" panose="020B0604020202020204" pitchFamily="34" charset="0"/>
              <a:buChar char="•"/>
            </a:pPr>
            <a:r>
              <a:rPr lang="en-US" dirty="0">
                <a:solidFill>
                  <a:srgbClr val="000000"/>
                </a:solidFill>
                <a:latin typeface="Open Sans" panose="020B0606030504020204" pitchFamily="34" charset="0"/>
              </a:rPr>
              <a:t>Led Light</a:t>
            </a: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Connecting Wires </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5V Power Supply  </a:t>
            </a:r>
            <a:endParaRPr lang="en-US" b="0" i="0" dirty="0">
              <a:solidFill>
                <a:srgbClr val="34444C"/>
              </a:solidFill>
              <a:effectLst/>
              <a:latin typeface="Open Sans" panose="020B0606030504020204" pitchFamily="34" charset="0"/>
            </a:endParaRPr>
          </a:p>
          <a:p>
            <a:pPr algn="l" fontAlgn="base">
              <a:buFont typeface="Arial" panose="020B0604020202020204" pitchFamily="34" charset="0"/>
              <a:buChar char="•"/>
            </a:pPr>
            <a:r>
              <a:rPr lang="en-US" b="0" i="0" dirty="0">
                <a:solidFill>
                  <a:srgbClr val="000000"/>
                </a:solidFill>
                <a:effectLst/>
                <a:latin typeface="Open Sans" panose="020B0606030504020204" pitchFamily="34" charset="0"/>
              </a:rPr>
              <a:t>glue, plastic tube, </a:t>
            </a:r>
            <a:r>
              <a:rPr lang="en-US" b="0" i="0" dirty="0" err="1">
                <a:solidFill>
                  <a:srgbClr val="000000"/>
                </a:solidFill>
                <a:effectLst/>
                <a:latin typeface="Open Sans" panose="020B0606030504020204" pitchFamily="34" charset="0"/>
              </a:rPr>
              <a:t>etc</a:t>
            </a:r>
            <a:r>
              <a:rPr lang="en-US" b="0" i="0" dirty="0">
                <a:solidFill>
                  <a:srgbClr val="000000"/>
                </a:solidFill>
                <a:effectLst/>
                <a:latin typeface="Open Sans" panose="020B0606030504020204" pitchFamily="34" charset="0"/>
              </a:rPr>
              <a:t>   </a:t>
            </a:r>
            <a:endParaRPr lang="en-US" b="0" i="0" dirty="0">
              <a:solidFill>
                <a:srgbClr val="34444C"/>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57450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err="1"/>
              <a:t>Arduino</a:t>
            </a:r>
            <a:r>
              <a:rPr lang="en-US" sz="4400" b="1" dirty="0"/>
              <a:t> UNO</a:t>
            </a: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400" dirty="0" err="1"/>
              <a:t>Arduino</a:t>
            </a:r>
            <a:r>
              <a:rPr lang="en-US" sz="2400" dirty="0"/>
              <a:t> UNO is </a:t>
            </a:r>
            <a:r>
              <a:rPr lang="en-US" sz="2400" b="1" dirty="0"/>
              <a:t>a low-cost, flexible, and easy-to-use programmable open-source microcontroller board that can be integrated into a variety of electronic projects</a:t>
            </a:r>
            <a:r>
              <a:rPr lang="en-US" sz="2400" dirty="0"/>
              <a:t>. This board can be interfaced with other </a:t>
            </a:r>
            <a:r>
              <a:rPr lang="en-US" sz="2400" dirty="0" err="1"/>
              <a:t>Arduino</a:t>
            </a:r>
            <a:r>
              <a:rPr lang="en-US" sz="2400" dirty="0"/>
              <a:t> boards, </a:t>
            </a:r>
            <a:r>
              <a:rPr lang="en-US" sz="2400" dirty="0" err="1"/>
              <a:t>Arduino</a:t>
            </a:r>
            <a:r>
              <a:rPr lang="en-US" sz="2400" dirty="0"/>
              <a:t> shields, Raspberry Pi boards and can control relays, LEDs, servos, and motors as an output</a:t>
            </a:r>
          </a:p>
        </p:txBody>
      </p:sp>
      <p:pic>
        <p:nvPicPr>
          <p:cNvPr id="2050" name="Picture 2" descr="C:\Users\student\Desktop\Blog-Featured-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555" y="1685367"/>
            <a:ext cx="5981031" cy="3914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84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Ultrasonic sonar sensor</a:t>
            </a: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400" dirty="0"/>
              <a:t>An ultrasonic sensor is </a:t>
            </a:r>
            <a:r>
              <a:rPr lang="en-US" sz="2400" b="1" dirty="0"/>
              <a:t>an electronic device that measures the distance of a target object by emitting ultrasonic sound waves, and converts the reflected sound into an electrical signal</a:t>
            </a:r>
            <a:r>
              <a:rPr lang="en-US" sz="2400" dirty="0"/>
              <a:t>. Ultrasonic waves travel faster than the speed of audible sound ( the sound that humans can hear)</a:t>
            </a:r>
          </a:p>
        </p:txBody>
      </p:sp>
      <p:pic>
        <p:nvPicPr>
          <p:cNvPr id="2052" name="Picture 4" descr="C:\Users\student\Desktop\HC-SR04-Ultrasonic-Distance-Sensor-Pin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455" y="1374308"/>
            <a:ext cx="5064359" cy="44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2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Temperature sensor </a:t>
            </a: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800" dirty="0"/>
              <a:t>A temperature sensor is </a:t>
            </a:r>
            <a:r>
              <a:rPr lang="en-US" sz="2800" b="1" dirty="0"/>
              <a:t>an electronic device that measures the temperature of its environment and converts the input data into electronic data to record, monitor, or signal temperature changes</a:t>
            </a:r>
            <a:r>
              <a:rPr lang="en-US" sz="2800" dirty="0"/>
              <a:t>.</a:t>
            </a:r>
          </a:p>
        </p:txBody>
      </p:sp>
      <p:pic>
        <p:nvPicPr>
          <p:cNvPr id="3074" name="Picture 2" descr="C:\Users\student\Desktop\10988-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980" y="734732"/>
            <a:ext cx="5217832" cy="521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585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400" dirty="0">
                <a:solidFill>
                  <a:srgbClr val="000000"/>
                </a:solidFill>
                <a:latin typeface="Open Sans" panose="020B0606030504020204" pitchFamily="34" charset="0"/>
              </a:rPr>
              <a:t>Gas sensor</a:t>
            </a:r>
            <a:endParaRPr lang="en-US" sz="4400" dirty="0">
              <a:solidFill>
                <a:srgbClr val="34444C"/>
              </a:solidFill>
              <a:latin typeface="Open Sans" panose="020B0606030504020204" pitchFamily="34" charset="0"/>
            </a:endParaRP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800" dirty="0"/>
              <a:t>Gas sensors are </a:t>
            </a:r>
            <a:r>
              <a:rPr lang="en-US" sz="2800" b="1" dirty="0"/>
              <a:t>devices that can detect the presence and concentration of various hazardous gases and vapors</a:t>
            </a:r>
            <a:r>
              <a:rPr lang="en-US" sz="2800" dirty="0"/>
              <a:t>, such as toxic or explosive gases, volatile organic compounds (VOCs), humidity, and odors</a:t>
            </a:r>
          </a:p>
        </p:txBody>
      </p:sp>
      <p:pic>
        <p:nvPicPr>
          <p:cNvPr id="4098" name="Picture 2" descr="C:\Users\student\Desktop\71VHlwGMOaL._SX342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366" y="899832"/>
            <a:ext cx="5250236" cy="525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47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400" dirty="0">
                <a:solidFill>
                  <a:srgbClr val="000000"/>
                </a:solidFill>
                <a:latin typeface="Open Sans" panose="020B0606030504020204" pitchFamily="34" charset="0"/>
              </a:rPr>
              <a:t>Servo Motor</a:t>
            </a:r>
            <a:endParaRPr lang="en-US" sz="4400" dirty="0">
              <a:solidFill>
                <a:srgbClr val="34444C"/>
              </a:solidFill>
              <a:latin typeface="Open Sans" panose="020B0606030504020204" pitchFamily="34" charset="0"/>
            </a:endParaRPr>
          </a:p>
        </p:txBody>
      </p:sp>
      <p:sp>
        <p:nvSpPr>
          <p:cNvPr id="4" name="Text Placeholder 3"/>
          <p:cNvSpPr>
            <a:spLocks noGrp="1"/>
          </p:cNvSpPr>
          <p:nvPr>
            <p:ph type="body" sz="half" idx="2"/>
          </p:nvPr>
        </p:nvSpPr>
        <p:spPr>
          <a:xfrm>
            <a:off x="839788" y="2057400"/>
            <a:ext cx="3932237" cy="4217894"/>
          </a:xfrm>
        </p:spPr>
        <p:txBody>
          <a:bodyPr>
            <a:noAutofit/>
          </a:bodyPr>
          <a:lstStyle/>
          <a:p>
            <a:r>
              <a:rPr lang="en-US" sz="2800" dirty="0"/>
              <a:t>Servo motors  are known, are </a:t>
            </a:r>
            <a:r>
              <a:rPr lang="en-US" sz="2800" b="1" dirty="0"/>
              <a:t>electronic devices and rotary or linear actuators that rotate and push parts of a machine with precision</a:t>
            </a:r>
            <a:r>
              <a:rPr lang="en-US" sz="2800" dirty="0"/>
              <a:t>. Servos are mainly used on angular or linear position and for specific velocity, and acceleration. </a:t>
            </a:r>
          </a:p>
        </p:txBody>
      </p:sp>
      <p:pic>
        <p:nvPicPr>
          <p:cNvPr id="5122" name="Picture 2" descr="C:\Users\student\Desktop\D_NQ_NP_605813-MLM51137695789_082022-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423" y="1267572"/>
            <a:ext cx="6731495" cy="45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82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721</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Open Sans</vt:lpstr>
      <vt:lpstr>Tahoma</vt:lpstr>
      <vt:lpstr>Office Theme</vt:lpstr>
      <vt:lpstr>Smart Poultry farm controlling system using Arduino UNO </vt:lpstr>
      <vt:lpstr>Introduction</vt:lpstr>
      <vt:lpstr>WORKING PRINCIPLE</vt:lpstr>
      <vt:lpstr>Components Required </vt:lpstr>
      <vt:lpstr>Arduino UNO</vt:lpstr>
      <vt:lpstr>Ultrasonic sonar sensor</vt:lpstr>
      <vt:lpstr>Temperature sensor </vt:lpstr>
      <vt:lpstr>Gas sensor</vt:lpstr>
      <vt:lpstr>Servo Motor</vt:lpstr>
      <vt:lpstr>DC Motor</vt:lpstr>
      <vt:lpstr>Application of Arduino UNO</vt:lpstr>
      <vt:lpstr>Circuit Diagram </vt:lpstr>
      <vt:lpstr>Live Project</vt:lpstr>
      <vt:lpstr>Project Code</vt:lpstr>
      <vt:lpstr>Advantages</vt:lpstr>
      <vt:lpstr>Limitation</vt:lpstr>
      <vt:lpstr>In Future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 using Arduino UNO</dc:title>
  <dc:creator>knbars.info@gmail.com</dc:creator>
  <cp:lastModifiedBy>knbars.info@gmail.com</cp:lastModifiedBy>
  <cp:revision>25</cp:revision>
  <dcterms:created xsi:type="dcterms:W3CDTF">2022-10-11T17:26:47Z</dcterms:created>
  <dcterms:modified xsi:type="dcterms:W3CDTF">2022-10-17T09:09:34Z</dcterms:modified>
</cp:coreProperties>
</file>