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7"/>
    <p:restoredTop sz="96296"/>
  </p:normalViewPr>
  <p:slideViewPr>
    <p:cSldViewPr snapToGrid="0">
      <p:cViewPr varScale="1">
        <p:scale>
          <a:sx n="98" d="100"/>
          <a:sy n="98" d="100"/>
        </p:scale>
        <p:origin x="2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10DFB-FE8E-4E1C-BBBD-43EBB93DE0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EF41BB-0672-44C9-A460-66760E50204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dirty="0"/>
            <a:t>Personalized Search:</a:t>
          </a:r>
          <a:r>
            <a:rPr lang="en-CA" dirty="0"/>
            <a:t> Users can input their postal code or city, select their desired skiing date, and adjust their preferred search radius for resort recommendations.</a:t>
          </a:r>
          <a:endParaRPr lang="en-US" dirty="0"/>
        </a:p>
      </dgm:t>
    </dgm:pt>
    <dgm:pt modelId="{D9B40832-A7FB-4EDA-8991-C9C10354E9FC}" type="parTrans" cxnId="{13531B0F-B703-475F-B56D-9944697D4223}">
      <dgm:prSet/>
      <dgm:spPr/>
      <dgm:t>
        <a:bodyPr/>
        <a:lstStyle/>
        <a:p>
          <a:endParaRPr lang="en-US"/>
        </a:p>
      </dgm:t>
    </dgm:pt>
    <dgm:pt modelId="{8B3867D1-7824-48A0-B4F7-7768BB957939}" type="sibTrans" cxnId="{13531B0F-B703-475F-B56D-9944697D4223}">
      <dgm:prSet/>
      <dgm:spPr/>
      <dgm:t>
        <a:bodyPr/>
        <a:lstStyle/>
        <a:p>
          <a:endParaRPr lang="en-US"/>
        </a:p>
      </dgm:t>
    </dgm:pt>
    <dgm:pt modelId="{E43B033C-7E2F-4618-B415-A18114DB011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Comprehensive Resort Details:</a:t>
          </a:r>
          <a:r>
            <a:rPr lang="en-CA"/>
            <a:t> Each ski resort listing provides users with essential details, from weather forecasts, basic information about the resort and user reviews.</a:t>
          </a:r>
          <a:endParaRPr lang="en-US"/>
        </a:p>
      </dgm:t>
    </dgm:pt>
    <dgm:pt modelId="{96046717-D358-481D-8C07-3287EC806493}" type="parTrans" cxnId="{D408E5A8-8387-47F7-A456-E6609DB209E5}">
      <dgm:prSet/>
      <dgm:spPr/>
      <dgm:t>
        <a:bodyPr/>
        <a:lstStyle/>
        <a:p>
          <a:endParaRPr lang="en-US"/>
        </a:p>
      </dgm:t>
    </dgm:pt>
    <dgm:pt modelId="{01847E5D-EEEC-4702-BBAC-D99D5D229D34}" type="sibTrans" cxnId="{D408E5A8-8387-47F7-A456-E6609DB209E5}">
      <dgm:prSet/>
      <dgm:spPr/>
      <dgm:t>
        <a:bodyPr/>
        <a:lstStyle/>
        <a:p>
          <a:endParaRPr lang="en-US"/>
        </a:p>
      </dgm:t>
    </dgm:pt>
    <dgm:pt modelId="{C52C6EBB-D261-4A30-9A7C-E2FA13C61E8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Interactive Map View:</a:t>
          </a:r>
          <a:r>
            <a:rPr lang="en-CA"/>
            <a:t> An integrated map view allows users to visually explore resorts in relation to their location. </a:t>
          </a:r>
          <a:endParaRPr lang="en-US"/>
        </a:p>
      </dgm:t>
    </dgm:pt>
    <dgm:pt modelId="{4D2C5C45-9717-483E-BBC8-1077979466FC}" type="parTrans" cxnId="{BD49F2D6-4818-430B-B69F-0CBE6633B0C9}">
      <dgm:prSet/>
      <dgm:spPr/>
      <dgm:t>
        <a:bodyPr/>
        <a:lstStyle/>
        <a:p>
          <a:endParaRPr lang="en-US"/>
        </a:p>
      </dgm:t>
    </dgm:pt>
    <dgm:pt modelId="{FECF493D-DB68-4F9F-BBA1-5077DB94464B}" type="sibTrans" cxnId="{BD49F2D6-4818-430B-B69F-0CBE6633B0C9}">
      <dgm:prSet/>
      <dgm:spPr/>
      <dgm:t>
        <a:bodyPr/>
        <a:lstStyle/>
        <a:p>
          <a:endParaRPr lang="en-US"/>
        </a:p>
      </dgm:t>
    </dgm:pt>
    <dgm:pt modelId="{08692682-959B-400C-A80D-F7489BE61CF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User Profiles:</a:t>
          </a:r>
          <a:r>
            <a:rPr lang="en-CA"/>
            <a:t> Skiers can create profiles to save favourite resorts, access past searches, and customize app settings.</a:t>
          </a:r>
          <a:endParaRPr lang="en-US"/>
        </a:p>
      </dgm:t>
    </dgm:pt>
    <dgm:pt modelId="{F0B5F9F9-85D2-4322-AD3C-21B0B927782D}" type="parTrans" cxnId="{9126044B-5D92-45B5-AB94-578CA5EB6051}">
      <dgm:prSet/>
      <dgm:spPr/>
      <dgm:t>
        <a:bodyPr/>
        <a:lstStyle/>
        <a:p>
          <a:endParaRPr lang="en-US"/>
        </a:p>
      </dgm:t>
    </dgm:pt>
    <dgm:pt modelId="{CCA6ABA2-4507-4571-A29B-03E19887FFD9}" type="sibTrans" cxnId="{9126044B-5D92-45B5-AB94-578CA5EB6051}">
      <dgm:prSet/>
      <dgm:spPr/>
      <dgm:t>
        <a:bodyPr/>
        <a:lstStyle/>
        <a:p>
          <a:endParaRPr lang="en-US"/>
        </a:p>
      </dgm:t>
    </dgm:pt>
    <dgm:pt modelId="{F356D6CC-9574-41F2-9D14-FC51DF8BEC7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Algorithmic Resort Rating:</a:t>
          </a:r>
          <a:r>
            <a:rPr lang="en-CA"/>
            <a:t> Resorts are rated based on current weather conditions (temperature, wind conditions), snow quality (fresh snowfall, snow depth), and user reviews, ensuring skiers find the best conditions for their trip.</a:t>
          </a:r>
          <a:endParaRPr lang="en-US"/>
        </a:p>
      </dgm:t>
    </dgm:pt>
    <dgm:pt modelId="{4FF79E86-75F7-4FEA-B843-2EF3AFE16EF3}" type="parTrans" cxnId="{2CB3C918-1DC5-43DB-B4F0-06DACB20126E}">
      <dgm:prSet/>
      <dgm:spPr/>
      <dgm:t>
        <a:bodyPr/>
        <a:lstStyle/>
        <a:p>
          <a:endParaRPr lang="en-US"/>
        </a:p>
      </dgm:t>
    </dgm:pt>
    <dgm:pt modelId="{5194BE38-C194-4886-9426-FD08235B9AF0}" type="sibTrans" cxnId="{2CB3C918-1DC5-43DB-B4F0-06DACB20126E}">
      <dgm:prSet/>
      <dgm:spPr/>
      <dgm:t>
        <a:bodyPr/>
        <a:lstStyle/>
        <a:p>
          <a:endParaRPr lang="en-US"/>
        </a:p>
      </dgm:t>
    </dgm:pt>
    <dgm:pt modelId="{8D56AA0F-0D71-43FA-B9C1-7A0D7130E3E0}" type="pres">
      <dgm:prSet presAssocID="{DBE10DFB-FE8E-4E1C-BBBD-43EBB93DE0A5}" presName="root" presStyleCnt="0">
        <dgm:presLayoutVars>
          <dgm:dir/>
          <dgm:resizeHandles val="exact"/>
        </dgm:presLayoutVars>
      </dgm:prSet>
      <dgm:spPr/>
    </dgm:pt>
    <dgm:pt modelId="{374E1F17-5020-490E-92E2-23144B5958A4}" type="pres">
      <dgm:prSet presAssocID="{A4EF41BB-0672-44C9-A460-66760E50204A}" presName="compNode" presStyleCnt="0"/>
      <dgm:spPr/>
    </dgm:pt>
    <dgm:pt modelId="{2E6161CA-47EF-4451-AE3B-75D21EF894EC}" type="pres">
      <dgm:prSet presAssocID="{A4EF41BB-0672-44C9-A460-66760E50204A}" presName="bgRect" presStyleLbl="bgShp" presStyleIdx="0" presStyleCnt="5"/>
      <dgm:spPr/>
    </dgm:pt>
    <dgm:pt modelId="{687BEF3C-27DF-424C-828C-97E954B17C7B}" type="pres">
      <dgm:prSet presAssocID="{A4EF41BB-0672-44C9-A460-66760E50204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es"/>
        </a:ext>
      </dgm:extLst>
    </dgm:pt>
    <dgm:pt modelId="{0883A793-2F5E-47B6-B066-3AB8260C1944}" type="pres">
      <dgm:prSet presAssocID="{A4EF41BB-0672-44C9-A460-66760E50204A}" presName="spaceRect" presStyleCnt="0"/>
      <dgm:spPr/>
    </dgm:pt>
    <dgm:pt modelId="{93E449EA-DCA4-40DD-8680-D334C9E53A93}" type="pres">
      <dgm:prSet presAssocID="{A4EF41BB-0672-44C9-A460-66760E50204A}" presName="parTx" presStyleLbl="revTx" presStyleIdx="0" presStyleCnt="5">
        <dgm:presLayoutVars>
          <dgm:chMax val="0"/>
          <dgm:chPref val="0"/>
        </dgm:presLayoutVars>
      </dgm:prSet>
      <dgm:spPr/>
    </dgm:pt>
    <dgm:pt modelId="{73D85E99-3CDE-4431-8EA2-690DCCB15FAE}" type="pres">
      <dgm:prSet presAssocID="{8B3867D1-7824-48A0-B4F7-7768BB957939}" presName="sibTrans" presStyleCnt="0"/>
      <dgm:spPr/>
    </dgm:pt>
    <dgm:pt modelId="{4D2EA33A-8CBB-4D38-8570-051678559141}" type="pres">
      <dgm:prSet presAssocID="{E43B033C-7E2F-4618-B415-A18114DB0113}" presName="compNode" presStyleCnt="0"/>
      <dgm:spPr/>
    </dgm:pt>
    <dgm:pt modelId="{67B4DB2E-1A9E-4581-B6D7-B4464DD900BB}" type="pres">
      <dgm:prSet presAssocID="{E43B033C-7E2F-4618-B415-A18114DB0113}" presName="bgRect" presStyleLbl="bgShp" presStyleIdx="1" presStyleCnt="5"/>
      <dgm:spPr/>
    </dgm:pt>
    <dgm:pt modelId="{0A8F802B-8F14-4419-A9F2-E48C1C2A296D}" type="pres">
      <dgm:prSet presAssocID="{E43B033C-7E2F-4618-B415-A18114DB011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 scene"/>
        </a:ext>
      </dgm:extLst>
    </dgm:pt>
    <dgm:pt modelId="{08E0A52A-CB18-4ADC-AE42-7D1BC82697B1}" type="pres">
      <dgm:prSet presAssocID="{E43B033C-7E2F-4618-B415-A18114DB0113}" presName="spaceRect" presStyleCnt="0"/>
      <dgm:spPr/>
    </dgm:pt>
    <dgm:pt modelId="{405D37A3-5B98-4593-AF2C-4C5BC0540265}" type="pres">
      <dgm:prSet presAssocID="{E43B033C-7E2F-4618-B415-A18114DB0113}" presName="parTx" presStyleLbl="revTx" presStyleIdx="1" presStyleCnt="5">
        <dgm:presLayoutVars>
          <dgm:chMax val="0"/>
          <dgm:chPref val="0"/>
        </dgm:presLayoutVars>
      </dgm:prSet>
      <dgm:spPr/>
    </dgm:pt>
    <dgm:pt modelId="{1DF8B546-DB54-4B78-81C5-07779F5BDCC2}" type="pres">
      <dgm:prSet presAssocID="{01847E5D-EEEC-4702-BBAC-D99D5D229D34}" presName="sibTrans" presStyleCnt="0"/>
      <dgm:spPr/>
    </dgm:pt>
    <dgm:pt modelId="{73EF2780-155F-4168-AD0F-280C1DF19C38}" type="pres">
      <dgm:prSet presAssocID="{C52C6EBB-D261-4A30-9A7C-E2FA13C61E8B}" presName="compNode" presStyleCnt="0"/>
      <dgm:spPr/>
    </dgm:pt>
    <dgm:pt modelId="{4B2DE736-3D6C-4304-AE46-728A7619C771}" type="pres">
      <dgm:prSet presAssocID="{C52C6EBB-D261-4A30-9A7C-E2FA13C61E8B}" presName="bgRect" presStyleLbl="bgShp" presStyleIdx="2" presStyleCnt="5"/>
      <dgm:spPr/>
    </dgm:pt>
    <dgm:pt modelId="{397FE7C7-6927-437C-B236-444814EEDEE7}" type="pres">
      <dgm:prSet presAssocID="{C52C6EBB-D261-4A30-9A7C-E2FA13C61E8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D9C465A9-704C-4AA1-A70F-919D1D885895}" type="pres">
      <dgm:prSet presAssocID="{C52C6EBB-D261-4A30-9A7C-E2FA13C61E8B}" presName="spaceRect" presStyleCnt="0"/>
      <dgm:spPr/>
    </dgm:pt>
    <dgm:pt modelId="{665279B9-DB66-4A03-B376-3C9FF717C7FE}" type="pres">
      <dgm:prSet presAssocID="{C52C6EBB-D261-4A30-9A7C-E2FA13C61E8B}" presName="parTx" presStyleLbl="revTx" presStyleIdx="2" presStyleCnt="5">
        <dgm:presLayoutVars>
          <dgm:chMax val="0"/>
          <dgm:chPref val="0"/>
        </dgm:presLayoutVars>
      </dgm:prSet>
      <dgm:spPr/>
    </dgm:pt>
    <dgm:pt modelId="{83DA3C78-0ABE-43CE-B853-4979C0375F8F}" type="pres">
      <dgm:prSet presAssocID="{FECF493D-DB68-4F9F-BBA1-5077DB94464B}" presName="sibTrans" presStyleCnt="0"/>
      <dgm:spPr/>
    </dgm:pt>
    <dgm:pt modelId="{553E9E5F-7FF0-4E21-AA4E-47B41BEC371C}" type="pres">
      <dgm:prSet presAssocID="{08692682-959B-400C-A80D-F7489BE61CFE}" presName="compNode" presStyleCnt="0"/>
      <dgm:spPr/>
    </dgm:pt>
    <dgm:pt modelId="{46D70043-39AC-4F24-AD22-6C7D7902C6D9}" type="pres">
      <dgm:prSet presAssocID="{08692682-959B-400C-A80D-F7489BE61CFE}" presName="bgRect" presStyleLbl="bgShp" presStyleIdx="3" presStyleCnt="5"/>
      <dgm:spPr/>
    </dgm:pt>
    <dgm:pt modelId="{DCAA752D-D3A3-445C-88D8-1E255999D86A}" type="pres">
      <dgm:prSet presAssocID="{08692682-959B-400C-A80D-F7489BE61CF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hill skiing"/>
        </a:ext>
      </dgm:extLst>
    </dgm:pt>
    <dgm:pt modelId="{09DA5D0C-F962-4088-AB59-CAEED49F3A23}" type="pres">
      <dgm:prSet presAssocID="{08692682-959B-400C-A80D-F7489BE61CFE}" presName="spaceRect" presStyleCnt="0"/>
      <dgm:spPr/>
    </dgm:pt>
    <dgm:pt modelId="{C2178EE6-57D4-4D61-AB07-8CAF8ADB09E3}" type="pres">
      <dgm:prSet presAssocID="{08692682-959B-400C-A80D-F7489BE61CFE}" presName="parTx" presStyleLbl="revTx" presStyleIdx="3" presStyleCnt="5">
        <dgm:presLayoutVars>
          <dgm:chMax val="0"/>
          <dgm:chPref val="0"/>
        </dgm:presLayoutVars>
      </dgm:prSet>
      <dgm:spPr/>
    </dgm:pt>
    <dgm:pt modelId="{FA8780AC-991E-4CE5-9C8A-8B69FAC6DC61}" type="pres">
      <dgm:prSet presAssocID="{CCA6ABA2-4507-4571-A29B-03E19887FFD9}" presName="sibTrans" presStyleCnt="0"/>
      <dgm:spPr/>
    </dgm:pt>
    <dgm:pt modelId="{FA60CB23-725E-4E9C-BBD3-0FADC155BD4E}" type="pres">
      <dgm:prSet presAssocID="{F356D6CC-9574-41F2-9D14-FC51DF8BEC72}" presName="compNode" presStyleCnt="0"/>
      <dgm:spPr/>
    </dgm:pt>
    <dgm:pt modelId="{1C09DC8F-7B77-4D2A-B26D-4A519B58A0FF}" type="pres">
      <dgm:prSet presAssocID="{F356D6CC-9574-41F2-9D14-FC51DF8BEC72}" presName="bgRect" presStyleLbl="bgShp" presStyleIdx="4" presStyleCnt="5"/>
      <dgm:spPr/>
    </dgm:pt>
    <dgm:pt modelId="{218F127D-7322-4A06-B904-1C146C6BB779}" type="pres">
      <dgm:prSet presAssocID="{F356D6CC-9574-41F2-9D14-FC51DF8BEC7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"/>
        </a:ext>
      </dgm:extLst>
    </dgm:pt>
    <dgm:pt modelId="{BE493BFF-16B1-4AEF-AC51-B9C73A64B824}" type="pres">
      <dgm:prSet presAssocID="{F356D6CC-9574-41F2-9D14-FC51DF8BEC72}" presName="spaceRect" presStyleCnt="0"/>
      <dgm:spPr/>
    </dgm:pt>
    <dgm:pt modelId="{D6DBE6FA-96CC-4249-B36A-9D9607CBE95E}" type="pres">
      <dgm:prSet presAssocID="{F356D6CC-9574-41F2-9D14-FC51DF8BEC7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3531B0F-B703-475F-B56D-9944697D4223}" srcId="{DBE10DFB-FE8E-4E1C-BBBD-43EBB93DE0A5}" destId="{A4EF41BB-0672-44C9-A460-66760E50204A}" srcOrd="0" destOrd="0" parTransId="{D9B40832-A7FB-4EDA-8991-C9C10354E9FC}" sibTransId="{8B3867D1-7824-48A0-B4F7-7768BB957939}"/>
    <dgm:cxn modelId="{2CB3C918-1DC5-43DB-B4F0-06DACB20126E}" srcId="{DBE10DFB-FE8E-4E1C-BBBD-43EBB93DE0A5}" destId="{F356D6CC-9574-41F2-9D14-FC51DF8BEC72}" srcOrd="4" destOrd="0" parTransId="{4FF79E86-75F7-4FEA-B843-2EF3AFE16EF3}" sibTransId="{5194BE38-C194-4886-9426-FD08235B9AF0}"/>
    <dgm:cxn modelId="{D63DF92F-5BF0-3C4F-91C3-A9A0F89E9AC0}" type="presOf" srcId="{E43B033C-7E2F-4618-B415-A18114DB0113}" destId="{405D37A3-5B98-4593-AF2C-4C5BC0540265}" srcOrd="0" destOrd="0" presId="urn:microsoft.com/office/officeart/2018/2/layout/IconVerticalSolidList"/>
    <dgm:cxn modelId="{9126044B-5D92-45B5-AB94-578CA5EB6051}" srcId="{DBE10DFB-FE8E-4E1C-BBBD-43EBB93DE0A5}" destId="{08692682-959B-400C-A80D-F7489BE61CFE}" srcOrd="3" destOrd="0" parTransId="{F0B5F9F9-85D2-4322-AD3C-21B0B927782D}" sibTransId="{CCA6ABA2-4507-4571-A29B-03E19887FFD9}"/>
    <dgm:cxn modelId="{E63B659E-1A85-0648-90A9-4C74C5C3BBBF}" type="presOf" srcId="{F356D6CC-9574-41F2-9D14-FC51DF8BEC72}" destId="{D6DBE6FA-96CC-4249-B36A-9D9607CBE95E}" srcOrd="0" destOrd="0" presId="urn:microsoft.com/office/officeart/2018/2/layout/IconVerticalSolidList"/>
    <dgm:cxn modelId="{D408E5A8-8387-47F7-A456-E6609DB209E5}" srcId="{DBE10DFB-FE8E-4E1C-BBBD-43EBB93DE0A5}" destId="{E43B033C-7E2F-4618-B415-A18114DB0113}" srcOrd="1" destOrd="0" parTransId="{96046717-D358-481D-8C07-3287EC806493}" sibTransId="{01847E5D-EEEC-4702-BBAC-D99D5D229D34}"/>
    <dgm:cxn modelId="{276E21AE-6C4C-FE46-A77A-F5C2AB5EC479}" type="presOf" srcId="{08692682-959B-400C-A80D-F7489BE61CFE}" destId="{C2178EE6-57D4-4D61-AB07-8CAF8ADB09E3}" srcOrd="0" destOrd="0" presId="urn:microsoft.com/office/officeart/2018/2/layout/IconVerticalSolidList"/>
    <dgm:cxn modelId="{41B00CBC-3979-DE4A-8B2C-7F7A2BC60730}" type="presOf" srcId="{DBE10DFB-FE8E-4E1C-BBBD-43EBB93DE0A5}" destId="{8D56AA0F-0D71-43FA-B9C1-7A0D7130E3E0}" srcOrd="0" destOrd="0" presId="urn:microsoft.com/office/officeart/2018/2/layout/IconVerticalSolidList"/>
    <dgm:cxn modelId="{91E552C1-7B97-0C4E-82E5-121A15035CEA}" type="presOf" srcId="{C52C6EBB-D261-4A30-9A7C-E2FA13C61E8B}" destId="{665279B9-DB66-4A03-B376-3C9FF717C7FE}" srcOrd="0" destOrd="0" presId="urn:microsoft.com/office/officeart/2018/2/layout/IconVerticalSolidList"/>
    <dgm:cxn modelId="{B4BD51D6-4588-664E-BAD1-EC00360E5F3C}" type="presOf" srcId="{A4EF41BB-0672-44C9-A460-66760E50204A}" destId="{93E449EA-DCA4-40DD-8680-D334C9E53A93}" srcOrd="0" destOrd="0" presId="urn:microsoft.com/office/officeart/2018/2/layout/IconVerticalSolidList"/>
    <dgm:cxn modelId="{BD49F2D6-4818-430B-B69F-0CBE6633B0C9}" srcId="{DBE10DFB-FE8E-4E1C-BBBD-43EBB93DE0A5}" destId="{C52C6EBB-D261-4A30-9A7C-E2FA13C61E8B}" srcOrd="2" destOrd="0" parTransId="{4D2C5C45-9717-483E-BBC8-1077979466FC}" sibTransId="{FECF493D-DB68-4F9F-BBA1-5077DB94464B}"/>
    <dgm:cxn modelId="{D879A0DE-F369-FD44-A400-479353D7CD44}" type="presParOf" srcId="{8D56AA0F-0D71-43FA-B9C1-7A0D7130E3E0}" destId="{374E1F17-5020-490E-92E2-23144B5958A4}" srcOrd="0" destOrd="0" presId="urn:microsoft.com/office/officeart/2018/2/layout/IconVerticalSolidList"/>
    <dgm:cxn modelId="{FDD154CF-8140-B946-B3BC-F8EEDBDB90CE}" type="presParOf" srcId="{374E1F17-5020-490E-92E2-23144B5958A4}" destId="{2E6161CA-47EF-4451-AE3B-75D21EF894EC}" srcOrd="0" destOrd="0" presId="urn:microsoft.com/office/officeart/2018/2/layout/IconVerticalSolidList"/>
    <dgm:cxn modelId="{B4D2044D-F2DE-CE47-9F05-FE7DED8CA3AC}" type="presParOf" srcId="{374E1F17-5020-490E-92E2-23144B5958A4}" destId="{687BEF3C-27DF-424C-828C-97E954B17C7B}" srcOrd="1" destOrd="0" presId="urn:microsoft.com/office/officeart/2018/2/layout/IconVerticalSolidList"/>
    <dgm:cxn modelId="{7C3D7A6A-3461-1647-A840-A080370233D2}" type="presParOf" srcId="{374E1F17-5020-490E-92E2-23144B5958A4}" destId="{0883A793-2F5E-47B6-B066-3AB8260C1944}" srcOrd="2" destOrd="0" presId="urn:microsoft.com/office/officeart/2018/2/layout/IconVerticalSolidList"/>
    <dgm:cxn modelId="{54A8A347-9518-4F4F-B647-F7470CE64F82}" type="presParOf" srcId="{374E1F17-5020-490E-92E2-23144B5958A4}" destId="{93E449EA-DCA4-40DD-8680-D334C9E53A93}" srcOrd="3" destOrd="0" presId="urn:microsoft.com/office/officeart/2018/2/layout/IconVerticalSolidList"/>
    <dgm:cxn modelId="{AE15AC0E-3971-3E48-89E0-668FEE4DD353}" type="presParOf" srcId="{8D56AA0F-0D71-43FA-B9C1-7A0D7130E3E0}" destId="{73D85E99-3CDE-4431-8EA2-690DCCB15FAE}" srcOrd="1" destOrd="0" presId="urn:microsoft.com/office/officeart/2018/2/layout/IconVerticalSolidList"/>
    <dgm:cxn modelId="{D958E6E1-CDD1-9147-85D6-C86B467D49A6}" type="presParOf" srcId="{8D56AA0F-0D71-43FA-B9C1-7A0D7130E3E0}" destId="{4D2EA33A-8CBB-4D38-8570-051678559141}" srcOrd="2" destOrd="0" presId="urn:microsoft.com/office/officeart/2018/2/layout/IconVerticalSolidList"/>
    <dgm:cxn modelId="{53496BCD-05CE-E548-AEEA-84B9854C8529}" type="presParOf" srcId="{4D2EA33A-8CBB-4D38-8570-051678559141}" destId="{67B4DB2E-1A9E-4581-B6D7-B4464DD900BB}" srcOrd="0" destOrd="0" presId="urn:microsoft.com/office/officeart/2018/2/layout/IconVerticalSolidList"/>
    <dgm:cxn modelId="{E6541D8B-4E82-944F-9284-284CAF20816C}" type="presParOf" srcId="{4D2EA33A-8CBB-4D38-8570-051678559141}" destId="{0A8F802B-8F14-4419-A9F2-E48C1C2A296D}" srcOrd="1" destOrd="0" presId="urn:microsoft.com/office/officeart/2018/2/layout/IconVerticalSolidList"/>
    <dgm:cxn modelId="{0844DF89-60CC-9447-87D3-BA58DCFC6D47}" type="presParOf" srcId="{4D2EA33A-8CBB-4D38-8570-051678559141}" destId="{08E0A52A-CB18-4ADC-AE42-7D1BC82697B1}" srcOrd="2" destOrd="0" presId="urn:microsoft.com/office/officeart/2018/2/layout/IconVerticalSolidList"/>
    <dgm:cxn modelId="{9F2E2190-A21A-D142-8014-5C20CA644C65}" type="presParOf" srcId="{4D2EA33A-8CBB-4D38-8570-051678559141}" destId="{405D37A3-5B98-4593-AF2C-4C5BC0540265}" srcOrd="3" destOrd="0" presId="urn:microsoft.com/office/officeart/2018/2/layout/IconVerticalSolidList"/>
    <dgm:cxn modelId="{16178E9E-8D3D-D446-8651-A2920A6631DD}" type="presParOf" srcId="{8D56AA0F-0D71-43FA-B9C1-7A0D7130E3E0}" destId="{1DF8B546-DB54-4B78-81C5-07779F5BDCC2}" srcOrd="3" destOrd="0" presId="urn:microsoft.com/office/officeart/2018/2/layout/IconVerticalSolidList"/>
    <dgm:cxn modelId="{07DC7DB8-97F0-F747-AC0D-3CD98A938D7D}" type="presParOf" srcId="{8D56AA0F-0D71-43FA-B9C1-7A0D7130E3E0}" destId="{73EF2780-155F-4168-AD0F-280C1DF19C38}" srcOrd="4" destOrd="0" presId="urn:microsoft.com/office/officeart/2018/2/layout/IconVerticalSolidList"/>
    <dgm:cxn modelId="{847EB90C-5A1B-A64C-A483-71A8BC821D7B}" type="presParOf" srcId="{73EF2780-155F-4168-AD0F-280C1DF19C38}" destId="{4B2DE736-3D6C-4304-AE46-728A7619C771}" srcOrd="0" destOrd="0" presId="urn:microsoft.com/office/officeart/2018/2/layout/IconVerticalSolidList"/>
    <dgm:cxn modelId="{DE29B85E-2A1D-5341-9E9F-F504F7722F8A}" type="presParOf" srcId="{73EF2780-155F-4168-AD0F-280C1DF19C38}" destId="{397FE7C7-6927-437C-B236-444814EEDEE7}" srcOrd="1" destOrd="0" presId="urn:microsoft.com/office/officeart/2018/2/layout/IconVerticalSolidList"/>
    <dgm:cxn modelId="{B6557AFF-AF93-144B-AC7E-9149CC9E1A7B}" type="presParOf" srcId="{73EF2780-155F-4168-AD0F-280C1DF19C38}" destId="{D9C465A9-704C-4AA1-A70F-919D1D885895}" srcOrd="2" destOrd="0" presId="urn:microsoft.com/office/officeart/2018/2/layout/IconVerticalSolidList"/>
    <dgm:cxn modelId="{A681186F-C77B-1049-B4F9-650A92F32D28}" type="presParOf" srcId="{73EF2780-155F-4168-AD0F-280C1DF19C38}" destId="{665279B9-DB66-4A03-B376-3C9FF717C7FE}" srcOrd="3" destOrd="0" presId="urn:microsoft.com/office/officeart/2018/2/layout/IconVerticalSolidList"/>
    <dgm:cxn modelId="{FE65933A-52E9-FB40-86C9-F0003D9C9045}" type="presParOf" srcId="{8D56AA0F-0D71-43FA-B9C1-7A0D7130E3E0}" destId="{83DA3C78-0ABE-43CE-B853-4979C0375F8F}" srcOrd="5" destOrd="0" presId="urn:microsoft.com/office/officeart/2018/2/layout/IconVerticalSolidList"/>
    <dgm:cxn modelId="{4323B629-03BE-2E47-BD24-8F4B8EFD1BA8}" type="presParOf" srcId="{8D56AA0F-0D71-43FA-B9C1-7A0D7130E3E0}" destId="{553E9E5F-7FF0-4E21-AA4E-47B41BEC371C}" srcOrd="6" destOrd="0" presId="urn:microsoft.com/office/officeart/2018/2/layout/IconVerticalSolidList"/>
    <dgm:cxn modelId="{1A87551D-F861-9746-9349-F37793799CD1}" type="presParOf" srcId="{553E9E5F-7FF0-4E21-AA4E-47B41BEC371C}" destId="{46D70043-39AC-4F24-AD22-6C7D7902C6D9}" srcOrd="0" destOrd="0" presId="urn:microsoft.com/office/officeart/2018/2/layout/IconVerticalSolidList"/>
    <dgm:cxn modelId="{E3892E40-025F-C94D-A3E3-729F29F7E35F}" type="presParOf" srcId="{553E9E5F-7FF0-4E21-AA4E-47B41BEC371C}" destId="{DCAA752D-D3A3-445C-88D8-1E255999D86A}" srcOrd="1" destOrd="0" presId="urn:microsoft.com/office/officeart/2018/2/layout/IconVerticalSolidList"/>
    <dgm:cxn modelId="{5BF34688-2351-AE44-8F57-AF4DE74625EC}" type="presParOf" srcId="{553E9E5F-7FF0-4E21-AA4E-47B41BEC371C}" destId="{09DA5D0C-F962-4088-AB59-CAEED49F3A23}" srcOrd="2" destOrd="0" presId="urn:microsoft.com/office/officeart/2018/2/layout/IconVerticalSolidList"/>
    <dgm:cxn modelId="{7685583F-38E5-5742-ACB0-F41482031CD0}" type="presParOf" srcId="{553E9E5F-7FF0-4E21-AA4E-47B41BEC371C}" destId="{C2178EE6-57D4-4D61-AB07-8CAF8ADB09E3}" srcOrd="3" destOrd="0" presId="urn:microsoft.com/office/officeart/2018/2/layout/IconVerticalSolidList"/>
    <dgm:cxn modelId="{06436CEE-121F-6041-AE6F-B5A073C676E2}" type="presParOf" srcId="{8D56AA0F-0D71-43FA-B9C1-7A0D7130E3E0}" destId="{FA8780AC-991E-4CE5-9C8A-8B69FAC6DC61}" srcOrd="7" destOrd="0" presId="urn:microsoft.com/office/officeart/2018/2/layout/IconVerticalSolidList"/>
    <dgm:cxn modelId="{28186340-7183-F349-B3CF-BFF7F45E9722}" type="presParOf" srcId="{8D56AA0F-0D71-43FA-B9C1-7A0D7130E3E0}" destId="{FA60CB23-725E-4E9C-BBD3-0FADC155BD4E}" srcOrd="8" destOrd="0" presId="urn:microsoft.com/office/officeart/2018/2/layout/IconVerticalSolidList"/>
    <dgm:cxn modelId="{80064B1A-2B1B-C149-8FB7-F2C550402B25}" type="presParOf" srcId="{FA60CB23-725E-4E9C-BBD3-0FADC155BD4E}" destId="{1C09DC8F-7B77-4D2A-B26D-4A519B58A0FF}" srcOrd="0" destOrd="0" presId="urn:microsoft.com/office/officeart/2018/2/layout/IconVerticalSolidList"/>
    <dgm:cxn modelId="{878B03CC-9AAC-564C-A5F8-476814CC8035}" type="presParOf" srcId="{FA60CB23-725E-4E9C-BBD3-0FADC155BD4E}" destId="{218F127D-7322-4A06-B904-1C146C6BB779}" srcOrd="1" destOrd="0" presId="urn:microsoft.com/office/officeart/2018/2/layout/IconVerticalSolidList"/>
    <dgm:cxn modelId="{E08F3436-97C2-FB44-AF23-3EB795FD7B11}" type="presParOf" srcId="{FA60CB23-725E-4E9C-BBD3-0FADC155BD4E}" destId="{BE493BFF-16B1-4AEF-AC51-B9C73A64B824}" srcOrd="2" destOrd="0" presId="urn:microsoft.com/office/officeart/2018/2/layout/IconVerticalSolidList"/>
    <dgm:cxn modelId="{1BD9A8AD-819E-7941-BFD5-5C1365FE3ABB}" type="presParOf" srcId="{FA60CB23-725E-4E9C-BBD3-0FADC155BD4E}" destId="{D6DBE6FA-96CC-4249-B36A-9D9607CBE9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161CA-47EF-4451-AE3B-75D21EF894EC}">
      <dsp:nvSpPr>
        <dsp:cNvPr id="0" name=""/>
        <dsp:cNvSpPr/>
      </dsp:nvSpPr>
      <dsp:spPr>
        <a:xfrm>
          <a:off x="0" y="6995"/>
          <a:ext cx="6364224" cy="752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BEF3C-27DF-424C-828C-97E954B17C7B}">
      <dsp:nvSpPr>
        <dsp:cNvPr id="0" name=""/>
        <dsp:cNvSpPr/>
      </dsp:nvSpPr>
      <dsp:spPr>
        <a:xfrm>
          <a:off x="227514" y="176221"/>
          <a:ext cx="414067" cy="4136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449EA-DCA4-40DD-8680-D334C9E53A93}">
      <dsp:nvSpPr>
        <dsp:cNvPr id="0" name=""/>
        <dsp:cNvSpPr/>
      </dsp:nvSpPr>
      <dsp:spPr>
        <a:xfrm>
          <a:off x="869097" y="6995"/>
          <a:ext cx="5404104" cy="91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11" tIns="97011" rIns="97011" bIns="970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/>
            <a:t>Personalized Search:</a:t>
          </a:r>
          <a:r>
            <a:rPr lang="en-CA" sz="1400" kern="1200" dirty="0"/>
            <a:t> Users can input their postal code or city, select their desired skiing date, and adjust their preferred search radius for resort recommendations.</a:t>
          </a:r>
          <a:endParaRPr lang="en-US" sz="1400" kern="1200" dirty="0"/>
        </a:p>
      </dsp:txBody>
      <dsp:txXfrm>
        <a:off x="869097" y="6995"/>
        <a:ext cx="5404104" cy="916640"/>
      </dsp:txXfrm>
    </dsp:sp>
    <dsp:sp modelId="{67B4DB2E-1A9E-4581-B6D7-B4464DD900BB}">
      <dsp:nvSpPr>
        <dsp:cNvPr id="0" name=""/>
        <dsp:cNvSpPr/>
      </dsp:nvSpPr>
      <dsp:spPr>
        <a:xfrm>
          <a:off x="0" y="1152795"/>
          <a:ext cx="6364224" cy="752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F802B-8F14-4419-A9F2-E48C1C2A296D}">
      <dsp:nvSpPr>
        <dsp:cNvPr id="0" name=""/>
        <dsp:cNvSpPr/>
      </dsp:nvSpPr>
      <dsp:spPr>
        <a:xfrm>
          <a:off x="227514" y="1322021"/>
          <a:ext cx="414067" cy="4136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D37A3-5B98-4593-AF2C-4C5BC0540265}">
      <dsp:nvSpPr>
        <dsp:cNvPr id="0" name=""/>
        <dsp:cNvSpPr/>
      </dsp:nvSpPr>
      <dsp:spPr>
        <a:xfrm>
          <a:off x="869097" y="1152795"/>
          <a:ext cx="5404104" cy="91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11" tIns="97011" rIns="97011" bIns="970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/>
            <a:t>Comprehensive Resort Details:</a:t>
          </a:r>
          <a:r>
            <a:rPr lang="en-CA" sz="1400" kern="1200"/>
            <a:t> Each ski resort listing provides users with essential details, from weather forecasts, basic information about the resort and user reviews.</a:t>
          </a:r>
          <a:endParaRPr lang="en-US" sz="1400" kern="1200"/>
        </a:p>
      </dsp:txBody>
      <dsp:txXfrm>
        <a:off x="869097" y="1152795"/>
        <a:ext cx="5404104" cy="916640"/>
      </dsp:txXfrm>
    </dsp:sp>
    <dsp:sp modelId="{4B2DE736-3D6C-4304-AE46-728A7619C771}">
      <dsp:nvSpPr>
        <dsp:cNvPr id="0" name=""/>
        <dsp:cNvSpPr/>
      </dsp:nvSpPr>
      <dsp:spPr>
        <a:xfrm>
          <a:off x="0" y="2298595"/>
          <a:ext cx="6364224" cy="752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FE7C7-6927-437C-B236-444814EEDEE7}">
      <dsp:nvSpPr>
        <dsp:cNvPr id="0" name=""/>
        <dsp:cNvSpPr/>
      </dsp:nvSpPr>
      <dsp:spPr>
        <a:xfrm>
          <a:off x="227514" y="2467821"/>
          <a:ext cx="414067" cy="4136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279B9-DB66-4A03-B376-3C9FF717C7FE}">
      <dsp:nvSpPr>
        <dsp:cNvPr id="0" name=""/>
        <dsp:cNvSpPr/>
      </dsp:nvSpPr>
      <dsp:spPr>
        <a:xfrm>
          <a:off x="869097" y="2298595"/>
          <a:ext cx="5404104" cy="91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11" tIns="97011" rIns="97011" bIns="970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/>
            <a:t>Interactive Map View:</a:t>
          </a:r>
          <a:r>
            <a:rPr lang="en-CA" sz="1400" kern="1200"/>
            <a:t> An integrated map view allows users to visually explore resorts in relation to their location. </a:t>
          </a:r>
          <a:endParaRPr lang="en-US" sz="1400" kern="1200"/>
        </a:p>
      </dsp:txBody>
      <dsp:txXfrm>
        <a:off x="869097" y="2298595"/>
        <a:ext cx="5404104" cy="916640"/>
      </dsp:txXfrm>
    </dsp:sp>
    <dsp:sp modelId="{46D70043-39AC-4F24-AD22-6C7D7902C6D9}">
      <dsp:nvSpPr>
        <dsp:cNvPr id="0" name=""/>
        <dsp:cNvSpPr/>
      </dsp:nvSpPr>
      <dsp:spPr>
        <a:xfrm>
          <a:off x="0" y="3444396"/>
          <a:ext cx="6364224" cy="752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A752D-D3A3-445C-88D8-1E255999D86A}">
      <dsp:nvSpPr>
        <dsp:cNvPr id="0" name=""/>
        <dsp:cNvSpPr/>
      </dsp:nvSpPr>
      <dsp:spPr>
        <a:xfrm>
          <a:off x="227514" y="3613621"/>
          <a:ext cx="414067" cy="4136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78EE6-57D4-4D61-AB07-8CAF8ADB09E3}">
      <dsp:nvSpPr>
        <dsp:cNvPr id="0" name=""/>
        <dsp:cNvSpPr/>
      </dsp:nvSpPr>
      <dsp:spPr>
        <a:xfrm>
          <a:off x="869097" y="3444396"/>
          <a:ext cx="5404104" cy="91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11" tIns="97011" rIns="97011" bIns="970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/>
            <a:t>User Profiles:</a:t>
          </a:r>
          <a:r>
            <a:rPr lang="en-CA" sz="1400" kern="1200"/>
            <a:t> Skiers can create profiles to save favourite resorts, access past searches, and customize app settings.</a:t>
          </a:r>
          <a:endParaRPr lang="en-US" sz="1400" kern="1200"/>
        </a:p>
      </dsp:txBody>
      <dsp:txXfrm>
        <a:off x="869097" y="3444396"/>
        <a:ext cx="5404104" cy="916640"/>
      </dsp:txXfrm>
    </dsp:sp>
    <dsp:sp modelId="{1C09DC8F-7B77-4D2A-B26D-4A519B58A0FF}">
      <dsp:nvSpPr>
        <dsp:cNvPr id="0" name=""/>
        <dsp:cNvSpPr/>
      </dsp:nvSpPr>
      <dsp:spPr>
        <a:xfrm>
          <a:off x="0" y="4590196"/>
          <a:ext cx="6364224" cy="752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F127D-7322-4A06-B904-1C146C6BB779}">
      <dsp:nvSpPr>
        <dsp:cNvPr id="0" name=""/>
        <dsp:cNvSpPr/>
      </dsp:nvSpPr>
      <dsp:spPr>
        <a:xfrm>
          <a:off x="227737" y="4759422"/>
          <a:ext cx="414067" cy="4136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BE6FA-96CC-4249-B36A-9D9607CBE95E}">
      <dsp:nvSpPr>
        <dsp:cNvPr id="0" name=""/>
        <dsp:cNvSpPr/>
      </dsp:nvSpPr>
      <dsp:spPr>
        <a:xfrm>
          <a:off x="869541" y="4590196"/>
          <a:ext cx="5304469" cy="91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11" tIns="97011" rIns="97011" bIns="970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/>
            <a:t>Algorithmic Resort Rating:</a:t>
          </a:r>
          <a:r>
            <a:rPr lang="en-CA" sz="1400" kern="1200"/>
            <a:t> Resorts are rated based on current weather conditions (temperature, wind conditions), snow quality (fresh snowfall, snow depth), and user reviews, ensuring skiers find the best conditions for their trip.</a:t>
          </a:r>
          <a:endParaRPr lang="en-US" sz="1400" kern="1200"/>
        </a:p>
      </dsp:txBody>
      <dsp:txXfrm>
        <a:off x="869541" y="4590196"/>
        <a:ext cx="5304469" cy="916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09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7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4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7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7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2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5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9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5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1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7" r:id="rId6"/>
    <p:sldLayoutId id="2147483702" r:id="rId7"/>
    <p:sldLayoutId id="2147483703" r:id="rId8"/>
    <p:sldLayoutId id="2147483704" r:id="rId9"/>
    <p:sldLayoutId id="2147483706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2" name="Freeform: Shape 12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4" name="Freeform: Shape 123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2F3DA-5B72-4CED-69D6-5B59F98B6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 err="1"/>
              <a:t>SkiSmart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F017A-8E39-AAD3-1C12-BFF3D848E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4892961"/>
            <a:ext cx="8258176" cy="631825"/>
          </a:xfrm>
        </p:spPr>
        <p:txBody>
          <a:bodyPr anchor="ctr">
            <a:normAutofit/>
          </a:bodyPr>
          <a:lstStyle/>
          <a:p>
            <a:pPr algn="ctr"/>
            <a:r>
              <a:rPr lang="en-CA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Ultimate Ski Resort Finder</a:t>
            </a:r>
            <a:r>
              <a:rPr lang="en-CA" dirty="0">
                <a:effectLst/>
              </a:rPr>
              <a:t> </a:t>
            </a:r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564AAB-771C-AFBA-6721-85D70B51AE30}"/>
              </a:ext>
            </a:extLst>
          </p:cNvPr>
          <p:cNvSpPr txBox="1"/>
          <p:nvPr/>
        </p:nvSpPr>
        <p:spPr>
          <a:xfrm>
            <a:off x="3718560" y="5737860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Shunzi</a:t>
            </a:r>
            <a:r>
              <a:rPr lang="en-US" dirty="0"/>
              <a:t> Yao , Ana Pechonkin, Belal Mohsen</a:t>
            </a:r>
          </a:p>
        </p:txBody>
      </p:sp>
      <p:pic>
        <p:nvPicPr>
          <p:cNvPr id="5" name="Picture 4" descr="A blue triangle with a check mark&#10;&#10;Description automatically generated">
            <a:extLst>
              <a:ext uri="{FF2B5EF4-FFF2-40B4-BE49-F238E27FC236}">
                <a16:creationId xmlns:a16="http://schemas.microsoft.com/office/drawing/2014/main" id="{FAD3CC53-4614-4F1F-CA18-1F8E79E9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459" y="2743558"/>
            <a:ext cx="1414749" cy="12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4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9FF9-CA21-9E30-39B1-454D8A22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User Profile and Settings Page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171515DD-69CE-B77F-5D75-909C7C6A9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248" y="2478024"/>
            <a:ext cx="3958449" cy="369417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/>
              <a:t>The User Profile &amp; Settings Page is a central hub, offering access to display names, email addresses, and passwords for efficient account management. </a:t>
            </a:r>
          </a:p>
          <a:p>
            <a:pPr marL="0" indent="0">
              <a:buNone/>
            </a:pPr>
            <a:r>
              <a:rPr lang="en-US" sz="2000" dirty="0"/>
              <a:t>It also lists saved resorts, simplifying resort selection and customizable app settings for tailoring distance and temperature.</a:t>
            </a:r>
          </a:p>
          <a:p>
            <a:pPr marL="0" indent="0">
              <a:buNone/>
            </a:pPr>
            <a:r>
              <a:rPr lang="en-US" sz="2000" dirty="0"/>
              <a:t>This page provides a platform for personalized and user-friendly skiing experiences.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7EF37CF-3082-A1DB-E443-34C445833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27" y="2661412"/>
            <a:ext cx="65532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2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9FF9-CA21-9E30-39B1-454D8A22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Sign Up Page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171515DD-69CE-B77F-5D75-909C7C6A9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7090" y="2478024"/>
            <a:ext cx="3872243" cy="369417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/>
              <a:t>The Sign-Up Page lets new users quickly register for </a:t>
            </a:r>
            <a:r>
              <a:rPr lang="en-US" sz="2000" dirty="0" err="1"/>
              <a:t>SkiSmart</a:t>
            </a:r>
            <a:r>
              <a:rPr lang="en-US" sz="2000" dirty="0"/>
              <a:t> by providing their name, email, and password.</a:t>
            </a:r>
          </a:p>
          <a:p>
            <a:pPr marL="0" indent="0">
              <a:buNone/>
            </a:pPr>
            <a:r>
              <a:rPr lang="en-US" sz="2000" dirty="0"/>
              <a:t> Existing users can easily access the Login Page, while those who prefer to explore the app first can choose the 'Skip for Now' option for a hassle-free experience.</a:t>
            </a:r>
          </a:p>
          <a:p>
            <a:pPr marL="0" indent="0">
              <a:buNone/>
            </a:pPr>
            <a:r>
              <a:rPr lang="en-US" sz="2000" dirty="0"/>
              <a:t> It's a flexible and user-friendly registration process.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85124F5-30D1-5DF0-19D0-C120B15F6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7" y="2686812"/>
            <a:ext cx="7124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9FF9-CA21-9E30-39B1-454D8A22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Log-In Page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171515DD-69CE-B77F-5D75-909C7C6A9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7089" y="2478024"/>
            <a:ext cx="3872243" cy="369417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/>
              <a:t>The Log-In Page warmly welcomes returning users and prompts them to enter their registered email and password for quick access. </a:t>
            </a:r>
          </a:p>
          <a:p>
            <a:pPr marL="0" indent="0">
              <a:buNone/>
            </a:pPr>
            <a:r>
              <a:rPr lang="en-US" sz="2000" dirty="0"/>
              <a:t>For added convenience, users can also choose to log in using their Google or Facebook accounts.</a:t>
            </a:r>
          </a:p>
          <a:p>
            <a:pPr marL="0" indent="0">
              <a:buNone/>
            </a:pPr>
            <a:r>
              <a:rPr lang="en-US" sz="2000" dirty="0"/>
              <a:t>It's a user-friendly and secure log-in experience.</a:t>
            </a:r>
          </a:p>
        </p:txBody>
      </p:sp>
      <p:pic>
        <p:nvPicPr>
          <p:cNvPr id="14" name="Picture 13" descr="A screenshot of a login form&#10;&#10;Description automatically generated">
            <a:extLst>
              <a:ext uri="{FF2B5EF4-FFF2-40B4-BE49-F238E27FC236}">
                <a16:creationId xmlns:a16="http://schemas.microsoft.com/office/drawing/2014/main" id="{F50BFAFE-ABC0-DF83-B6D2-4E0842909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8" y="2688912"/>
            <a:ext cx="7115567" cy="32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50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D379B-4021-12D8-ECB2-4825910B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Thank you for your attention today!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BC93-CB07-6012-4596-A24961614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Q&amp;A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01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1A733-A940-5457-043C-7CA3528A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 dirty="0"/>
              <a:t>Description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B74A-D453-C954-FED4-F945C623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CA" sz="17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700" kern="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SkiSmart</a:t>
            </a:r>
            <a:r>
              <a:rPr lang="en-CA" sz="17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is an application designed for ski enthusiasts looking for the perfect skiing destination. It offers users tailored resort recommendations based on location, date and distance preferences. </a:t>
            </a:r>
          </a:p>
          <a:p>
            <a:endParaRPr lang="en-US" sz="1700" dirty="0"/>
          </a:p>
        </p:txBody>
      </p:sp>
      <p:pic>
        <p:nvPicPr>
          <p:cNvPr id="14" name="Picture 13" descr="Snowboard in the snow">
            <a:extLst>
              <a:ext uri="{FF2B5EF4-FFF2-40B4-BE49-F238E27FC236}">
                <a16:creationId xmlns:a16="http://schemas.microsoft.com/office/drawing/2014/main" id="{CE14E0A1-FE00-1B02-E012-D55E23273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2" r="26504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13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677A0-6845-F84C-A42F-8CFFFBAE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Key Features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6495D47-0A2D-F45C-3604-7FCBEC9AD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20871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88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7">
            <a:extLst>
              <a:ext uri="{FF2B5EF4-FFF2-40B4-BE49-F238E27FC236}">
                <a16:creationId xmlns:a16="http://schemas.microsoft.com/office/drawing/2014/main" id="{3EAF38DC-B069-4F74-89ED-92C7579C3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33" descr="Skis in snow against alpine sky">
            <a:extLst>
              <a:ext uri="{FF2B5EF4-FFF2-40B4-BE49-F238E27FC236}">
                <a16:creationId xmlns:a16="http://schemas.microsoft.com/office/drawing/2014/main" id="{D1B21BF0-0BAC-9BDA-E97F-4B7B233DB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53" r="18707" b="-1"/>
          <a:stretch/>
        </p:blipFill>
        <p:spPr>
          <a:xfrm>
            <a:off x="4883023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49" name="Freeform: Shape 39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Freeform: Shape 41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06F04-A190-311C-6C98-28D0B257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n-US" sz="3400"/>
              <a:t>Project Objective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7A0CBFF4-EA32-4FE2-BA6B-8F3A6E6ED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253806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5C607-38DA-ED62-5028-CEA606BC9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CA" sz="1800" kern="100"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1800" kern="10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To create a user-centric platform that simplifies finding the best ski resorts based on real-time conditions and user preferences, fostering a vibrant community of skiing enthusiasts.</a:t>
            </a:r>
            <a:endParaRPr lang="en-CA" sz="1800" kern="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4347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1705F-E24E-6510-E1E0-D2E145BE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Chosen Database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D234-A907-F2F9-3EBC-34936BFA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31602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000" kern="100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2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After careful consideration, we've chosen MongoDB as the database for </a:t>
            </a:r>
            <a:r>
              <a:rPr lang="en-CA" sz="20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SkiSmart</a:t>
            </a:r>
            <a:r>
              <a:rPr lang="en-CA" sz="2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MongoDB's flexible schema design, scalability, and geospatial query support align well with our project's dynamic data needs and location-based features. It offers real-time data handling and a developer-friendly JSON-like document format. However, we must ensure proper data modelling and address the potential learning curve for team members new to NoSQL databases. </a:t>
            </a:r>
            <a:endParaRPr lang="en-CA" sz="20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06AB76D8-85F7-0881-379D-2732B62FD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9896" y="753018"/>
            <a:ext cx="2141424" cy="214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3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71B27-35FD-856C-B494-B9C63814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Mock-Up Design</a:t>
            </a:r>
            <a:endParaRPr lang="en-US" sz="7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96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9FF9-CA21-9E30-39B1-454D8A22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/>
              <a:t>Home Page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171515DD-69CE-B77F-5D75-909C7C6A9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629" y="2468158"/>
            <a:ext cx="3872243" cy="3694176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The home page of our app, </a:t>
            </a:r>
            <a:r>
              <a:rPr lang="en-US" sz="2400" dirty="0" err="1"/>
              <a:t>SkiSmart</a:t>
            </a:r>
            <a:r>
              <a:rPr lang="en-US" sz="2400" dirty="0"/>
              <a:t>, provides a user-friendly interface. </a:t>
            </a:r>
          </a:p>
          <a:p>
            <a:pPr marL="0" indent="0">
              <a:buNone/>
            </a:pPr>
            <a:r>
              <a:rPr lang="en-US" sz="2400" dirty="0"/>
              <a:t>It features our logo, app name, and essential tools like a navigation bar, search bar for postal codes, date selector, and distance slider. </a:t>
            </a:r>
          </a:p>
          <a:p>
            <a:pPr marL="0" indent="0">
              <a:buNone/>
            </a:pPr>
            <a:r>
              <a:rPr lang="en-US" sz="2400" dirty="0"/>
              <a:t>Users can quickly input their preferences and start their journey to find the ideal skiing destination 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BDAC6F9C-95A8-4CA4-B45F-87A839A2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28" y="2607096"/>
            <a:ext cx="716521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6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9FF9-CA21-9E30-39B1-454D8A22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Results Page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171515DD-69CE-B77F-5D75-909C7C6A9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855" y="2499015"/>
            <a:ext cx="4013523" cy="369417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/>
              <a:t>Users can easily explore a list of ski resorts on the results page. </a:t>
            </a:r>
          </a:p>
          <a:p>
            <a:pPr marL="0" indent="0">
              <a:buNone/>
            </a:pPr>
            <a:r>
              <a:rPr lang="en-US" sz="2000" dirty="0"/>
              <a:t>Each resort has a small thumbnail image and a clickable name that leads to more information and details, such as the distance from the user’s location and rating.</a:t>
            </a:r>
          </a:p>
          <a:p>
            <a:pPr marL="0" indent="0">
              <a:buNone/>
            </a:pPr>
            <a:r>
              <a:rPr lang="en-US" sz="2000" dirty="0"/>
              <a:t>Users can use filter and sort options to make finding the perfect resort easier. </a:t>
            </a: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AD1A3669-BA73-9C88-08B8-77F43472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22" y="2637953"/>
            <a:ext cx="715019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6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9FF9-CA21-9E30-39B1-454D8A22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Resort Details Page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171515DD-69CE-B77F-5D75-909C7C6A9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5214" y="2478024"/>
            <a:ext cx="3872243" cy="369417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/>
              <a:t>The Resort Details Page is your go-to for essential information.</a:t>
            </a:r>
          </a:p>
          <a:p>
            <a:pPr marL="0" indent="0">
              <a:buNone/>
            </a:pPr>
            <a:r>
              <a:rPr lang="en-US" sz="2000" dirty="0"/>
              <a:t> It includes a carousel of resort images, real-time weather data, user reviews with ratings, direct links for contacting resorts or booking, and an option to view the address on a map.</a:t>
            </a:r>
          </a:p>
          <a:p>
            <a:pPr marL="0" indent="0">
              <a:buNone/>
            </a:pPr>
            <a:r>
              <a:rPr lang="en-US" sz="2000" dirty="0"/>
              <a:t> It's your all-in-one resort exploration hub.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9B072DCE-9D89-BC7A-F87F-CC3EBCB9A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43" y="2686812"/>
            <a:ext cx="7124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5118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655</Words>
  <Application>Microsoft Macintosh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AccentBoxVTI</vt:lpstr>
      <vt:lpstr>SkiSmart</vt:lpstr>
      <vt:lpstr>Description</vt:lpstr>
      <vt:lpstr>Key Features</vt:lpstr>
      <vt:lpstr>Project Objective</vt:lpstr>
      <vt:lpstr>Chosen Database</vt:lpstr>
      <vt:lpstr>Mock-Up Design</vt:lpstr>
      <vt:lpstr>Home Page</vt:lpstr>
      <vt:lpstr>Results Page</vt:lpstr>
      <vt:lpstr>Resort Details Page</vt:lpstr>
      <vt:lpstr>User Profile and Settings Page</vt:lpstr>
      <vt:lpstr>Sign Up Page</vt:lpstr>
      <vt:lpstr>Log-In Page</vt:lpstr>
      <vt:lpstr>Thank you for your attention today!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SkiSmart</dc:title>
  <dc:creator>Ana Pechonkin</dc:creator>
  <cp:lastModifiedBy>Ana Pechonkin</cp:lastModifiedBy>
  <cp:revision>12</cp:revision>
  <dcterms:created xsi:type="dcterms:W3CDTF">2023-09-09T19:27:45Z</dcterms:created>
  <dcterms:modified xsi:type="dcterms:W3CDTF">2023-09-12T14:17:04Z</dcterms:modified>
</cp:coreProperties>
</file>