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3849" r:id="rId6"/>
    <p:sldId id="3844" r:id="rId7"/>
    <p:sldId id="3858" r:id="rId8"/>
    <p:sldId id="3852" r:id="rId9"/>
    <p:sldId id="3853" r:id="rId10"/>
    <p:sldId id="261" r:id="rId11"/>
    <p:sldId id="3857" r:id="rId12"/>
    <p:sldId id="3854" r:id="rId13"/>
    <p:sldId id="3859" r:id="rId14"/>
    <p:sldId id="3856" r:id="rId15"/>
    <p:sldId id="3860" r:id="rId16"/>
    <p:sldId id="3862" r:id="rId17"/>
    <p:sldId id="3861" r:id="rId18"/>
    <p:sldId id="3850" r:id="rId19"/>
    <p:sldId id="3863" r:id="rId20"/>
    <p:sldId id="3864" r:id="rId21"/>
    <p:sldId id="3865" r:id="rId22"/>
    <p:sldId id="3866" r:id="rId23"/>
    <p:sldId id="3867" r:id="rId24"/>
    <p:sldId id="384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4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83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36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93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72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04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38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28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56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38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544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515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62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06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533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106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378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81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B8A6E1-44B2-54E1-6460-1C9B27EE7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698912" cy="6858001"/>
            <a:chOff x="0" y="-1"/>
            <a:chExt cx="5698912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2D7888-22FA-4AA1-9BA4-CC61D6643D47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B6E464-8999-4773-A1F2-E6CAA990E572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A14BE8-FDD0-4434-9C3E-BFF78C22D9E3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494E364-7EA8-4D92-915D-75D1A3A67C07}"/>
                </a:ext>
              </a:extLst>
            </p:cNvPr>
            <p:cNvSpPr/>
            <p:nvPr userDrawn="1"/>
          </p:nvSpPr>
          <p:spPr>
            <a:xfrm flipH="1">
              <a:off x="4132972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4F9EBE3B-A856-C23C-4698-B764DF4BC7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118" y="262762"/>
            <a:ext cx="5507421" cy="3649718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C9CB37-5251-201C-ACE3-FD69A00C77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7393" y="847600"/>
            <a:ext cx="4619625" cy="4617720"/>
          </a:xfrm>
          <a:prstGeom prst="ellipse">
            <a:avLst/>
          </a:prstGeom>
          <a:noFill/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F08299-9068-827D-783B-BFF5B95E95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22118" y="4058263"/>
            <a:ext cx="5507421" cy="214148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 typeface="Arial" panose="020B0604020202020204" pitchFamily="34" charset="0"/>
              <a:buNone/>
              <a:defRPr sz="2400"/>
            </a:lvl1pPr>
            <a:lvl2pPr marL="228600">
              <a:lnSpc>
                <a:spcPct val="90000"/>
              </a:lnSpc>
              <a:buClr>
                <a:schemeClr val="accent2"/>
              </a:buClr>
              <a:defRPr sz="2000"/>
            </a:lvl2pPr>
            <a:lvl3pPr marL="457200">
              <a:lnSpc>
                <a:spcPct val="90000"/>
              </a:lnSpc>
              <a:buClr>
                <a:schemeClr val="accent2"/>
              </a:buClr>
              <a:defRPr sz="1800"/>
            </a:lvl3pPr>
            <a:lvl4pPr marL="685800">
              <a:lnSpc>
                <a:spcPct val="90000"/>
              </a:lnSpc>
              <a:buClr>
                <a:schemeClr val="accent2"/>
              </a:buClr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6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67" r:id="rId4"/>
    <p:sldLayoutId id="2147483650" r:id="rId5"/>
    <p:sldLayoutId id="2147483649" r:id="rId6"/>
    <p:sldLayoutId id="2147483662" r:id="rId7"/>
    <p:sldLayoutId id="2147483663" r:id="rId8"/>
    <p:sldLayoutId id="2147483652" r:id="rId9"/>
    <p:sldLayoutId id="2147483666" r:id="rId10"/>
    <p:sldLayoutId id="2147483664" r:id="rId11"/>
    <p:sldLayoutId id="2147483665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474" y="2949739"/>
            <a:ext cx="6261291" cy="2396686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Arabic Speech Recognition ASR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B1C6555-D0A5-C054-2546-932C98178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8664" y="5346425"/>
            <a:ext cx="18171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F17 Team</a:t>
            </a:r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Audio augmentation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D68D1378-63AE-E039-3ADF-02EE456E0750}"/>
              </a:ext>
            </a:extLst>
          </p:cNvPr>
          <p:cNvSpPr txBox="1">
            <a:spLocks/>
          </p:cNvSpPr>
          <p:nvPr/>
        </p:nvSpPr>
        <p:spPr>
          <a:xfrm>
            <a:off x="990600" y="1990500"/>
            <a:ext cx="8012113" cy="1691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Avenir Next LT Pro Light" panose="020B0304020202020204" pitchFamily="34" charset="0"/>
              </a:rPr>
              <a:t>This process adds random noise to the audio, simulating real-world noisy conditions.</a:t>
            </a:r>
          </a:p>
          <a:p>
            <a:r>
              <a:rPr lang="en-US" dirty="0">
                <a:solidFill>
                  <a:srgbClr val="000000"/>
                </a:solidFill>
                <a:latin typeface="Avenir Next LT Pro Light" panose="020B0304020202020204" pitchFamily="34" charset="0"/>
              </a:rPr>
              <a:t>The augmented audio is saved for use in training or testing noise-robust systems. </a:t>
            </a:r>
            <a:br>
              <a:rPr lang="en-US" dirty="0">
                <a:solidFill>
                  <a:srgbClr val="000000"/>
                </a:solidFill>
                <a:latin typeface="Avenir Next LT Pro Light" panose="020B03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venir Next LT Pro Light" panose="020B0304020202020204" pitchFamily="34" charset="0"/>
              </a:rPr>
              <a:t>augmentation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6A27120A-8AF4-E49A-8E89-C95CDC2356A1}"/>
              </a:ext>
            </a:extLst>
          </p:cNvPr>
          <p:cNvSpPr txBox="1">
            <a:spLocks/>
          </p:cNvSpPr>
          <p:nvPr/>
        </p:nvSpPr>
        <p:spPr>
          <a:xfrm>
            <a:off x="990599" y="3682182"/>
            <a:ext cx="8012113" cy="1941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 err="1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add_noise</a:t>
            </a:r>
            <a:r>
              <a:rPr lang="en-US" sz="1600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(path):</a:t>
            </a:r>
          </a:p>
          <a:p>
            <a:pPr lvl="1"/>
            <a:r>
              <a:rPr lang="en-US" sz="140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Load Audio</a:t>
            </a:r>
          </a:p>
          <a:p>
            <a:pPr lvl="1"/>
            <a:r>
              <a:rPr lang="en-US" sz="140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Generate Nois:</a:t>
            </a:r>
          </a:p>
          <a:p>
            <a:pPr lvl="1"/>
            <a:r>
              <a:rPr lang="en-US" sz="140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Augment noise with the Audio:</a:t>
            </a:r>
          </a:p>
          <a:p>
            <a:pPr lvl="1"/>
            <a:r>
              <a:rPr lang="en-US" sz="140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Save Augmented Audio</a:t>
            </a:r>
          </a:p>
        </p:txBody>
      </p:sp>
    </p:spTree>
    <p:extLst>
      <p:ext uri="{BB962C8B-B14F-4D97-AF65-F5344CB8AC3E}">
        <p14:creationId xmlns:p14="http://schemas.microsoft.com/office/powerpoint/2010/main" val="3679906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Audio augmentation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0FEE124-E83D-3954-53EE-75A45597A64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838200" y="2496584"/>
            <a:ext cx="8012113" cy="2968144"/>
          </a:xfrm>
        </p:spPr>
      </p:pic>
    </p:spTree>
    <p:extLst>
      <p:ext uri="{BB962C8B-B14F-4D97-AF65-F5344CB8AC3E}">
        <p14:creationId xmlns:p14="http://schemas.microsoft.com/office/powerpoint/2010/main" val="2234128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Transcript cleaning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D68D1378-63AE-E039-3ADF-02EE456E0750}"/>
              </a:ext>
            </a:extLst>
          </p:cNvPr>
          <p:cNvSpPr txBox="1">
            <a:spLocks/>
          </p:cNvSpPr>
          <p:nvPr/>
        </p:nvSpPr>
        <p:spPr>
          <a:xfrm>
            <a:off x="990599" y="1597210"/>
            <a:ext cx="8012113" cy="1472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Avenir Next LT Pro Light" panose="020B0304020202020204" pitchFamily="34" charset="0"/>
              </a:rPr>
              <a:t>These functions help in cleaning and preprocessing Arabic text for various NLP tasks.</a:t>
            </a:r>
          </a:p>
          <a:p>
            <a:r>
              <a:rPr lang="en-US" dirty="0">
                <a:solidFill>
                  <a:srgbClr val="000000"/>
                </a:solidFill>
                <a:latin typeface="Avenir Next LT Pro Light" panose="020B0304020202020204" pitchFamily="34" charset="0"/>
              </a:rPr>
              <a:t>The process involves removing unwanted tags, stop words, non-Arabic characters, numbers, and symbols to obtain a clean text dataset.</a:t>
            </a:r>
            <a:endParaRPr lang="en-US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6A27120A-8AF4-E49A-8E89-C95CDC2356A1}"/>
              </a:ext>
            </a:extLst>
          </p:cNvPr>
          <p:cNvSpPr txBox="1">
            <a:spLocks/>
          </p:cNvSpPr>
          <p:nvPr/>
        </p:nvSpPr>
        <p:spPr>
          <a:xfrm>
            <a:off x="990599" y="3264845"/>
            <a:ext cx="8012113" cy="1729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 err="1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has_tags</a:t>
            </a:r>
            <a:r>
              <a:rPr lang="en-US" sz="1600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(text):</a:t>
            </a:r>
          </a:p>
          <a:p>
            <a:pPr lvl="1"/>
            <a:r>
              <a:rPr lang="en-US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Checks if the text contains HTML tags.</a:t>
            </a:r>
          </a:p>
          <a:p>
            <a:pPr lvl="1"/>
            <a:r>
              <a:rPr lang="en-US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Uses regex pattern r'&lt;.*?&gt;' to search for tags.</a:t>
            </a:r>
          </a:p>
          <a:p>
            <a:pPr lvl="1"/>
            <a:r>
              <a:rPr lang="en-US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Returns True if tags are found, otherwise False.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78CA2CE5-9D47-8521-DECB-A1825BCBE129}"/>
              </a:ext>
            </a:extLst>
          </p:cNvPr>
          <p:cNvSpPr txBox="1">
            <a:spLocks/>
          </p:cNvSpPr>
          <p:nvPr/>
        </p:nvSpPr>
        <p:spPr>
          <a:xfrm>
            <a:off x="990599" y="4994787"/>
            <a:ext cx="8012113" cy="1558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 err="1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remove_tags</a:t>
            </a:r>
            <a:r>
              <a:rPr lang="en-US" sz="1600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(text):</a:t>
            </a:r>
          </a:p>
          <a:p>
            <a:pPr lvl="1"/>
            <a:r>
              <a:rPr lang="en-US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Removes HTML tags from the text.</a:t>
            </a:r>
          </a:p>
          <a:p>
            <a:pPr lvl="1"/>
            <a:r>
              <a:rPr lang="en-US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Uses regex pattern r'&lt;.*?&gt;' to replace tags with an empty string.</a:t>
            </a:r>
          </a:p>
        </p:txBody>
      </p:sp>
    </p:spTree>
    <p:extLst>
      <p:ext uri="{BB962C8B-B14F-4D97-AF65-F5344CB8AC3E}">
        <p14:creationId xmlns:p14="http://schemas.microsoft.com/office/powerpoint/2010/main" val="4117718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Transcript cleaning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6A27120A-8AF4-E49A-8E89-C95CDC2356A1}"/>
              </a:ext>
            </a:extLst>
          </p:cNvPr>
          <p:cNvSpPr txBox="1">
            <a:spLocks/>
          </p:cNvSpPr>
          <p:nvPr/>
        </p:nvSpPr>
        <p:spPr>
          <a:xfrm>
            <a:off x="803786" y="1445342"/>
            <a:ext cx="5016911" cy="2202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 err="1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remove_stop_words</a:t>
            </a:r>
            <a:r>
              <a:rPr lang="en-US" sz="1600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(text):</a:t>
            </a:r>
          </a:p>
          <a:p>
            <a:pPr lvl="1"/>
            <a:r>
              <a:rPr lang="en-US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Removes common Arabic </a:t>
            </a:r>
            <a:r>
              <a:rPr lang="en-US" b="0" dirty="0" err="1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stopwords</a:t>
            </a:r>
            <a:r>
              <a:rPr lang="en-US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 from the text.</a:t>
            </a:r>
          </a:p>
          <a:p>
            <a:pPr lvl="1"/>
            <a:r>
              <a:rPr lang="en-US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Fetches </a:t>
            </a:r>
            <a:r>
              <a:rPr lang="en-US" b="0" dirty="0" err="1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stopwords</a:t>
            </a:r>
            <a:r>
              <a:rPr lang="en-US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 using </a:t>
            </a:r>
            <a:r>
              <a:rPr lang="en-US" b="0" dirty="0" err="1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stopwords.words</a:t>
            </a:r>
            <a:r>
              <a:rPr lang="en-US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("</a:t>
            </a:r>
            <a:r>
              <a:rPr lang="en-US" b="0" dirty="0" err="1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arabic</a:t>
            </a:r>
            <a:r>
              <a:rPr lang="en-US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").</a:t>
            </a:r>
          </a:p>
          <a:p>
            <a:pPr lvl="1"/>
            <a:r>
              <a:rPr lang="en-US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Returns text without </a:t>
            </a:r>
            <a:r>
              <a:rPr lang="en-US" b="0" dirty="0" err="1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stopwords</a:t>
            </a:r>
            <a:r>
              <a:rPr lang="en-US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78CA2CE5-9D47-8521-DECB-A1825BCBE129}"/>
              </a:ext>
            </a:extLst>
          </p:cNvPr>
          <p:cNvSpPr txBox="1">
            <a:spLocks/>
          </p:cNvSpPr>
          <p:nvPr/>
        </p:nvSpPr>
        <p:spPr>
          <a:xfrm>
            <a:off x="838200" y="4208737"/>
            <a:ext cx="4982497" cy="1995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 err="1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remove_non_arabic</a:t>
            </a:r>
            <a:r>
              <a:rPr lang="en-US" sz="1600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(text):</a:t>
            </a:r>
          </a:p>
          <a:p>
            <a:pPr lvl="1"/>
            <a:r>
              <a:rPr lang="en-US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Removes non-Arabic characters from the text.</a:t>
            </a:r>
          </a:p>
          <a:p>
            <a:pPr lvl="1"/>
            <a:r>
              <a:rPr lang="en-US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Uses regex pattern [A-Za-z]+ to replace non-Arabic characters with a space.</a:t>
            </a:r>
            <a:endParaRPr lang="en-US" sz="1800" b="0" dirty="0">
              <a:solidFill>
                <a:srgbClr val="333333"/>
              </a:solidFill>
              <a:effectLst/>
              <a:highlight>
                <a:srgbClr val="F5F5F5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EA82F129-34EB-6CC7-F2CA-4EA3810C30F5}"/>
              </a:ext>
            </a:extLst>
          </p:cNvPr>
          <p:cNvSpPr txBox="1">
            <a:spLocks/>
          </p:cNvSpPr>
          <p:nvPr/>
        </p:nvSpPr>
        <p:spPr>
          <a:xfrm>
            <a:off x="6078793" y="1445342"/>
            <a:ext cx="5016911" cy="2202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 err="1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remove_numbers</a:t>
            </a:r>
            <a:r>
              <a:rPr lang="en-US" sz="1600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(text):</a:t>
            </a:r>
          </a:p>
          <a:p>
            <a:pPr lvl="1"/>
            <a:r>
              <a:rPr lang="en-US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Removes numerical digits from the text.</a:t>
            </a:r>
          </a:p>
          <a:p>
            <a:pPr lvl="1"/>
            <a:r>
              <a:rPr lang="en-US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Joins characters that are not digits.</a:t>
            </a:r>
          </a:p>
        </p:txBody>
      </p:sp>
      <p:sp>
        <p:nvSpPr>
          <p:cNvPr id="4" name="Content Placeholder 9">
            <a:extLst>
              <a:ext uri="{FF2B5EF4-FFF2-40B4-BE49-F238E27FC236}">
                <a16:creationId xmlns:a16="http://schemas.microsoft.com/office/drawing/2014/main" id="{2D4D79A1-4C41-B5F4-CA76-6E440222E63E}"/>
              </a:ext>
            </a:extLst>
          </p:cNvPr>
          <p:cNvSpPr txBox="1">
            <a:spLocks/>
          </p:cNvSpPr>
          <p:nvPr/>
        </p:nvSpPr>
        <p:spPr>
          <a:xfrm>
            <a:off x="6096000" y="4208737"/>
            <a:ext cx="5016911" cy="2202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 err="1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remove_symbols_arabic</a:t>
            </a:r>
            <a:r>
              <a:rPr lang="en-US" sz="1600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(text):</a:t>
            </a:r>
          </a:p>
          <a:p>
            <a:pPr lvl="1"/>
            <a:r>
              <a:rPr lang="en-US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Removes non-Arabic symbols from the text.</a:t>
            </a:r>
          </a:p>
          <a:p>
            <a:pPr lvl="1"/>
            <a:r>
              <a:rPr lang="en-US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Uses regex pattern r'[^\u0600-\u06FF\s]' to replace non-Arabic symbols with an empty string.</a:t>
            </a:r>
          </a:p>
        </p:txBody>
      </p:sp>
    </p:spTree>
    <p:extLst>
      <p:ext uri="{BB962C8B-B14F-4D97-AF65-F5344CB8AC3E}">
        <p14:creationId xmlns:p14="http://schemas.microsoft.com/office/powerpoint/2010/main" val="2725605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Transcript cleaning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1D3ABF3-D8E8-05A2-BB64-23DE4DC5E64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92515" y="1512306"/>
            <a:ext cx="8011048" cy="4701681"/>
          </a:xfrm>
        </p:spPr>
      </p:pic>
    </p:spTree>
    <p:extLst>
      <p:ext uri="{BB962C8B-B14F-4D97-AF65-F5344CB8AC3E}">
        <p14:creationId xmlns:p14="http://schemas.microsoft.com/office/powerpoint/2010/main" val="41566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897425"/>
            <a:ext cx="6560142" cy="3063149"/>
          </a:xfrm>
          <a:noFill/>
        </p:spPr>
        <p:txBody>
          <a:bodyPr/>
          <a:lstStyle/>
          <a:p>
            <a:r>
              <a:rPr lang="en-US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363098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Transformer Model Architecture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334898B-88EF-FB3C-1404-C2D5D2F46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103" y="1777777"/>
            <a:ext cx="9842090" cy="502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Transformer model, introduced by Vaswani et al. in 2017, revolutionized natural language processing tasks with its self-attention mechanism.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Encoder-Decoder Structure: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Both encoder and decoder consist of multiple identical layers.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Sub-layers: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Self-Attention Mechanism: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the model to weigh the importance of each token in the input sequence.</a:t>
            </a:r>
          </a:p>
          <a:p>
            <a:pPr marL="1200150" lvl="2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Feed-Forward Neural Network: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Two linear transformations with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activation in between, applied to each position independently.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270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Encoder and Decoder Structure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9E8A513-1B5E-2EF4-F7BA-13B8D6553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561" y="1922315"/>
            <a:ext cx="999940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Encoder: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Self-Attention Mechanism: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Computes attention scores to determine the importance of each token.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the model to focus on relevant parts of the input.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Feed-Forward Neural Network: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after self-attention.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normalization and residual connections for stability.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Decoder: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Self-Attention Mechanism: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 to the encoder but with an additional cross-attention layer.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Attends to the encoder's output to generate the next token.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Feed-Forward Neural Network: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 structure to the encoder.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masking to prevent looking ahead in the sequence.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410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Positional Encoding and Attention Mechanisms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557244-3A66-A178-0EEF-FDF946A15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393" y="1532246"/>
            <a:ext cx="105156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Positional Encoding: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Adds positional information to the input tokens.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Essential because the Transformer model does not have inherent sequence order understanding.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sine and cosine functions of different frequencies.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Added to the input embeddings before they are processed by the encoder and decoder.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Attention Mechanisms: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Self-Attention: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Computes a weighted sum of the input features for each token.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token can attend to every other token in the sequence, capturing long-range dependencies.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Multi-Head Attention: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Runs multiple self-attention mechanisms in parallel.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the model to focus on different parts of the sequence simultaneously.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58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897425"/>
            <a:ext cx="6560142" cy="3063149"/>
          </a:xfrm>
          <a:noFill/>
        </p:spPr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4440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Audio cleaning and pre-processing</a:t>
            </a:r>
          </a:p>
          <a:p>
            <a:r>
              <a:rPr lang="en-US" dirty="0"/>
              <a:t>Audio Augmentation</a:t>
            </a:r>
          </a:p>
          <a:p>
            <a:r>
              <a:rPr lang="en-US" dirty="0"/>
              <a:t>Transcript cleaning </a:t>
            </a:r>
          </a:p>
          <a:p>
            <a:r>
              <a:rPr lang="en-US" dirty="0"/>
              <a:t>Modeling</a:t>
            </a:r>
          </a:p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13386-EC4C-E324-13E9-68AF26249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0441"/>
            <a:ext cx="7840169" cy="1657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74DC63-2E2F-381A-2438-99A8CF853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70749"/>
            <a:ext cx="5925377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95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455" y="755171"/>
            <a:ext cx="4619937" cy="5315035"/>
          </a:xfrm>
          <a:noFill/>
        </p:spPr>
        <p:txBody>
          <a:bodyPr>
            <a:normAutofit/>
          </a:bodyPr>
          <a:lstStyle/>
          <a:p>
            <a:r>
              <a:rPr lang="en-US" dirty="0"/>
              <a:t>F17 Team</a:t>
            </a:r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5" descr="Boy playing in playground in front of apartment building&#10;">
            <a:extLst>
              <a:ext uri="{FF2B5EF4-FFF2-40B4-BE49-F238E27FC236}">
                <a16:creationId xmlns:a16="http://schemas.microsoft.com/office/drawing/2014/main" id="{46148692-01F9-F0AF-248D-A06D949F31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168" y="923544"/>
            <a:ext cx="6455664" cy="5010912"/>
          </a:xfrm>
          <a:noFill/>
        </p:spPr>
        <p:txBody>
          <a:bodyPr anchor="ctr"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5612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13E45-4F5C-9394-1D42-7FB6C017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48" y="716526"/>
            <a:ext cx="6980904" cy="1084004"/>
          </a:xfrm>
        </p:spPr>
        <p:txBody>
          <a:bodyPr anchor="b">
            <a:normAutofit/>
          </a:bodyPr>
          <a:lstStyle/>
          <a:p>
            <a:r>
              <a:rPr lang="en-US" dirty="0"/>
              <a:t>The problem of ASR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5C37F52-5C08-7C02-C9CA-E2AD930A95FB}"/>
              </a:ext>
            </a:extLst>
          </p:cNvPr>
          <p:cNvSpPr txBox="1">
            <a:spLocks/>
          </p:cNvSpPr>
          <p:nvPr/>
        </p:nvSpPr>
        <p:spPr>
          <a:xfrm>
            <a:off x="953730" y="2091811"/>
            <a:ext cx="10835148" cy="361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"/>
              </a:spcBef>
              <a:spcAft>
                <a:spcPts val="120"/>
              </a:spcAft>
              <a:buAutoNum type="arabicPeriod"/>
            </a:pPr>
            <a:r>
              <a:rPr lang="en-US" b="1" dirty="0">
                <a:latin typeface="Avenir Next LT Pro Light (Body)"/>
              </a:rPr>
              <a:t>Dialectal Variability</a:t>
            </a:r>
            <a:endParaRPr lang="en-US" dirty="0">
              <a:latin typeface="Avenir Next LT Pro Light (Body)"/>
            </a:endParaRPr>
          </a:p>
          <a:p>
            <a:pPr lvl="2">
              <a:spcBef>
                <a:spcPts val="120"/>
              </a:spcBef>
              <a:spcAft>
                <a:spcPts val="120"/>
              </a:spcAft>
            </a:pPr>
            <a:r>
              <a:rPr lang="en-US" b="1" dirty="0">
                <a:latin typeface="Avenir Next LT Pro Light (Body)"/>
              </a:rPr>
              <a:t>Multiple Dialects:</a:t>
            </a:r>
            <a:r>
              <a:rPr lang="en-US" dirty="0">
                <a:latin typeface="Avenir Next LT Pro Light (Body)"/>
              </a:rPr>
              <a:t> Significant differences between regional dialects (e.g., Egyptian, Levantine, Gulf) and Modern Standard Arabic (MSA).</a:t>
            </a:r>
          </a:p>
          <a:p>
            <a:pPr lvl="2">
              <a:spcBef>
                <a:spcPts val="120"/>
              </a:spcBef>
              <a:spcAft>
                <a:spcPts val="120"/>
              </a:spcAft>
            </a:pPr>
            <a:r>
              <a:rPr lang="en-US" b="1" dirty="0">
                <a:latin typeface="Avenir Next LT Pro Light (Body)"/>
              </a:rPr>
              <a:t>Code-Switching:</a:t>
            </a:r>
            <a:r>
              <a:rPr lang="en-US" dirty="0">
                <a:latin typeface="Avenir Next LT Pro Light (Body)"/>
              </a:rPr>
              <a:t> Frequent switching between MSA and local dialects within conversations.</a:t>
            </a:r>
          </a:p>
          <a:p>
            <a:pPr lvl="2">
              <a:spcBef>
                <a:spcPts val="120"/>
              </a:spcBef>
              <a:spcAft>
                <a:spcPts val="120"/>
              </a:spcAft>
            </a:pPr>
            <a:endParaRPr lang="en-US" sz="1600" dirty="0">
              <a:latin typeface="Avenir Next LT Pro Light (Body)"/>
            </a:endParaRPr>
          </a:p>
          <a:p>
            <a:pPr>
              <a:spcBef>
                <a:spcPts val="120"/>
              </a:spcBef>
              <a:spcAft>
                <a:spcPts val="120"/>
              </a:spcAft>
            </a:pPr>
            <a:r>
              <a:rPr lang="en-US" b="1" dirty="0">
                <a:latin typeface="Avenir Next LT Pro Light (Body)"/>
              </a:rPr>
              <a:t>2. Phonetic Complexity</a:t>
            </a:r>
            <a:endParaRPr lang="en-US" dirty="0">
              <a:latin typeface="Avenir Next LT Pro Light (Body)"/>
            </a:endParaRPr>
          </a:p>
          <a:p>
            <a:pPr lvl="2">
              <a:spcBef>
                <a:spcPts val="120"/>
              </a:spcBef>
              <a:spcAft>
                <a:spcPts val="120"/>
              </a:spcAft>
            </a:pPr>
            <a:r>
              <a:rPr lang="en-US" b="1" dirty="0">
                <a:latin typeface="Avenir Next LT Pro Light (Body)"/>
              </a:rPr>
              <a:t>Rich Consonantal System:</a:t>
            </a:r>
            <a:r>
              <a:rPr lang="en-US" dirty="0">
                <a:latin typeface="Avenir Next LT Pro Light (Body)"/>
              </a:rPr>
              <a:t> Includes emphatic consonants, </a:t>
            </a:r>
            <a:r>
              <a:rPr lang="en-US" dirty="0" err="1">
                <a:latin typeface="Avenir Next LT Pro Light (Body)"/>
              </a:rPr>
              <a:t>uvulars</a:t>
            </a:r>
            <a:r>
              <a:rPr lang="en-US" dirty="0">
                <a:latin typeface="Avenir Next LT Pro Light (Body)"/>
              </a:rPr>
              <a:t>, and pharyngeals.</a:t>
            </a:r>
          </a:p>
          <a:p>
            <a:pPr lvl="2">
              <a:spcBef>
                <a:spcPts val="120"/>
              </a:spcBef>
              <a:spcAft>
                <a:spcPts val="120"/>
              </a:spcAft>
            </a:pPr>
            <a:r>
              <a:rPr lang="en-US" b="1" dirty="0">
                <a:latin typeface="Avenir Next LT Pro Light (Body)"/>
              </a:rPr>
              <a:t>Vowel Length:</a:t>
            </a:r>
            <a:r>
              <a:rPr lang="en-US" dirty="0">
                <a:latin typeface="Avenir Next LT Pro Light (Body)"/>
              </a:rPr>
              <a:t> Distinction between short and long vowels is crucial for meaning.</a:t>
            </a:r>
          </a:p>
          <a:p>
            <a:pPr lvl="2">
              <a:spcBef>
                <a:spcPts val="120"/>
              </a:spcBef>
              <a:spcAft>
                <a:spcPts val="120"/>
              </a:spcAft>
            </a:pPr>
            <a:endParaRPr lang="en-US" sz="1600" dirty="0">
              <a:latin typeface="Avenir Next LT Pro Light (Body)"/>
            </a:endParaRPr>
          </a:p>
          <a:p>
            <a:pPr>
              <a:spcBef>
                <a:spcPts val="120"/>
              </a:spcBef>
              <a:spcAft>
                <a:spcPts val="120"/>
              </a:spcAft>
            </a:pPr>
            <a:r>
              <a:rPr lang="en-US" b="1" dirty="0">
                <a:latin typeface="Avenir Next LT Pro Light (Body)"/>
              </a:rPr>
              <a:t>3. Script and Orthographic Challenges</a:t>
            </a:r>
            <a:endParaRPr lang="en-US" dirty="0">
              <a:latin typeface="Avenir Next LT Pro Light (Body)"/>
            </a:endParaRPr>
          </a:p>
          <a:p>
            <a:pPr lvl="2">
              <a:spcBef>
                <a:spcPts val="120"/>
              </a:spcBef>
              <a:spcAft>
                <a:spcPts val="120"/>
              </a:spcAft>
            </a:pPr>
            <a:r>
              <a:rPr lang="en-US" b="1" dirty="0">
                <a:latin typeface="Avenir Next LT Pro Light (Body)"/>
              </a:rPr>
              <a:t>Script Variability:</a:t>
            </a:r>
            <a:r>
              <a:rPr lang="en-US" dirty="0">
                <a:latin typeface="Avenir Next LT Pro Light (Body)"/>
              </a:rPr>
              <a:t> Cursive script with letters changing shape based on position.</a:t>
            </a:r>
          </a:p>
          <a:p>
            <a:pPr lvl="2">
              <a:spcBef>
                <a:spcPts val="120"/>
              </a:spcBef>
              <a:spcAft>
                <a:spcPts val="120"/>
              </a:spcAft>
            </a:pPr>
            <a:r>
              <a:rPr lang="en-US" b="1" dirty="0">
                <a:latin typeface="Avenir Next LT Pro Light (Body)"/>
              </a:rPr>
              <a:t>Diacritics:</a:t>
            </a:r>
            <a:r>
              <a:rPr lang="en-US" dirty="0">
                <a:latin typeface="Avenir Next LT Pro Light (Body)"/>
              </a:rPr>
              <a:t> Often omitted in text, leading to ambiguity in pronunciation and meaning</a:t>
            </a:r>
            <a:r>
              <a:rPr lang="en-US" sz="1900" dirty="0">
                <a:latin typeface="Avenir Next LT Pro Light (Body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673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13E45-4F5C-9394-1D42-7FB6C017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48" y="716526"/>
            <a:ext cx="6980904" cy="1084004"/>
          </a:xfrm>
        </p:spPr>
        <p:txBody>
          <a:bodyPr anchor="b">
            <a:normAutofit/>
          </a:bodyPr>
          <a:lstStyle/>
          <a:p>
            <a:r>
              <a:rPr lang="en-US" dirty="0"/>
              <a:t>The problem of ASR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C37F52-5C08-7C02-C9CA-E2AD930A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064" y="2005781"/>
            <a:ext cx="10776155" cy="3913238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/>
              <a:t>4. </a:t>
            </a:r>
            <a:r>
              <a:rPr lang="en-US" b="1" dirty="0"/>
              <a:t>Lack of Standardized Resources</a:t>
            </a:r>
            <a:endParaRPr lang="en-US" dirty="0"/>
          </a:p>
          <a:p>
            <a:pPr lvl="2"/>
            <a:r>
              <a:rPr lang="en-US" sz="1600" b="1" dirty="0"/>
              <a:t>Limited Annotated Data:</a:t>
            </a:r>
            <a:r>
              <a:rPr lang="en-US" sz="1600" dirty="0"/>
              <a:t> Scarcity of high-quality corpora, especially for regional dialects.</a:t>
            </a:r>
          </a:p>
          <a:p>
            <a:pPr lvl="2"/>
            <a:r>
              <a:rPr lang="en-US" sz="1600" b="1" dirty="0"/>
              <a:t>Resource Variability:</a:t>
            </a:r>
            <a:r>
              <a:rPr lang="en-US" sz="1600" dirty="0"/>
              <a:t> Focus on MSA over dialects, impacting overall system performance.</a:t>
            </a:r>
          </a:p>
          <a:p>
            <a:endParaRPr lang="en-US" sz="2000" b="1" dirty="0"/>
          </a:p>
          <a:p>
            <a:r>
              <a:rPr lang="en-US" sz="2000" b="1" dirty="0"/>
              <a:t>5. Prosodic and Morphological Complexity</a:t>
            </a:r>
            <a:endParaRPr lang="en-US" sz="2000" dirty="0"/>
          </a:p>
          <a:p>
            <a:pPr lvl="2"/>
            <a:r>
              <a:rPr lang="en-US" sz="1600" b="1" dirty="0"/>
              <a:t>Prosody:</a:t>
            </a:r>
            <a:r>
              <a:rPr lang="en-US" sz="1600" dirty="0"/>
              <a:t> Complex stress patterns and intonation affecting meaning.</a:t>
            </a:r>
          </a:p>
          <a:p>
            <a:pPr lvl="2"/>
            <a:r>
              <a:rPr lang="en-US" sz="1600" b="1" dirty="0"/>
              <a:t>Morphology:</a:t>
            </a:r>
            <a:r>
              <a:rPr lang="en-US" sz="1600" dirty="0"/>
              <a:t> Rich inflectional system with extensive use of prefixes, suffixes, and infixes.</a:t>
            </a:r>
          </a:p>
          <a:p>
            <a:pPr marL="228600" lvl="2" indent="0">
              <a:buNone/>
            </a:pPr>
            <a:endParaRPr lang="en-US" sz="1600" dirty="0"/>
          </a:p>
          <a:p>
            <a:r>
              <a:rPr lang="en-US" sz="2000" b="1" dirty="0"/>
              <a:t>6. Contextual and Cultural Factors</a:t>
            </a:r>
            <a:endParaRPr lang="en-US" sz="2000" dirty="0"/>
          </a:p>
          <a:p>
            <a:pPr lvl="2"/>
            <a:r>
              <a:rPr lang="en-US" sz="1600" b="1" dirty="0"/>
              <a:t>Contextual Understanding:</a:t>
            </a:r>
            <a:r>
              <a:rPr lang="en-US" sz="1600" dirty="0"/>
              <a:t> Reliance on implicit references and cultural nuances.</a:t>
            </a:r>
          </a:p>
          <a:p>
            <a:pPr lvl="2"/>
            <a:r>
              <a:rPr lang="en-US" sz="1600" b="1" dirty="0"/>
              <a:t>Cultural References:</a:t>
            </a:r>
            <a:r>
              <a:rPr lang="en-US" sz="1600" dirty="0"/>
              <a:t> Importance of recognizing and interpreting cultural and religious references.</a:t>
            </a:r>
          </a:p>
          <a:p>
            <a:pPr lvl="2"/>
            <a:r>
              <a:rPr lang="en-US" sz="1600" b="1" dirty="0"/>
              <a:t>Solutions:</a:t>
            </a:r>
            <a:endParaRPr lang="en-US" sz="1600" dirty="0"/>
          </a:p>
          <a:p>
            <a:pPr lvl="3"/>
            <a:r>
              <a:rPr lang="en-US" sz="1400" dirty="0"/>
              <a:t>Advanced Linguistic Modeling.</a:t>
            </a:r>
          </a:p>
          <a:p>
            <a:pPr lvl="3"/>
            <a:r>
              <a:rPr lang="en-US" sz="1400" dirty="0"/>
              <a:t>Access to Diverse High-Quality Data.</a:t>
            </a:r>
          </a:p>
          <a:p>
            <a:pPr lvl="3"/>
            <a:r>
              <a:rPr lang="en-US" sz="1400" dirty="0"/>
              <a:t>Specialized Techniques for Unique Features.</a:t>
            </a:r>
          </a:p>
        </p:txBody>
      </p:sp>
    </p:spTree>
    <p:extLst>
      <p:ext uri="{BB962C8B-B14F-4D97-AF65-F5344CB8AC3E}">
        <p14:creationId xmlns:p14="http://schemas.microsoft.com/office/powerpoint/2010/main" val="1354277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5" descr="Boy playing in playground in front of apartment building&#10;">
            <a:extLst>
              <a:ext uri="{FF2B5EF4-FFF2-40B4-BE49-F238E27FC236}">
                <a16:creationId xmlns:a16="http://schemas.microsoft.com/office/drawing/2014/main" id="{46148692-01F9-F0AF-248D-A06D949F31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168" y="923544"/>
            <a:ext cx="6455664" cy="5010912"/>
          </a:xfrm>
          <a:noFill/>
        </p:spPr>
        <p:txBody>
          <a:bodyPr anchor="ctr"/>
          <a:lstStyle/>
          <a:p>
            <a:r>
              <a:rPr lang="en-US" dirty="0"/>
              <a:t>Audio Cleaning</a:t>
            </a:r>
          </a:p>
        </p:txBody>
      </p:sp>
    </p:spTree>
    <p:extLst>
      <p:ext uri="{BB962C8B-B14F-4D97-AF65-F5344CB8AC3E}">
        <p14:creationId xmlns:p14="http://schemas.microsoft.com/office/powerpoint/2010/main" val="215621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Audio cleaning and pre-processing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556E04-6DAC-2D1B-94BA-D08D429A9E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100"/>
            <a:ext cx="8012113" cy="17506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process involves noise reduction and silence removal to enhance audio quality.</a:t>
            </a:r>
          </a:p>
          <a:p>
            <a:r>
              <a:rPr lang="en-US" dirty="0"/>
              <a:t>The cleaned audio is normalized and saved for further processing or analysis.</a:t>
            </a:r>
          </a:p>
          <a:p>
            <a:r>
              <a:rPr lang="en-US" dirty="0"/>
              <a:t>Sample rate (</a:t>
            </a:r>
            <a:r>
              <a:rPr lang="en-US" dirty="0" err="1"/>
              <a:t>sr</a:t>
            </a:r>
            <a:r>
              <a:rPr lang="en-US" dirty="0"/>
              <a:t>) is a constant equal to 16k.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985E54A4-D59C-3DA5-E284-62BFF66B582B}"/>
              </a:ext>
            </a:extLst>
          </p:cNvPr>
          <p:cNvSpPr txBox="1">
            <a:spLocks/>
          </p:cNvSpPr>
          <p:nvPr/>
        </p:nvSpPr>
        <p:spPr>
          <a:xfrm>
            <a:off x="838200" y="3649097"/>
            <a:ext cx="8512277" cy="1750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err="1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reduce_noise</a:t>
            </a:r>
            <a:r>
              <a:rPr lang="en-US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(y):</a:t>
            </a:r>
          </a:p>
          <a:p>
            <a:pPr lvl="1"/>
            <a:r>
              <a:rPr lang="en-US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Uses noise reduction to minimize background noise.</a:t>
            </a:r>
          </a:p>
          <a:p>
            <a:pPr lvl="1"/>
            <a:r>
              <a:rPr lang="en-US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Parameters: y (audio signal), </a:t>
            </a:r>
            <a:r>
              <a:rPr lang="en-US" b="0" dirty="0" err="1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sr</a:t>
            </a:r>
            <a:r>
              <a:rPr lang="en-US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 (sample rate), stationary=True, </a:t>
            </a:r>
            <a:r>
              <a:rPr lang="en-US" b="0" dirty="0" err="1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prop_decrease</a:t>
            </a:r>
            <a:r>
              <a:rPr lang="en-US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=0.75.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Audio cleaning and pre-processing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985E54A4-D59C-3DA5-E284-62BFF66B582B}"/>
              </a:ext>
            </a:extLst>
          </p:cNvPr>
          <p:cNvSpPr txBox="1">
            <a:spLocks/>
          </p:cNvSpPr>
          <p:nvPr/>
        </p:nvSpPr>
        <p:spPr>
          <a:xfrm>
            <a:off x="838199" y="1501345"/>
            <a:ext cx="9318523" cy="17506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err="1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reduce_silent</a:t>
            </a:r>
            <a:r>
              <a:rPr lang="en-US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(y):</a:t>
            </a:r>
          </a:p>
          <a:p>
            <a:pPr lvl="1"/>
            <a:r>
              <a:rPr lang="en-US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Removes silent intervals from the audio.</a:t>
            </a:r>
          </a:p>
          <a:p>
            <a:pPr lvl="1"/>
            <a:r>
              <a:rPr lang="en-US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Splits the audio signal into non-silent intervals using a threshold (</a:t>
            </a:r>
            <a:r>
              <a:rPr lang="en-US" b="0" dirty="0" err="1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top_db</a:t>
            </a:r>
            <a:r>
              <a:rPr lang="en-US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=35).</a:t>
            </a:r>
          </a:p>
          <a:p>
            <a:pPr lvl="1"/>
            <a:r>
              <a:rPr lang="en-US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Concatenates non-silent segments.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B0B5E2A3-A7C8-47C0-CB22-C9CCEFB732BD}"/>
              </a:ext>
            </a:extLst>
          </p:cNvPr>
          <p:cNvSpPr txBox="1">
            <a:spLocks/>
          </p:cNvSpPr>
          <p:nvPr/>
        </p:nvSpPr>
        <p:spPr>
          <a:xfrm>
            <a:off x="838198" y="3429000"/>
            <a:ext cx="9318523" cy="2971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clean(path):</a:t>
            </a:r>
          </a:p>
          <a:p>
            <a:pPr lvl="1"/>
            <a:r>
              <a:rPr lang="en-US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Load Audio</a:t>
            </a:r>
          </a:p>
          <a:p>
            <a:pPr lvl="1"/>
            <a:r>
              <a:rPr lang="en-US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Normalize Volume: Increases volume.</a:t>
            </a:r>
          </a:p>
          <a:p>
            <a:pPr lvl="1"/>
            <a:r>
              <a:rPr lang="en-US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Apply:</a:t>
            </a:r>
          </a:p>
          <a:p>
            <a:pPr lvl="2"/>
            <a:r>
              <a:rPr lang="en-US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Noise Reduction.</a:t>
            </a:r>
          </a:p>
          <a:p>
            <a:pPr lvl="2"/>
            <a:r>
              <a:rPr lang="en-US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Silence Reductio.</a:t>
            </a:r>
          </a:p>
          <a:p>
            <a:pPr lvl="2"/>
            <a:r>
              <a:rPr lang="en-US" b="0" dirty="0">
                <a:solidFill>
                  <a:srgbClr val="333333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Save Cleaned Audio.</a:t>
            </a:r>
          </a:p>
        </p:txBody>
      </p:sp>
    </p:spTree>
    <p:extLst>
      <p:ext uri="{BB962C8B-B14F-4D97-AF65-F5344CB8AC3E}">
        <p14:creationId xmlns:p14="http://schemas.microsoft.com/office/powerpoint/2010/main" val="2607141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Audio cleaning and pre-processing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49909F-F461-52ED-BEBA-3CC3BA6D60C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006658" y="1838325"/>
            <a:ext cx="7675197" cy="4284663"/>
          </a:xfrm>
        </p:spPr>
      </p:pic>
    </p:spTree>
    <p:extLst>
      <p:ext uri="{BB962C8B-B14F-4D97-AF65-F5344CB8AC3E}">
        <p14:creationId xmlns:p14="http://schemas.microsoft.com/office/powerpoint/2010/main" val="27681831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{E21BC23E-8F8C-4062-AE0A-9341ECD14DF4}tf78504181_win32</Template>
  <TotalTime>66</TotalTime>
  <Words>984</Words>
  <Application>Microsoft Office PowerPoint</Application>
  <PresentationFormat>Widescreen</PresentationFormat>
  <Paragraphs>157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Aptos</vt:lpstr>
      <vt:lpstr>Arial</vt:lpstr>
      <vt:lpstr>Avenir Next LT Pro</vt:lpstr>
      <vt:lpstr>Avenir Next LT Pro Light</vt:lpstr>
      <vt:lpstr>Avenir Next LT Pro Light (Body)</vt:lpstr>
      <vt:lpstr>Calibri</vt:lpstr>
      <vt:lpstr>Consolas</vt:lpstr>
      <vt:lpstr>Tw Cen MT</vt:lpstr>
      <vt:lpstr>Custom</vt:lpstr>
      <vt:lpstr>Arabic Speech Recognition ASR</vt:lpstr>
      <vt:lpstr>Agenda</vt:lpstr>
      <vt:lpstr>Introduction</vt:lpstr>
      <vt:lpstr>The problem of ASR</vt:lpstr>
      <vt:lpstr>The problem of ASR</vt:lpstr>
      <vt:lpstr>Audio Cleaning</vt:lpstr>
      <vt:lpstr>Audio cleaning and pre-processing</vt:lpstr>
      <vt:lpstr>Audio cleaning and pre-processing</vt:lpstr>
      <vt:lpstr>Audio cleaning and pre-processing</vt:lpstr>
      <vt:lpstr>Audio augmentation</vt:lpstr>
      <vt:lpstr>Audio augmentation</vt:lpstr>
      <vt:lpstr>Transcript cleaning</vt:lpstr>
      <vt:lpstr>Transcript cleaning</vt:lpstr>
      <vt:lpstr>Transcript cleaning</vt:lpstr>
      <vt:lpstr>Modeling</vt:lpstr>
      <vt:lpstr>Transformer Model Architecture</vt:lpstr>
      <vt:lpstr>Encoder and Decoder Structure</vt:lpstr>
      <vt:lpstr>Positional Encoding and Attention Mechanisms</vt:lpstr>
      <vt:lpstr>Results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عبدالرحمن كرم محمود محمد ابوالخير</dc:creator>
  <cp:lastModifiedBy>Belal Safy</cp:lastModifiedBy>
  <cp:revision>6</cp:revision>
  <dcterms:created xsi:type="dcterms:W3CDTF">2024-07-04T17:08:16Z</dcterms:created>
  <dcterms:modified xsi:type="dcterms:W3CDTF">2024-07-04T19:54:33Z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