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8" d="100"/>
          <a:sy n="78" d="100"/>
        </p:scale>
        <p:origin x="1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587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724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96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3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2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7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40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3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9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6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98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88A2-8092-C5FD-ECD1-92B759325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704012"/>
            <a:ext cx="7697549" cy="2043239"/>
          </a:xfrm>
        </p:spPr>
        <p:txBody>
          <a:bodyPr>
            <a:normAutofit fontScale="90000"/>
          </a:bodyPr>
          <a:lstStyle/>
          <a:p>
            <a:r>
              <a:rPr lang="en-US" dirty="0"/>
              <a:t>Recipe Collection from AllRecipes.com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FD32E-F953-104A-969D-3B315534E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338455"/>
            <a:ext cx="7638222" cy="2924779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Automated Web Scraping Presentation</a:t>
            </a:r>
          </a:p>
          <a:p>
            <a:endParaRPr lang="en-US" b="0" dirty="0">
              <a:solidFill>
                <a:srgbClr val="404040"/>
              </a:solidFill>
              <a:latin typeface="DeepSeek-CJK-patch"/>
            </a:endParaRP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DBEB7C-AE9F-B32F-6FEA-A1FE59D7E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40341"/>
              </p:ext>
            </p:extLst>
          </p:nvPr>
        </p:nvGraphicFramePr>
        <p:xfrm>
          <a:off x="1600199" y="406773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800681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88216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17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Yousef Ahmad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52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Belal Hany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456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Mohamed Ahmed Sayed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234697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169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Ibrahim Hazim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81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Ahmed Mohamed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234465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72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7792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4A49-8B48-29CB-A7EF-921F0892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68CDE-26D9-CE4D-DAE0-7C4B58750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664277"/>
            <a:ext cx="10357666" cy="2773137"/>
          </a:xfrm>
        </p:spPr>
        <p:txBody>
          <a:bodyPr/>
          <a:lstStyle/>
          <a:p>
            <a:r>
              <a:rPr lang="en-US" dirty="0"/>
              <a:t>Purpose: Collect recipes automatically from </a:t>
            </a:r>
            <a:r>
              <a:rPr lang="en-US" dirty="0" err="1"/>
              <a:t>AllRecipes</a:t>
            </a:r>
            <a:endParaRPr lang="en-US" dirty="0"/>
          </a:p>
          <a:p>
            <a:endParaRPr lang="en-US" dirty="0"/>
          </a:p>
          <a:p>
            <a:r>
              <a:rPr lang="en-US" dirty="0"/>
              <a:t>Methods: Web scraping with Python (</a:t>
            </a:r>
            <a:r>
              <a:rPr lang="en-US" dirty="0" err="1"/>
              <a:t>BeautifulSoup</a:t>
            </a:r>
            <a:r>
              <a:rPr lang="en-US" dirty="0"/>
              <a:t>, requests)</a:t>
            </a:r>
          </a:p>
          <a:p>
            <a:endParaRPr lang="en-US" dirty="0"/>
          </a:p>
          <a:p>
            <a:r>
              <a:rPr lang="en-US" dirty="0"/>
              <a:t>Data collected: Recipe titles, content, images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18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DFA7-1A72-A2AD-C389-48A0C9485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457199"/>
            <a:ext cx="10357666" cy="652411"/>
          </a:xfrm>
        </p:spPr>
        <p:txBody>
          <a:bodyPr/>
          <a:lstStyle/>
          <a:p>
            <a:r>
              <a:rPr lang="en-US" dirty="0"/>
              <a:t>Configurations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BD91AC-3AA3-6CBD-2D81-AB2495344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8661" y="1505829"/>
            <a:ext cx="5439062" cy="14414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7D241-DEB9-83FE-C83C-65D97E20C82F}"/>
              </a:ext>
            </a:extLst>
          </p:cNvPr>
          <p:cNvSpPr txBox="1"/>
          <p:nvPr/>
        </p:nvSpPr>
        <p:spPr>
          <a:xfrm>
            <a:off x="702525" y="3528077"/>
            <a:ext cx="6098720" cy="1502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START_URLS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 List of starting URLs for the crawler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ALLOWED_DOMAIN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 Only URLs from this domain will be crawled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OUTPUT_FILE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 Path where the scraped recipes will be saved</a:t>
            </a:r>
          </a:p>
        </p:txBody>
      </p:sp>
    </p:spTree>
    <p:extLst>
      <p:ext uri="{BB962C8B-B14F-4D97-AF65-F5344CB8AC3E}">
        <p14:creationId xmlns:p14="http://schemas.microsoft.com/office/powerpoint/2010/main" val="354174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31BF-240B-718D-9363-79465DDA6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12272"/>
            <a:ext cx="10357666" cy="693232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4338-4798-DC38-808B-AB7227C2F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126671"/>
            <a:ext cx="10357666" cy="5519057"/>
          </a:xfrm>
        </p:spPr>
        <p:txBody>
          <a:bodyPr>
            <a:normAutofit/>
          </a:bodyPr>
          <a:lstStyle/>
          <a:p>
            <a:r>
              <a:rPr lang="en-US" dirty="0" err="1"/>
              <a:t>is_valid_recipe_url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Checks if a URL is a valid recipe URL by verifying: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URL is not empty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Belongs to the allowed domain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Contains '/recipe/' path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Doesn't contain query parameters or fragments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04040"/>
              </a:solidFill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fetch_links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Fetches all links from a given URL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Implements a 1-second delay between requests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Uses custom User-Agent header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Returns empty list if request fails</a:t>
            </a:r>
            <a:endParaRPr lang="en-US" sz="18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25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A497-A300-564D-DA8F-217A30A4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34737"/>
            <a:ext cx="10357666" cy="644246"/>
          </a:xfrm>
        </p:spPr>
        <p:txBody>
          <a:bodyPr/>
          <a:lstStyle/>
          <a:p>
            <a:r>
              <a:rPr lang="en-US" dirty="0"/>
              <a:t>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798B-404E-F307-7B83-292ADD6FC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379" y="1333500"/>
            <a:ext cx="10749949" cy="527140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extract_recipe_title_and_content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r>
              <a:rPr lang="en-US" sz="1600" dirty="0">
                <a:latin typeface="DeepSeek-CJK-patch"/>
              </a:rPr>
              <a:t>Extracts recipe information including:</a:t>
            </a:r>
          </a:p>
          <a:p>
            <a:r>
              <a:rPr lang="en-US" sz="1600" dirty="0">
                <a:latin typeface="DeepSeek-CJK-patch"/>
              </a:rPr>
              <a:t>Title (from h1 tag)</a:t>
            </a:r>
          </a:p>
          <a:p>
            <a:r>
              <a:rPr lang="en-US" sz="1600" dirty="0">
                <a:latin typeface="DeepSeek-CJK-patch"/>
              </a:rPr>
              <a:t>Content sections organized by headings</a:t>
            </a:r>
          </a:p>
          <a:p>
            <a:r>
              <a:rPr lang="en-US" sz="1600" dirty="0">
                <a:latin typeface="DeepSeek-CJK-patch"/>
              </a:rPr>
              <a:t>Main image URL (searches for specific classes)</a:t>
            </a:r>
          </a:p>
          <a:p>
            <a:endParaRPr lang="en-US" sz="1600" dirty="0">
              <a:latin typeface="DeepSeek-CJK-patch"/>
            </a:endParaRPr>
          </a:p>
          <a:p>
            <a:r>
              <a:rPr lang="en-US" dirty="0" err="1"/>
              <a:t>crawl_recipes</a:t>
            </a:r>
            <a:r>
              <a:rPr lang="en-US" dirty="0"/>
              <a:t>(</a:t>
            </a:r>
            <a:r>
              <a:rPr lang="en-US" dirty="0" err="1"/>
              <a:t>start_urls</a:t>
            </a:r>
            <a:r>
              <a:rPr lang="en-US" dirty="0"/>
              <a:t>, </a:t>
            </a:r>
            <a:r>
              <a:rPr lang="en-US" dirty="0" err="1"/>
              <a:t>max_recipes</a:t>
            </a:r>
            <a:r>
              <a:rPr lang="en-US" dirty="0"/>
              <a:t>)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Main crawling function: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Uses BFS (Breadth-First Search) approach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Processes URLs from queue until </a:t>
            </a:r>
            <a:r>
              <a:rPr lang="en-US" sz="1600" b="0" i="0" dirty="0" err="1">
                <a:solidFill>
                  <a:srgbClr val="404040"/>
                </a:solidFill>
                <a:effectLst/>
                <a:latin typeface="DeepSeek-CJK-patch"/>
              </a:rPr>
              <a:t>max_recipes</a:t>
            </a:r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 is reached</a:t>
            </a:r>
          </a:p>
          <a:p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Prints progress and results to console</a:t>
            </a:r>
          </a:p>
          <a:p>
            <a:r>
              <a:rPr lang="en-US" sz="1600" b="0" i="0" dirty="0">
                <a:solidFill>
                  <a:srgbClr val="404040"/>
                </a:solidFill>
                <a:effectLst/>
                <a:latin typeface="DeepSeek-CJK-patch"/>
              </a:rPr>
              <a:t>Returns dictionary of scraped recipes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E6B9CF-F043-FB43-4F9F-3CBB15037ECF}"/>
              </a:ext>
            </a:extLst>
          </p:cNvPr>
          <p:cNvSpPr txBox="1"/>
          <p:nvPr/>
        </p:nvSpPr>
        <p:spPr>
          <a:xfrm>
            <a:off x="6604907" y="1446441"/>
            <a:ext cx="404132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err="1">
                <a:latin typeface="+mj-lt"/>
              </a:rPr>
              <a:t>save_to_txt</a:t>
            </a:r>
            <a:r>
              <a:rPr lang="en-US" sz="1900" dirty="0">
                <a:latin typeface="+mj-lt"/>
              </a:rPr>
              <a:t>(data, filename)</a:t>
            </a:r>
          </a:p>
          <a:p>
            <a:endParaRPr lang="en-US" sz="1900" dirty="0">
              <a:latin typeface="+mj-lt"/>
            </a:endParaRPr>
          </a:p>
          <a:p>
            <a:r>
              <a:rPr lang="en-US" sz="1600" dirty="0">
                <a:latin typeface="DeepSeek-CJK-patch"/>
              </a:rPr>
              <a:t>Saves scraped recipes to a text file with: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eepSeek-CJK-patch"/>
              </a:rPr>
              <a:t>Recipe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eepSeek-CJK-patch"/>
              </a:rPr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eepSeek-CJK-patch"/>
              </a:rPr>
              <a:t>Formatted content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DeepSeek-CJK-patch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DeepSeek-CJK-patch"/>
              </a:rPr>
              <a:t>Separators between recipes</a:t>
            </a:r>
          </a:p>
        </p:txBody>
      </p:sp>
    </p:spTree>
    <p:extLst>
      <p:ext uri="{BB962C8B-B14F-4D97-AF65-F5344CB8AC3E}">
        <p14:creationId xmlns:p14="http://schemas.microsoft.com/office/powerpoint/2010/main" val="18779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451EC-0ED2-85BB-E621-56FC23C2D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61257"/>
            <a:ext cx="10357666" cy="652411"/>
          </a:xfrm>
        </p:spPr>
        <p:txBody>
          <a:bodyPr/>
          <a:lstStyle/>
          <a:p>
            <a:r>
              <a:rPr lang="en-US" dirty="0"/>
              <a:t>Main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19EF6-7898-1890-9472-195FC0A1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292679"/>
            <a:ext cx="10357666" cy="4114801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Prompts user for number of recipes to crawl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Initiates crawling process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Saves results to specified output file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Generates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CDEC-12D6-2F2E-F3F9-D7159886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93915"/>
            <a:ext cx="10357666" cy="619754"/>
          </a:xfrm>
        </p:spPr>
        <p:txBody>
          <a:bodyPr>
            <a:normAutofit fontScale="90000"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2D4B4-4509-0008-9F12-FC0A2C20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382485"/>
            <a:ext cx="10357666" cy="4114801"/>
          </a:xfrm>
        </p:spPr>
        <p:txBody>
          <a:bodyPr/>
          <a:lstStyle/>
          <a:p>
            <a:r>
              <a:rPr lang="en-US" dirty="0"/>
              <a:t>Recipe Title</a:t>
            </a:r>
          </a:p>
          <a:p>
            <a:r>
              <a:rPr lang="en-US" dirty="0"/>
              <a:t>URL</a:t>
            </a:r>
          </a:p>
          <a:p>
            <a:endParaRPr lang="en-US" dirty="0"/>
          </a:p>
          <a:p>
            <a:r>
              <a:rPr lang="en-US" dirty="0"/>
              <a:t>=== Section Heading ===</a:t>
            </a:r>
          </a:p>
          <a:p>
            <a:r>
              <a:rPr lang="en-US" dirty="0"/>
              <a:t>Content paragraph 1.</a:t>
            </a:r>
          </a:p>
          <a:p>
            <a:r>
              <a:rPr lang="en-US" dirty="0"/>
              <a:t>Content paragraph 2.</a:t>
            </a:r>
          </a:p>
          <a:p>
            <a:endParaRPr lang="en-US" dirty="0"/>
          </a:p>
          <a:p>
            <a:r>
              <a:rPr lang="en-US" dirty="0"/>
              <a:t>==================================================</a:t>
            </a:r>
          </a:p>
        </p:txBody>
      </p:sp>
    </p:spTree>
    <p:extLst>
      <p:ext uri="{BB962C8B-B14F-4D97-AF65-F5344CB8AC3E}">
        <p14:creationId xmlns:p14="http://schemas.microsoft.com/office/powerpoint/2010/main" val="174726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3970-BB21-F576-1F94-2031B38A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195942"/>
            <a:ext cx="10357666" cy="652411"/>
          </a:xfrm>
        </p:spPr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FA26-2C82-D074-923E-0C8C6DB9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1" y="1371599"/>
            <a:ext cx="10357666" cy="4114801"/>
          </a:xfrm>
        </p:spPr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1. Most Common Recipe Titles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Horizontal bar chart showing top 15 most frequent recipe titles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Uses matplotlib for visualization</a:t>
            </a:r>
          </a:p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2. Recipe Images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Displays all collected recipe images using matplotlib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Shows images in separate windows with recipe titles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95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DF1D-CBBD-73BB-C3DA-9F3AF64A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718457"/>
            <a:ext cx="10357666" cy="758546"/>
          </a:xfrm>
        </p:spPr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73B3-6635-63AF-A67B-746D91AB9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300"/>
            <a:ext cx="10357666" cy="2585358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The script includes try-catch blocks to handle: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Network errors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Missing page elements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Image loading failures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Invalid user input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9553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374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Avenir Next LT Pro Light</vt:lpstr>
      <vt:lpstr>DeepSeek-CJK-patch</vt:lpstr>
      <vt:lpstr>VeniceBeachVTI</vt:lpstr>
      <vt:lpstr>Recipe Collection from AllRecipes.com</vt:lpstr>
      <vt:lpstr>introduction</vt:lpstr>
      <vt:lpstr>Configurations</vt:lpstr>
      <vt:lpstr>functions</vt:lpstr>
      <vt:lpstr>Continued….</vt:lpstr>
      <vt:lpstr>Main Execution</vt:lpstr>
      <vt:lpstr>Output</vt:lpstr>
      <vt:lpstr>Visualizations</vt:lpstr>
      <vt:lpstr>Error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Yousef Jamal</dc:creator>
  <cp:lastModifiedBy>Yousef Jamal</cp:lastModifiedBy>
  <cp:revision>2</cp:revision>
  <dcterms:created xsi:type="dcterms:W3CDTF">2025-05-22T09:59:00Z</dcterms:created>
  <dcterms:modified xsi:type="dcterms:W3CDTF">2025-05-22T10:58:14Z</dcterms:modified>
</cp:coreProperties>
</file>