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410" r:id="rId5"/>
    <p:sldId id="383" r:id="rId6"/>
    <p:sldId id="409" r:id="rId7"/>
    <p:sldId id="406" r:id="rId8"/>
    <p:sldId id="411" r:id="rId9"/>
    <p:sldId id="412" r:id="rId10"/>
    <p:sldId id="413" r:id="rId11"/>
    <p:sldId id="3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72" d="100"/>
          <a:sy n="72" d="100"/>
        </p:scale>
        <p:origin x="66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5/24/2025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creativecommons.org/licenses/by-nc-sa/3.0/" TargetMode="External"/><Relationship Id="rId4" Type="http://schemas.openxmlformats.org/officeDocument/2006/relationships/hyperlink" Target="https://facdev.e-education.psu.edu/taxonomy/term/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title"/>
          </p:nvPr>
        </p:nvSpPr>
        <p:spPr>
          <a:xfrm>
            <a:off x="575310" y="1554269"/>
            <a:ext cx="5063490" cy="2354026"/>
          </a:xfrm>
        </p:spPr>
        <p:txBody>
          <a:bodyPr vert="horz" lIns="0" tIns="0" rIns="0" bIns="0" rtlCol="0" anchor="b" anchorCtr="0">
            <a:normAutofit/>
          </a:bodyPr>
          <a:lstStyle/>
          <a:p>
            <a:r>
              <a:rPr lang="en-US" sz="3100" b="1" i="0" u="sng" kern="1200" spc="100" baseline="0" dirty="0">
                <a:latin typeface="+mj-lt"/>
                <a:ea typeface="+mj-ea"/>
                <a:cs typeface="+mj-cs"/>
              </a:rPr>
              <a:t>Analyzing Students’ Habits and Academic Performance</a:t>
            </a:r>
            <a:br>
              <a:rPr lang="en-US" sz="3100" b="1" i="0" u="sng" kern="1200" spc="100" baseline="0" dirty="0">
                <a:latin typeface="+mj-lt"/>
                <a:ea typeface="+mj-ea"/>
                <a:cs typeface="+mj-cs"/>
              </a:rPr>
            </a:br>
            <a:br>
              <a:rPr lang="en-US" sz="3100" b="1" i="0" u="sng" kern="1200" spc="100" baseline="0" dirty="0">
                <a:latin typeface="+mj-lt"/>
                <a:ea typeface="+mj-ea"/>
                <a:cs typeface="+mj-cs"/>
              </a:rPr>
            </a:br>
            <a:br>
              <a:rPr lang="en-US" sz="3100" b="1" i="0" u="sng" kern="1200" spc="100" baseline="0" dirty="0">
                <a:latin typeface="+mj-lt"/>
                <a:ea typeface="+mj-ea"/>
                <a:cs typeface="+mj-cs"/>
              </a:rPr>
            </a:br>
            <a:endParaRPr lang="en-US" sz="3100" b="1" i="0" u="sng" kern="1200" spc="100" baseline="0" dirty="0">
              <a:latin typeface="+mj-lt"/>
              <a:ea typeface="+mj-ea"/>
              <a:cs typeface="+mj-cs"/>
            </a:endParaRPr>
          </a:p>
        </p:txBody>
      </p:sp>
      <p:sp>
        <p:nvSpPr>
          <p:cNvPr id="3" name="TextBox 2">
            <a:extLst>
              <a:ext uri="{FF2B5EF4-FFF2-40B4-BE49-F238E27FC236}">
                <a16:creationId xmlns:a16="http://schemas.microsoft.com/office/drawing/2014/main" id="{3F0CD3BD-0FC5-D09E-0147-EE7AF02D9926}"/>
              </a:ext>
            </a:extLst>
          </p:cNvPr>
          <p:cNvSpPr txBox="1"/>
          <p:nvPr/>
        </p:nvSpPr>
        <p:spPr>
          <a:xfrm>
            <a:off x="594360" y="3279579"/>
            <a:ext cx="5044440" cy="2994415"/>
          </a:xfrm>
          <a:prstGeom prst="rect">
            <a:avLst/>
          </a:prstGeom>
        </p:spPr>
        <p:txBody>
          <a:bodyPr vert="horz" lIns="0" tIns="228600" rIns="0" bIns="0" rtlCol="0">
            <a:normAutofit/>
          </a:bodyPr>
          <a:lstStyle/>
          <a:p>
            <a:pPr>
              <a:lnSpc>
                <a:spcPct val="90000"/>
              </a:lnSpc>
              <a:spcBef>
                <a:spcPts val="1800"/>
              </a:spcBef>
              <a:buFont typeface="Arial" panose="020B0604020202020204" pitchFamily="34" charset="0"/>
            </a:pPr>
            <a:r>
              <a:rPr lang="en-US" sz="2000">
                <a:solidFill>
                  <a:schemeClr val="bg1"/>
                </a:solidFill>
              </a:rPr>
              <a:t>This analysis is made by:</a:t>
            </a:r>
          </a:p>
          <a:p>
            <a:pPr>
              <a:lnSpc>
                <a:spcPct val="90000"/>
              </a:lnSpc>
              <a:spcBef>
                <a:spcPts val="1800"/>
              </a:spcBef>
              <a:buFont typeface="Arial" panose="020B0604020202020204" pitchFamily="34" charset="0"/>
            </a:pPr>
            <a:r>
              <a:rPr lang="en-US" sz="2000">
                <a:solidFill>
                  <a:schemeClr val="bg1"/>
                </a:solidFill>
              </a:rPr>
              <a:t>Belal mohammed</a:t>
            </a:r>
          </a:p>
          <a:p>
            <a:pPr>
              <a:lnSpc>
                <a:spcPct val="90000"/>
              </a:lnSpc>
              <a:spcBef>
                <a:spcPts val="1800"/>
              </a:spcBef>
              <a:buFont typeface="Arial" panose="020B0604020202020204" pitchFamily="34" charset="0"/>
            </a:pPr>
            <a:r>
              <a:rPr lang="en-US" sz="2000">
                <a:solidFill>
                  <a:schemeClr val="bg1"/>
                </a:solidFill>
              </a:rPr>
              <a:t>Ahmed Tamer</a:t>
            </a:r>
          </a:p>
          <a:p>
            <a:pPr>
              <a:lnSpc>
                <a:spcPct val="90000"/>
              </a:lnSpc>
              <a:spcBef>
                <a:spcPts val="1800"/>
              </a:spcBef>
              <a:buFont typeface="Arial" panose="020B0604020202020204" pitchFamily="34" charset="0"/>
            </a:pPr>
            <a:r>
              <a:rPr lang="en-US" sz="2000">
                <a:solidFill>
                  <a:schemeClr val="bg1"/>
                </a:solidFill>
              </a:rPr>
              <a:t>Youssef Atwa</a:t>
            </a:r>
          </a:p>
          <a:p>
            <a:pPr>
              <a:lnSpc>
                <a:spcPct val="90000"/>
              </a:lnSpc>
              <a:spcBef>
                <a:spcPts val="1800"/>
              </a:spcBef>
              <a:buFont typeface="Arial" panose="020B0604020202020204" pitchFamily="34" charset="0"/>
            </a:pPr>
            <a:r>
              <a:rPr lang="en-US" sz="2000">
                <a:solidFill>
                  <a:schemeClr val="bg1"/>
                </a:solidFill>
              </a:rPr>
              <a:t>Youssef Khafagy</a:t>
            </a:r>
          </a:p>
          <a:p>
            <a:pPr>
              <a:lnSpc>
                <a:spcPct val="90000"/>
              </a:lnSpc>
              <a:spcBef>
                <a:spcPts val="1800"/>
              </a:spcBef>
              <a:buFont typeface="Arial" panose="020B0604020202020204" pitchFamily="34" charset="0"/>
            </a:pPr>
            <a:endParaRPr lang="en-US" sz="2000">
              <a:solidFill>
                <a:schemeClr val="bg1"/>
              </a:solidFill>
            </a:endParaRPr>
          </a:p>
        </p:txBody>
      </p:sp>
      <p:pic>
        <p:nvPicPr>
          <p:cNvPr id="5" name="Picture 4" descr="Students gathered in amphitheater">
            <a:extLst>
              <a:ext uri="{FF2B5EF4-FFF2-40B4-BE49-F238E27FC236}">
                <a16:creationId xmlns:a16="http://schemas.microsoft.com/office/drawing/2014/main" id="{AF121A24-F40F-D166-D51B-71575CE31A00}"/>
              </a:ext>
            </a:extLst>
          </p:cNvPr>
          <p:cNvPicPr>
            <a:picLocks noChangeAspect="1"/>
          </p:cNvPicPr>
          <p:nvPr/>
        </p:nvPicPr>
        <p:blipFill>
          <a:blip r:embed="rId3">
            <a:extLst>
              <a:ext uri="{28A0092B-C50C-407E-A947-70E740481C1C}">
                <a14:useLocalDpi xmlns:a14="http://schemas.microsoft.com/office/drawing/2010/main" val="0"/>
              </a:ext>
            </a:extLst>
          </a:blip>
          <a:srcRect l="12617" r="27833" b="-1"/>
          <a:stretch>
            <a:fillRect/>
          </a:stretch>
        </p:blipFill>
        <p:spPr>
          <a:xfrm>
            <a:off x="6096000" y="10"/>
            <a:ext cx="6118225" cy="6857990"/>
          </a:xfrm>
          <a:prstGeom prst="rect">
            <a:avLst/>
          </a:prstGeom>
          <a:noFill/>
        </p:spPr>
      </p:pic>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75310" y="278129"/>
            <a:ext cx="5063490" cy="2354026"/>
          </a:xfrm>
        </p:spPr>
        <p:txBody>
          <a:bodyPr anchor="b">
            <a:normAutofit/>
          </a:bodyPr>
          <a:lstStyle/>
          <a:p>
            <a:r>
              <a:rPr lang="en-US" dirty="0"/>
              <a:t>Questions we asked in the survey</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6"/>
          </p:nvPr>
        </p:nvSpPr>
        <p:spPr>
          <a:xfrm>
            <a:off x="167951" y="2985797"/>
            <a:ext cx="5859625" cy="3288198"/>
          </a:xfrm>
        </p:spPr>
        <p:txBody>
          <a:bodyPr tIns="457200" numCol="2">
            <a:noAutofit/>
          </a:bodyPr>
          <a:lstStyle/>
          <a:p>
            <a:pPr marL="457200" indent="-457200">
              <a:lnSpc>
                <a:spcPct val="100000"/>
              </a:lnSpc>
              <a:buFont typeface="+mj-lt"/>
              <a:buAutoNum type="arabicPeriod"/>
            </a:pPr>
            <a:r>
              <a:rPr lang="en-US" sz="1200" b="1" dirty="0">
                <a:solidFill>
                  <a:schemeClr val="tx2"/>
                </a:solidFill>
              </a:rPr>
              <a:t>Age and gender </a:t>
            </a:r>
          </a:p>
          <a:p>
            <a:pPr marL="457200" indent="-457200">
              <a:lnSpc>
                <a:spcPct val="100000"/>
              </a:lnSpc>
              <a:buFont typeface="+mj-lt"/>
              <a:buAutoNum type="arabicPeriod"/>
            </a:pPr>
            <a:r>
              <a:rPr lang="en-US" sz="1200" b="1" dirty="0">
                <a:solidFill>
                  <a:schemeClr val="tx2"/>
                </a:solidFill>
              </a:rPr>
              <a:t>How many hours do they study per day</a:t>
            </a:r>
          </a:p>
          <a:p>
            <a:pPr marL="457200" indent="-457200">
              <a:lnSpc>
                <a:spcPct val="100000"/>
              </a:lnSpc>
              <a:buFont typeface="+mj-lt"/>
              <a:buAutoNum type="arabicPeriod"/>
            </a:pPr>
            <a:r>
              <a:rPr lang="en-US" sz="1200" b="1" dirty="0">
                <a:solidFill>
                  <a:schemeClr val="tx2"/>
                </a:solidFill>
              </a:rPr>
              <a:t>How long they use social media or their mobile phones.                </a:t>
            </a:r>
          </a:p>
          <a:p>
            <a:pPr marL="457200" indent="-457200">
              <a:lnSpc>
                <a:spcPct val="100000"/>
              </a:lnSpc>
              <a:buFont typeface="+mj-lt"/>
              <a:buAutoNum type="arabicPeriod"/>
            </a:pPr>
            <a:r>
              <a:rPr lang="en-US" sz="1200" b="1" dirty="0">
                <a:solidFill>
                  <a:schemeClr val="tx2"/>
                </a:solidFill>
              </a:rPr>
              <a:t>Hours for watching movies or series.</a:t>
            </a:r>
          </a:p>
          <a:p>
            <a:pPr marL="457200" indent="-457200">
              <a:lnSpc>
                <a:spcPct val="100000"/>
              </a:lnSpc>
              <a:buFont typeface="+mj-lt"/>
              <a:buAutoNum type="arabicPeriod"/>
            </a:pPr>
            <a:r>
              <a:rPr lang="en-US" sz="1200" b="1" dirty="0">
                <a:solidFill>
                  <a:schemeClr val="tx2"/>
                </a:solidFill>
              </a:rPr>
              <a:t>Part time job</a:t>
            </a:r>
          </a:p>
          <a:p>
            <a:pPr marL="457200" indent="-457200">
              <a:lnSpc>
                <a:spcPct val="100000"/>
              </a:lnSpc>
              <a:buFont typeface="+mj-lt"/>
              <a:buAutoNum type="arabicPeriod"/>
            </a:pPr>
            <a:r>
              <a:rPr lang="en-US" sz="1200" b="1" dirty="0">
                <a:solidFill>
                  <a:schemeClr val="tx2"/>
                </a:solidFill>
              </a:rPr>
              <a:t>Attendance parentage.</a:t>
            </a:r>
          </a:p>
          <a:p>
            <a:pPr marL="457200" indent="-457200">
              <a:lnSpc>
                <a:spcPct val="100000"/>
              </a:lnSpc>
              <a:buFont typeface="+mj-lt"/>
              <a:buAutoNum type="arabicPeriod"/>
            </a:pPr>
            <a:endParaRPr lang="en-US" sz="1200" b="1" dirty="0">
              <a:solidFill>
                <a:schemeClr val="tx2"/>
              </a:solidFill>
            </a:endParaRPr>
          </a:p>
          <a:p>
            <a:pPr marL="457200" indent="-457200">
              <a:lnSpc>
                <a:spcPct val="100000"/>
              </a:lnSpc>
              <a:buFont typeface="+mj-lt"/>
              <a:buAutoNum type="arabicPeriod"/>
            </a:pPr>
            <a:endParaRPr lang="en-US" sz="1200" b="1" dirty="0">
              <a:solidFill>
                <a:schemeClr val="tx2"/>
              </a:solidFill>
            </a:endParaRPr>
          </a:p>
          <a:p>
            <a:pPr marL="457200" indent="-457200">
              <a:lnSpc>
                <a:spcPct val="100000"/>
              </a:lnSpc>
              <a:buFont typeface="+mj-lt"/>
              <a:buAutoNum type="arabicPeriod"/>
            </a:pPr>
            <a:r>
              <a:rPr lang="en-US" sz="1200" b="1" dirty="0">
                <a:solidFill>
                  <a:schemeClr val="tx2"/>
                </a:solidFill>
              </a:rPr>
              <a:t>Sleeping hours.</a:t>
            </a:r>
          </a:p>
          <a:p>
            <a:pPr marL="457200" indent="-457200">
              <a:lnSpc>
                <a:spcPct val="100000"/>
              </a:lnSpc>
              <a:buFont typeface="+mj-lt"/>
              <a:buAutoNum type="arabicPeriod"/>
            </a:pPr>
            <a:r>
              <a:rPr lang="en-US" sz="1200" b="1" dirty="0">
                <a:solidFill>
                  <a:schemeClr val="tx2"/>
                </a:solidFill>
              </a:rPr>
              <a:t>Diet quality </a:t>
            </a:r>
          </a:p>
          <a:p>
            <a:pPr marL="457200" indent="-457200">
              <a:lnSpc>
                <a:spcPct val="100000"/>
              </a:lnSpc>
              <a:buFont typeface="+mj-lt"/>
              <a:buAutoNum type="arabicPeriod"/>
            </a:pPr>
            <a:r>
              <a:rPr lang="en-US" sz="1200" b="1" dirty="0">
                <a:solidFill>
                  <a:schemeClr val="tx2"/>
                </a:solidFill>
              </a:rPr>
              <a:t>How many hours do they exercise </a:t>
            </a:r>
          </a:p>
          <a:p>
            <a:pPr marL="457200" indent="-457200">
              <a:lnSpc>
                <a:spcPct val="100000"/>
              </a:lnSpc>
              <a:buFont typeface="+mj-lt"/>
              <a:buAutoNum type="arabicPeriod"/>
            </a:pPr>
            <a:r>
              <a:rPr lang="en-US" sz="1200" b="1" dirty="0">
                <a:solidFill>
                  <a:schemeClr val="tx2"/>
                </a:solidFill>
              </a:rPr>
              <a:t>Parental education level </a:t>
            </a:r>
          </a:p>
          <a:p>
            <a:pPr marL="457200" indent="-457200">
              <a:lnSpc>
                <a:spcPct val="100000"/>
              </a:lnSpc>
              <a:buFont typeface="+mj-lt"/>
              <a:buAutoNum type="arabicPeriod"/>
            </a:pPr>
            <a:r>
              <a:rPr lang="en-US" sz="1200" b="1" dirty="0">
                <a:solidFill>
                  <a:schemeClr val="tx2"/>
                </a:solidFill>
              </a:rPr>
              <a:t>Exam score.</a:t>
            </a:r>
          </a:p>
          <a:p>
            <a:pPr marL="457200" indent="-457200">
              <a:lnSpc>
                <a:spcPct val="100000"/>
              </a:lnSpc>
              <a:buFont typeface="+mj-lt"/>
              <a:buAutoNum type="arabicPeriod"/>
            </a:pPr>
            <a:endParaRPr lang="en-US" sz="1200" b="1" dirty="0">
              <a:solidFill>
                <a:schemeClr val="tx2"/>
              </a:solidFill>
            </a:endParaRPr>
          </a:p>
          <a:p>
            <a:pPr marL="457200" indent="-457200">
              <a:lnSpc>
                <a:spcPct val="100000"/>
              </a:lnSpc>
              <a:buFont typeface="+mj-lt"/>
              <a:buAutoNum type="arabicPeriod"/>
            </a:pPr>
            <a:endParaRPr lang="en-US" sz="1200" b="1" dirty="0">
              <a:solidFill>
                <a:schemeClr val="tx2"/>
              </a:solidFill>
            </a:endParaRPr>
          </a:p>
        </p:txBody>
      </p:sp>
      <p:pic>
        <p:nvPicPr>
          <p:cNvPr id="5" name="Picture 4" descr="Yellow and blue symbols">
            <a:extLst>
              <a:ext uri="{FF2B5EF4-FFF2-40B4-BE49-F238E27FC236}">
                <a16:creationId xmlns:a16="http://schemas.microsoft.com/office/drawing/2014/main" id="{17EE502E-AE09-5BCA-A2AE-921B70D05860}"/>
              </a:ext>
            </a:extLst>
          </p:cNvPr>
          <p:cNvPicPr>
            <a:picLocks noChangeAspect="1"/>
          </p:cNvPicPr>
          <p:nvPr/>
        </p:nvPicPr>
        <p:blipFill>
          <a:blip r:embed="rId3">
            <a:extLst>
              <a:ext uri="{28A0092B-C50C-407E-A947-70E740481C1C}">
                <a14:useLocalDpi xmlns:a14="http://schemas.microsoft.com/office/drawing/2010/main" val="0"/>
              </a:ext>
            </a:extLst>
          </a:blip>
          <a:srcRect l="17363" r="14390" b="1"/>
          <a:stretch>
            <a:fillRect/>
          </a:stretch>
        </p:blipFill>
        <p:spPr>
          <a:xfrm>
            <a:off x="6096000" y="10"/>
            <a:ext cx="6118225" cy="6857990"/>
          </a:xfrm>
          <a:prstGeom prst="rect">
            <a:avLst/>
          </a:prstGeom>
          <a:noFill/>
        </p:spPr>
      </p:pic>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37279A-330D-886F-340D-494A5005E5FC}"/>
              </a:ext>
            </a:extLst>
          </p:cNvPr>
          <p:cNvSpPr>
            <a:spLocks noGrp="1"/>
          </p:cNvSpPr>
          <p:nvPr>
            <p:ph type="title"/>
          </p:nvPr>
        </p:nvSpPr>
        <p:spPr>
          <a:xfrm>
            <a:off x="575310" y="278129"/>
            <a:ext cx="5063490" cy="2354026"/>
          </a:xfrm>
        </p:spPr>
        <p:txBody>
          <a:bodyPr anchor="b">
            <a:normAutofit/>
          </a:bodyPr>
          <a:lstStyle/>
          <a:p>
            <a:r>
              <a:rPr lang="en-US" dirty="0"/>
              <a:t>Now how did we collect the data ?</a:t>
            </a:r>
          </a:p>
        </p:txBody>
      </p:sp>
      <p:sp>
        <p:nvSpPr>
          <p:cNvPr id="23" name="Content Placeholder 2">
            <a:extLst>
              <a:ext uri="{FF2B5EF4-FFF2-40B4-BE49-F238E27FC236}">
                <a16:creationId xmlns:a16="http://schemas.microsoft.com/office/drawing/2014/main" id="{8BA7E0AF-90F6-5F5B-07A2-1BF1CC4B8905}"/>
              </a:ext>
            </a:extLst>
          </p:cNvPr>
          <p:cNvSpPr>
            <a:spLocks noGrp="1"/>
          </p:cNvSpPr>
          <p:nvPr>
            <p:ph sz="quarter" idx="16"/>
          </p:nvPr>
        </p:nvSpPr>
        <p:spPr>
          <a:xfrm>
            <a:off x="594360" y="3279579"/>
            <a:ext cx="5044440" cy="2994415"/>
          </a:xfrm>
        </p:spPr>
        <p:txBody>
          <a:bodyPr>
            <a:normAutofit fontScale="92500" lnSpcReduction="20000"/>
          </a:bodyPr>
          <a:lstStyle/>
          <a:p>
            <a:pPr>
              <a:lnSpc>
                <a:spcPct val="150000"/>
              </a:lnSpc>
            </a:pPr>
            <a:r>
              <a:rPr lang="en-US" b="1" dirty="0">
                <a:solidFill>
                  <a:schemeClr val="tx2">
                    <a:lumMod val="75000"/>
                  </a:schemeClr>
                </a:solidFill>
              </a:rPr>
              <a:t>We did a survey so students can share with us their habits and to collect the data and make sure we avoid bias we made students to sign in with their school/university accounts and do the survey and we announced that who do the survey will get a 5 marks bonus that lead a lot of students done the survey .</a:t>
            </a:r>
          </a:p>
        </p:txBody>
      </p:sp>
      <p:pic>
        <p:nvPicPr>
          <p:cNvPr id="4" name="Picture 3" descr="Magnifying glass showing decling performance">
            <a:extLst>
              <a:ext uri="{FF2B5EF4-FFF2-40B4-BE49-F238E27FC236}">
                <a16:creationId xmlns:a16="http://schemas.microsoft.com/office/drawing/2014/main" id="{433F6BB0-FC5F-564E-D1AB-5ECAB073E047}"/>
              </a:ext>
            </a:extLst>
          </p:cNvPr>
          <p:cNvPicPr>
            <a:picLocks noChangeAspect="1"/>
          </p:cNvPicPr>
          <p:nvPr/>
        </p:nvPicPr>
        <p:blipFill>
          <a:blip r:embed="rId3">
            <a:extLst>
              <a:ext uri="{28A0092B-C50C-407E-A947-70E740481C1C}">
                <a14:useLocalDpi xmlns:a14="http://schemas.microsoft.com/office/drawing/2010/main" val="0"/>
              </a:ext>
            </a:extLst>
          </a:blip>
          <a:srcRect l="11346" r="29104" b="-1"/>
          <a:stretch>
            <a:fillRect/>
          </a:stretch>
        </p:blipFill>
        <p:spPr>
          <a:xfrm>
            <a:off x="6096000" y="10"/>
            <a:ext cx="6118225" cy="6857990"/>
          </a:xfrm>
          <a:prstGeom prst="rect">
            <a:avLst/>
          </a:prstGeom>
          <a:noFill/>
        </p:spPr>
      </p:pic>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ctrTitle"/>
          </p:nvPr>
        </p:nvSpPr>
        <p:spPr>
          <a:xfrm>
            <a:off x="3687279" y="2816507"/>
            <a:ext cx="2713536" cy="512466"/>
          </a:xfrm>
        </p:spPr>
        <p:txBody>
          <a:bodyPr anchor="b">
            <a:normAutofit fontScale="90000"/>
          </a:bodyPr>
          <a:lstStyle/>
          <a:p>
            <a:r>
              <a:rPr lang="en-US" sz="2400" i="1" u="sng" dirty="0">
                <a:solidFill>
                  <a:schemeClr val="bg1">
                    <a:lumMod val="95000"/>
                    <a:lumOff val="5000"/>
                  </a:schemeClr>
                </a:solidFill>
              </a:rPr>
              <a:t>Why We Did This Analysis?</a:t>
            </a:r>
          </a:p>
        </p:txBody>
      </p:sp>
      <p:pic>
        <p:nvPicPr>
          <p:cNvPr id="5" name="Picture Placeholder 52">
            <a:extLst>
              <a:ext uri="{FF2B5EF4-FFF2-40B4-BE49-F238E27FC236}">
                <a16:creationId xmlns:a16="http://schemas.microsoft.com/office/drawing/2014/main" id="{F2B2501C-600C-11B3-1ECD-912D988906A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5745" b="5745"/>
          <a:stretch/>
        </p:blipFill>
        <p:spPr>
          <a:xfrm>
            <a:off x="12" y="-11113"/>
            <a:ext cx="5791175" cy="6880226"/>
          </a:xfrm>
          <a:noFill/>
        </p:spPr>
      </p:pic>
      <p:sp>
        <p:nvSpPr>
          <p:cNvPr id="3" name="Content Placeholder 2">
            <a:extLst>
              <a:ext uri="{FF2B5EF4-FFF2-40B4-BE49-F238E27FC236}">
                <a16:creationId xmlns:a16="http://schemas.microsoft.com/office/drawing/2014/main" id="{34F2E863-4A4C-76FE-444A-083F93043389}"/>
              </a:ext>
            </a:extLst>
          </p:cNvPr>
          <p:cNvSpPr>
            <a:spLocks noGrp="1"/>
          </p:cNvSpPr>
          <p:nvPr>
            <p:ph type="body" sz="quarter" idx="11"/>
          </p:nvPr>
        </p:nvSpPr>
        <p:spPr>
          <a:xfrm>
            <a:off x="6086693" y="389831"/>
            <a:ext cx="5990253" cy="5878284"/>
          </a:xfrm>
        </p:spPr>
        <p:txBody>
          <a:bodyPr>
            <a:normAutofit fontScale="92500"/>
          </a:bodyPr>
          <a:lstStyle/>
          <a:p>
            <a:pPr>
              <a:buNone/>
            </a:pPr>
            <a:r>
              <a:rPr lang="en-US" sz="1600" dirty="0"/>
              <a:t>In our university, we noticed something interesting: many students were getting similar grades, even though they came from different backgrounds. This made us wonder: </a:t>
            </a:r>
            <a:r>
              <a:rPr lang="en-US" sz="1600" b="1" dirty="0"/>
              <a:t>What habits do students have that affect their grades?</a:t>
            </a:r>
          </a:p>
          <a:p>
            <a:pPr>
              <a:buNone/>
            </a:pPr>
            <a:endParaRPr lang="en-US" sz="1600" dirty="0"/>
          </a:p>
          <a:p>
            <a:pPr>
              <a:buNone/>
            </a:pPr>
            <a:r>
              <a:rPr lang="en-US" sz="1600" dirty="0"/>
              <a:t>As students ourselves, we know how hard it is to balance studying, social life, and staying healthy. We often heard friends talking about staying up late to study, using social media a lot, and trying to eat well. We thought these habits might be affecting their grades.</a:t>
            </a:r>
          </a:p>
          <a:p>
            <a:pPr>
              <a:buNone/>
            </a:pPr>
            <a:r>
              <a:rPr lang="en-US" sz="1600" dirty="0"/>
              <a:t>So, we decided to find out the truth. We created a survey to ask students about their study habits, sleep, time on social media, and exercise. Our goal was to see if these habits were linked to better grades.</a:t>
            </a:r>
          </a:p>
          <a:p>
            <a:pPr>
              <a:buNone/>
            </a:pPr>
            <a:endParaRPr lang="en-US" sz="1600" dirty="0"/>
          </a:p>
          <a:p>
            <a:pPr>
              <a:buNone/>
            </a:pPr>
            <a:endParaRPr lang="en-US" sz="1600" dirty="0"/>
          </a:p>
          <a:p>
            <a:pPr>
              <a:buNone/>
            </a:pPr>
            <a:endParaRPr lang="en-US" sz="1600" dirty="0"/>
          </a:p>
          <a:p>
            <a:pPr>
              <a:buNone/>
            </a:pPr>
            <a:r>
              <a:rPr lang="en-US" sz="1600" dirty="0"/>
              <a:t>We wanted to understand why so many students, despite their different lives, ended up with similar scores. We gathered data from 1,000 students to find out what behaviors helped improve their performance.</a:t>
            </a:r>
          </a:p>
          <a:p>
            <a:pPr>
              <a:buNone/>
            </a:pPr>
            <a:endParaRPr lang="en-US" sz="1600" dirty="0"/>
          </a:p>
          <a:p>
            <a:r>
              <a:rPr lang="en-US" sz="1600" dirty="0"/>
              <a:t>In the end, our analysis isn’t just about numbers; it’s about the stories behind them. We hope our findings will help universities create better support for students, encouraging healthy habits that lead to success in school and life.</a:t>
            </a:r>
          </a:p>
        </p:txBody>
      </p:sp>
      <p:sp>
        <p:nvSpPr>
          <p:cNvPr id="4" name="TextBox 3">
            <a:extLst>
              <a:ext uri="{FF2B5EF4-FFF2-40B4-BE49-F238E27FC236}">
                <a16:creationId xmlns:a16="http://schemas.microsoft.com/office/drawing/2014/main" id="{58BAF314-4B95-69F7-2946-4F422E23B087}"/>
              </a:ext>
            </a:extLst>
          </p:cNvPr>
          <p:cNvSpPr txBox="1"/>
          <p:nvPr/>
        </p:nvSpPr>
        <p:spPr>
          <a:xfrm>
            <a:off x="3296594" y="6669058"/>
            <a:ext cx="249459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facdev.e-education.psu.edu/taxonomy/term/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9836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AD8A-8184-91AD-6A33-95151DD5E823}"/>
              </a:ext>
            </a:extLst>
          </p:cNvPr>
          <p:cNvSpPr>
            <a:spLocks noGrp="1"/>
          </p:cNvSpPr>
          <p:nvPr>
            <p:ph type="ctrTitle"/>
          </p:nvPr>
        </p:nvSpPr>
        <p:spPr>
          <a:xfrm>
            <a:off x="6299835" y="-11113"/>
            <a:ext cx="5486400" cy="3291840"/>
          </a:xfrm>
        </p:spPr>
        <p:txBody>
          <a:bodyPr/>
          <a:lstStyle/>
          <a:p>
            <a:r>
              <a:rPr lang="en-US" dirty="0"/>
              <a:t>stop</a:t>
            </a:r>
          </a:p>
        </p:txBody>
      </p:sp>
      <p:pic>
        <p:nvPicPr>
          <p:cNvPr id="6" name="Picture Placeholder 5">
            <a:extLst>
              <a:ext uri="{FF2B5EF4-FFF2-40B4-BE49-F238E27FC236}">
                <a16:creationId xmlns:a16="http://schemas.microsoft.com/office/drawing/2014/main" id="{1A6E30C5-CCD4-3E8A-D827-131084859DA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5800" r="5800"/>
          <a:stretch>
            <a:fillRect/>
          </a:stretch>
        </p:blipFill>
        <p:spPr>
          <a:xfrm>
            <a:off x="0" y="-11113"/>
            <a:ext cx="5791200" cy="6869113"/>
          </a:xfrm>
        </p:spPr>
      </p:pic>
      <p:sp>
        <p:nvSpPr>
          <p:cNvPr id="4" name="Text Placeholder 3">
            <a:extLst>
              <a:ext uri="{FF2B5EF4-FFF2-40B4-BE49-F238E27FC236}">
                <a16:creationId xmlns:a16="http://schemas.microsoft.com/office/drawing/2014/main" id="{53152816-E7F6-77B8-F6C4-470E81798530}"/>
              </a:ext>
            </a:extLst>
          </p:cNvPr>
          <p:cNvSpPr>
            <a:spLocks noGrp="1"/>
          </p:cNvSpPr>
          <p:nvPr>
            <p:ph type="body" sz="quarter" idx="11"/>
          </p:nvPr>
        </p:nvSpPr>
        <p:spPr/>
        <p:txBody>
          <a:bodyPr/>
          <a:lstStyle/>
          <a:p>
            <a:r>
              <a:rPr lang="en-US" dirty="0"/>
              <a:t>The IQ level of each student is an important factor ; however, we didn’t the ability to  ask the students about their IQ level so we decided to treat them all that they all have the same IQ level</a:t>
            </a:r>
          </a:p>
        </p:txBody>
      </p:sp>
    </p:spTree>
    <p:extLst>
      <p:ext uri="{BB962C8B-B14F-4D97-AF65-F5344CB8AC3E}">
        <p14:creationId xmlns:p14="http://schemas.microsoft.com/office/powerpoint/2010/main" val="299580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3B12-0ABA-A35E-CCB5-EBC15DB1CE15}"/>
              </a:ext>
            </a:extLst>
          </p:cNvPr>
          <p:cNvSpPr>
            <a:spLocks noGrp="1"/>
          </p:cNvSpPr>
          <p:nvPr>
            <p:ph type="ctrTitle"/>
          </p:nvPr>
        </p:nvSpPr>
        <p:spPr>
          <a:xfrm>
            <a:off x="6096000" y="4313416"/>
            <a:ext cx="5486400" cy="1858869"/>
          </a:xfrm>
        </p:spPr>
        <p:txBody>
          <a:bodyPr/>
          <a:lstStyle/>
          <a:p>
            <a:r>
              <a:rPr lang="en-US" sz="6000" dirty="0"/>
              <a:t>Key Hypotheses</a:t>
            </a:r>
            <a:endParaRPr lang="en-US" dirty="0"/>
          </a:p>
        </p:txBody>
      </p:sp>
      <p:sp>
        <p:nvSpPr>
          <p:cNvPr id="4" name="Text Placeholder 3">
            <a:extLst>
              <a:ext uri="{FF2B5EF4-FFF2-40B4-BE49-F238E27FC236}">
                <a16:creationId xmlns:a16="http://schemas.microsoft.com/office/drawing/2014/main" id="{15082C69-736A-6048-DFD8-A7BEF5933586}"/>
              </a:ext>
            </a:extLst>
          </p:cNvPr>
          <p:cNvSpPr>
            <a:spLocks noGrp="1"/>
          </p:cNvSpPr>
          <p:nvPr>
            <p:ph type="body" sz="quarter" idx="11"/>
          </p:nvPr>
        </p:nvSpPr>
        <p:spPr>
          <a:xfrm>
            <a:off x="6096000" y="272247"/>
            <a:ext cx="5486400" cy="2987787"/>
          </a:xfrm>
        </p:spPr>
        <p:txBody>
          <a:bodyPr/>
          <a:lstStyle/>
          <a:p>
            <a:br>
              <a:rPr lang="en-US" sz="2400" dirty="0">
                <a:solidFill>
                  <a:schemeClr val="bg1"/>
                </a:solidFill>
              </a:rPr>
            </a:br>
            <a:br>
              <a:rPr lang="en-US" sz="2400" dirty="0">
                <a:solidFill>
                  <a:schemeClr val="bg1"/>
                </a:solidFill>
              </a:rPr>
            </a:br>
            <a:r>
              <a:rPr lang="en-US" sz="2400" dirty="0">
                <a:solidFill>
                  <a:schemeClr val="bg1"/>
                </a:solidFill>
              </a:rPr>
              <a:t>• H1: More study hours per day are significantly</a:t>
            </a:r>
            <a:br>
              <a:rPr lang="en-US" sz="2400" dirty="0">
                <a:solidFill>
                  <a:schemeClr val="bg1"/>
                </a:solidFill>
              </a:rPr>
            </a:br>
            <a:r>
              <a:rPr lang="en-US" sz="2400" dirty="0">
                <a:solidFill>
                  <a:schemeClr val="bg1"/>
                </a:solidFill>
              </a:rPr>
              <a:t>associated with higher exam scores.</a:t>
            </a:r>
            <a:br>
              <a:rPr lang="en-US" sz="2400" dirty="0">
                <a:solidFill>
                  <a:schemeClr val="bg1"/>
                </a:solidFill>
              </a:rPr>
            </a:br>
            <a:r>
              <a:rPr lang="en-US" sz="2400" dirty="0">
                <a:solidFill>
                  <a:schemeClr val="bg1"/>
                </a:solidFill>
              </a:rPr>
              <a:t>• H2: Habits like sleep, diet, and exercise</a:t>
            </a:r>
            <a:br>
              <a:rPr lang="en-US" sz="2400" dirty="0">
                <a:solidFill>
                  <a:schemeClr val="bg1"/>
                </a:solidFill>
              </a:rPr>
            </a:br>
            <a:r>
              <a:rPr lang="en-US" sz="2400" dirty="0">
                <a:solidFill>
                  <a:schemeClr val="bg1"/>
                </a:solidFill>
              </a:rPr>
              <a:t>positively impact study hours.</a:t>
            </a:r>
            <a:br>
              <a:rPr lang="en-US" sz="2400" dirty="0">
                <a:solidFill>
                  <a:schemeClr val="bg1"/>
                </a:solidFill>
              </a:rPr>
            </a:br>
            <a:r>
              <a:rPr lang="en-US" sz="2400" dirty="0">
                <a:solidFill>
                  <a:schemeClr val="bg1"/>
                </a:solidFill>
              </a:rPr>
              <a:t>• H3: High screen time negatively impacts</a:t>
            </a:r>
            <a:br>
              <a:rPr lang="en-US" sz="2400" dirty="0">
                <a:solidFill>
                  <a:schemeClr val="bg1"/>
                </a:solidFill>
              </a:rPr>
            </a:br>
            <a:r>
              <a:rPr lang="en-US" sz="2400" dirty="0">
                <a:solidFill>
                  <a:schemeClr val="bg1"/>
                </a:solidFill>
              </a:rPr>
              <a:t>academic performance.</a:t>
            </a:r>
            <a:endParaRPr lang="en-US" dirty="0">
              <a:solidFill>
                <a:schemeClr val="bg1"/>
              </a:solidFill>
            </a:endParaRPr>
          </a:p>
        </p:txBody>
      </p:sp>
      <p:pic>
        <p:nvPicPr>
          <p:cNvPr id="10" name="Picture 9">
            <a:extLst>
              <a:ext uri="{FF2B5EF4-FFF2-40B4-BE49-F238E27FC236}">
                <a16:creationId xmlns:a16="http://schemas.microsoft.com/office/drawing/2014/main" id="{E489D481-2924-EEEE-B381-361B87CB5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75" y="272247"/>
            <a:ext cx="5970726" cy="6392770"/>
          </a:xfrm>
          <a:prstGeom prst="rect">
            <a:avLst/>
          </a:prstGeom>
        </p:spPr>
      </p:pic>
    </p:spTree>
    <p:extLst>
      <p:ext uri="{BB962C8B-B14F-4D97-AF65-F5344CB8AC3E}">
        <p14:creationId xmlns:p14="http://schemas.microsoft.com/office/powerpoint/2010/main" val="410011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5633-5D13-E385-74D4-93EEF0A37544}"/>
              </a:ext>
            </a:extLst>
          </p:cNvPr>
          <p:cNvSpPr>
            <a:spLocks noGrp="1"/>
          </p:cNvSpPr>
          <p:nvPr>
            <p:ph type="ctrTitle"/>
          </p:nvPr>
        </p:nvSpPr>
        <p:spPr/>
        <p:txBody>
          <a:bodyPr/>
          <a:lstStyle/>
          <a:p>
            <a:r>
              <a:rPr lang="en-US" dirty="0"/>
              <a:t>conclusion</a:t>
            </a:r>
          </a:p>
        </p:txBody>
      </p:sp>
      <p:pic>
        <p:nvPicPr>
          <p:cNvPr id="6" name="Picture Placeholder 5">
            <a:extLst>
              <a:ext uri="{FF2B5EF4-FFF2-40B4-BE49-F238E27FC236}">
                <a16:creationId xmlns:a16="http://schemas.microsoft.com/office/drawing/2014/main" id="{E5BDD8B6-D804-BBC3-87A9-A03174729B2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7914" r="7914"/>
          <a:stretch>
            <a:fillRect/>
          </a:stretch>
        </p:blipFill>
        <p:spPr/>
      </p:pic>
      <p:sp>
        <p:nvSpPr>
          <p:cNvPr id="4" name="Text Placeholder 3">
            <a:extLst>
              <a:ext uri="{FF2B5EF4-FFF2-40B4-BE49-F238E27FC236}">
                <a16:creationId xmlns:a16="http://schemas.microsoft.com/office/drawing/2014/main" id="{C0790935-7DE1-EBA4-32E7-17A3DF4DE1C1}"/>
              </a:ext>
            </a:extLst>
          </p:cNvPr>
          <p:cNvSpPr>
            <a:spLocks noGrp="1"/>
          </p:cNvSpPr>
          <p:nvPr>
            <p:ph type="body" sz="quarter" idx="11"/>
          </p:nvPr>
        </p:nvSpPr>
        <p:spPr>
          <a:xfrm>
            <a:off x="5995035" y="4121426"/>
            <a:ext cx="5791200" cy="2464904"/>
          </a:xfrm>
        </p:spPr>
        <p:txBody>
          <a:bodyPr/>
          <a:lstStyle/>
          <a:p>
            <a:r>
              <a:rPr lang="en-US" sz="2000" dirty="0"/>
              <a:t>• This project highlights how daily student</a:t>
            </a:r>
          </a:p>
          <a:p>
            <a:r>
              <a:rPr lang="en-US" sz="2000" dirty="0"/>
              <a:t>habits shape academic outcomes.</a:t>
            </a:r>
          </a:p>
          <a:p>
            <a:r>
              <a:rPr lang="en-US" sz="2000" dirty="0"/>
              <a:t>• - Encourage sleep, exercise, and healthy diets.</a:t>
            </a:r>
          </a:p>
          <a:p>
            <a:r>
              <a:rPr lang="en-US" sz="2000" dirty="0"/>
              <a:t>• - Minimize screen distractions.</a:t>
            </a:r>
          </a:p>
          <a:p>
            <a:r>
              <a:rPr lang="en-US" sz="2000" dirty="0"/>
              <a:t>• - Create study-supportive environments.</a:t>
            </a:r>
          </a:p>
          <a:p>
            <a:r>
              <a:rPr lang="en-US" sz="2000" dirty="0"/>
              <a:t>• Better habits = better performance.</a:t>
            </a:r>
          </a:p>
          <a:p>
            <a:endParaRPr lang="en-US" dirty="0"/>
          </a:p>
        </p:txBody>
      </p:sp>
    </p:spTree>
    <p:extLst>
      <p:ext uri="{BB962C8B-B14F-4D97-AF65-F5344CB8AC3E}">
        <p14:creationId xmlns:p14="http://schemas.microsoft.com/office/powerpoint/2010/main" val="301880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{575ABA27-3224-492A-BE2A-82BAE17E442B}tf78853419_win32</Template>
  <TotalTime>95</TotalTime>
  <Words>531</Words>
  <Application>Microsoft Office PowerPoint</Application>
  <PresentationFormat>Widescreen</PresentationFormat>
  <Paragraphs>51</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Franklin Gothic Book</vt:lpstr>
      <vt:lpstr>Franklin Gothic Demi</vt:lpstr>
      <vt:lpstr>Custom</vt:lpstr>
      <vt:lpstr>Analyzing Students’ Habits and Academic Performance   </vt:lpstr>
      <vt:lpstr>Questions we asked in the survey</vt:lpstr>
      <vt:lpstr>Now how did we collect the data ?</vt:lpstr>
      <vt:lpstr>Why We Did This Analysis?</vt:lpstr>
      <vt:lpstr>stop</vt:lpstr>
      <vt:lpstr>Key Hypotheses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Tamer Salah Hassan Qeshta</dc:creator>
  <cp:lastModifiedBy>belal nasr</cp:lastModifiedBy>
  <cp:revision>2</cp:revision>
  <dcterms:created xsi:type="dcterms:W3CDTF">2025-05-24T17:44:57Z</dcterms:created>
  <dcterms:modified xsi:type="dcterms:W3CDTF">2025-05-24T19:38:50Z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