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57" r:id="rId4"/>
    <p:sldId id="259" r:id="rId5"/>
    <p:sldId id="260" r:id="rId6"/>
    <p:sldId id="268" r:id="rId7"/>
    <p:sldId id="272" r:id="rId8"/>
    <p:sldId id="270" r:id="rId9"/>
    <p:sldId id="269" r:id="rId10"/>
    <p:sldId id="261" r:id="rId11"/>
    <p:sldId id="262" r:id="rId12"/>
    <p:sldId id="263" r:id="rId13"/>
    <p:sldId id="264" r:id="rId14"/>
    <p:sldId id="265" r:id="rId15"/>
    <p:sldId id="275" r:id="rId16"/>
    <p:sldId id="274" r:id="rId17"/>
    <p:sldId id="276" r:id="rId18"/>
    <p:sldId id="266" r:id="rId19"/>
    <p:sldId id="273" r:id="rId20"/>
    <p:sldId id="26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08:30:2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24575,'-3'3'0,"1"1"0,-1 0 0,1-1 0,0 1 0,0 0 0,0 0 0,0 0 0,1 0 0,0 1 0,-1-1 0,0 9 0,-2 52 0,4-49 0,-14 129 0,7-91 0,0 59 0,8 221 0,1-297 0,3 0 0,1 0 0,13 47 0,-5-29 0,-5-15 0,0-4 0,-1 1 0,-3 0 0,3 44 0,-5-29 0,3 0 0,2-1 0,16 54 0,-10-52 0,-4 0 0,8 92 0,-17 340 85,-3-232-1535,2-229-5376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08:30:2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111 261 24575,'-1'-4'0,"0"1"0,0 0 0,0 0 0,0 0 0,-1 0 0,1 0 0,-1 0 0,0 0 0,0 0 0,0 1 0,-5-5 0,-12-20 0,-30-68 0,29 41 0,23 122 0,3-41 0,1 0 0,14 33 0,-17-50 0,1 0 0,0-1 0,0 1 0,1-1 0,0 0 0,1 0 0,0-1 0,15 14 0,-20-20 0,0 0 0,0-1 0,0 0 0,0 1 0,0-1 0,0 0 0,0 0 0,1 0 0,-1 0 0,1 0 0,-1-1 0,0 1 0,1-1 0,-1 1 0,1-1 0,-1 0 0,1 0 0,-1 0 0,1 0 0,3-1 0,-2-1 0,0 1 0,0-1 0,0 0 0,-1 0 0,1 0 0,0 0 0,-1-1 0,1 0 0,-1 1 0,6-8 0,1-2 0,0-1 0,-1-1 0,0 0 0,-1 0 0,7-17 0,18-49 60,16-33-1485,-41 97-5401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E822-4047-75FA-EED3-422ADE8D5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656" y="914400"/>
            <a:ext cx="6236208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90000"/>
              </a:lnSpc>
              <a:spcAft>
                <a:spcPts val="800"/>
              </a:spcAft>
            </a:pPr>
            <a:r>
              <a:rPr lang="en-US" sz="2200" b="1" dirty="0">
                <a:effectLst/>
              </a:rPr>
              <a:t>Security System Project</a:t>
            </a:r>
            <a:br>
              <a:rPr lang="en-US" sz="2200" dirty="0">
                <a:effectLst/>
              </a:rPr>
            </a:br>
            <a:r>
              <a:rPr lang="en-US" sz="2200" b="1" dirty="0">
                <a:effectLst/>
              </a:rPr>
              <a:t>(Embedded Systems – CIE 408)</a:t>
            </a:r>
            <a:br>
              <a:rPr lang="en-US" sz="2200" b="1" dirty="0">
                <a:effectLst/>
              </a:rPr>
            </a:br>
            <a:r>
              <a:rPr lang="en-US" sz="2200" b="1" dirty="0">
                <a:effectLst/>
              </a:rPr>
              <a:t>Dr. Ahmed Sayed</a:t>
            </a:r>
            <a:br>
              <a:rPr lang="en-US" sz="2200" dirty="0">
                <a:effectLst/>
              </a:rPr>
            </a:br>
            <a:endParaRPr lang="en-US" sz="2200" dirty="0"/>
          </a:p>
        </p:txBody>
      </p:sp>
      <p:pic>
        <p:nvPicPr>
          <p:cNvPr id="4" name="Picture 3" descr="Digital padlock art">
            <a:extLst>
              <a:ext uri="{FF2B5EF4-FFF2-40B4-BE49-F238E27FC236}">
                <a16:creationId xmlns:a16="http://schemas.microsoft.com/office/drawing/2014/main" id="{C1E0C709-10CF-0DF4-780A-41BDD053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23" r="42698" b="2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CF1F48-6008-C3CC-A9DD-B73660BED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Belal Gamal -202101237</a:t>
            </a:r>
            <a:endParaRPr lang="en-US" dirty="0">
              <a:effectLst/>
            </a:endParaRPr>
          </a:p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Abd </a:t>
            </a:r>
            <a:r>
              <a:rPr lang="en-US" i="1" dirty="0" err="1">
                <a:effectLst/>
              </a:rPr>
              <a:t>Alrhman</a:t>
            </a:r>
            <a:r>
              <a:rPr lang="en-US" i="1" dirty="0">
                <a:effectLst/>
              </a:rPr>
              <a:t> Ahmed - 202101112</a:t>
            </a:r>
            <a:endParaRPr lang="en-US" dirty="0">
              <a:effectLst/>
            </a:endParaRPr>
          </a:p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Marwan Ahmed - 202101214</a:t>
            </a:r>
            <a:endParaRPr lang="en-US" dirty="0">
              <a:effectLst/>
            </a:endParaRPr>
          </a:p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Yousef Khaled – 202100191</a:t>
            </a:r>
            <a:endParaRPr lang="en-US" dirty="0">
              <a:effectLst/>
            </a:endParaRPr>
          </a:p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Mohamed Hosam - 202100975</a:t>
            </a:r>
            <a:endParaRPr lang="en-US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4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D94A6-4A89-106E-72B5-1397D56C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8" r="2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B21E-1C60-9426-1960-C08AFE79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158" y="5528235"/>
            <a:ext cx="10696574" cy="7709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ESP code (freertos)</a:t>
            </a:r>
            <a:br>
              <a:rPr lang="en-US" sz="2200">
                <a:solidFill>
                  <a:srgbClr val="FFFFFF"/>
                </a:solidFill>
              </a:rPr>
            </a:b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7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A8A9-C7D4-2334-B06C-E8F5CAD4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770" y="5852162"/>
            <a:ext cx="5965190" cy="7468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FreeRtos init </a:t>
            </a:r>
            <a:br>
              <a:rPr lang="en-US" sz="2200"/>
            </a:br>
            <a:endParaRPr lang="en-US" sz="22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CC765A-F84B-2C79-E35C-6DA65580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1229070"/>
            <a:ext cx="8252460" cy="43738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1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59CCD-852B-7A76-2A1B-06911C9B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Main()</a:t>
            </a:r>
            <a:br>
              <a:rPr lang="en-US" sz="3000"/>
            </a:br>
            <a:endParaRPr lang="en-US" sz="3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97174F-32E0-DB6B-269A-8D2ACF8D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4" r="24782"/>
          <a:stretch/>
        </p:blipFill>
        <p:spPr>
          <a:xfrm>
            <a:off x="800100" y="712915"/>
            <a:ext cx="10591800" cy="38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4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70B14-4570-8649-F2D4-042B6CBC1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59" y="1177348"/>
            <a:ext cx="3330906" cy="34410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Using Preemptive scheduling</a:t>
            </a:r>
            <a:br>
              <a:rPr lang="en-US" sz="3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3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8C00D2-5C5C-CBDA-8532-C1DF522C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5" y="1537263"/>
            <a:ext cx="7179970" cy="378743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0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26917-97D0-C74D-0504-F5E98155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Freertos logic</a:t>
            </a:r>
            <a:br>
              <a:rPr lang="en-US" sz="4000"/>
            </a:br>
            <a:endParaRPr lang="en-US" sz="4000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85AE0ABB-06B6-8FC4-EE72-4CB3721C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3" r="37587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435CA38-D274-D8C7-9F78-0959F8B3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Smoke Task (priority 3) preempts others.</a:t>
            </a:r>
          </a:p>
          <a:p>
            <a:pPr marL="342900" marR="0" lvl="0" indent="-22860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PIR Task (priority 2) is next in priority.</a:t>
            </a:r>
          </a:p>
          <a:p>
            <a:pPr marL="342900" marR="0" lvl="0" indent="-22860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Sound and Button Tasks (priority 1) share CPU time when higher-priority tasks are idle/delayed.</a:t>
            </a:r>
          </a:p>
          <a:p>
            <a:pPr marL="342900" marR="0" lvl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UART access is </a:t>
            </a:r>
            <a:r>
              <a:rPr lang="en-US" b="1">
                <a:effectLst/>
              </a:rPr>
              <a:t>mutex-protected</a:t>
            </a:r>
            <a:r>
              <a:rPr lang="en-US">
                <a:effectLst/>
              </a:rPr>
              <a:t> to avoid overlapping UART writes.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39D97-2E17-E345-AF6C-9A64A1EBF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59" y="1177348"/>
            <a:ext cx="3330906" cy="3441068"/>
          </a:xfrm>
        </p:spPr>
        <p:txBody>
          <a:bodyPr>
            <a:normAutofit/>
          </a:bodyPr>
          <a:lstStyle/>
          <a:p>
            <a:r>
              <a:rPr lang="en-US" sz="4200"/>
              <a:t>Mutex</a:t>
            </a:r>
            <a:br>
              <a:rPr lang="en-US" sz="4200"/>
            </a:br>
            <a:endParaRPr lang="en-US" sz="4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9867D7D-BD0F-6937-B5E4-1D5778C4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03" y="863602"/>
            <a:ext cx="6135034" cy="513475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9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19FB-41CE-829F-2D6D-3C9B1D189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156" y="5067363"/>
            <a:ext cx="3926285" cy="714511"/>
          </a:xfrm>
        </p:spPr>
        <p:txBody>
          <a:bodyPr anchor="t">
            <a:normAutofit/>
          </a:bodyPr>
          <a:lstStyle/>
          <a:p>
            <a:r>
              <a:rPr lang="en-US" dirty="0"/>
              <a:t>MUTEX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0486A-9AB9-4819-94A8-8739B443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442114"/>
            <a:ext cx="7097056" cy="434694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0299" y="4789617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5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E5A73-E4EB-62ED-3EFD-C0A9BBCC1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9947" y="4873451"/>
            <a:ext cx="1702067" cy="523621"/>
          </a:xfrm>
        </p:spPr>
        <p:txBody>
          <a:bodyPr>
            <a:normAutofit/>
          </a:bodyPr>
          <a:lstStyle/>
          <a:p>
            <a:r>
              <a:rPr lang="en-US" dirty="0"/>
              <a:t>MUTEX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sound task&#10;&#10;AI-generated content may be incorrect.">
            <a:extLst>
              <a:ext uri="{FF2B5EF4-FFF2-40B4-BE49-F238E27FC236}">
                <a16:creationId xmlns:a16="http://schemas.microsoft.com/office/drawing/2014/main" id="{7CBCFB5A-ABF6-1221-8CB0-11D4A2FB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2" y="847682"/>
            <a:ext cx="8605704" cy="51634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5FDE7-5F53-C149-1442-A7D6EA2F3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59" y="1177348"/>
            <a:ext cx="3330906" cy="3441068"/>
          </a:xfrm>
        </p:spPr>
        <p:txBody>
          <a:bodyPr>
            <a:normAutofit/>
          </a:bodyPr>
          <a:lstStyle/>
          <a:p>
            <a:r>
              <a:rPr lang="en-US" sz="4200" dirty="0"/>
              <a:t>Running time</a:t>
            </a:r>
            <a:br>
              <a:rPr lang="en-US" sz="4200" dirty="0"/>
            </a:br>
            <a:endParaRPr lang="en-US" sz="4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39156A-A31C-B6BF-39EA-6F18627C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03284"/>
              </p:ext>
            </p:extLst>
          </p:nvPr>
        </p:nvGraphicFramePr>
        <p:xfrm>
          <a:off x="722935" y="2488520"/>
          <a:ext cx="7179972" cy="190501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246804">
                  <a:extLst>
                    <a:ext uri="{9D8B030D-6E8A-4147-A177-3AD203B41FA5}">
                      <a16:colId xmlns:a16="http://schemas.microsoft.com/office/drawing/2014/main" val="392392111"/>
                    </a:ext>
                  </a:extLst>
                </a:gridCol>
                <a:gridCol w="1089847">
                  <a:extLst>
                    <a:ext uri="{9D8B030D-6E8A-4147-A177-3AD203B41FA5}">
                      <a16:colId xmlns:a16="http://schemas.microsoft.com/office/drawing/2014/main" val="999112430"/>
                    </a:ext>
                  </a:extLst>
                </a:gridCol>
                <a:gridCol w="993150">
                  <a:extLst>
                    <a:ext uri="{9D8B030D-6E8A-4147-A177-3AD203B41FA5}">
                      <a16:colId xmlns:a16="http://schemas.microsoft.com/office/drawing/2014/main" val="2599279521"/>
                    </a:ext>
                  </a:extLst>
                </a:gridCol>
                <a:gridCol w="1011368">
                  <a:extLst>
                    <a:ext uri="{9D8B030D-6E8A-4147-A177-3AD203B41FA5}">
                      <a16:colId xmlns:a16="http://schemas.microsoft.com/office/drawing/2014/main" val="1389217180"/>
                    </a:ext>
                  </a:extLst>
                </a:gridCol>
                <a:gridCol w="2838803">
                  <a:extLst>
                    <a:ext uri="{9D8B030D-6E8A-4147-A177-3AD203B41FA5}">
                      <a16:colId xmlns:a16="http://schemas.microsoft.com/office/drawing/2014/main" val="2578180026"/>
                    </a:ext>
                  </a:extLst>
                </a:gridCol>
              </a:tblGrid>
              <a:tr h="758778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Task</a:t>
                      </a:r>
                    </a:p>
                  </a:txBody>
                  <a:tcPr marL="104937" marR="80721" marT="80721" marB="80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Scheduled Start Times (ms)</a:t>
                      </a:r>
                    </a:p>
                  </a:txBody>
                  <a:tcPr marL="104937" marR="80721" marT="80721" marB="80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Execution Time (ms)</a:t>
                      </a:r>
                    </a:p>
                  </a:txBody>
                  <a:tcPr marL="104937" marR="80721" marT="80721" marB="80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Delay Between Runs (ms)</a:t>
                      </a:r>
                    </a:p>
                  </a:txBody>
                  <a:tcPr marL="104937" marR="80721" marT="80721" marB="80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 err="1">
                          <a:solidFill>
                            <a:schemeClr val="bg1"/>
                          </a:solidFill>
                        </a:rPr>
                        <a:t>vTaskDelay</a:t>
                      </a:r>
                      <a:r>
                        <a:rPr lang="en-US" sz="1200" b="0" cap="none" spc="0" dirty="0">
                          <a:solidFill>
                            <a:schemeClr val="bg1"/>
                          </a:solidFill>
                        </a:rPr>
                        <a:t> Equivalent</a:t>
                      </a:r>
                    </a:p>
                  </a:txBody>
                  <a:tcPr marL="104937" marR="80721" marT="80721" marB="80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441830"/>
                  </a:ext>
                </a:extLst>
              </a:tr>
              <a:tr h="382080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Smoke_Task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4937" marR="80721" marT="80721" marB="80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0, 200, 400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vTaskDelay(pdMS_TO_TICKS(200))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346513"/>
                  </a:ext>
                </a:extLst>
              </a:tr>
              <a:tr h="382080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PIR_Task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50, 250, 450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vTaskDelay(pdMS_TO_TICKS(200))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885156"/>
                  </a:ext>
                </a:extLst>
              </a:tr>
              <a:tr h="382080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Sound_Task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4937" marR="80721" marT="80721" marB="80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100, 300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</a:rPr>
                        <a:t>vTaskDelay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</a:rPr>
                        <a:t>pdMS_TO_TICKS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(200))</a:t>
                      </a:r>
                    </a:p>
                  </a:txBody>
                  <a:tcPr marL="104937" marR="80721" marT="80721" marB="8072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203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66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F8C59-3C63-175E-3269-F27D374128C3}"/>
              </a:ext>
            </a:extLst>
          </p:cNvPr>
          <p:cNvCxnSpPr/>
          <p:nvPr/>
        </p:nvCxnSpPr>
        <p:spPr>
          <a:xfrm flipV="1">
            <a:off x="2802194" y="4463845"/>
            <a:ext cx="0" cy="33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A8D76-6EDA-0453-5DAF-7D69607F35DE}"/>
              </a:ext>
            </a:extLst>
          </p:cNvPr>
          <p:cNvCxnSpPr/>
          <p:nvPr/>
        </p:nvCxnSpPr>
        <p:spPr>
          <a:xfrm flipV="1">
            <a:off x="3770671" y="3094703"/>
            <a:ext cx="0" cy="33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F4655748-A7B8-9A40-73FC-ABE3AB95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659601"/>
            <a:ext cx="9988061" cy="55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96823-4E6C-0209-0F7C-292750D2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4000"/>
              <a:t>Block Diagram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cloud&#10;&#10;AI-generated content may be incorrect.">
            <a:extLst>
              <a:ext uri="{FF2B5EF4-FFF2-40B4-BE49-F238E27FC236}">
                <a16:creationId xmlns:a16="http://schemas.microsoft.com/office/drawing/2014/main" id="{3745C706-4585-F909-821B-4B5EB4BB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4927"/>
            <a:ext cx="7353299" cy="42281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19D8FF-AA76-6753-5E61-1E8785C5C8D8}"/>
                  </a:ext>
                </a:extLst>
              </p14:cNvPr>
              <p14:cNvContentPartPr/>
              <p14:nvPr/>
            </p14:nvContentPartPr>
            <p14:xfrm>
              <a:off x="10459851" y="2401145"/>
              <a:ext cx="61560" cy="91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19D8FF-AA76-6753-5E61-1E8785C5C8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51211" y="2392505"/>
                <a:ext cx="7920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82E76B-B0B6-CBA1-2A5B-17FC95DDB48E}"/>
                  </a:ext>
                </a:extLst>
              </p14:cNvPr>
              <p14:cNvContentPartPr/>
              <p14:nvPr/>
            </p14:nvContentPartPr>
            <p14:xfrm>
              <a:off x="10480731" y="3232385"/>
              <a:ext cx="127080" cy="12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82E76B-B0B6-CBA1-2A5B-17FC95DDB4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71731" y="3223385"/>
                <a:ext cx="14472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29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8FD8-681F-2DBF-99D9-DE04A9E3F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Aft>
                <a:spcPts val="800"/>
              </a:spcAft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Mutex Use:</a:t>
            </a:r>
            <a:b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Only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one task prints via UART3 at a time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b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Prevents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overlapping strings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garbled output, and bus conflict.</a:t>
            </a:r>
            <a:b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2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Key">
            <a:extLst>
              <a:ext uri="{FF2B5EF4-FFF2-40B4-BE49-F238E27FC236}">
                <a16:creationId xmlns:a16="http://schemas.microsoft.com/office/drawing/2014/main" id="{1CCA198E-D7EB-1F90-C369-62E75D2E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4958-11C0-3BED-95FE-3213058AB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4000"/>
              <a:t>Thanks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A2A8248-52D3-8DD4-561A-F65650A3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632D-013A-7D2F-66EC-67A76C195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3700"/>
              <a:t>Components </a:t>
            </a:r>
            <a:br>
              <a:rPr lang="en-US" sz="3700"/>
            </a:br>
            <a:endParaRPr lang="en-US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AEED2F-2134-590D-ED26-6EFD6DCE1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23118"/>
              </p:ext>
            </p:extLst>
          </p:nvPr>
        </p:nvGraphicFramePr>
        <p:xfrm>
          <a:off x="4038600" y="1218529"/>
          <a:ext cx="7353299" cy="4420953"/>
        </p:xfrm>
        <a:graphic>
          <a:graphicData uri="http://schemas.openxmlformats.org/drawingml/2006/table">
            <a:tbl>
              <a:tblPr firstRow="1" firstCol="1" bandRow="1"/>
              <a:tblGrid>
                <a:gridCol w="4101332">
                  <a:extLst>
                    <a:ext uri="{9D8B030D-6E8A-4147-A177-3AD203B41FA5}">
                      <a16:colId xmlns:a16="http://schemas.microsoft.com/office/drawing/2014/main" val="22793530"/>
                    </a:ext>
                  </a:extLst>
                </a:gridCol>
                <a:gridCol w="3251967">
                  <a:extLst>
                    <a:ext uri="{9D8B030D-6E8A-4147-A177-3AD203B41FA5}">
                      <a16:colId xmlns:a16="http://schemas.microsoft.com/office/drawing/2014/main" val="2370259528"/>
                    </a:ext>
                  </a:extLst>
                </a:gridCol>
              </a:tblGrid>
              <a:tr h="664865"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17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Tiva C Series Microcontroller (TM4C123G)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Borrow from the lab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476030"/>
                  </a:ext>
                </a:extLst>
              </a:tr>
              <a:tr h="404393"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17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ESP8266 NodeMCU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180 LE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552805"/>
                  </a:ext>
                </a:extLst>
              </a:tr>
              <a:tr h="404393"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17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PIR Motion Sensor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60 LE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817354"/>
                  </a:ext>
                </a:extLst>
              </a:tr>
              <a:tr h="404393"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17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Sound Sensor Module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65 LE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88296"/>
                  </a:ext>
                </a:extLst>
              </a:tr>
              <a:tr h="664865"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17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LCD Display (16x2 with I2C adapter)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95 LE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175253"/>
                  </a:ext>
                </a:extLst>
              </a:tr>
              <a:tr h="664865"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17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5V Power Adapter (1A-2A output)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70 LE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75641"/>
                  </a:ext>
                </a:extLst>
              </a:tr>
              <a:tr h="404393"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17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LEDs &amp; Buzzer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35 LE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910139"/>
                  </a:ext>
                </a:extLst>
              </a:tr>
              <a:tr h="404393"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17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Breadboard &amp; Jumper Wires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20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25 LE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377877"/>
                  </a:ext>
                </a:extLst>
              </a:tr>
              <a:tr h="404393"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17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Resistors &amp; Capacitors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0" marR="0"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3418205" algn="l"/>
                        </a:tabLst>
                      </a:pPr>
                      <a:r>
                        <a:rPr lang="en-US" sz="20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15 LE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36" marR="84936" marT="11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52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4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A5952-5DA9-0E41-4AEA-0BB9BD796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9165" y="1361440"/>
            <a:ext cx="3324281" cy="2694640"/>
          </a:xfrm>
        </p:spPr>
        <p:txBody>
          <a:bodyPr anchor="b">
            <a:normAutofit/>
          </a:bodyPr>
          <a:lstStyle/>
          <a:p>
            <a:r>
              <a:rPr lang="en-US" sz="4400"/>
              <a:t>UART com. </a:t>
            </a:r>
            <a:br>
              <a:rPr lang="en-US" sz="4400"/>
            </a:br>
            <a:endParaRPr lang="en-US" sz="44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57EF10-DF47-700B-C963-AE587C22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1" y="1559270"/>
            <a:ext cx="7478918" cy="373945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A57F3-E78C-883C-1FF9-A1612059D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Hardware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evice with wires and a tablet&#10;&#10;AI-generated content may be incorrect.">
            <a:extLst>
              <a:ext uri="{FF2B5EF4-FFF2-40B4-BE49-F238E27FC236}">
                <a16:creationId xmlns:a16="http://schemas.microsoft.com/office/drawing/2014/main" id="{CDA00B02-E1A3-A06F-954D-F79372A6B3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6"/>
          <a:stretch/>
        </p:blipFill>
        <p:spPr bwMode="auto">
          <a:xfrm>
            <a:off x="6515100" y="10"/>
            <a:ext cx="567690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86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A1C2F-A2CC-C420-AADA-317C3CE65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770" y="5852162"/>
            <a:ext cx="5965190" cy="7468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FireBase</a:t>
            </a:r>
            <a:br>
              <a:rPr lang="en-US" sz="2200"/>
            </a:b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EACD3-8E5E-3BA1-4DD8-90E48BCC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1414750"/>
            <a:ext cx="8252460" cy="418812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5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A66E1-2642-B840-88B4-6CCA832E5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n-US" dirty="0"/>
              <a:t>images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6A6DB8-8E55-AE44-493F-8DE7B57D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31558"/>
          <a:stretch/>
        </p:blipFill>
        <p:spPr>
          <a:xfrm>
            <a:off x="800100" y="712915"/>
            <a:ext cx="10591800" cy="38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9FC2B-8B70-4CA8-FEC7-F1B975569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3700"/>
              <a:t>BLIP predictions</a:t>
            </a:r>
            <a:br>
              <a:rPr lang="en-US" sz="3700"/>
            </a:br>
            <a:r>
              <a:rPr lang="en-US" sz="3700"/>
              <a:t> </a:t>
            </a:r>
            <a:br>
              <a:rPr lang="en-US" sz="3700"/>
            </a:br>
            <a:endParaRPr lang="en-US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23A6E9-72D4-FEC0-95C8-89750682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2271551"/>
            <a:ext cx="1188885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4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A1040-DE3E-56A9-1D4E-C0694E489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4000"/>
              <a:t>Mobile App (flutter)</a:t>
            </a:r>
            <a:br>
              <a:rPr lang="en-US" sz="4000"/>
            </a:br>
            <a:endParaRPr lang="en-US" sz="4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254073-CE28-85D1-68ED-C6B9CB81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80377"/>
            <a:ext cx="7353299" cy="38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418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306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Calisto MT</vt:lpstr>
      <vt:lpstr>Times New Roman</vt:lpstr>
      <vt:lpstr>Univers Condensed</vt:lpstr>
      <vt:lpstr>ChronicleVTI</vt:lpstr>
      <vt:lpstr>Security System Project (Embedded Systems – CIE 408) Dr. Ahmed Sayed </vt:lpstr>
      <vt:lpstr>Block Diagram</vt:lpstr>
      <vt:lpstr>Components  </vt:lpstr>
      <vt:lpstr>UART com.  </vt:lpstr>
      <vt:lpstr>Hardware </vt:lpstr>
      <vt:lpstr>FireBase </vt:lpstr>
      <vt:lpstr>images</vt:lpstr>
      <vt:lpstr>BLIP predictions   </vt:lpstr>
      <vt:lpstr>Mobile App (flutter) </vt:lpstr>
      <vt:lpstr>ESP code (freertos) </vt:lpstr>
      <vt:lpstr>FreeRtos init  </vt:lpstr>
      <vt:lpstr>Main() </vt:lpstr>
      <vt:lpstr>Using Preemptive scheduling   </vt:lpstr>
      <vt:lpstr>Freertos logic </vt:lpstr>
      <vt:lpstr>Mutex </vt:lpstr>
      <vt:lpstr>PowerPoint Presentation</vt:lpstr>
      <vt:lpstr>PowerPoint Presentation</vt:lpstr>
      <vt:lpstr>Running time </vt:lpstr>
      <vt:lpstr>PowerPoint Presentation</vt:lpstr>
      <vt:lpstr>Mutex Use:  Only one task prints via UART3 at a time. Prevents overlapping strings, garbled output, and bus conflict.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Belal Gamal Ragab</dc:creator>
  <cp:lastModifiedBy>Belal Gamal Ragab</cp:lastModifiedBy>
  <cp:revision>13</cp:revision>
  <dcterms:created xsi:type="dcterms:W3CDTF">2025-05-09T15:01:07Z</dcterms:created>
  <dcterms:modified xsi:type="dcterms:W3CDTF">2025-05-13T00:51:23Z</dcterms:modified>
</cp:coreProperties>
</file>