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94" r:id="rId9"/>
    <p:sldId id="295" r:id="rId10"/>
    <p:sldId id="296" r:id="rId11"/>
    <p:sldId id="264" r:id="rId12"/>
    <p:sldId id="274" r:id="rId13"/>
  </p:sldIdLst>
  <p:sldSz cx="9144000" cy="5143500" type="screen16x9"/>
  <p:notesSz cx="6858000" cy="9144000"/>
  <p:embeddedFontLst>
    <p:embeddedFont>
      <p:font typeface="Bree Serif" panose="020B0604020202020204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Didact Gothic" panose="00000500000000000000" pitchFamily="2" charset="0"/>
      <p:regular r:id="rId24"/>
    </p:embeddedFont>
    <p:embeddedFont>
      <p:font typeface="Impact" panose="020B0806030902050204" pitchFamily="34" charset="0"/>
      <p:regular r:id="rId25"/>
    </p:embeddedFont>
    <p:embeddedFont>
      <p:font typeface="Mangal" panose="02040503050203030202" pitchFamily="18" charset="0"/>
      <p:regular r:id="rId26"/>
      <p:bold r:id="rId27"/>
    </p:embeddedFont>
    <p:embeddedFont>
      <p:font typeface="Roboto Black" panose="02000000000000000000" pitchFamily="2" charset="0"/>
      <p:bold r:id="rId28"/>
      <p:boldItalic r:id="rId29"/>
    </p:embeddedFont>
    <p:embeddedFont>
      <p:font typeface="Roboto Light" panose="02000000000000000000" pitchFamily="2" charset="0"/>
      <p:regular r:id="rId30"/>
      <p:bold r:id="rId31"/>
      <p:italic r:id="rId32"/>
      <p:boldItalic r:id="rId33"/>
    </p:embeddedFont>
    <p:embeddedFont>
      <p:font typeface="Roboto Mono Thin" panose="020B0604020202020204" charset="0"/>
      <p:regular r:id="rId34"/>
      <p:bold r:id="rId35"/>
      <p:italic r:id="rId36"/>
      <p:boldItalic r:id="rId37"/>
    </p:embeddedFont>
    <p:embeddedFont>
      <p:font typeface="Roboto Thin" panose="02000000000000000000" pitchFamily="2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06F2F2-3397-42BC-B977-03A1D4C011FF}">
  <a:tblStyle styleId="{8806F2F2-3397-42BC-B977-03A1D4C011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62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font" Target="fonts/font25.fntdata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font" Target="fonts/font23.fntdata"/><Relationship Id="rId40" Type="http://schemas.openxmlformats.org/officeDocument/2006/relationships/font" Target="fonts/font26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font" Target="fonts/font22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font" Target="fonts/font21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font" Target="fonts/font24.fntdata"/><Relationship Id="rId20" Type="http://schemas.openxmlformats.org/officeDocument/2006/relationships/font" Target="fonts/font6.fntdata"/><Relationship Id="rId41" Type="http://schemas.openxmlformats.org/officeDocument/2006/relationships/font" Target="fonts/font2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4306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2984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0696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237374" y="3670025"/>
            <a:ext cx="3638401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Video Games Store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Belal Elhalles - 202011235</a:t>
            </a:r>
            <a:endParaRPr dirty="0"/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9;p22">
            <a:extLst>
              <a:ext uri="{FF2B5EF4-FFF2-40B4-BE49-F238E27FC236}">
                <a16:creationId xmlns:a16="http://schemas.microsoft.com/office/drawing/2014/main" id="{2CF9845A-4340-BA15-4FE5-96146D971B93}"/>
              </a:ext>
            </a:extLst>
          </p:cNvPr>
          <p:cNvSpPr txBox="1">
            <a:spLocks/>
          </p:cNvSpPr>
          <p:nvPr/>
        </p:nvSpPr>
        <p:spPr>
          <a:xfrm>
            <a:off x="5161996" y="1418388"/>
            <a:ext cx="3008089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Fundamentals Of Web Design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9"/>
          <p:cNvSpPr/>
          <p:nvPr/>
        </p:nvSpPr>
        <p:spPr>
          <a:xfrm rot="10800000">
            <a:off x="5218442" y="1801936"/>
            <a:ext cx="3267278" cy="1707847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9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Cart Page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458" name="Google Shape;458;p29"/>
          <p:cNvCxnSpPr/>
          <p:nvPr/>
        </p:nvCxnSpPr>
        <p:spPr>
          <a:xfrm>
            <a:off x="5882725" y="1195336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8" name="Google Shape;558;p29"/>
          <p:cNvSpPr txBox="1">
            <a:spLocks noGrp="1"/>
          </p:cNvSpPr>
          <p:nvPr>
            <p:ph type="ctrTitle" idx="3"/>
          </p:nvPr>
        </p:nvSpPr>
        <p:spPr>
          <a:xfrm>
            <a:off x="6007225" y="1350474"/>
            <a:ext cx="2387380" cy="21593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E2A47"/>
                </a:solidFill>
              </a:rPr>
              <a:t>The Cart Page has three different products displayed, one from each section. You could modify the quantity; you can see a brief description of each product. There is a summary with the subtotal then the total including the discounts and shipping fees. Finally, a Checkout button.</a:t>
            </a:r>
            <a:endParaRPr dirty="0">
              <a:solidFill>
                <a:srgbClr val="0E2A47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026A65-D4FD-D973-D247-30037D221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00" y="637927"/>
            <a:ext cx="4867914" cy="23942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0E1791-958A-54C4-2ACA-4AD69AE86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200" y="3032151"/>
            <a:ext cx="4867914" cy="137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158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External Links</a:t>
            </a:r>
            <a:endParaRPr dirty="0"/>
          </a:p>
        </p:txBody>
      </p:sp>
      <p:sp>
        <p:nvSpPr>
          <p:cNvPr id="564" name="Google Shape;564;p30"/>
          <p:cNvSpPr txBox="1">
            <a:spLocks noGrp="1"/>
          </p:cNvSpPr>
          <p:nvPr>
            <p:ph type="subTitle" idx="1"/>
          </p:nvPr>
        </p:nvSpPr>
        <p:spPr>
          <a:xfrm>
            <a:off x="2998112" y="3634192"/>
            <a:ext cx="3010327" cy="14354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dirty="0"/>
              <a:t>&lt;link rel="stylesheet" href="../src/css/styles.css"&gt; </a:t>
            </a:r>
            <a:r>
              <a:rPr lang="en-US" sz="900" b="1" dirty="0"/>
              <a:t>Header/NavBar +products css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dirty="0"/>
              <a:t>&lt;link rel="stylesheet" href="../src/css/index.css"&gt; </a:t>
            </a:r>
            <a:r>
              <a:rPr lang="en-US" sz="900" b="1" dirty="0"/>
              <a:t>Home</a:t>
            </a:r>
            <a:r>
              <a:rPr lang="en-US" sz="900" dirty="0"/>
              <a:t> </a:t>
            </a:r>
            <a:r>
              <a:rPr lang="en-US" sz="900" b="1" dirty="0"/>
              <a:t>Page css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dirty="0"/>
              <a:t>&lt;link rel="stylesheet" href="../src/css/footer.css"&gt; </a:t>
            </a:r>
            <a:r>
              <a:rPr lang="en-US" sz="900" b="1" dirty="0"/>
              <a:t>Footer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dirty="0"/>
              <a:t>&lt;link rel="stylesheet" href="../src/css/abtme.css"&gt; </a:t>
            </a:r>
            <a:r>
              <a:rPr lang="en-US" sz="900" b="1" dirty="0"/>
              <a:t>About me CSS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dirty="0"/>
              <a:t>&lt;link rel="stylesheet" href="../src/css/cart.css"&gt; </a:t>
            </a:r>
            <a:r>
              <a:rPr lang="en-US" sz="900" b="1" dirty="0"/>
              <a:t>Cart CSS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/>
          </a:p>
        </p:txBody>
      </p:sp>
      <p:sp>
        <p:nvSpPr>
          <p:cNvPr id="565" name="Google Shape;565;p30"/>
          <p:cNvSpPr txBox="1">
            <a:spLocks noGrp="1"/>
          </p:cNvSpPr>
          <p:nvPr>
            <p:ph type="subTitle" idx="2"/>
          </p:nvPr>
        </p:nvSpPr>
        <p:spPr>
          <a:xfrm>
            <a:off x="5999624" y="3688359"/>
            <a:ext cx="3199550" cy="10598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"stylesheet"</a:t>
            </a:r>
            <a: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"https://stackpath.bootstrapcdn.</a:t>
            </a:r>
            <a:r>
              <a:rPr lang="en-US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com/bootstrap/4.3.1/css/bootstrap.min.css"</a:t>
            </a:r>
            <a:r>
              <a:rPr lang="en-US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crossorigin</a:t>
            </a:r>
            <a: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"anonymous"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&lt;</a:t>
            </a:r>
            <a:r>
              <a:rPr lang="en-US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"https://kit.fontawesome.com/81d205404b.js"</a:t>
            </a:r>
            <a:r>
              <a:rPr lang="en-US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crossorigin</a:t>
            </a:r>
            <a: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"anonymous"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US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566" name="Google Shape;566;p30"/>
          <p:cNvSpPr txBox="1">
            <a:spLocks noGrp="1"/>
          </p:cNvSpPr>
          <p:nvPr>
            <p:ph type="subTitle" idx="3"/>
          </p:nvPr>
        </p:nvSpPr>
        <p:spPr>
          <a:xfrm>
            <a:off x="232389" y="3616885"/>
            <a:ext cx="2380091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"../src/</a:t>
            </a:r>
            <a:r>
              <a:rPr lang="en-US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/JavaScript.js"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US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rgbClr val="80808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Products Display code + Cart counter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/>
              <a:t>CSS</a:t>
            </a:r>
            <a:endParaRPr sz="900" dirty="0"/>
          </a:p>
        </p:txBody>
      </p:sp>
      <p:sp>
        <p:nvSpPr>
          <p:cNvPr id="568" name="Google Shape;568;p30"/>
          <p:cNvSpPr txBox="1">
            <a:spLocks noGrp="1"/>
          </p:cNvSpPr>
          <p:nvPr>
            <p:ph type="ctrTitle" idx="4"/>
          </p:nvPr>
        </p:nvSpPr>
        <p:spPr>
          <a:xfrm>
            <a:off x="6533260" y="356496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/>
              <a:t>BooStrap</a:t>
            </a:r>
            <a:endParaRPr sz="900" dirty="0"/>
          </a:p>
        </p:txBody>
      </p:sp>
      <p:sp>
        <p:nvSpPr>
          <p:cNvPr id="569" name="Google Shape;569;p30"/>
          <p:cNvSpPr txBox="1">
            <a:spLocks noGrp="1"/>
          </p:cNvSpPr>
          <p:nvPr>
            <p:ph type="ctrTitle" idx="5"/>
          </p:nvPr>
        </p:nvSpPr>
        <p:spPr>
          <a:xfrm>
            <a:off x="384435" y="346686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/>
              <a:t>JavaScript</a:t>
            </a:r>
            <a:endParaRPr sz="900" dirty="0"/>
          </a:p>
        </p:txBody>
      </p:sp>
      <p:sp>
        <p:nvSpPr>
          <p:cNvPr id="575" name="Google Shape;575;p30"/>
          <p:cNvSpPr/>
          <p:nvPr/>
        </p:nvSpPr>
        <p:spPr>
          <a:xfrm>
            <a:off x="4057680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0"/>
          <p:cNvSpPr/>
          <p:nvPr/>
        </p:nvSpPr>
        <p:spPr>
          <a:xfrm>
            <a:off x="3855009" y="3140312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30"/>
          <p:cNvSpPr/>
          <p:nvPr/>
        </p:nvSpPr>
        <p:spPr>
          <a:xfrm>
            <a:off x="4551923" y="2264371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30"/>
          <p:cNvSpPr/>
          <p:nvPr/>
        </p:nvSpPr>
        <p:spPr>
          <a:xfrm>
            <a:off x="4207470" y="2012389"/>
            <a:ext cx="727410" cy="641005"/>
          </a:xfrm>
          <a:custGeom>
            <a:avLst/>
            <a:gdLst/>
            <a:ahLst/>
            <a:cxnLst/>
            <a:rect l="l" t="t" r="r" b="b"/>
            <a:pathLst>
              <a:path w="38692" h="34096" extrusionOk="0">
                <a:moveTo>
                  <a:pt x="19326" y="0"/>
                </a:moveTo>
                <a:cubicBezTo>
                  <a:pt x="17171" y="0"/>
                  <a:pt x="14983" y="412"/>
                  <a:pt x="12869" y="1282"/>
                </a:cubicBezTo>
                <a:cubicBezTo>
                  <a:pt x="4177" y="4947"/>
                  <a:pt x="1" y="14917"/>
                  <a:pt x="3665" y="23525"/>
                </a:cubicBezTo>
                <a:cubicBezTo>
                  <a:pt x="6374" y="30104"/>
                  <a:pt x="12745" y="34096"/>
                  <a:pt x="19452" y="34096"/>
                </a:cubicBezTo>
                <a:cubicBezTo>
                  <a:pt x="21606" y="34096"/>
                  <a:pt x="23795" y="33684"/>
                  <a:pt x="25908" y="32814"/>
                </a:cubicBezTo>
                <a:cubicBezTo>
                  <a:pt x="34601" y="29149"/>
                  <a:pt x="38692" y="19264"/>
                  <a:pt x="35112" y="10571"/>
                </a:cubicBezTo>
                <a:cubicBezTo>
                  <a:pt x="32403" y="3992"/>
                  <a:pt x="26032" y="0"/>
                  <a:pt x="19326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30"/>
          <p:cNvSpPr/>
          <p:nvPr/>
        </p:nvSpPr>
        <p:spPr>
          <a:xfrm>
            <a:off x="4116163" y="1992067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29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2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59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C1BCD90-6C05-BC8E-DD3B-F493C7EDE71F}"/>
              </a:ext>
            </a:extLst>
          </p:cNvPr>
          <p:cNvGrpSpPr/>
          <p:nvPr/>
        </p:nvGrpSpPr>
        <p:grpSpPr>
          <a:xfrm>
            <a:off x="676929" y="1879024"/>
            <a:ext cx="1432353" cy="1535913"/>
            <a:chOff x="1916500" y="1879988"/>
            <a:chExt cx="1432353" cy="1535913"/>
          </a:xfrm>
        </p:grpSpPr>
        <p:sp>
          <p:nvSpPr>
            <p:cNvPr id="570" name="Google Shape;570;p30"/>
            <p:cNvSpPr/>
            <p:nvPr/>
          </p:nvSpPr>
          <p:spPr>
            <a:xfrm>
              <a:off x="1916500" y="3140312"/>
              <a:ext cx="1432353" cy="275589"/>
            </a:xfrm>
            <a:custGeom>
              <a:avLst/>
              <a:gdLst/>
              <a:ahLst/>
              <a:cxnLst/>
              <a:rect l="l" t="t" r="r" b="b"/>
              <a:pathLst>
                <a:path w="76189" h="14659" extrusionOk="0">
                  <a:moveTo>
                    <a:pt x="1108" y="1"/>
                  </a:moveTo>
                  <a:cubicBezTo>
                    <a:pt x="511" y="1"/>
                    <a:pt x="0" y="512"/>
                    <a:pt x="0" y="1109"/>
                  </a:cubicBezTo>
                  <a:lnTo>
                    <a:pt x="0" y="13636"/>
                  </a:lnTo>
                  <a:cubicBezTo>
                    <a:pt x="0" y="14318"/>
                    <a:pt x="533" y="14659"/>
                    <a:pt x="1065" y="14659"/>
                  </a:cubicBezTo>
                  <a:cubicBezTo>
                    <a:pt x="1598" y="14659"/>
                    <a:pt x="2131" y="14318"/>
                    <a:pt x="2131" y="13636"/>
                  </a:cubicBezTo>
                  <a:lnTo>
                    <a:pt x="2131" y="2131"/>
                  </a:lnTo>
                  <a:lnTo>
                    <a:pt x="74058" y="2131"/>
                  </a:lnTo>
                  <a:lnTo>
                    <a:pt x="74058" y="13636"/>
                  </a:lnTo>
                  <a:cubicBezTo>
                    <a:pt x="74058" y="14233"/>
                    <a:pt x="74569" y="14659"/>
                    <a:pt x="75166" y="14659"/>
                  </a:cubicBezTo>
                  <a:cubicBezTo>
                    <a:pt x="75763" y="14659"/>
                    <a:pt x="76189" y="14233"/>
                    <a:pt x="76189" y="13636"/>
                  </a:cubicBezTo>
                  <a:lnTo>
                    <a:pt x="76189" y="1109"/>
                  </a:lnTo>
                  <a:cubicBezTo>
                    <a:pt x="76189" y="512"/>
                    <a:pt x="75763" y="1"/>
                    <a:pt x="75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0"/>
            <p:cNvSpPr/>
            <p:nvPr/>
          </p:nvSpPr>
          <p:spPr>
            <a:xfrm>
              <a:off x="2118344" y="1879988"/>
              <a:ext cx="1028623" cy="905784"/>
            </a:xfrm>
            <a:custGeom>
              <a:avLst/>
              <a:gdLst/>
              <a:ahLst/>
              <a:cxnLst/>
              <a:rect l="l" t="t" r="r" b="b"/>
              <a:pathLst>
                <a:path w="54714" h="48180" extrusionOk="0">
                  <a:moveTo>
                    <a:pt x="27354" y="1"/>
                  </a:moveTo>
                  <a:cubicBezTo>
                    <a:pt x="24282" y="1"/>
                    <a:pt x="21161" y="594"/>
                    <a:pt x="18153" y="1847"/>
                  </a:cubicBezTo>
                  <a:cubicBezTo>
                    <a:pt x="5881" y="6960"/>
                    <a:pt x="1" y="21022"/>
                    <a:pt x="5114" y="33294"/>
                  </a:cubicBezTo>
                  <a:cubicBezTo>
                    <a:pt x="8974" y="42558"/>
                    <a:pt x="17933" y="48179"/>
                    <a:pt x="27372" y="48179"/>
                  </a:cubicBezTo>
                  <a:cubicBezTo>
                    <a:pt x="30437" y="48179"/>
                    <a:pt x="33553" y="47586"/>
                    <a:pt x="36561" y="46333"/>
                  </a:cubicBezTo>
                  <a:cubicBezTo>
                    <a:pt x="48918" y="41220"/>
                    <a:pt x="54713" y="27158"/>
                    <a:pt x="49600" y="14886"/>
                  </a:cubicBezTo>
                  <a:cubicBezTo>
                    <a:pt x="45805" y="5622"/>
                    <a:pt x="36813" y="1"/>
                    <a:pt x="273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D6C1AB7-D5CF-B1D5-BBC6-0B0D5AA842EB}"/>
                </a:ext>
              </a:extLst>
            </p:cNvPr>
            <p:cNvGrpSpPr/>
            <p:nvPr/>
          </p:nvGrpSpPr>
          <p:grpSpPr>
            <a:xfrm>
              <a:off x="2177636" y="1992067"/>
              <a:ext cx="818716" cy="1188372"/>
              <a:chOff x="2177636" y="1992067"/>
              <a:chExt cx="818716" cy="1188372"/>
            </a:xfrm>
          </p:grpSpPr>
          <p:sp>
            <p:nvSpPr>
              <p:cNvPr id="572" name="Google Shape;572;p30"/>
              <p:cNvSpPr/>
              <p:nvPr/>
            </p:nvSpPr>
            <p:spPr>
              <a:xfrm>
                <a:off x="2613395" y="2264371"/>
                <a:ext cx="40082" cy="916068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48727" extrusionOk="0">
                    <a:moveTo>
                      <a:pt x="1066" y="1"/>
                    </a:moveTo>
                    <a:cubicBezTo>
                      <a:pt x="533" y="1"/>
                      <a:pt x="1" y="363"/>
                      <a:pt x="1" y="1087"/>
                    </a:cubicBezTo>
                    <a:lnTo>
                      <a:pt x="1" y="47704"/>
                    </a:lnTo>
                    <a:cubicBezTo>
                      <a:pt x="1" y="48300"/>
                      <a:pt x="427" y="48726"/>
                      <a:pt x="1023" y="48726"/>
                    </a:cubicBezTo>
                    <a:cubicBezTo>
                      <a:pt x="1620" y="48726"/>
                      <a:pt x="2131" y="48300"/>
                      <a:pt x="2131" y="47704"/>
                    </a:cubicBezTo>
                    <a:lnTo>
                      <a:pt x="2131" y="1087"/>
                    </a:lnTo>
                    <a:cubicBezTo>
                      <a:pt x="2131" y="363"/>
                      <a:pt x="1599" y="1"/>
                      <a:pt x="10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0"/>
              <p:cNvSpPr/>
              <p:nvPr/>
            </p:nvSpPr>
            <p:spPr>
              <a:xfrm>
                <a:off x="2268942" y="2012352"/>
                <a:ext cx="727410" cy="641042"/>
              </a:xfrm>
              <a:custGeom>
                <a:avLst/>
                <a:gdLst/>
                <a:ahLst/>
                <a:cxnLst/>
                <a:rect l="l" t="t" r="r" b="b"/>
                <a:pathLst>
                  <a:path w="38692" h="34098" extrusionOk="0">
                    <a:moveTo>
                      <a:pt x="19335" y="1"/>
                    </a:moveTo>
                    <a:cubicBezTo>
                      <a:pt x="17178" y="1"/>
                      <a:pt x="14986" y="413"/>
                      <a:pt x="12869" y="1284"/>
                    </a:cubicBezTo>
                    <a:cubicBezTo>
                      <a:pt x="4177" y="4949"/>
                      <a:pt x="1" y="14834"/>
                      <a:pt x="3665" y="23527"/>
                    </a:cubicBezTo>
                    <a:cubicBezTo>
                      <a:pt x="6375" y="30106"/>
                      <a:pt x="12745" y="34098"/>
                      <a:pt x="19452" y="34098"/>
                    </a:cubicBezTo>
                    <a:cubicBezTo>
                      <a:pt x="21606" y="34098"/>
                      <a:pt x="23795" y="33686"/>
                      <a:pt x="25908" y="32816"/>
                    </a:cubicBezTo>
                    <a:cubicBezTo>
                      <a:pt x="34601" y="29151"/>
                      <a:pt x="38692" y="19181"/>
                      <a:pt x="35112" y="10488"/>
                    </a:cubicBezTo>
                    <a:cubicBezTo>
                      <a:pt x="32405" y="3976"/>
                      <a:pt x="26039" y="1"/>
                      <a:pt x="19335" y="1"/>
                    </a:cubicBezTo>
                    <a:close/>
                  </a:path>
                </a:pathLst>
              </a:custGeom>
              <a:solidFill>
                <a:srgbClr val="0E2A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0"/>
              <p:cNvSpPr/>
              <p:nvPr/>
            </p:nvSpPr>
            <p:spPr>
              <a:xfrm>
                <a:off x="2177636" y="1992067"/>
                <a:ext cx="796293" cy="682102"/>
              </a:xfrm>
              <a:custGeom>
                <a:avLst/>
                <a:gdLst/>
                <a:ahLst/>
                <a:cxnLst/>
                <a:rect l="l" t="t" r="r" b="b"/>
                <a:pathLst>
                  <a:path w="42356" h="36282" extrusionOk="0">
                    <a:moveTo>
                      <a:pt x="24098" y="2192"/>
                    </a:moveTo>
                    <a:cubicBezTo>
                      <a:pt x="24133" y="2192"/>
                      <a:pt x="24168" y="2192"/>
                      <a:pt x="24203" y="2193"/>
                    </a:cubicBezTo>
                    <a:cubicBezTo>
                      <a:pt x="33066" y="2193"/>
                      <a:pt x="40225" y="9266"/>
                      <a:pt x="40225" y="18129"/>
                    </a:cubicBezTo>
                    <a:cubicBezTo>
                      <a:pt x="40225" y="27767"/>
                      <a:pt x="32330" y="34162"/>
                      <a:pt x="24109" y="34162"/>
                    </a:cubicBezTo>
                    <a:cubicBezTo>
                      <a:pt x="20191" y="34162"/>
                      <a:pt x="16200" y="32709"/>
                      <a:pt x="12954" y="29463"/>
                    </a:cubicBezTo>
                    <a:cubicBezTo>
                      <a:pt x="2923" y="19347"/>
                      <a:pt x="9936" y="2192"/>
                      <a:pt x="24098" y="2192"/>
                    </a:cubicBezTo>
                    <a:close/>
                    <a:moveTo>
                      <a:pt x="24106" y="1"/>
                    </a:moveTo>
                    <a:cubicBezTo>
                      <a:pt x="19653" y="1"/>
                      <a:pt x="15113" y="1653"/>
                      <a:pt x="11420" y="5346"/>
                    </a:cubicBezTo>
                    <a:cubicBezTo>
                      <a:pt x="0" y="16765"/>
                      <a:pt x="8096" y="36281"/>
                      <a:pt x="24203" y="36281"/>
                    </a:cubicBezTo>
                    <a:cubicBezTo>
                      <a:pt x="34260" y="36281"/>
                      <a:pt x="42356" y="28100"/>
                      <a:pt x="42356" y="18129"/>
                    </a:cubicBezTo>
                    <a:cubicBezTo>
                      <a:pt x="42356" y="7231"/>
                      <a:pt x="33422" y="1"/>
                      <a:pt x="241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5" name="Picture 4" descr="Logo&#10;&#10;Description automatically generated">
                <a:extLst>
                  <a:ext uri="{FF2B5EF4-FFF2-40B4-BE49-F238E27FC236}">
                    <a16:creationId xmlns:a16="http://schemas.microsoft.com/office/drawing/2014/main" id="{5B719088-FD9A-D766-1B1A-E8B93EF615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43621" y="2134746"/>
                <a:ext cx="385254" cy="437004"/>
              </a:xfrm>
              <a:prstGeom prst="rect">
                <a:avLst/>
              </a:prstGeom>
            </p:spPr>
          </p:pic>
        </p:grpSp>
      </p:grp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639C9AB9-A445-DA5B-334B-F83DCB65D5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5833" y="2134747"/>
            <a:ext cx="386263" cy="434648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F916DD8D-FED1-195C-558C-8250078AC8BB}"/>
              </a:ext>
            </a:extLst>
          </p:cNvPr>
          <p:cNvGrpSpPr/>
          <p:nvPr/>
        </p:nvGrpSpPr>
        <p:grpSpPr>
          <a:xfrm>
            <a:off x="6862422" y="1914351"/>
            <a:ext cx="1433970" cy="1535913"/>
            <a:chOff x="5793536" y="1879988"/>
            <a:chExt cx="1433970" cy="1535913"/>
          </a:xfrm>
        </p:grpSpPr>
        <p:sp>
          <p:nvSpPr>
            <p:cNvPr id="580" name="Google Shape;580;p30"/>
            <p:cNvSpPr/>
            <p:nvPr/>
          </p:nvSpPr>
          <p:spPr>
            <a:xfrm>
              <a:off x="5793536" y="3140312"/>
              <a:ext cx="1433970" cy="275589"/>
            </a:xfrm>
            <a:custGeom>
              <a:avLst/>
              <a:gdLst/>
              <a:ahLst/>
              <a:cxnLst/>
              <a:rect l="l" t="t" r="r" b="b"/>
              <a:pathLst>
                <a:path w="76275" h="14659" extrusionOk="0">
                  <a:moveTo>
                    <a:pt x="1109" y="1"/>
                  </a:moveTo>
                  <a:cubicBezTo>
                    <a:pt x="512" y="1"/>
                    <a:pt x="1" y="512"/>
                    <a:pt x="1" y="1109"/>
                  </a:cubicBezTo>
                  <a:lnTo>
                    <a:pt x="1" y="13636"/>
                  </a:lnTo>
                  <a:cubicBezTo>
                    <a:pt x="1" y="14318"/>
                    <a:pt x="533" y="14659"/>
                    <a:pt x="1066" y="14659"/>
                  </a:cubicBezTo>
                  <a:cubicBezTo>
                    <a:pt x="1599" y="14659"/>
                    <a:pt x="2131" y="14318"/>
                    <a:pt x="2131" y="13636"/>
                  </a:cubicBezTo>
                  <a:lnTo>
                    <a:pt x="2131" y="2131"/>
                  </a:lnTo>
                  <a:lnTo>
                    <a:pt x="74144" y="2131"/>
                  </a:lnTo>
                  <a:lnTo>
                    <a:pt x="74144" y="13636"/>
                  </a:lnTo>
                  <a:cubicBezTo>
                    <a:pt x="74144" y="14233"/>
                    <a:pt x="74570" y="14659"/>
                    <a:pt x="75167" y="14659"/>
                  </a:cubicBezTo>
                  <a:cubicBezTo>
                    <a:pt x="75763" y="14659"/>
                    <a:pt x="76275" y="14233"/>
                    <a:pt x="76275" y="13636"/>
                  </a:cubicBezTo>
                  <a:lnTo>
                    <a:pt x="76275" y="1109"/>
                  </a:lnTo>
                  <a:cubicBezTo>
                    <a:pt x="76275" y="512"/>
                    <a:pt x="75763" y="1"/>
                    <a:pt x="75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0"/>
            <p:cNvSpPr/>
            <p:nvPr/>
          </p:nvSpPr>
          <p:spPr>
            <a:xfrm>
              <a:off x="5990605" y="1879988"/>
              <a:ext cx="1028623" cy="905784"/>
            </a:xfrm>
            <a:custGeom>
              <a:avLst/>
              <a:gdLst/>
              <a:ahLst/>
              <a:cxnLst/>
              <a:rect l="l" t="t" r="r" b="b"/>
              <a:pathLst>
                <a:path w="54714" h="48180" extrusionOk="0">
                  <a:moveTo>
                    <a:pt x="27354" y="1"/>
                  </a:moveTo>
                  <a:cubicBezTo>
                    <a:pt x="24282" y="1"/>
                    <a:pt x="21161" y="594"/>
                    <a:pt x="18153" y="1847"/>
                  </a:cubicBezTo>
                  <a:cubicBezTo>
                    <a:pt x="5881" y="6960"/>
                    <a:pt x="1" y="21022"/>
                    <a:pt x="5114" y="33294"/>
                  </a:cubicBezTo>
                  <a:cubicBezTo>
                    <a:pt x="8974" y="42558"/>
                    <a:pt x="17933" y="48179"/>
                    <a:pt x="27372" y="48179"/>
                  </a:cubicBezTo>
                  <a:cubicBezTo>
                    <a:pt x="30437" y="48179"/>
                    <a:pt x="33553" y="47586"/>
                    <a:pt x="36561" y="46333"/>
                  </a:cubicBezTo>
                  <a:cubicBezTo>
                    <a:pt x="48918" y="41220"/>
                    <a:pt x="54713" y="27158"/>
                    <a:pt x="49600" y="14886"/>
                  </a:cubicBezTo>
                  <a:cubicBezTo>
                    <a:pt x="45805" y="5622"/>
                    <a:pt x="36813" y="1"/>
                    <a:pt x="273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0"/>
            <p:cNvSpPr/>
            <p:nvPr/>
          </p:nvSpPr>
          <p:spPr>
            <a:xfrm>
              <a:off x="6490450" y="2264371"/>
              <a:ext cx="40063" cy="916068"/>
            </a:xfrm>
            <a:custGeom>
              <a:avLst/>
              <a:gdLst/>
              <a:ahLst/>
              <a:cxnLst/>
              <a:rect l="l" t="t" r="r" b="b"/>
              <a:pathLst>
                <a:path w="2131" h="48727" extrusionOk="0">
                  <a:moveTo>
                    <a:pt x="1066" y="1"/>
                  </a:moveTo>
                  <a:cubicBezTo>
                    <a:pt x="533" y="1"/>
                    <a:pt x="0" y="363"/>
                    <a:pt x="0" y="1087"/>
                  </a:cubicBezTo>
                  <a:lnTo>
                    <a:pt x="0" y="47704"/>
                  </a:lnTo>
                  <a:cubicBezTo>
                    <a:pt x="0" y="48300"/>
                    <a:pt x="512" y="48726"/>
                    <a:pt x="1108" y="48726"/>
                  </a:cubicBezTo>
                  <a:cubicBezTo>
                    <a:pt x="1705" y="48726"/>
                    <a:pt x="2131" y="48300"/>
                    <a:pt x="2131" y="47704"/>
                  </a:cubicBezTo>
                  <a:lnTo>
                    <a:pt x="2131" y="1087"/>
                  </a:lnTo>
                  <a:cubicBezTo>
                    <a:pt x="2131" y="363"/>
                    <a:pt x="1598" y="1"/>
                    <a:pt x="1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0"/>
            <p:cNvSpPr/>
            <p:nvPr/>
          </p:nvSpPr>
          <p:spPr>
            <a:xfrm>
              <a:off x="6147595" y="2012389"/>
              <a:ext cx="725812" cy="641005"/>
            </a:xfrm>
            <a:custGeom>
              <a:avLst/>
              <a:gdLst/>
              <a:ahLst/>
              <a:cxnLst/>
              <a:rect l="l" t="t" r="r" b="b"/>
              <a:pathLst>
                <a:path w="38607" h="34096" extrusionOk="0">
                  <a:moveTo>
                    <a:pt x="19240" y="0"/>
                  </a:moveTo>
                  <a:cubicBezTo>
                    <a:pt x="17086" y="0"/>
                    <a:pt x="14897" y="412"/>
                    <a:pt x="12784" y="1282"/>
                  </a:cubicBezTo>
                  <a:cubicBezTo>
                    <a:pt x="4091" y="4947"/>
                    <a:pt x="1" y="14832"/>
                    <a:pt x="3580" y="23525"/>
                  </a:cubicBezTo>
                  <a:cubicBezTo>
                    <a:pt x="6289" y="30104"/>
                    <a:pt x="12660" y="34096"/>
                    <a:pt x="19367" y="34096"/>
                  </a:cubicBezTo>
                  <a:cubicBezTo>
                    <a:pt x="21521" y="34096"/>
                    <a:pt x="23710" y="33684"/>
                    <a:pt x="25823" y="32814"/>
                  </a:cubicBezTo>
                  <a:cubicBezTo>
                    <a:pt x="34516" y="29149"/>
                    <a:pt x="38606" y="19179"/>
                    <a:pt x="35027" y="10571"/>
                  </a:cubicBezTo>
                  <a:cubicBezTo>
                    <a:pt x="32318" y="3992"/>
                    <a:pt x="25947" y="0"/>
                    <a:pt x="19240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0"/>
            <p:cNvSpPr/>
            <p:nvPr/>
          </p:nvSpPr>
          <p:spPr>
            <a:xfrm>
              <a:off x="6056289" y="1992067"/>
              <a:ext cx="794695" cy="682102"/>
            </a:xfrm>
            <a:custGeom>
              <a:avLst/>
              <a:gdLst/>
              <a:ahLst/>
              <a:cxnLst/>
              <a:rect l="l" t="t" r="r" b="b"/>
              <a:pathLst>
                <a:path w="42271" h="36282" extrusionOk="0">
                  <a:moveTo>
                    <a:pt x="24098" y="2192"/>
                  </a:moveTo>
                  <a:cubicBezTo>
                    <a:pt x="24133" y="2192"/>
                    <a:pt x="24168" y="2192"/>
                    <a:pt x="24203" y="2193"/>
                  </a:cubicBezTo>
                  <a:cubicBezTo>
                    <a:pt x="32981" y="2193"/>
                    <a:pt x="40140" y="9266"/>
                    <a:pt x="40140" y="18129"/>
                  </a:cubicBezTo>
                  <a:cubicBezTo>
                    <a:pt x="40140" y="27767"/>
                    <a:pt x="32244" y="34162"/>
                    <a:pt x="24024" y="34162"/>
                  </a:cubicBezTo>
                  <a:cubicBezTo>
                    <a:pt x="20106" y="34162"/>
                    <a:pt x="16114" y="32709"/>
                    <a:pt x="12869" y="29463"/>
                  </a:cubicBezTo>
                  <a:cubicBezTo>
                    <a:pt x="2837" y="19347"/>
                    <a:pt x="9936" y="2192"/>
                    <a:pt x="24098" y="2192"/>
                  </a:cubicBezTo>
                  <a:close/>
                  <a:moveTo>
                    <a:pt x="24021" y="1"/>
                  </a:moveTo>
                  <a:cubicBezTo>
                    <a:pt x="19568" y="1"/>
                    <a:pt x="15028" y="1653"/>
                    <a:pt x="11335" y="5346"/>
                  </a:cubicBezTo>
                  <a:cubicBezTo>
                    <a:pt x="0" y="16765"/>
                    <a:pt x="8011" y="36281"/>
                    <a:pt x="24203" y="36281"/>
                  </a:cubicBezTo>
                  <a:cubicBezTo>
                    <a:pt x="34174" y="36281"/>
                    <a:pt x="42270" y="28100"/>
                    <a:pt x="42270" y="18129"/>
                  </a:cubicBezTo>
                  <a:cubicBezTo>
                    <a:pt x="42270" y="7231"/>
                    <a:pt x="33336" y="1"/>
                    <a:pt x="240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EE4C10BE-1099-894E-C311-38CA2E00C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68882" y="1991168"/>
              <a:ext cx="682102" cy="6821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3957999" y="1492176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THANKS!</a:t>
            </a:r>
            <a:endParaRPr dirty="0"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About the Project</a:t>
            </a:r>
            <a:endParaRPr sz="30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•My project is a Video Games store that sells different video games and consoles on different platforms. It has a Home Page, About Me page, Cart, and the products page which has three different sections, PlayStation, Xbox and Nintendo.</a:t>
            </a:r>
            <a:endParaRPr dirty="0"/>
          </a:p>
        </p:txBody>
      </p:sp>
      <p:cxnSp>
        <p:nvCxnSpPr>
          <p:cNvPr id="264" name="Google Shape;264;p24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5" name="Google Shape;265;p24"/>
          <p:cNvGrpSpPr/>
          <p:nvPr/>
        </p:nvGrpSpPr>
        <p:grpSpPr>
          <a:xfrm>
            <a:off x="1110251" y="1395327"/>
            <a:ext cx="2342144" cy="1664528"/>
            <a:chOff x="160325" y="221250"/>
            <a:chExt cx="7199950" cy="5116900"/>
          </a:xfrm>
        </p:grpSpPr>
        <p:sp>
          <p:nvSpPr>
            <p:cNvPr id="266" name="Google Shape;266;p24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24"/>
          <p:cNvSpPr txBox="1">
            <a:spLocks noGrp="1"/>
          </p:cNvSpPr>
          <p:nvPr>
            <p:ph type="ctrTitle"/>
          </p:nvPr>
        </p:nvSpPr>
        <p:spPr>
          <a:xfrm>
            <a:off x="1047575" y="3192350"/>
            <a:ext cx="24675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SWIFTY</a:t>
            </a:r>
            <a:endParaRPr dirty="0"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0AA9DAC-DF3D-DFC8-5179-1D55F04FE460}"/>
              </a:ext>
            </a:extLst>
          </p:cNvPr>
          <p:cNvSpPr>
            <a:spLocks noGrp="1"/>
          </p:cNvSpPr>
          <p:nvPr>
            <p:ph type="ctrTitle" idx="6"/>
          </p:nvPr>
        </p:nvSpPr>
        <p:spPr>
          <a:xfrm>
            <a:off x="311700" y="449478"/>
            <a:ext cx="8520600" cy="606600"/>
          </a:xfrm>
        </p:spPr>
        <p:txBody>
          <a:bodyPr/>
          <a:lstStyle/>
          <a:p>
            <a:r>
              <a:rPr lang="en-US" dirty="0"/>
              <a:t>Color Scheme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6C87D46-B907-8A0E-20F5-B61666AD3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072537"/>
              </p:ext>
            </p:extLst>
          </p:nvPr>
        </p:nvGraphicFramePr>
        <p:xfrm>
          <a:off x="2148928" y="1135229"/>
          <a:ext cx="4846144" cy="3790339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1615036">
                  <a:extLst>
                    <a:ext uri="{9D8B030D-6E8A-4147-A177-3AD203B41FA5}">
                      <a16:colId xmlns:a16="http://schemas.microsoft.com/office/drawing/2014/main" val="2791398435"/>
                    </a:ext>
                  </a:extLst>
                </a:gridCol>
                <a:gridCol w="1615554">
                  <a:extLst>
                    <a:ext uri="{9D8B030D-6E8A-4147-A177-3AD203B41FA5}">
                      <a16:colId xmlns:a16="http://schemas.microsoft.com/office/drawing/2014/main" val="2042862801"/>
                    </a:ext>
                  </a:extLst>
                </a:gridCol>
                <a:gridCol w="1615554">
                  <a:extLst>
                    <a:ext uri="{9D8B030D-6E8A-4147-A177-3AD203B41FA5}">
                      <a16:colId xmlns:a16="http://schemas.microsoft.com/office/drawing/2014/main" val="989280349"/>
                    </a:ext>
                  </a:extLst>
                </a:gridCol>
              </a:tblGrid>
              <a:tr h="2289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Color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977" marR="559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Hexadecimal Value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977" marR="559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Used For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977" marR="55977" marT="0" marB="0"/>
                </a:tc>
                <a:extLst>
                  <a:ext uri="{0D108BD9-81ED-4DB2-BD59-A6C34878D82A}">
                    <a16:rowId xmlns:a16="http://schemas.microsoft.com/office/drawing/2014/main" val="2449441160"/>
                  </a:ext>
                </a:extLst>
              </a:tr>
              <a:tr h="5872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977" marR="5597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#000000 &amp; #FFFFFF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977" marR="5597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Font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977" marR="55977" marT="0" marB="0"/>
                </a:tc>
                <a:extLst>
                  <a:ext uri="{0D108BD9-81ED-4DB2-BD59-A6C34878D82A}">
                    <a16:rowId xmlns:a16="http://schemas.microsoft.com/office/drawing/2014/main" val="4204528159"/>
                  </a:ext>
                </a:extLst>
              </a:tr>
              <a:tr h="5545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977" marR="5597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#124272 &amp; #5EA4F3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977" marR="5597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Buttons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977" marR="55977" marT="0" marB="0"/>
                </a:tc>
                <a:extLst>
                  <a:ext uri="{0D108BD9-81ED-4DB2-BD59-A6C34878D82A}">
                    <a16:rowId xmlns:a16="http://schemas.microsoft.com/office/drawing/2014/main" val="2100839983"/>
                  </a:ext>
                </a:extLst>
              </a:tr>
              <a:tr h="7080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9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977" marR="5597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9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#FFFFF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977" marR="5597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9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Background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977" marR="55977" marT="0" marB="0"/>
                </a:tc>
                <a:extLst>
                  <a:ext uri="{0D108BD9-81ED-4DB2-BD59-A6C34878D82A}">
                    <a16:rowId xmlns:a16="http://schemas.microsoft.com/office/drawing/2014/main" val="2654586694"/>
                  </a:ext>
                </a:extLst>
              </a:tr>
              <a:tr h="7080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9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977" marR="5597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9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#124272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977" marR="5597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9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Header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977" marR="55977" marT="0" marB="0"/>
                </a:tc>
                <a:extLst>
                  <a:ext uri="{0D108BD9-81ED-4DB2-BD59-A6C34878D82A}">
                    <a16:rowId xmlns:a16="http://schemas.microsoft.com/office/drawing/2014/main" val="1064617164"/>
                  </a:ext>
                </a:extLst>
              </a:tr>
              <a:tr h="7286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977" marR="5597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#124272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977" marR="5597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Footer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977" marR="55977" marT="0" marB="0"/>
                </a:tc>
                <a:extLst>
                  <a:ext uri="{0D108BD9-81ED-4DB2-BD59-A6C34878D82A}">
                    <a16:rowId xmlns:a16="http://schemas.microsoft.com/office/drawing/2014/main" val="3632163089"/>
                  </a:ext>
                </a:extLst>
              </a:tr>
            </a:tbl>
          </a:graphicData>
        </a:graphic>
      </p:graphicFrame>
      <p:pic>
        <p:nvPicPr>
          <p:cNvPr id="2054" name="Picture 11">
            <a:extLst>
              <a:ext uri="{FF2B5EF4-FFF2-40B4-BE49-F238E27FC236}">
                <a16:creationId xmlns:a16="http://schemas.microsoft.com/office/drawing/2014/main" id="{B4696C21-2C9D-9A42-9322-13041EF71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267" y="1655983"/>
            <a:ext cx="562305" cy="46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15">
            <a:extLst>
              <a:ext uri="{FF2B5EF4-FFF2-40B4-BE49-F238E27FC236}">
                <a16:creationId xmlns:a16="http://schemas.microsoft.com/office/drawing/2014/main" id="{9007BE75-5625-8B06-F0DF-1C4FBCA08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88" y="1655983"/>
            <a:ext cx="575765" cy="4685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7">
            <a:extLst>
              <a:ext uri="{FF2B5EF4-FFF2-40B4-BE49-F238E27FC236}">
                <a16:creationId xmlns:a16="http://schemas.microsoft.com/office/drawing/2014/main" id="{E4CC61BF-4EA1-1240-ECA9-89F0AEEE6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2253354"/>
            <a:ext cx="562305" cy="41415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17">
            <a:extLst>
              <a:ext uri="{FF2B5EF4-FFF2-40B4-BE49-F238E27FC236}">
                <a16:creationId xmlns:a16="http://schemas.microsoft.com/office/drawing/2014/main" id="{E7E851CA-2F57-AC62-DCE8-D292FDB61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88" y="2259648"/>
            <a:ext cx="562305" cy="41566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23">
            <a:extLst>
              <a:ext uri="{FF2B5EF4-FFF2-40B4-BE49-F238E27FC236}">
                <a16:creationId xmlns:a16="http://schemas.microsoft.com/office/drawing/2014/main" id="{87C21AAC-11A4-9228-476E-715C236D8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424" y="2828088"/>
            <a:ext cx="677862" cy="577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27">
            <a:extLst>
              <a:ext uri="{FF2B5EF4-FFF2-40B4-BE49-F238E27FC236}">
                <a16:creationId xmlns:a16="http://schemas.microsoft.com/office/drawing/2014/main" id="{A63B8641-3F6B-7E9A-098C-8B23490CD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424" y="3569018"/>
            <a:ext cx="677862" cy="4998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4">
            <a:extLst>
              <a:ext uri="{FF2B5EF4-FFF2-40B4-BE49-F238E27FC236}">
                <a16:creationId xmlns:a16="http://schemas.microsoft.com/office/drawing/2014/main" id="{3EAB4F08-3501-55D0-E721-540E85AE5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740" y="4288691"/>
            <a:ext cx="642546" cy="47379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6399E5-1FC8-3BCB-3063-8EC2046DA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2050" y="805937"/>
            <a:ext cx="3530400" cy="606600"/>
          </a:xfrm>
        </p:spPr>
        <p:txBody>
          <a:bodyPr/>
          <a:lstStyle/>
          <a:p>
            <a:r>
              <a:rPr lang="en-US" dirty="0"/>
              <a:t>Fonts Used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78FCAF3-C7A1-8ABF-08AE-09DCAB052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1860" y="2027047"/>
            <a:ext cx="5250044" cy="1420500"/>
          </a:xfrm>
        </p:spPr>
        <p:txBody>
          <a:bodyPr/>
          <a:lstStyle/>
          <a:p>
            <a:pPr algn="ctr"/>
            <a:r>
              <a:rPr lang="en-US" sz="1800" dirty="0"/>
              <a:t>The fonts mainly used are: Arial, Sans-Serif, Monospace, Gothic, including all their variations.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44DF76B-AC12-FBA5-6FFC-27E0DDD964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4400" y="1258791"/>
            <a:ext cx="3457500" cy="1420500"/>
          </a:xfrm>
        </p:spPr>
        <p:txBody>
          <a:bodyPr/>
          <a:lstStyle/>
          <a:p>
            <a:r>
              <a:rPr lang="en-US" sz="2400" b="1" dirty="0">
                <a:latin typeface="Mangal" panose="02040503050203030202" pitchFamily="18" charset="0"/>
                <a:cs typeface="Mangal" panose="02040503050203030202" pitchFamily="18" charset="0"/>
              </a:rPr>
              <a:t>Page Hierarchy</a:t>
            </a:r>
          </a:p>
          <a:p>
            <a:endParaRPr lang="en-US" sz="2400" b="1" dirty="0">
              <a:latin typeface="Mangal" panose="02040503050203030202" pitchFamily="18" charset="0"/>
              <a:cs typeface="Mangal" panose="02040503050203030202" pitchFamily="18" charset="0"/>
            </a:endParaRPr>
          </a:p>
        </p:txBody>
      </p:sp>
      <p:pic>
        <p:nvPicPr>
          <p:cNvPr id="35" name="Picture 34" descr="Diagram&#10;&#10;Description automatically generated">
            <a:extLst>
              <a:ext uri="{FF2B5EF4-FFF2-40B4-BE49-F238E27FC236}">
                <a16:creationId xmlns:a16="http://schemas.microsoft.com/office/drawing/2014/main" id="{13D2D122-FF2A-7777-9EC7-B5BB20018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769" y="1699681"/>
            <a:ext cx="4048602" cy="199778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/>
          <p:nvPr/>
        </p:nvSpPr>
        <p:spPr>
          <a:xfrm>
            <a:off x="1324148" y="2976003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1324148" y="2205700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1316887" y="1585744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Pages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04" name="Google Shape;404;p28"/>
          <p:cNvSpPr txBox="1">
            <a:spLocks noGrp="1"/>
          </p:cNvSpPr>
          <p:nvPr>
            <p:ph type="ctrTitle"/>
          </p:nvPr>
        </p:nvSpPr>
        <p:spPr>
          <a:xfrm>
            <a:off x="1336225" y="175556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Home 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6" name="Google Shape;406;p28"/>
          <p:cNvSpPr txBox="1">
            <a:spLocks noGrp="1"/>
          </p:cNvSpPr>
          <p:nvPr>
            <p:ph type="ctrTitle" idx="3"/>
          </p:nvPr>
        </p:nvSpPr>
        <p:spPr>
          <a:xfrm>
            <a:off x="1316887" y="2376237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Products</a:t>
            </a:r>
            <a:endParaRPr dirty="0">
              <a:solidFill>
                <a:schemeClr val="dk1"/>
              </a:solidFill>
            </a:endParaRPr>
          </a:p>
        </p:txBody>
      </p:sp>
      <p:cxnSp>
        <p:nvCxnSpPr>
          <p:cNvPr id="407" name="Google Shape;407;p28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8" name="Google Shape;408;p28"/>
          <p:cNvSpPr/>
          <p:nvPr/>
        </p:nvSpPr>
        <p:spPr>
          <a:xfrm>
            <a:off x="817243" y="1538651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820539" y="2193731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8FFD5"/>
              </a:solidFill>
            </a:endParaRPr>
          </a:p>
        </p:txBody>
      </p:sp>
      <p:sp>
        <p:nvSpPr>
          <p:cNvPr id="411" name="Google Shape;411;p28"/>
          <p:cNvSpPr/>
          <p:nvPr/>
        </p:nvSpPr>
        <p:spPr>
          <a:xfrm>
            <a:off x="817243" y="293766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19" name="Google Shape;419;p28"/>
          <p:cNvSpPr/>
          <p:nvPr/>
        </p:nvSpPr>
        <p:spPr>
          <a:xfrm>
            <a:off x="4876837" y="240959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5005199" y="2541755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21" name="Google Shape;421;p28"/>
          <p:cNvSpPr/>
          <p:nvPr/>
        </p:nvSpPr>
        <p:spPr>
          <a:xfrm>
            <a:off x="4636011" y="4136703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22" name="Google Shape;422;p28"/>
          <p:cNvSpPr/>
          <p:nvPr/>
        </p:nvSpPr>
        <p:spPr>
          <a:xfrm>
            <a:off x="5005199" y="254175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5143716" y="2742556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5221240" y="2834061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5500826" y="3535575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560559" y="361054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5560559" y="371094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5180573" y="3535575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5242842" y="3644719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5683836" y="3292847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5683836" y="3100941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6387899" y="3102216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6579790" y="3182275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6668745" y="3215322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5" name="Google Shape;435;p28"/>
          <p:cNvSpPr/>
          <p:nvPr/>
        </p:nvSpPr>
        <p:spPr>
          <a:xfrm>
            <a:off x="6905128" y="3364010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6" name="Google Shape;436;p28"/>
          <p:cNvSpPr/>
          <p:nvPr/>
        </p:nvSpPr>
        <p:spPr>
          <a:xfrm>
            <a:off x="6858115" y="1367491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6976307" y="1511094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7513876" y="3086960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8"/>
          <p:cNvSpPr/>
          <p:nvPr/>
        </p:nvSpPr>
        <p:spPr>
          <a:xfrm>
            <a:off x="7577419" y="1730946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8"/>
          <p:cNvSpPr/>
          <p:nvPr/>
        </p:nvSpPr>
        <p:spPr>
          <a:xfrm>
            <a:off x="7107204" y="1832622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8"/>
          <p:cNvSpPr/>
          <p:nvPr/>
        </p:nvSpPr>
        <p:spPr>
          <a:xfrm>
            <a:off x="7225395" y="2240569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11;p28">
            <a:extLst>
              <a:ext uri="{FF2B5EF4-FFF2-40B4-BE49-F238E27FC236}">
                <a16:creationId xmlns:a16="http://schemas.microsoft.com/office/drawing/2014/main" id="{3C6E7037-1505-E8E7-3F90-ED7E9EA9A530}"/>
              </a:ext>
            </a:extLst>
          </p:cNvPr>
          <p:cNvSpPr/>
          <p:nvPr/>
        </p:nvSpPr>
        <p:spPr>
          <a:xfrm>
            <a:off x="817243" y="3629261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5" name="Google Shape;400;p28">
            <a:extLst>
              <a:ext uri="{FF2B5EF4-FFF2-40B4-BE49-F238E27FC236}">
                <a16:creationId xmlns:a16="http://schemas.microsoft.com/office/drawing/2014/main" id="{7D1ECD41-4E49-D20D-39D9-A023C0A42EC4}"/>
              </a:ext>
            </a:extLst>
          </p:cNvPr>
          <p:cNvSpPr/>
          <p:nvPr/>
        </p:nvSpPr>
        <p:spPr>
          <a:xfrm>
            <a:off x="1316887" y="3675691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6" name="Google Shape;405;p28">
            <a:extLst>
              <a:ext uri="{FF2B5EF4-FFF2-40B4-BE49-F238E27FC236}">
                <a16:creationId xmlns:a16="http://schemas.microsoft.com/office/drawing/2014/main" id="{4434E69F-64C2-05DA-D738-360A1DD1E2E9}"/>
              </a:ext>
            </a:extLst>
          </p:cNvPr>
          <p:cNvSpPr txBox="1">
            <a:spLocks/>
          </p:cNvSpPr>
          <p:nvPr/>
        </p:nvSpPr>
        <p:spPr>
          <a:xfrm>
            <a:off x="1264500" y="3131452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dirty="0">
                <a:solidFill>
                  <a:schemeClr val="dk1"/>
                </a:solidFill>
              </a:rPr>
              <a:t>About Me</a:t>
            </a:r>
          </a:p>
        </p:txBody>
      </p:sp>
      <p:sp>
        <p:nvSpPr>
          <p:cNvPr id="53" name="Google Shape;405;p28">
            <a:extLst>
              <a:ext uri="{FF2B5EF4-FFF2-40B4-BE49-F238E27FC236}">
                <a16:creationId xmlns:a16="http://schemas.microsoft.com/office/drawing/2014/main" id="{7ABD7952-8C1A-5C59-9CE0-D48D892B6A8F}"/>
              </a:ext>
            </a:extLst>
          </p:cNvPr>
          <p:cNvSpPr txBox="1">
            <a:spLocks/>
          </p:cNvSpPr>
          <p:nvPr/>
        </p:nvSpPr>
        <p:spPr>
          <a:xfrm>
            <a:off x="1316887" y="381791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dirty="0">
                <a:solidFill>
                  <a:schemeClr val="dk1"/>
                </a:solidFill>
              </a:rPr>
              <a:t>Cart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4A0FE28-5D28-D4D5-0557-9EE9FD780401}"/>
              </a:ext>
            </a:extLst>
          </p:cNvPr>
          <p:cNvSpPr txBox="1"/>
          <p:nvPr/>
        </p:nvSpPr>
        <p:spPr>
          <a:xfrm>
            <a:off x="1241143" y="4094589"/>
            <a:ext cx="288106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bg1"/>
                </a:solidFill>
              </a:rPr>
              <a:t>All pages contain a header which has access to all the pages, a search bar and a currency option. All the pages have a footer which has the contact us information. Like, GitHub, Gmail, etc.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9"/>
          <p:cNvSpPr/>
          <p:nvPr/>
        </p:nvSpPr>
        <p:spPr>
          <a:xfrm rot="10800000">
            <a:off x="5218442" y="1801936"/>
            <a:ext cx="3267278" cy="1707847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9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Home Page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458" name="Google Shape;458;p29"/>
          <p:cNvCxnSpPr/>
          <p:nvPr/>
        </p:nvCxnSpPr>
        <p:spPr>
          <a:xfrm>
            <a:off x="5882725" y="1195336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8" name="Google Shape;558;p29"/>
          <p:cNvSpPr txBox="1">
            <a:spLocks noGrp="1"/>
          </p:cNvSpPr>
          <p:nvPr>
            <p:ph type="ctrTitle" idx="3"/>
          </p:nvPr>
        </p:nvSpPr>
        <p:spPr>
          <a:xfrm>
            <a:off x="6014100" y="298456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E2A47"/>
                </a:solidFill>
              </a:rPr>
              <a:t>The home page has a brief introduction about the shop with a “Start shopping now” button. There are multiple positive reviews to persuade the customer.</a:t>
            </a:r>
            <a:endParaRPr dirty="0">
              <a:solidFill>
                <a:srgbClr val="0E2A47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811EB1-A2E9-A8E6-8E3E-2B975C22B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60" y="1548178"/>
            <a:ext cx="4799054" cy="232887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9"/>
          <p:cNvSpPr txBox="1">
            <a:spLocks noGrp="1"/>
          </p:cNvSpPr>
          <p:nvPr>
            <p:ph type="ctrTitle" idx="4"/>
          </p:nvPr>
        </p:nvSpPr>
        <p:spPr>
          <a:xfrm>
            <a:off x="841416" y="604023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Products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458" name="Google Shape;458;p29"/>
          <p:cNvCxnSpPr/>
          <p:nvPr/>
        </p:nvCxnSpPr>
        <p:spPr>
          <a:xfrm>
            <a:off x="5882725" y="1195336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E3DB55C-CF41-6E5B-CCDF-3CA94A9C6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48" y="470053"/>
            <a:ext cx="4572000" cy="22330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C5A012-771A-098D-2828-7CB7B4825E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48" y="2822560"/>
            <a:ext cx="4572000" cy="22462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870F83-77D3-57AF-33A2-AA8C3380C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9812" y="1786649"/>
            <a:ext cx="4014043" cy="196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886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9"/>
          <p:cNvSpPr/>
          <p:nvPr/>
        </p:nvSpPr>
        <p:spPr>
          <a:xfrm rot="10800000">
            <a:off x="5218442" y="1801936"/>
            <a:ext cx="3267278" cy="1307024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9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About Me Page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458" name="Google Shape;458;p29"/>
          <p:cNvCxnSpPr/>
          <p:nvPr/>
        </p:nvCxnSpPr>
        <p:spPr>
          <a:xfrm>
            <a:off x="5882725" y="1195336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8" name="Google Shape;558;p29"/>
          <p:cNvSpPr txBox="1">
            <a:spLocks noGrp="1"/>
          </p:cNvSpPr>
          <p:nvPr>
            <p:ph type="ctrTitle" idx="3"/>
          </p:nvPr>
        </p:nvSpPr>
        <p:spPr>
          <a:xfrm>
            <a:off x="6014100" y="25717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E2A47"/>
                </a:solidFill>
              </a:rPr>
              <a:t>This page is my portfolio, It has all the important information about me </a:t>
            </a:r>
            <a:endParaRPr dirty="0">
              <a:solidFill>
                <a:srgbClr val="0E2A47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7C05D7-747A-DD6E-8E4D-F9A3D1E32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00" y="95943"/>
            <a:ext cx="3957060" cy="19338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F4F789-EC04-66A2-AB23-BBFB70A9D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200" y="2029766"/>
            <a:ext cx="3957060" cy="19472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AC0BE9-9D04-4DC5-D01F-A3061FA788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200" y="3946598"/>
            <a:ext cx="3957060" cy="114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527258"/>
      </p:ext>
    </p:extLst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452</Words>
  <Application>Microsoft Office PowerPoint</Application>
  <PresentationFormat>On-screen Show (16:9)</PresentationFormat>
  <Paragraphs>63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Consolas</vt:lpstr>
      <vt:lpstr>Bree Serif</vt:lpstr>
      <vt:lpstr>Arial</vt:lpstr>
      <vt:lpstr>Impact</vt:lpstr>
      <vt:lpstr>Mangal</vt:lpstr>
      <vt:lpstr>Didact Gothic</vt:lpstr>
      <vt:lpstr>Roboto Light</vt:lpstr>
      <vt:lpstr>Roboto Thin</vt:lpstr>
      <vt:lpstr>Calibri</vt:lpstr>
      <vt:lpstr>Roboto Black</vt:lpstr>
      <vt:lpstr>Roboto Mono Thin</vt:lpstr>
      <vt:lpstr>WEB PROPOSAL</vt:lpstr>
      <vt:lpstr>Video Games Store</vt:lpstr>
      <vt:lpstr>About the Project</vt:lpstr>
      <vt:lpstr>Color Scheme</vt:lpstr>
      <vt:lpstr>Fonts Used</vt:lpstr>
      <vt:lpstr>PowerPoint Presentation</vt:lpstr>
      <vt:lpstr>Pages</vt:lpstr>
      <vt:lpstr>Home Page</vt:lpstr>
      <vt:lpstr>Products</vt:lpstr>
      <vt:lpstr>About Me Page</vt:lpstr>
      <vt:lpstr>Cart Page</vt:lpstr>
      <vt:lpstr>External Links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Games Store</dc:title>
  <dc:creator>Belal Halees</dc:creator>
  <cp:lastModifiedBy>BELAL ELHALLES</cp:lastModifiedBy>
  <cp:revision>1</cp:revision>
  <dcterms:modified xsi:type="dcterms:W3CDTF">2022-05-28T16:48:35Z</dcterms:modified>
</cp:coreProperties>
</file>