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Italics" charset="1" panose="00000000000000000000"/>
      <p:regular r:id="rId18"/>
    </p:embeddedFont>
    <p:embeddedFont>
      <p:font typeface="Now Bold" charset="1" panose="00000800000000000000"/>
      <p:regular r:id="rId19"/>
    </p:embeddedFont>
    <p:embeddedFont>
      <p:font typeface="DM Sans" charset="1" panose="00000000000000000000"/>
      <p:regular r:id="rId20"/>
    </p:embeddedFont>
    <p:embeddedFont>
      <p:font typeface="Now"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73748" y="7036704"/>
            <a:ext cx="7913921" cy="2322260"/>
          </a:xfrm>
          <a:prstGeom prst="rect">
            <a:avLst/>
          </a:prstGeom>
        </p:spPr>
        <p:txBody>
          <a:bodyPr anchor="t" rtlCol="false" tIns="0" lIns="0" bIns="0" rIns="0">
            <a:spAutoFit/>
          </a:bodyPr>
          <a:lstStyle/>
          <a:p>
            <a:pPr algn="l">
              <a:lnSpc>
                <a:spcPts val="3727"/>
              </a:lnSpc>
            </a:pPr>
            <a:r>
              <a:rPr lang="en-US" sz="3030" i="true">
                <a:solidFill>
                  <a:srgbClr val="56AEFF"/>
                </a:solidFill>
                <a:latin typeface="DM Sans Italics"/>
                <a:ea typeface="DM Sans Italics"/>
                <a:cs typeface="DM Sans Italics"/>
                <a:sym typeface="DM Sans Italics"/>
              </a:rPr>
              <a:t>Belal Saeid</a:t>
            </a:r>
          </a:p>
          <a:p>
            <a:pPr algn="l">
              <a:lnSpc>
                <a:spcPts val="3727"/>
              </a:lnSpc>
            </a:pPr>
            <a:r>
              <a:rPr lang="en-US" sz="3030" i="true">
                <a:solidFill>
                  <a:srgbClr val="56AEFF"/>
                </a:solidFill>
                <a:latin typeface="DM Sans Italics"/>
                <a:ea typeface="DM Sans Italics"/>
                <a:cs typeface="DM Sans Italics"/>
                <a:sym typeface="DM Sans Italics"/>
              </a:rPr>
              <a:t>Rewaa Alaa</a:t>
            </a:r>
          </a:p>
          <a:p>
            <a:pPr algn="l">
              <a:lnSpc>
                <a:spcPts val="3727"/>
              </a:lnSpc>
            </a:pPr>
            <a:r>
              <a:rPr lang="en-US" sz="3030" i="true">
                <a:solidFill>
                  <a:srgbClr val="56AEFF"/>
                </a:solidFill>
                <a:latin typeface="DM Sans Italics"/>
                <a:ea typeface="DM Sans Italics"/>
                <a:cs typeface="DM Sans Italics"/>
                <a:sym typeface="DM Sans Italics"/>
              </a:rPr>
              <a:t>Mahmoud Tawfik Robaa</a:t>
            </a:r>
          </a:p>
          <a:p>
            <a:pPr algn="l">
              <a:lnSpc>
                <a:spcPts val="3727"/>
              </a:lnSpc>
            </a:pPr>
            <a:r>
              <a:rPr lang="en-US" sz="3030" i="true">
                <a:solidFill>
                  <a:srgbClr val="56AEFF"/>
                </a:solidFill>
                <a:latin typeface="DM Sans Italics"/>
                <a:ea typeface="DM Sans Italics"/>
                <a:cs typeface="DM Sans Italics"/>
                <a:sym typeface="DM Sans Italics"/>
              </a:rPr>
              <a:t>Ahd Hesham</a:t>
            </a:r>
          </a:p>
          <a:p>
            <a:pPr algn="l" marL="0" indent="0" lvl="0">
              <a:lnSpc>
                <a:spcPts val="3727"/>
              </a:lnSpc>
              <a:spcBef>
                <a:spcPct val="0"/>
              </a:spcBef>
            </a:pPr>
            <a:r>
              <a:rPr lang="en-US" sz="3030" i="true">
                <a:solidFill>
                  <a:srgbClr val="56AEFF"/>
                </a:solidFill>
                <a:latin typeface="DM Sans Italics"/>
                <a:ea typeface="DM Sans Italics"/>
                <a:cs typeface="DM Sans Italics"/>
                <a:sym typeface="DM Sans Italics"/>
              </a:rPr>
              <a:t>Fayrouz Ehab</a:t>
            </a:r>
          </a:p>
        </p:txBody>
      </p:sp>
      <p:sp>
        <p:nvSpPr>
          <p:cNvPr name="TextBox 7" id="7"/>
          <p:cNvSpPr txBox="true"/>
          <p:nvPr/>
        </p:nvSpPr>
        <p:spPr>
          <a:xfrm rot="0">
            <a:off x="1573748" y="3615629"/>
            <a:ext cx="10959085" cy="1698625"/>
          </a:xfrm>
          <a:prstGeom prst="rect">
            <a:avLst/>
          </a:prstGeom>
        </p:spPr>
        <p:txBody>
          <a:bodyPr anchor="t" rtlCol="false" tIns="0" lIns="0" bIns="0" rIns="0">
            <a:spAutoFit/>
          </a:bodyPr>
          <a:lstStyle/>
          <a:p>
            <a:pPr algn="l">
              <a:lnSpc>
                <a:spcPts val="6609"/>
              </a:lnSpc>
            </a:pPr>
            <a:r>
              <a:rPr lang="en-US" sz="5507" b="true">
                <a:solidFill>
                  <a:srgbClr val="FFFBFB"/>
                </a:solidFill>
                <a:latin typeface="Now Bold"/>
                <a:ea typeface="Now Bold"/>
                <a:cs typeface="Now Bold"/>
                <a:sym typeface="Now Bold"/>
              </a:rPr>
              <a:t>CUSTOMER FEEDBACK ANALYSIS AND IMPROVEMENT</a:t>
            </a:r>
          </a:p>
        </p:txBody>
      </p:sp>
      <p:sp>
        <p:nvSpPr>
          <p:cNvPr name="TextBox 8" id="8"/>
          <p:cNvSpPr txBox="true"/>
          <p:nvPr/>
        </p:nvSpPr>
        <p:spPr>
          <a:xfrm rot="0">
            <a:off x="1573748" y="1252684"/>
            <a:ext cx="2932085" cy="791320"/>
          </a:xfrm>
          <a:prstGeom prst="rect">
            <a:avLst/>
          </a:prstGeom>
        </p:spPr>
        <p:txBody>
          <a:bodyPr anchor="t" rtlCol="false" tIns="0" lIns="0" bIns="0" rIns="0">
            <a:spAutoFit/>
          </a:bodyPr>
          <a:lstStyle/>
          <a:p>
            <a:pPr algn="l">
              <a:lnSpc>
                <a:spcPts val="3131"/>
              </a:lnSpc>
            </a:pPr>
            <a:r>
              <a:rPr lang="en-US" sz="2545" i="true" spc="-50">
                <a:solidFill>
                  <a:srgbClr val="56AEFF"/>
                </a:solidFill>
                <a:latin typeface="DM Sans Italics"/>
                <a:ea typeface="DM Sans Italics"/>
                <a:cs typeface="DM Sans Italics"/>
                <a:sym typeface="DM Sans Italics"/>
              </a:rPr>
              <a:t>Data Engineering ALX1_AIS4_S2e</a:t>
            </a:r>
          </a:p>
        </p:txBody>
      </p:sp>
      <p:sp>
        <p:nvSpPr>
          <p:cNvPr name="Freeform 9" id="9"/>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573748" y="5327661"/>
            <a:ext cx="9659937" cy="1728833"/>
          </a:xfrm>
          <a:prstGeom prst="rect">
            <a:avLst/>
          </a:prstGeom>
        </p:spPr>
        <p:txBody>
          <a:bodyPr anchor="t" rtlCol="false" tIns="0" lIns="0" bIns="0" rIns="0">
            <a:spAutoFit/>
          </a:bodyPr>
          <a:lstStyle/>
          <a:p>
            <a:pPr algn="l">
              <a:lnSpc>
                <a:spcPts val="13568"/>
              </a:lnSpc>
            </a:pPr>
            <a:r>
              <a:rPr lang="en-US" sz="11306" b="true">
                <a:solidFill>
                  <a:srgbClr val="56AEFF"/>
                </a:solidFill>
                <a:latin typeface="Now Bold"/>
                <a:ea typeface="Now Bold"/>
                <a:cs typeface="Now Bold"/>
                <a:sym typeface="Now Bold"/>
              </a:rPr>
              <a:t>GROUP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36595" y="493902"/>
            <a:ext cx="14243317" cy="6640947"/>
          </a:xfrm>
          <a:custGeom>
            <a:avLst/>
            <a:gdLst/>
            <a:ahLst/>
            <a:cxnLst/>
            <a:rect r="r" b="b" t="t" l="l"/>
            <a:pathLst>
              <a:path h="6640947" w="14243317">
                <a:moveTo>
                  <a:pt x="0" y="0"/>
                </a:moveTo>
                <a:lnTo>
                  <a:pt x="14243317" y="0"/>
                </a:lnTo>
                <a:lnTo>
                  <a:pt x="14243317" y="6640947"/>
                </a:lnTo>
                <a:lnTo>
                  <a:pt x="0" y="6640947"/>
                </a:lnTo>
                <a:lnTo>
                  <a:pt x="0" y="0"/>
                </a:lnTo>
                <a:close/>
              </a:path>
            </a:pathLst>
          </a:custGeom>
          <a:blipFill>
            <a:blip r:embed="rId4"/>
            <a:stretch>
              <a:fillRect l="0" t="0" r="0" b="0"/>
            </a:stretch>
          </a:blipFill>
        </p:spPr>
      </p:sp>
      <p:sp>
        <p:nvSpPr>
          <p:cNvPr name="TextBox 5" id="5"/>
          <p:cNvSpPr txBox="true"/>
          <p:nvPr/>
        </p:nvSpPr>
        <p:spPr>
          <a:xfrm rot="0">
            <a:off x="1028700" y="7878858"/>
            <a:ext cx="2799973" cy="988422"/>
          </a:xfrm>
          <a:prstGeom prst="rect">
            <a:avLst/>
          </a:prstGeom>
        </p:spPr>
        <p:txBody>
          <a:bodyPr anchor="t" rtlCol="false" tIns="0" lIns="0" bIns="0" rIns="0">
            <a:spAutoFit/>
          </a:bodyPr>
          <a:lstStyle/>
          <a:p>
            <a:pPr algn="l" marL="0" indent="0" lvl="0">
              <a:lnSpc>
                <a:spcPts val="7711"/>
              </a:lnSpc>
              <a:spcBef>
                <a:spcPct val="0"/>
              </a:spcBef>
            </a:pPr>
            <a:r>
              <a:rPr lang="en-US" b="true" sz="6426">
                <a:solidFill>
                  <a:srgbClr val="56AEFF"/>
                </a:solidFill>
                <a:latin typeface="Now Bold"/>
                <a:ea typeface="Now Bold"/>
                <a:cs typeface="Now Bold"/>
                <a:sym typeface="Now Bold"/>
              </a:rPr>
              <a:t>MLOps</a:t>
            </a:r>
          </a:p>
        </p:txBody>
      </p:sp>
      <p:sp>
        <p:nvSpPr>
          <p:cNvPr name="TextBox 6" id="6"/>
          <p:cNvSpPr txBox="true"/>
          <p:nvPr/>
        </p:nvSpPr>
        <p:spPr>
          <a:xfrm rot="0">
            <a:off x="4080342" y="7439502"/>
            <a:ext cx="13896592" cy="1911212"/>
          </a:xfrm>
          <a:prstGeom prst="rect">
            <a:avLst/>
          </a:prstGeom>
        </p:spPr>
        <p:txBody>
          <a:bodyPr anchor="t" rtlCol="false" tIns="0" lIns="0" bIns="0" rIns="0">
            <a:spAutoFit/>
          </a:bodyPr>
          <a:lstStyle/>
          <a:p>
            <a:pPr algn="l">
              <a:lnSpc>
                <a:spcPts val="2575"/>
              </a:lnSpc>
            </a:pPr>
            <a:r>
              <a:rPr lang="en-US" sz="1866">
                <a:solidFill>
                  <a:srgbClr val="FFFFFF"/>
                </a:solidFill>
                <a:latin typeface="DM Sans"/>
                <a:ea typeface="DM Sans"/>
                <a:cs typeface="DM Sans"/>
                <a:sym typeface="DM Sans"/>
              </a:rPr>
              <a:t>MLflow is an open-source platform for managing the machine learning lifecycle, encompassing experimentation, reproducibility, and deployment. In the development of a customer reviews sentiment analysis model, MLflow was used to track experiments by logging parameters, metrics, and artifacts, enabling easy comparison of model iterations. The best-performing model was packaged using MLflow Models for deployment via a REST API. Additionally, the MLflow Registry was utilized to version the model, facilitating tracking of changes and allowing for rollback if necessary. This approach streamlined the workflow and enhanced management of the model throughout its lifecycle.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63827"/>
            <a:ext cx="16230600" cy="4605433"/>
          </a:xfrm>
          <a:custGeom>
            <a:avLst/>
            <a:gdLst/>
            <a:ahLst/>
            <a:cxnLst/>
            <a:rect r="r" b="b" t="t" l="l"/>
            <a:pathLst>
              <a:path h="4605433" w="16230600">
                <a:moveTo>
                  <a:pt x="0" y="0"/>
                </a:moveTo>
                <a:lnTo>
                  <a:pt x="16230600" y="0"/>
                </a:lnTo>
                <a:lnTo>
                  <a:pt x="16230600" y="4605433"/>
                </a:lnTo>
                <a:lnTo>
                  <a:pt x="0" y="4605433"/>
                </a:lnTo>
                <a:lnTo>
                  <a:pt x="0" y="0"/>
                </a:lnTo>
                <a:close/>
              </a:path>
            </a:pathLst>
          </a:custGeom>
          <a:blipFill>
            <a:blip r:embed="rId2"/>
            <a:stretch>
              <a:fillRect l="0" t="0" r="0" b="0"/>
            </a:stretch>
          </a:blipFill>
        </p:spPr>
      </p:sp>
      <p:sp>
        <p:nvSpPr>
          <p:cNvPr name="TextBox 3" id="3"/>
          <p:cNvSpPr txBox="true"/>
          <p:nvPr/>
        </p:nvSpPr>
        <p:spPr>
          <a:xfrm rot="0">
            <a:off x="5353050" y="7411405"/>
            <a:ext cx="7581900" cy="523875"/>
          </a:xfrm>
          <a:prstGeom prst="rect">
            <a:avLst/>
          </a:prstGeom>
        </p:spPr>
        <p:txBody>
          <a:bodyPr anchor="t" rtlCol="false" tIns="0" lIns="0" bIns="0" rIns="0">
            <a:spAutoFit/>
          </a:bodyPr>
          <a:lstStyle/>
          <a:p>
            <a:pPr algn="ctr">
              <a:lnSpc>
                <a:spcPts val="4111"/>
              </a:lnSpc>
              <a:spcBef>
                <a:spcPct val="0"/>
              </a:spcBef>
            </a:pPr>
            <a:r>
              <a:rPr lang="en-US" sz="3426">
                <a:solidFill>
                  <a:srgbClr val="FFFFFF"/>
                </a:solidFill>
                <a:latin typeface="Now"/>
                <a:ea typeface="Now"/>
                <a:cs typeface="Now"/>
                <a:sym typeface="Now"/>
              </a:rPr>
              <a:t>data pipeline architecture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216" y="2139322"/>
            <a:ext cx="7526213" cy="5043187"/>
          </a:xfrm>
          <a:custGeom>
            <a:avLst/>
            <a:gdLst/>
            <a:ahLst/>
            <a:cxnLst/>
            <a:rect r="r" b="b" t="t" l="l"/>
            <a:pathLst>
              <a:path h="5043187" w="7526213">
                <a:moveTo>
                  <a:pt x="0" y="0"/>
                </a:moveTo>
                <a:lnTo>
                  <a:pt x="7526214" y="0"/>
                </a:lnTo>
                <a:lnTo>
                  <a:pt x="7526214" y="5043187"/>
                </a:lnTo>
                <a:lnTo>
                  <a:pt x="0" y="5043187"/>
                </a:lnTo>
                <a:lnTo>
                  <a:pt x="0" y="0"/>
                </a:lnTo>
                <a:close/>
              </a:path>
            </a:pathLst>
          </a:custGeom>
          <a:blipFill>
            <a:blip r:embed="rId4"/>
            <a:stretch>
              <a:fillRect l="0" t="0" r="-50158" b="0"/>
            </a:stretch>
          </a:blipFill>
        </p:spPr>
      </p:sp>
      <p:sp>
        <p:nvSpPr>
          <p:cNvPr name="Freeform 5" id="5"/>
          <p:cNvSpPr/>
          <p:nvPr/>
        </p:nvSpPr>
        <p:spPr>
          <a:xfrm flipH="false" flipV="false" rot="0">
            <a:off x="8802430" y="2139322"/>
            <a:ext cx="8456870" cy="4901921"/>
          </a:xfrm>
          <a:custGeom>
            <a:avLst/>
            <a:gdLst/>
            <a:ahLst/>
            <a:cxnLst/>
            <a:rect r="r" b="b" t="t" l="l"/>
            <a:pathLst>
              <a:path h="4901921" w="8456870">
                <a:moveTo>
                  <a:pt x="0" y="0"/>
                </a:moveTo>
                <a:lnTo>
                  <a:pt x="8456870" y="0"/>
                </a:lnTo>
                <a:lnTo>
                  <a:pt x="8456870" y="4901921"/>
                </a:lnTo>
                <a:lnTo>
                  <a:pt x="0" y="4901921"/>
                </a:lnTo>
                <a:lnTo>
                  <a:pt x="0" y="0"/>
                </a:lnTo>
                <a:close/>
              </a:path>
            </a:pathLst>
          </a:custGeom>
          <a:blipFill>
            <a:blip r:embed="rId5"/>
            <a:stretch>
              <a:fillRect l="-33634" t="0" r="0" b="0"/>
            </a:stretch>
          </a:blipFill>
        </p:spPr>
      </p:sp>
      <p:sp>
        <p:nvSpPr>
          <p:cNvPr name="TextBox 6" id="6"/>
          <p:cNvSpPr txBox="true"/>
          <p:nvPr/>
        </p:nvSpPr>
        <p:spPr>
          <a:xfrm rot="0">
            <a:off x="2787461" y="7257522"/>
            <a:ext cx="12713077" cy="2173945"/>
          </a:xfrm>
          <a:prstGeom prst="rect">
            <a:avLst/>
          </a:prstGeom>
        </p:spPr>
        <p:txBody>
          <a:bodyPr anchor="t" rtlCol="false" tIns="0" lIns="0" bIns="0" rIns="0">
            <a:spAutoFit/>
          </a:bodyPr>
          <a:lstStyle/>
          <a:p>
            <a:pPr algn="l">
              <a:lnSpc>
                <a:spcPts val="4422"/>
              </a:lnSpc>
            </a:pPr>
            <a:r>
              <a:rPr lang="en-US" sz="3204">
                <a:solidFill>
                  <a:srgbClr val="FFFFFF"/>
                </a:solidFill>
                <a:latin typeface="DM Sans"/>
                <a:ea typeface="DM Sans"/>
                <a:cs typeface="DM Sans"/>
                <a:sym typeface="DM Sans"/>
              </a:rPr>
              <a:t>Github and trello were used for agile and cooperative development</a:t>
            </a:r>
          </a:p>
          <a:p>
            <a:pPr algn="l">
              <a:lnSpc>
                <a:spcPts val="4422"/>
              </a:lnSpc>
            </a:pPr>
          </a:p>
          <a:p>
            <a:pPr algn="l">
              <a:lnSpc>
                <a:spcPts val="4422"/>
              </a:lnSpc>
            </a:pPr>
          </a:p>
          <a:p>
            <a:pPr algn="l">
              <a:lnSpc>
                <a:spcPts val="442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953292" y="777030"/>
            <a:ext cx="12381416" cy="8481270"/>
          </a:xfrm>
          <a:custGeom>
            <a:avLst/>
            <a:gdLst/>
            <a:ahLst/>
            <a:cxnLst/>
            <a:rect r="r" b="b" t="t" l="l"/>
            <a:pathLst>
              <a:path h="8481270" w="12381416">
                <a:moveTo>
                  <a:pt x="0" y="0"/>
                </a:moveTo>
                <a:lnTo>
                  <a:pt x="12381416" y="0"/>
                </a:lnTo>
                <a:lnTo>
                  <a:pt x="12381416" y="8481270"/>
                </a:lnTo>
                <a:lnTo>
                  <a:pt x="0" y="8481270"/>
                </a:lnTo>
                <a:lnTo>
                  <a:pt x="0" y="0"/>
                </a:lnTo>
                <a:close/>
              </a:path>
            </a:pathLst>
          </a:custGeom>
          <a:blipFill>
            <a:blip r:embed="rId4"/>
            <a:stretch>
              <a:fillRect l="0" t="0" r="0" b="0"/>
            </a:stretch>
          </a:blipFill>
        </p:spPr>
      </p:sp>
      <p:sp>
        <p:nvSpPr>
          <p:cNvPr name="TextBox 5" id="5"/>
          <p:cNvSpPr txBox="true"/>
          <p:nvPr/>
        </p:nvSpPr>
        <p:spPr>
          <a:xfrm rot="0">
            <a:off x="6728522" y="9443295"/>
            <a:ext cx="4830957" cy="648644"/>
          </a:xfrm>
          <a:prstGeom prst="rect">
            <a:avLst/>
          </a:prstGeom>
        </p:spPr>
        <p:txBody>
          <a:bodyPr anchor="t" rtlCol="false" tIns="0" lIns="0" bIns="0" rIns="0">
            <a:spAutoFit/>
          </a:bodyPr>
          <a:lstStyle/>
          <a:p>
            <a:pPr algn="l">
              <a:lnSpc>
                <a:spcPts val="5454"/>
              </a:lnSpc>
            </a:pPr>
            <a:r>
              <a:rPr lang="en-US" sz="3952">
                <a:solidFill>
                  <a:srgbClr val="FFFFFF"/>
                </a:solidFill>
                <a:latin typeface="DM Sans"/>
                <a:ea typeface="DM Sans"/>
                <a:cs typeface="DM Sans"/>
                <a:sym typeface="DM Sans"/>
              </a:rPr>
              <a:t>Database Schema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7584820" cy="988422"/>
          </a:xfrm>
          <a:prstGeom prst="rect">
            <a:avLst/>
          </a:prstGeom>
        </p:spPr>
        <p:txBody>
          <a:bodyPr anchor="t" rtlCol="false" tIns="0" lIns="0" bIns="0" rIns="0">
            <a:spAutoFit/>
          </a:bodyPr>
          <a:lstStyle/>
          <a:p>
            <a:pPr algn="l" marL="0" indent="0" lvl="0">
              <a:lnSpc>
                <a:spcPts val="7711"/>
              </a:lnSpc>
              <a:spcBef>
                <a:spcPct val="0"/>
              </a:spcBef>
            </a:pPr>
            <a:r>
              <a:rPr lang="en-US" b="true" sz="6426">
                <a:solidFill>
                  <a:srgbClr val="56AEFF"/>
                </a:solidFill>
                <a:latin typeface="Now Bold"/>
                <a:ea typeface="Now Bold"/>
                <a:cs typeface="Now Bold"/>
                <a:sym typeface="Now Bold"/>
              </a:rPr>
              <a:t>Database Schema</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969497"/>
            <a:ext cx="16230600" cy="8532491"/>
          </a:xfrm>
          <a:prstGeom prst="rect">
            <a:avLst/>
          </a:prstGeom>
        </p:spPr>
        <p:txBody>
          <a:bodyPr anchor="t" rtlCol="false" tIns="0" lIns="0" bIns="0" rIns="0">
            <a:spAutoFit/>
          </a:bodyPr>
          <a:lstStyle/>
          <a:p>
            <a:pPr algn="l">
              <a:lnSpc>
                <a:spcPts val="2990"/>
              </a:lnSpc>
            </a:pPr>
            <a:r>
              <a:rPr lang="en-US" sz="2166">
                <a:solidFill>
                  <a:srgbClr val="FFFFFF"/>
                </a:solidFill>
                <a:latin typeface="DM Sans"/>
                <a:ea typeface="DM Sans"/>
                <a:cs typeface="DM Sans"/>
                <a:sym typeface="DM Sans"/>
              </a:rPr>
              <a:t>This schema represents a star schema design for a data warehouse, with a central Fact Table surrounded by Dimension Tables.</a:t>
            </a:r>
          </a:p>
          <a:p>
            <a:pPr algn="l">
              <a:lnSpc>
                <a:spcPts val="2990"/>
              </a:lnSpc>
            </a:pPr>
            <a:r>
              <a:rPr lang="en-US" sz="2166">
                <a:solidFill>
                  <a:srgbClr val="FFFFFF"/>
                </a:solidFill>
                <a:latin typeface="DM Sans"/>
                <a:ea typeface="DM Sans"/>
                <a:cs typeface="DM Sans"/>
                <a:sym typeface="DM Sans"/>
              </a:rPr>
              <a:t>Fact_Order:</a:t>
            </a:r>
          </a:p>
          <a:p>
            <a:pPr algn="l" marL="467824" indent="-233912" lvl="1">
              <a:lnSpc>
                <a:spcPts val="2990"/>
              </a:lnSpc>
              <a:buFont typeface="Arial"/>
              <a:buChar char="•"/>
            </a:pPr>
            <a:r>
              <a:rPr lang="en-US" sz="2166">
                <a:solidFill>
                  <a:srgbClr val="FFFFFF"/>
                </a:solidFill>
                <a:latin typeface="DM Sans"/>
                <a:ea typeface="DM Sans"/>
                <a:cs typeface="DM Sans"/>
                <a:sym typeface="DM Sans"/>
              </a:rPr>
              <a:t>Dim_Customer (customer_id): Links each order to a customer.</a:t>
            </a:r>
          </a:p>
          <a:p>
            <a:pPr algn="l" marL="467824" indent="-233912" lvl="1">
              <a:lnSpc>
                <a:spcPts val="2990"/>
              </a:lnSpc>
              <a:buFont typeface="Arial"/>
              <a:buChar char="•"/>
            </a:pPr>
            <a:r>
              <a:rPr lang="en-US" sz="2166">
                <a:solidFill>
                  <a:srgbClr val="FFFFFF"/>
                </a:solidFill>
                <a:latin typeface="DM Sans"/>
                <a:ea typeface="DM Sans"/>
                <a:cs typeface="DM Sans"/>
                <a:sym typeface="DM Sans"/>
              </a:rPr>
              <a:t>Dim_Product (product_id): Links each order to a product.</a:t>
            </a:r>
          </a:p>
          <a:p>
            <a:pPr algn="l" marL="467824" indent="-233912" lvl="1">
              <a:lnSpc>
                <a:spcPts val="2990"/>
              </a:lnSpc>
              <a:buFont typeface="Arial"/>
              <a:buChar char="•"/>
            </a:pPr>
            <a:r>
              <a:rPr lang="en-US" sz="2166">
                <a:solidFill>
                  <a:srgbClr val="FFFFFF"/>
                </a:solidFill>
                <a:latin typeface="DM Sans"/>
                <a:ea typeface="DM Sans"/>
                <a:cs typeface="DM Sans"/>
                <a:sym typeface="DM Sans"/>
              </a:rPr>
              <a:t>Dim_Date (order_date_id, arrival_date_id): Links to the date the order was placed and the date it arrived.</a:t>
            </a:r>
          </a:p>
          <a:p>
            <a:pPr algn="l">
              <a:lnSpc>
                <a:spcPts val="2990"/>
              </a:lnSpc>
            </a:pPr>
            <a:r>
              <a:rPr lang="en-US" sz="2166">
                <a:solidFill>
                  <a:srgbClr val="FFFFFF"/>
                </a:solidFill>
                <a:latin typeface="DM Sans"/>
                <a:ea typeface="DM Sans"/>
                <a:cs typeface="DM Sans"/>
                <a:sym typeface="DM Sans"/>
              </a:rPr>
              <a:t>Fact_Review:</a:t>
            </a:r>
          </a:p>
          <a:p>
            <a:pPr algn="l" marL="467824" indent="-233912" lvl="1">
              <a:lnSpc>
                <a:spcPts val="2990"/>
              </a:lnSpc>
              <a:buFont typeface="Arial"/>
              <a:buChar char="•"/>
            </a:pPr>
            <a:r>
              <a:rPr lang="en-US" sz="2166">
                <a:solidFill>
                  <a:srgbClr val="FFFFFF"/>
                </a:solidFill>
                <a:latin typeface="DM Sans"/>
                <a:ea typeface="DM Sans"/>
                <a:cs typeface="DM Sans"/>
                <a:sym typeface="DM Sans"/>
              </a:rPr>
              <a:t>Dim_Customer (customer_id): Links each review to a customer.</a:t>
            </a:r>
          </a:p>
          <a:p>
            <a:pPr algn="l" marL="467824" indent="-233912" lvl="1">
              <a:lnSpc>
                <a:spcPts val="2990"/>
              </a:lnSpc>
              <a:buFont typeface="Arial"/>
              <a:buChar char="•"/>
            </a:pPr>
            <a:r>
              <a:rPr lang="en-US" sz="2166">
                <a:solidFill>
                  <a:srgbClr val="FFFFFF"/>
                </a:solidFill>
                <a:latin typeface="DM Sans"/>
                <a:ea typeface="DM Sans"/>
                <a:cs typeface="DM Sans"/>
                <a:sym typeface="DM Sans"/>
              </a:rPr>
              <a:t>Dim_Product (product_id): Links each review to a product.</a:t>
            </a:r>
          </a:p>
          <a:p>
            <a:pPr algn="l" marL="467824" indent="-233912" lvl="1">
              <a:lnSpc>
                <a:spcPts val="2990"/>
              </a:lnSpc>
              <a:buFont typeface="Arial"/>
              <a:buChar char="•"/>
            </a:pPr>
            <a:r>
              <a:rPr lang="en-US" sz="2166">
                <a:solidFill>
                  <a:srgbClr val="FFFFFF"/>
                </a:solidFill>
                <a:latin typeface="DM Sans"/>
                <a:ea typeface="DM Sans"/>
                <a:cs typeface="DM Sans"/>
                <a:sym typeface="DM Sans"/>
              </a:rPr>
              <a:t>Dim_Date (date_id): Links each review to the date it was written.</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Fact_Order (order_id): Links each review to the corresponding order.</a:t>
            </a:r>
          </a:p>
          <a:p>
            <a:pPr algn="l">
              <a:lnSpc>
                <a:spcPts val="2990"/>
              </a:lnSpc>
            </a:pPr>
            <a:r>
              <a:rPr lang="en-US" sz="2166">
                <a:solidFill>
                  <a:srgbClr val="FFFFFF"/>
                </a:solidFill>
                <a:latin typeface="DM Sans"/>
                <a:ea typeface="DM Sans"/>
                <a:cs typeface="DM Sans"/>
                <a:sym typeface="DM Sans"/>
              </a:rPr>
              <a:t>Dim_Customer:</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Fact_Order (customer_id): Relates customers to their orders.</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Fact_Review (customer_id): Relates customers to their reviews.</a:t>
            </a:r>
          </a:p>
          <a:p>
            <a:pPr algn="l">
              <a:lnSpc>
                <a:spcPts val="2990"/>
              </a:lnSpc>
            </a:pPr>
            <a:r>
              <a:rPr lang="en-US" sz="2166">
                <a:solidFill>
                  <a:srgbClr val="FFFFFF"/>
                </a:solidFill>
                <a:latin typeface="DM Sans"/>
                <a:ea typeface="DM Sans"/>
                <a:cs typeface="DM Sans"/>
                <a:sym typeface="DM Sans"/>
              </a:rPr>
              <a:t>Dim_Product:</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Fact_Order (product_id): Relates products to orders.</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Fact_Review (product_id): Relates products to reviews.</a:t>
            </a:r>
          </a:p>
          <a:p>
            <a:pPr algn="l">
              <a:lnSpc>
                <a:spcPts val="2990"/>
              </a:lnSpc>
            </a:pPr>
            <a:r>
              <a:rPr lang="en-US" sz="2166">
                <a:solidFill>
                  <a:srgbClr val="FFFFFF"/>
                </a:solidFill>
                <a:latin typeface="DM Sans"/>
                <a:ea typeface="DM Sans"/>
                <a:cs typeface="DM Sans"/>
                <a:sym typeface="DM Sans"/>
              </a:rPr>
              <a:t>Dim_Date:</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Fact_Order (order_date_id, arrival_date_id): Relates orders to order and arrival dates.</a:t>
            </a:r>
          </a:p>
          <a:p>
            <a:pPr algn="l" marL="467824" indent="-233912" lvl="1">
              <a:lnSpc>
                <a:spcPts val="2990"/>
              </a:lnSpc>
              <a:buFont typeface="Arial"/>
              <a:buChar char="•"/>
            </a:pPr>
            <a:r>
              <a:rPr lang="en-US" sz="2166">
                <a:solidFill>
                  <a:srgbClr val="FFFFFF"/>
                </a:solidFill>
                <a:latin typeface="DM Sans"/>
                <a:ea typeface="DM Sans"/>
                <a:cs typeface="DM Sans"/>
                <a:sym typeface="DM Sans"/>
              </a:rPr>
              <a:t>Fact_Review (date_id): Relates reviews to the review date.</a:t>
            </a:r>
          </a:p>
          <a:p>
            <a:pPr algn="l">
              <a:lnSpc>
                <a:spcPts val="2990"/>
              </a:lnSpc>
            </a:pPr>
            <a:r>
              <a:rPr lang="en-US" sz="2166">
                <a:solidFill>
                  <a:srgbClr val="FFFFFF"/>
                </a:solidFill>
                <a:latin typeface="DM Sans"/>
                <a:ea typeface="DM Sans"/>
                <a:cs typeface="DM Sans"/>
                <a:sym typeface="DM Sans"/>
              </a:rPr>
              <a:t>Each fact table connects to dimension tables through foreign keys, facilitating detailed analysis.</a:t>
            </a:r>
          </a:p>
          <a:p>
            <a:pPr algn="l">
              <a:lnSpc>
                <a:spcPts val="2990"/>
              </a:lnSpc>
            </a:pPr>
          </a:p>
          <a:p>
            <a:pPr algn="l">
              <a:lnSpc>
                <a:spcPts val="2990"/>
              </a:lnSpc>
            </a:pPr>
          </a:p>
          <a:p>
            <a:pPr algn="l">
              <a:lnSpc>
                <a:spcPts val="2990"/>
              </a:lnSpc>
            </a:pPr>
          </a:p>
        </p:txBody>
      </p:sp>
      <p:sp>
        <p:nvSpPr>
          <p:cNvPr name="Freeform 5" id="5"/>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524996"/>
            <a:ext cx="16230600" cy="9237008"/>
          </a:xfrm>
          <a:custGeom>
            <a:avLst/>
            <a:gdLst/>
            <a:ahLst/>
            <a:cxnLst/>
            <a:rect r="r" b="b" t="t" l="l"/>
            <a:pathLst>
              <a:path h="9237008" w="16230600">
                <a:moveTo>
                  <a:pt x="0" y="0"/>
                </a:moveTo>
                <a:lnTo>
                  <a:pt x="16230600" y="0"/>
                </a:lnTo>
                <a:lnTo>
                  <a:pt x="16230600" y="9237008"/>
                </a:lnTo>
                <a:lnTo>
                  <a:pt x="0" y="9237008"/>
                </a:lnTo>
                <a:lnTo>
                  <a:pt x="0" y="0"/>
                </a:lnTo>
                <a:close/>
              </a:path>
            </a:pathLst>
          </a:custGeom>
          <a:blipFill>
            <a:blip r:embed="rId4"/>
            <a:stretch>
              <a:fillRect l="0" t="0" r="-371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780449" y="1390356"/>
            <a:ext cx="16727103" cy="7506287"/>
          </a:xfrm>
          <a:custGeom>
            <a:avLst/>
            <a:gdLst/>
            <a:ahLst/>
            <a:cxnLst/>
            <a:rect r="r" b="b" t="t" l="l"/>
            <a:pathLst>
              <a:path h="7506287" w="16727103">
                <a:moveTo>
                  <a:pt x="0" y="0"/>
                </a:moveTo>
                <a:lnTo>
                  <a:pt x="16727102" y="0"/>
                </a:lnTo>
                <a:lnTo>
                  <a:pt x="16727102" y="7506288"/>
                </a:lnTo>
                <a:lnTo>
                  <a:pt x="0" y="7506288"/>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316834" y="858127"/>
            <a:ext cx="15654332" cy="8570747"/>
          </a:xfrm>
          <a:custGeom>
            <a:avLst/>
            <a:gdLst/>
            <a:ahLst/>
            <a:cxnLst/>
            <a:rect r="r" b="b" t="t" l="l"/>
            <a:pathLst>
              <a:path h="8570747" w="15654332">
                <a:moveTo>
                  <a:pt x="0" y="0"/>
                </a:moveTo>
                <a:lnTo>
                  <a:pt x="15654332" y="0"/>
                </a:lnTo>
                <a:lnTo>
                  <a:pt x="15654332" y="8570746"/>
                </a:lnTo>
                <a:lnTo>
                  <a:pt x="0" y="857074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55230" y="514350"/>
            <a:ext cx="15177541" cy="9258300"/>
          </a:xfrm>
          <a:custGeom>
            <a:avLst/>
            <a:gdLst/>
            <a:ahLst/>
            <a:cxnLst/>
            <a:rect r="r" b="b" t="t" l="l"/>
            <a:pathLst>
              <a:path h="9258300" w="15177541">
                <a:moveTo>
                  <a:pt x="0" y="0"/>
                </a:moveTo>
                <a:lnTo>
                  <a:pt x="15177540" y="0"/>
                </a:lnTo>
                <a:lnTo>
                  <a:pt x="15177540" y="9258300"/>
                </a:lnTo>
                <a:lnTo>
                  <a:pt x="0" y="925830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028700"/>
            <a:ext cx="5335158" cy="8757263"/>
          </a:xfrm>
          <a:custGeom>
            <a:avLst/>
            <a:gdLst/>
            <a:ahLst/>
            <a:cxnLst/>
            <a:rect r="r" b="b" t="t" l="l"/>
            <a:pathLst>
              <a:path h="8757263" w="5335158">
                <a:moveTo>
                  <a:pt x="0" y="0"/>
                </a:moveTo>
                <a:lnTo>
                  <a:pt x="5335158" y="0"/>
                </a:lnTo>
                <a:lnTo>
                  <a:pt x="5335158" y="8757263"/>
                </a:lnTo>
                <a:lnTo>
                  <a:pt x="0" y="8757263"/>
                </a:lnTo>
                <a:lnTo>
                  <a:pt x="0" y="0"/>
                </a:lnTo>
                <a:close/>
              </a:path>
            </a:pathLst>
          </a:custGeom>
          <a:blipFill>
            <a:blip r:embed="rId4"/>
            <a:stretch>
              <a:fillRect l="0" t="0" r="0" b="0"/>
            </a:stretch>
          </a:blipFill>
        </p:spPr>
      </p:sp>
      <p:sp>
        <p:nvSpPr>
          <p:cNvPr name="TextBox 5" id="5"/>
          <p:cNvSpPr txBox="true"/>
          <p:nvPr/>
        </p:nvSpPr>
        <p:spPr>
          <a:xfrm rot="0">
            <a:off x="6611882" y="1150900"/>
            <a:ext cx="8225714" cy="988422"/>
          </a:xfrm>
          <a:prstGeom prst="rect">
            <a:avLst/>
          </a:prstGeom>
        </p:spPr>
        <p:txBody>
          <a:bodyPr anchor="t" rtlCol="false" tIns="0" lIns="0" bIns="0" rIns="0">
            <a:spAutoFit/>
          </a:bodyPr>
          <a:lstStyle/>
          <a:p>
            <a:pPr algn="l" marL="0" indent="0" lvl="0">
              <a:lnSpc>
                <a:spcPts val="7711"/>
              </a:lnSpc>
              <a:spcBef>
                <a:spcPct val="0"/>
              </a:spcBef>
            </a:pPr>
            <a:r>
              <a:rPr lang="en-US" b="true" sz="6426">
                <a:solidFill>
                  <a:srgbClr val="56AEFF"/>
                </a:solidFill>
                <a:latin typeface="Now Bold"/>
                <a:ea typeface="Now Bold"/>
                <a:cs typeface="Now Bold"/>
                <a:sym typeface="Now Bold"/>
              </a:rPr>
              <a:t>Sentiment Analysis</a:t>
            </a:r>
          </a:p>
        </p:txBody>
      </p:sp>
      <p:sp>
        <p:nvSpPr>
          <p:cNvPr name="TextBox 6" id="6"/>
          <p:cNvSpPr txBox="true"/>
          <p:nvPr/>
        </p:nvSpPr>
        <p:spPr>
          <a:xfrm rot="0">
            <a:off x="6611882" y="2082172"/>
            <a:ext cx="10647418" cy="4620531"/>
          </a:xfrm>
          <a:prstGeom prst="rect">
            <a:avLst/>
          </a:prstGeom>
        </p:spPr>
        <p:txBody>
          <a:bodyPr anchor="t" rtlCol="false" tIns="0" lIns="0" bIns="0" rIns="0">
            <a:spAutoFit/>
          </a:bodyPr>
          <a:lstStyle/>
          <a:p>
            <a:pPr algn="l">
              <a:lnSpc>
                <a:spcPts val="4125"/>
              </a:lnSpc>
            </a:pPr>
            <a:r>
              <a:rPr lang="en-US" sz="2989">
                <a:solidFill>
                  <a:srgbClr val="FFFFFF"/>
                </a:solidFill>
                <a:latin typeface="DM Sans"/>
                <a:ea typeface="DM Sans"/>
                <a:cs typeface="DM Sans"/>
                <a:sym typeface="DM Sans"/>
              </a:rPr>
              <a:t>This sentiment analysis model evaluates customer reviews scraped from Shein, offering insights into product quality and customer satisfaction through a user-friendly Streamlit web GUI. For each product ID, it assesses comment authenticity to distinguish real from fake reviews, generates concise summaries of all feedback, and assigns a grade reflecting overall customer sentiment (negative, positive, neutreal), Additionally, the model highlights key pros and cons based on customer input.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07977" y="403435"/>
            <a:ext cx="12072046" cy="6549085"/>
          </a:xfrm>
          <a:custGeom>
            <a:avLst/>
            <a:gdLst/>
            <a:ahLst/>
            <a:cxnLst/>
            <a:rect r="r" b="b" t="t" l="l"/>
            <a:pathLst>
              <a:path h="6549085" w="12072046">
                <a:moveTo>
                  <a:pt x="0" y="0"/>
                </a:moveTo>
                <a:lnTo>
                  <a:pt x="12072046" y="0"/>
                </a:lnTo>
                <a:lnTo>
                  <a:pt x="12072046" y="6549085"/>
                </a:lnTo>
                <a:lnTo>
                  <a:pt x="0" y="6549085"/>
                </a:lnTo>
                <a:lnTo>
                  <a:pt x="0" y="0"/>
                </a:lnTo>
                <a:close/>
              </a:path>
            </a:pathLst>
          </a:custGeom>
          <a:blipFill>
            <a:blip r:embed="rId4"/>
            <a:stretch>
              <a:fillRect l="0" t="0" r="0" b="0"/>
            </a:stretch>
          </a:blipFill>
        </p:spPr>
      </p:sp>
      <p:sp>
        <p:nvSpPr>
          <p:cNvPr name="TextBox 5" id="5"/>
          <p:cNvSpPr txBox="true"/>
          <p:nvPr/>
        </p:nvSpPr>
        <p:spPr>
          <a:xfrm rot="0">
            <a:off x="1095014" y="7389410"/>
            <a:ext cx="4796714" cy="1967318"/>
          </a:xfrm>
          <a:prstGeom prst="rect">
            <a:avLst/>
          </a:prstGeom>
        </p:spPr>
        <p:txBody>
          <a:bodyPr anchor="t" rtlCol="false" tIns="0" lIns="0" bIns="0" rIns="0">
            <a:spAutoFit/>
          </a:bodyPr>
          <a:lstStyle/>
          <a:p>
            <a:pPr algn="l" marL="0" indent="0" lvl="0">
              <a:lnSpc>
                <a:spcPts val="7711"/>
              </a:lnSpc>
              <a:spcBef>
                <a:spcPct val="0"/>
              </a:spcBef>
            </a:pPr>
            <a:r>
              <a:rPr lang="en-US" b="true" sz="6426">
                <a:solidFill>
                  <a:srgbClr val="56AEFF"/>
                </a:solidFill>
                <a:latin typeface="Now Bold"/>
                <a:ea typeface="Now Bold"/>
                <a:cs typeface="Now Bold"/>
                <a:sym typeface="Now Bold"/>
              </a:rPr>
              <a:t>Sentiment Analysis</a:t>
            </a:r>
          </a:p>
        </p:txBody>
      </p:sp>
      <p:sp>
        <p:nvSpPr>
          <p:cNvPr name="TextBox 6" id="6"/>
          <p:cNvSpPr txBox="true"/>
          <p:nvPr/>
        </p:nvSpPr>
        <p:spPr>
          <a:xfrm rot="0">
            <a:off x="5489824" y="7216872"/>
            <a:ext cx="11645718" cy="2302870"/>
          </a:xfrm>
          <a:prstGeom prst="rect">
            <a:avLst/>
          </a:prstGeom>
        </p:spPr>
        <p:txBody>
          <a:bodyPr anchor="t" rtlCol="false" tIns="0" lIns="0" bIns="0" rIns="0">
            <a:spAutoFit/>
          </a:bodyPr>
          <a:lstStyle/>
          <a:p>
            <a:pPr algn="l">
              <a:lnSpc>
                <a:spcPts val="2698"/>
              </a:lnSpc>
            </a:pPr>
            <a:r>
              <a:rPr lang="en-US" sz="1955">
                <a:solidFill>
                  <a:srgbClr val="FFFFFF"/>
                </a:solidFill>
                <a:latin typeface="DM Sans"/>
                <a:ea typeface="DM Sans"/>
                <a:cs typeface="DM Sans"/>
                <a:sym typeface="DM Sans"/>
              </a:rPr>
              <a:t>This customer sentiment analysis model utilizes a Hugging Face transformer model to assess sentiment from text or CSV files, providing insights into customer feedback. Users can easily input their data, and the model determines whether the sentiments expressed are positive or negative. Alongside the sentiment classification, the model also outputs the percentage probability of each sentiment, offering a quantifiable measure of confidence in the predictions. This tool empowers businesses to quickly gauge customer opinions, enabling informed decision-making and enhancing overall customer engagement.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DAGUHaf2kgs</dc:identifier>
  <dcterms:modified xsi:type="dcterms:W3CDTF">2011-08-01T06:04:30Z</dcterms:modified>
  <cp:revision>1</cp:revision>
  <dc:title>Group</dc:title>
</cp:coreProperties>
</file>