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90" r:id="rId5"/>
    <p:sldId id="277" r:id="rId6"/>
    <p:sldId id="278" r:id="rId7"/>
    <p:sldId id="281" r:id="rId8"/>
    <p:sldId id="282" r:id="rId9"/>
    <p:sldId id="284" r:id="rId10"/>
    <p:sldId id="291" r:id="rId11"/>
    <p:sldId id="289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6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69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7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3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44" y="0"/>
            <a:ext cx="11699382" cy="79564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УО Филиал Белорусского государственного университета информатики и радиоэлектроники</a:t>
            </a:r>
          </a:p>
          <a:p>
            <a:pPr algn="ctr"/>
            <a:r>
              <a:rPr lang="ru-RU" dirty="0" smtClean="0"/>
              <a:t>«Минский радиотехнический колледж»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321041" y="4843153"/>
            <a:ext cx="3870960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Преподаватель: Новосёлов </a:t>
            </a:r>
            <a:r>
              <a:rPr lang="ru-RU" dirty="0"/>
              <a:t>Н</a:t>
            </a:r>
            <a:r>
              <a:rPr lang="ru-RU" dirty="0" smtClean="0"/>
              <a:t>.А.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34833" y="6349340"/>
            <a:ext cx="1581604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Минск-2020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04893" y="3133699"/>
            <a:ext cx="6165479" cy="48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/>
              <a:t>Интеграционное </a:t>
            </a:r>
            <a:r>
              <a:rPr lang="ru-RU" sz="2400" dirty="0" smtClean="0"/>
              <a:t>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99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Сравнение </a:t>
            </a:r>
            <a:r>
              <a:rPr lang="en-US" sz="3600" b="1" dirty="0" smtClean="0">
                <a:solidFill>
                  <a:schemeClr val="tx1"/>
                </a:solidFill>
              </a:rPr>
              <a:t>CIS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8833" t="5237" r="7261" b="5262"/>
          <a:stretch/>
        </p:blipFill>
        <p:spPr bwMode="auto">
          <a:xfrm>
            <a:off x="1540355" y="1158644"/>
            <a:ext cx="9111290" cy="5464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027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666338" y="1392608"/>
            <a:ext cx="10859324" cy="5131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Интеграционное 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тестирование, как связующее звено, между модульным тестированием и системным тестированием является ключевым аспектом качественного программного продукта, т.к. именно на этапе интеграционного тестирования становится понятно на сколько хорошо отдельно взятые модули могут работать в единой системе.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Также 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интеграционное тестирование позволяет определить соответствует ли проект системы тому состоянию, в котором она находится на момент проведения тестирования.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Зачастую 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именно на этапе интеграционного тестирования выявляется большинство проблем, связанных с интерфейсом пользователя и безопасностью системы.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Заключение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1578047"/>
            <a:ext cx="8915400" cy="4840013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тестирование ПО?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качество программного обеспечения?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Каковы цели тестирования?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интеграционное тестирование?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CIS?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чего нужны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CIS?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lvl="0" indent="0">
              <a:buNone/>
            </a:pPr>
            <a:endParaRPr lang="ru-RU" sz="240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Вопросы для контроля знаний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4750" y="1395167"/>
            <a:ext cx="9842500" cy="4840013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</a:rPr>
              <a:t>Куликов, С.С. Тестирование программного обеспечения / С.С. Куликов. Минск, 2017.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>
                <a:solidFill>
                  <a:schemeClr val="tx1"/>
                </a:solidFill>
                <a:effectLst/>
              </a:rPr>
              <a:t>. Lesson Learning in Software Testing /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James Bach, Bret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Pettichord</a:t>
            </a:r>
            <a:r>
              <a:rPr lang="en-US" sz="2400" dirty="0">
                <a:solidFill>
                  <a:schemeClr val="tx1"/>
                </a:solidFill>
                <a:effectLst/>
              </a:rPr>
              <a:t>. Toronto</a:t>
            </a:r>
            <a:r>
              <a:rPr lang="ru-RU" sz="2400" dirty="0">
                <a:solidFill>
                  <a:schemeClr val="tx1"/>
                </a:solidFill>
                <a:effectLst/>
              </a:rPr>
              <a:t>, 2001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</a:rPr>
              <a:t>Интеграционное тестирование // Википедия [Электронный ресурс]. – Режим доступа: https://ru.wikipedia.org/wiki/Интеграционное_тестирование – Дата доступа: 28.05.2020. </a:t>
            </a:r>
            <a:endParaRPr lang="ru-RU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Comparison of continuous integration software // Wikipedia [</a:t>
            </a:r>
            <a:r>
              <a:rPr lang="ru-RU" sz="2400" dirty="0">
                <a:solidFill>
                  <a:schemeClr val="tx1"/>
                </a:solidFill>
                <a:effectLst/>
              </a:rPr>
              <a:t>Электронный ресурс</a:t>
            </a:r>
            <a:r>
              <a:rPr lang="en-US" sz="2400" dirty="0">
                <a:solidFill>
                  <a:schemeClr val="tx1"/>
                </a:solidFill>
                <a:effectLst/>
              </a:rPr>
              <a:t>]. – </a:t>
            </a:r>
            <a:r>
              <a:rPr lang="ru-RU" sz="2400" dirty="0">
                <a:solidFill>
                  <a:schemeClr val="tx1"/>
                </a:solidFill>
                <a:effectLst/>
              </a:rPr>
              <a:t>Режим доступа</a:t>
            </a:r>
            <a:r>
              <a:rPr lang="en-US" sz="2400" dirty="0">
                <a:solidFill>
                  <a:schemeClr val="tx1"/>
                </a:solidFill>
                <a:effectLst/>
              </a:rPr>
              <a:t>: https://en.wikipedia.org/wiki/Comparison_of_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continuous_integration_software</a:t>
            </a:r>
            <a:r>
              <a:rPr lang="en-US" sz="2400" dirty="0">
                <a:solidFill>
                  <a:schemeClr val="tx1"/>
                </a:solidFill>
                <a:effectLst/>
              </a:rPr>
              <a:t> – </a:t>
            </a:r>
            <a:r>
              <a:rPr lang="ru-RU" sz="2400" dirty="0">
                <a:solidFill>
                  <a:schemeClr val="tx1"/>
                </a:solidFill>
                <a:effectLst/>
              </a:rPr>
              <a:t>Дата доступа</a:t>
            </a:r>
            <a:r>
              <a:rPr lang="en-US" sz="2400" dirty="0">
                <a:solidFill>
                  <a:schemeClr val="tx1"/>
                </a:solidFill>
                <a:effectLst/>
              </a:rPr>
              <a:t>: 28.05.2020. </a:t>
            </a:r>
            <a:endParaRPr lang="ru-RU" sz="2400" dirty="0">
              <a:solidFill>
                <a:schemeClr val="tx1"/>
              </a:solidFill>
              <a:effectLst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Рекомендуемый список литературы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Содержание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976" y="1802118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тестирования, виды тестирования.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интеграционного тестирования.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непрерывной интеграции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Инструментарий тестирования.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 для контроля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2542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1628" y="1716645"/>
            <a:ext cx="8908743" cy="3334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Тестирование программного обеспечения </a:t>
            </a:r>
            <a:r>
              <a:rPr lang="ru-RU" sz="2400" dirty="0" smtClean="0">
                <a:solidFill>
                  <a:schemeClr val="tx1"/>
                </a:solidFill>
              </a:rPr>
              <a:t>— 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</a:p>
          <a:p>
            <a:pPr marL="0" indent="0" algn="just">
              <a:buNone/>
            </a:pPr>
            <a:r>
              <a:rPr lang="ru-RU" sz="2400" b="1" dirty="0">
                <a:solidFill>
                  <a:schemeClr val="tx1"/>
                </a:solidFill>
              </a:rPr>
              <a:t>Качество программного обеспечения (</a:t>
            </a:r>
            <a:r>
              <a:rPr lang="ru-RU" sz="2400" b="1" dirty="0" err="1">
                <a:solidFill>
                  <a:schemeClr val="tx1"/>
                </a:solidFill>
              </a:rPr>
              <a:t>Software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Quality</a:t>
            </a:r>
            <a:r>
              <a:rPr lang="ru-RU" sz="2400" b="1" dirty="0">
                <a:solidFill>
                  <a:schemeClr val="tx1"/>
                </a:solidFill>
              </a:rPr>
              <a:t>)</a:t>
            </a:r>
            <a:r>
              <a:rPr lang="ru-RU" sz="2400" dirty="0">
                <a:solidFill>
                  <a:schemeClr val="tx1"/>
                </a:solidFill>
              </a:rPr>
              <a:t> — это совокупность характеристик программного обеспечения, относящихся к его способности удовлетворять установленные и предполагаемые потребности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Цели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527959"/>
            <a:ext cx="9796751" cy="339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вероятность того, что приложение, предназначенное для тестирования, будет работать правильно при любых обстоятельствах.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вероятность того, что приложение, предназначенное для тестирования, будет соответствовать всем описанным требованиям.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Предоставление актуальной информации о состоянии продукта на данный момент.</a:t>
            </a:r>
          </a:p>
        </p:txBody>
      </p:sp>
    </p:spTree>
    <p:extLst>
      <p:ext uri="{BB962C8B-B14F-4D97-AF65-F5344CB8AC3E}">
        <p14:creationId xmlns:p14="http://schemas.microsoft.com/office/powerpoint/2010/main" val="59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Этапы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96402" y="1395167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продукта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требованиями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стратегии тестирования и планирование процедур контроля качества;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тестовой документации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прототипа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Основное тестирование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Эксплуатация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091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Уровни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483488" y="1670939"/>
            <a:ext cx="9796751" cy="239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тестирование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Приемочное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</a:t>
            </a:r>
            <a:r>
              <a:rPr lang="ru-RU" sz="3600" b="1" dirty="0" smtClean="0">
                <a:solidFill>
                  <a:schemeClr val="tx1"/>
                </a:solidFill>
              </a:rPr>
              <a:t>интеграционного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</a:rPr>
              <a:t>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080058" y="1395167"/>
            <a:ext cx="9796751" cy="4327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Интеграционное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 (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— одна из фаз тестирования программного обеспечения, при которой отдельные программные модули объединяются и тестируются в группе.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Обычно интеграционное тестирование проводится после модульного тестирования и предшествует системному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тестированию.</a:t>
            </a:r>
          </a:p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Целью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интеграционного тестирования является проверка соответствия проектируемых единиц функциональным, приёмным и требованиям надежности.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этих проектируемых единиц — объединения, множества или группы модулей — выполняется через их интерфейс, с использованием тестирования «чёрного ящика».</a:t>
            </a:r>
          </a:p>
        </p:txBody>
      </p:sp>
    </p:spTree>
    <p:extLst>
      <p:ext uri="{BB962C8B-B14F-4D97-AF65-F5344CB8AC3E}">
        <p14:creationId xmlns:p14="http://schemas.microsoft.com/office/powerpoint/2010/main" val="2690670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Системы непрерывной интеграции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00972" y="1203578"/>
            <a:ext cx="9990056" cy="55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В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целях автоматизации интеграционного тестирования применяются системы непрерывной интеграции (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CIS). Принцип действия подобных систем состоит в следующем: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 производит мониторинг системы контроля версий;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изменении исходных кодов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репозитории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производится обновление локального хранилища;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необходимые проверки и модульные тесты;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Исходные коды компилируются в готовые выполняемые модули;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тесты интеграционного уровня;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Генерируется отчет о тестировании.</a:t>
            </a:r>
          </a:p>
          <a:p>
            <a:pPr marL="0" lv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19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704801" y="1405671"/>
            <a:ext cx="10782398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	На </a:t>
            </a:r>
            <a:r>
              <a:rPr lang="ru-RU" sz="2400" dirty="0"/>
              <a:t>рынке ПО существует множество систем непрерывной интеграции. Определить какой именно инструмент использовать – не самая простая задача. Стоит исходить из знания конкретного инструмента командой, а также технических особенностей каждой из систем.</a:t>
            </a:r>
          </a:p>
          <a:p>
            <a:pPr marL="0" indent="0">
              <a:buNone/>
            </a:pPr>
            <a:r>
              <a:rPr lang="ru-RU" sz="2400" dirty="0" smtClean="0"/>
              <a:t>	Для </a:t>
            </a:r>
            <a:r>
              <a:rPr lang="ru-RU" sz="2400" dirty="0"/>
              <a:t>наиболее понятного отображения ключевых характеристик и особенностей систем непрерывной интеграции зачастую применяют метод составления таблиц. </a:t>
            </a:r>
          </a:p>
          <a:p>
            <a:pPr marL="0" indent="0" algn="just">
              <a:buNone/>
            </a:pPr>
            <a:r>
              <a:rPr lang="ru-RU" sz="2400" dirty="0" smtClean="0"/>
              <a:t>	Одна </a:t>
            </a:r>
            <a:r>
              <a:rPr lang="ru-RU" sz="2400" dirty="0"/>
              <a:t>из таких таблиц представлена на </a:t>
            </a:r>
            <a:r>
              <a:rPr lang="ru-RU" sz="2400" dirty="0" smtClean="0"/>
              <a:t>картинке ниже. </a:t>
            </a:r>
            <a:r>
              <a:rPr lang="ru-RU" sz="2400" dirty="0"/>
              <a:t>Каждая система обозначена в крайнем левом столбце, далее же перечисляются характеристики систем, которые можно сравнить с другими, чтобы определить наиболее подходящий вариант.</a:t>
            </a:r>
          </a:p>
          <a:p>
            <a:pPr marL="0" indent="0" algn="just">
              <a:buNone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</a:rPr>
              <a:t>Инструментарий </a:t>
            </a:r>
            <a:r>
              <a:rPr lang="ru-RU" sz="3600" b="1" dirty="0" smtClean="0">
                <a:solidFill>
                  <a:schemeClr val="tx1"/>
                </a:solidFill>
              </a:rPr>
              <a:t>интеграционного </a:t>
            </a:r>
            <a:r>
              <a:rPr lang="ru-RU" sz="3600" b="1" dirty="0" smtClean="0">
                <a:solidFill>
                  <a:schemeClr val="tx1"/>
                </a:solidFill>
              </a:rPr>
              <a:t>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5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483</TotalTime>
  <Words>291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Calisto MT</vt:lpstr>
      <vt:lpstr>Trebuchet MS</vt:lpstr>
      <vt:lpstr>Wingdings 2</vt:lpstr>
      <vt:lpstr>Wingdings 3</vt:lpstr>
      <vt:lpstr>Сланец</vt:lpstr>
      <vt:lpstr>Презентация PowerPoint</vt:lpstr>
      <vt:lpstr>Содержание</vt:lpstr>
      <vt:lpstr>Понятие тестирования</vt:lpstr>
      <vt:lpstr>Цели тестирования</vt:lpstr>
      <vt:lpstr>Этапы тестирования</vt:lpstr>
      <vt:lpstr>Уровни тестирования</vt:lpstr>
      <vt:lpstr>Понятие интеграционного тестирования</vt:lpstr>
      <vt:lpstr>Системы непрерывной интеграции</vt:lpstr>
      <vt:lpstr> Инструментарий интеграционного тестирования</vt:lpstr>
      <vt:lpstr>Сравнение CIS</vt:lpstr>
      <vt:lpstr>Заключение</vt:lpstr>
      <vt:lpstr>Вопросы для контроля знаний</vt:lpstr>
      <vt:lpstr>Рекомендуемый список литературы</vt:lpstr>
    </vt:vector>
  </TitlesOfParts>
  <Company>БГУИР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Новосёлов</dc:creator>
  <cp:lastModifiedBy>Никита Новосёлов</cp:lastModifiedBy>
  <cp:revision>23</cp:revision>
  <dcterms:created xsi:type="dcterms:W3CDTF">2020-05-03T09:21:52Z</dcterms:created>
  <dcterms:modified xsi:type="dcterms:W3CDTF">2020-05-05T20:16:00Z</dcterms:modified>
</cp:coreProperties>
</file>