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90" r:id="rId5"/>
    <p:sldId id="277" r:id="rId6"/>
    <p:sldId id="278" r:id="rId7"/>
    <p:sldId id="281" r:id="rId8"/>
    <p:sldId id="282" r:id="rId9"/>
    <p:sldId id="283" r:id="rId10"/>
    <p:sldId id="284" r:id="rId11"/>
    <p:sldId id="289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4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2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6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69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7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7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67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0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7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3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4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8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44" y="0"/>
            <a:ext cx="11699382" cy="795647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/>
              <a:t>УО Филиал Белорусского государственного университета информатики и радиоэлектроники</a:t>
            </a:r>
          </a:p>
          <a:p>
            <a:pPr algn="ctr"/>
            <a:r>
              <a:rPr lang="ru-RU" dirty="0" smtClean="0"/>
              <a:t>«Минский радиотехнический колледж»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321041" y="4843153"/>
            <a:ext cx="3870960" cy="40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Преподаватель: Новосёлов </a:t>
            </a:r>
            <a:r>
              <a:rPr lang="ru-RU" dirty="0"/>
              <a:t>Н</a:t>
            </a:r>
            <a:r>
              <a:rPr lang="ru-RU" dirty="0" smtClean="0"/>
              <a:t>.А.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34833" y="6349340"/>
            <a:ext cx="1581604" cy="405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Минск-2020</a:t>
            </a: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04893" y="3133699"/>
            <a:ext cx="6165479" cy="484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/>
              <a:t>Модульное 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99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1013362" y="1583853"/>
            <a:ext cx="11178638" cy="398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CUnit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Cfix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Sanity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Autotest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Rspec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 Test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Testing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Symbian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Sanity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Autotest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Nunit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XUnit.net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MbUnit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TestNG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JavaTESK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Spock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PHPUnit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SimpleTest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Mocha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Sinon.JS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Karma runner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QUnit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JSUnit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Jasmine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PyUnit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PyTest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Nose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</a:rPr>
              <a:t>Инструментарий модульного тестирования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15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885372" y="1395167"/>
            <a:ext cx="10859324" cy="5131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Тестирование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является неотъемлемой частью коммерческой разработки, и любой разработчик должен владеть теоретической базой, а также навыками и инструментарием для выполнения тестирования собственного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кода.</a:t>
            </a:r>
          </a:p>
          <a:p>
            <a:pPr marL="0" indent="0">
              <a:buNone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сегодняшний день тестирование является общепринятым средством поддержания должного качества кода, однако зачастую тестированию уделяется недостаточное внимание, из-за чего впоследствии команда разработки и тестирования сталкивается с трудностями в дальнейшем, при развитии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системы.</a:t>
            </a:r>
          </a:p>
          <a:p>
            <a:pPr marL="0" indent="0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Как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уже говорилось выше – модульное тестирование является нижней ступенью в иерархии тестирования и закладывает фундамент уверенности в работоспособности системы, из-за чего является крайне популярным относительно других видов тестирования и имеет большое количество инструментария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Заключение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1395167"/>
            <a:ext cx="8915400" cy="4840013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>
                <a:solidFill>
                  <a:schemeClr val="tx1"/>
                </a:solidFill>
                <a:effectLst/>
              </a:rPr>
              <a:t>Что </a:t>
            </a:r>
            <a:r>
              <a:rPr lang="ru-RU" sz="2400" dirty="0">
                <a:solidFill>
                  <a:schemeClr val="tx1"/>
                </a:solidFill>
                <a:effectLst/>
              </a:rPr>
              <a:t>такое тестирование ПО?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/>
              </a:rPr>
              <a:t>Что такое качество программного обеспечения?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/>
              </a:rPr>
              <a:t>Каковы цели тестирования?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/>
              </a:rPr>
              <a:t>Что такое модульное тестирование?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/>
              </a:rPr>
              <a:t>Какие преимущества модульного тестирования?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/>
              </a:rPr>
              <a:t>Какие недостатки модульного тестирования?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/>
              </a:rPr>
              <a:t>Назовите инструменты тестирования для одного из языков программирования.</a:t>
            </a:r>
          </a:p>
          <a:p>
            <a:pPr marL="36900" lv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Вопросы для контроля знаний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4750" y="1395167"/>
            <a:ext cx="9842500" cy="484001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effectLst/>
              </a:rPr>
              <a:t>Куликов, С.С. Тестирование программного обеспечения / С.С. Куликов. Минск, 2017.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Kaner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ru-RU" sz="2400" dirty="0">
                <a:solidFill>
                  <a:schemeClr val="tx1"/>
                </a:solidFill>
                <a:effectLst/>
              </a:rPr>
              <a:t>С</a:t>
            </a:r>
            <a:r>
              <a:rPr lang="en-US" sz="2400" dirty="0">
                <a:solidFill>
                  <a:schemeClr val="tx1"/>
                </a:solidFill>
                <a:effectLst/>
              </a:rPr>
              <a:t>. Lesson Learning in Software Testing / </a:t>
            </a:r>
            <a:r>
              <a:rPr lang="ru-RU" sz="2400" dirty="0">
                <a:solidFill>
                  <a:schemeClr val="tx1"/>
                </a:solidFill>
                <a:effectLst/>
              </a:rPr>
              <a:t>С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Kaner</a:t>
            </a:r>
            <a:r>
              <a:rPr lang="en-US" sz="2400" dirty="0">
                <a:solidFill>
                  <a:schemeClr val="tx1"/>
                </a:solidFill>
                <a:effectLst/>
              </a:rPr>
              <a:t>, James Bach, Bret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Pettichord</a:t>
            </a:r>
            <a:r>
              <a:rPr lang="en-US" sz="2400" dirty="0">
                <a:solidFill>
                  <a:schemeClr val="tx1"/>
                </a:solidFill>
                <a:effectLst/>
              </a:rPr>
              <a:t>. Toronto</a:t>
            </a:r>
            <a:r>
              <a:rPr lang="ru-RU" sz="2400" dirty="0">
                <a:solidFill>
                  <a:schemeClr val="tx1"/>
                </a:solidFill>
                <a:effectLst/>
              </a:rPr>
              <a:t>, 2001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</a:rPr>
              <a:t>Модульное тестирование // Википедия [Электронный ресурс]. – Режим доступа: https://ru.wikipedia.org/wiki/Модульное_тестирование#</a:t>
            </a:r>
            <a:br>
              <a:rPr lang="ru-RU" sz="2400" dirty="0">
                <a:solidFill>
                  <a:schemeClr val="tx1"/>
                </a:solidFill>
                <a:effectLst/>
              </a:rPr>
            </a:br>
            <a:r>
              <a:rPr lang="ru-RU" sz="2400" dirty="0" err="1">
                <a:solidFill>
                  <a:schemeClr val="tx1"/>
                </a:solidFill>
                <a:effectLst/>
              </a:rPr>
              <a:t>Приложения_модульного_тестирования</a:t>
            </a:r>
            <a:r>
              <a:rPr lang="ru-RU" sz="2400" dirty="0">
                <a:solidFill>
                  <a:schemeClr val="tx1"/>
                </a:solidFill>
                <a:effectLst/>
              </a:rPr>
              <a:t> – Дата доступа: 28.05.2020. 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Рекомендуемый список литературы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Содержание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2976" y="1580050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ru-RU" dirty="0">
                <a:solidFill>
                  <a:schemeClr val="tx1"/>
                </a:solidFill>
              </a:rPr>
              <a:t>Понятие тестирования, </a:t>
            </a:r>
            <a:r>
              <a:rPr lang="ru-RU">
                <a:solidFill>
                  <a:schemeClr val="tx1"/>
                </a:solidFill>
              </a:rPr>
              <a:t>виды </a:t>
            </a:r>
            <a:r>
              <a:rPr lang="ru-RU" smtClean="0">
                <a:solidFill>
                  <a:schemeClr val="tx1"/>
                </a:solidFill>
              </a:rPr>
              <a:t>тестирования.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Понятие модульного тестировани</a:t>
            </a:r>
            <a:r>
              <a:rPr lang="ru-RU" dirty="0">
                <a:solidFill>
                  <a:schemeClr val="tx1"/>
                </a:solidFill>
              </a:rPr>
              <a:t>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Преимущества модульного тестирования.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Недостатки модульного тестирования.</a:t>
            </a: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Инструментарий тестирования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Заключение.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Вопросы для контроля знаний.</a:t>
            </a:r>
          </a:p>
        </p:txBody>
      </p:sp>
    </p:spTree>
    <p:extLst>
      <p:ext uri="{BB962C8B-B14F-4D97-AF65-F5344CB8AC3E}">
        <p14:creationId xmlns:p14="http://schemas.microsoft.com/office/powerpoint/2010/main" val="22542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7069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Понятие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1628" y="1716645"/>
            <a:ext cx="8908743" cy="33343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Тестирование программного обеспечения </a:t>
            </a:r>
            <a:r>
              <a:rPr lang="ru-RU" sz="2400" dirty="0" smtClean="0">
                <a:solidFill>
                  <a:schemeClr val="tx1"/>
                </a:solidFill>
              </a:rPr>
              <a:t>— проверка соответствия между реальным и ожидаемым поведением программы, осуществляемая на конечном наборе тестов, выбранном определенным образом. </a:t>
            </a:r>
          </a:p>
          <a:p>
            <a:pPr marL="0" indent="0" algn="just">
              <a:buNone/>
            </a:pPr>
            <a:r>
              <a:rPr lang="ru-RU" sz="2400" b="1" dirty="0">
                <a:solidFill>
                  <a:schemeClr val="tx1"/>
                </a:solidFill>
              </a:rPr>
              <a:t>Качество программного обеспечения (</a:t>
            </a:r>
            <a:r>
              <a:rPr lang="ru-RU" sz="2400" b="1" dirty="0" err="1">
                <a:solidFill>
                  <a:schemeClr val="tx1"/>
                </a:solidFill>
              </a:rPr>
              <a:t>Software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err="1">
                <a:solidFill>
                  <a:schemeClr val="tx1"/>
                </a:solidFill>
              </a:rPr>
              <a:t>Quality</a:t>
            </a:r>
            <a:r>
              <a:rPr lang="ru-RU" sz="2400" b="1" dirty="0">
                <a:solidFill>
                  <a:schemeClr val="tx1"/>
                </a:solidFill>
              </a:rPr>
              <a:t>)</a:t>
            </a:r>
            <a:r>
              <a:rPr lang="ru-RU" sz="2400" dirty="0">
                <a:solidFill>
                  <a:schemeClr val="tx1"/>
                </a:solidFill>
              </a:rPr>
              <a:t> — это совокупность характеристик программного обеспечения, относящихся к его способности удовлетворять установленные и предполагаемые потребности</a:t>
            </a:r>
          </a:p>
          <a:p>
            <a:pPr marL="0" indent="0" algn="just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7069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Цели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197624" y="1527959"/>
            <a:ext cx="9796751" cy="3392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Повысить </a:t>
            </a:r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вероятность того, что приложение, предназначенное для тестирования, будет работать правильно при любых обстоятельствах.</a:t>
            </a:r>
          </a:p>
          <a:p>
            <a:pPr lvl="0"/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Повысить вероятность того, что приложение, предназначенное для тестирования, будет соответствовать всем описанным требованиям.</a:t>
            </a:r>
          </a:p>
          <a:p>
            <a:pPr lvl="0"/>
            <a:r>
              <a:rPr lang="ru-RU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Предоставление актуальной информации о состоянии продукта на данный момент.</a:t>
            </a:r>
          </a:p>
        </p:txBody>
      </p:sp>
    </p:spTree>
    <p:extLst>
      <p:ext uri="{BB962C8B-B14F-4D97-AF65-F5344CB8AC3E}">
        <p14:creationId xmlns:p14="http://schemas.microsoft.com/office/powerpoint/2010/main" val="593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Этапы тестирования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396402" y="1395167"/>
            <a:ext cx="9796751" cy="398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продукта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требованиями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стратегии тестирования и планирование процедур контроля качества;</a:t>
            </a: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тестовой документации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прототипа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Основное тестирование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Стабилизация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Эксплуатация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091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Уровни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483488" y="1670939"/>
            <a:ext cx="9796751" cy="239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Модульное тестирование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Интеграционное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Операционное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/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Приемочное тестирование (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21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Понятие модульного тестирования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197624" y="1511281"/>
            <a:ext cx="9796751" cy="398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Модульное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(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проверяет функциональность и ищет дефекты в частях приложения, которые доступны и могут быть протестированы по-отдельности (модули программ, объекты, классы, функции и т.д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.).</a:t>
            </a:r>
          </a:p>
          <a:p>
            <a:pPr marL="0" indent="0">
              <a:buNone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Это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низший уровень тестирования, который применяется как при тестировании «белого ящика», так и при тестировании типа «чёрный ящик», поэтому является наиболее универсальным и распространённым.</a:t>
            </a:r>
          </a:p>
        </p:txBody>
      </p:sp>
    </p:spTree>
    <p:extLst>
      <p:ext uri="{BB962C8B-B14F-4D97-AF65-F5344CB8AC3E}">
        <p14:creationId xmlns:p14="http://schemas.microsoft.com/office/powerpoint/2010/main" val="2690670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Преимущества модульного тестирования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309315" y="1177453"/>
            <a:ext cx="9796751" cy="5542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Поощрение изменений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модульное тестирование позже позволяет программистам проводить </a:t>
            </a:r>
            <a:r>
              <a:rPr lang="ru-RU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рефакторинг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будучи уверенными, что модуль по-прежнему работает корректно (регрессионное тестирование). Это поощряет программистов к изменениям кода, поскольку достаточно легко проверить, что код работает и после изменений;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Упрощение интеграции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модульное тестирование помогает устранить сомнения по поводу отдельных модулей и может быть использовано для подхода к тестированию «снизу-вверх»: сначала тестируя отдельные части программы, а затем программу в целом;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Документирование кода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модульные тесты можно рассматривать как «живой документ» для тестируемого класса. Клиенты, которые не знают, как использовать данный класс, могут использовать юнит-тест в качестве примера;</a:t>
            </a:r>
          </a:p>
          <a:p>
            <a:pPr lvl="0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Отделение интерфейса от реализации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поскольку некоторые классы могут использовать другие классы, тестирование отдельного класса часто распространяется на связанные с ним. </a:t>
            </a:r>
          </a:p>
        </p:txBody>
      </p:sp>
    </p:spTree>
    <p:extLst>
      <p:ext uri="{BB962C8B-B14F-4D97-AF65-F5344CB8AC3E}">
        <p14:creationId xmlns:p14="http://schemas.microsoft.com/office/powerpoint/2010/main" val="140619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1715716" y="1511281"/>
            <a:ext cx="9796751" cy="398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Сложный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0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известен лишь приблизительно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Код, взаимодействующий с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системой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Ошибки интеграции и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производительности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0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общей низкой культуре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программирования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0"/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Проблемы 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объектами-заглушками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14277"/>
            <a:ext cx="12192000" cy="128089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Недостатки модульного тестирования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68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475</TotalTime>
  <Words>405</Words>
  <Application>Microsoft Office PowerPoint</Application>
  <PresentationFormat>Широкоэкранный</PresentationFormat>
  <Paragraphs>76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Calisto MT</vt:lpstr>
      <vt:lpstr>Trebuchet MS</vt:lpstr>
      <vt:lpstr>Wingdings 2</vt:lpstr>
      <vt:lpstr>Wingdings 3</vt:lpstr>
      <vt:lpstr>Сланец</vt:lpstr>
      <vt:lpstr>Презентация PowerPoint</vt:lpstr>
      <vt:lpstr>Содержание</vt:lpstr>
      <vt:lpstr>Понятие тестирования</vt:lpstr>
      <vt:lpstr>Цели тестирования</vt:lpstr>
      <vt:lpstr>Этапы тестирования</vt:lpstr>
      <vt:lpstr>Уровни тестирования</vt:lpstr>
      <vt:lpstr>Понятие модульного тестирования</vt:lpstr>
      <vt:lpstr>Преимущества модульного тестирования</vt:lpstr>
      <vt:lpstr>Недостатки модульного тестирования</vt:lpstr>
      <vt:lpstr> Инструментарий модульного тестирования</vt:lpstr>
      <vt:lpstr>Заключение</vt:lpstr>
      <vt:lpstr>Вопросы для контроля знаний</vt:lpstr>
      <vt:lpstr>Рекомендуемый список литературы</vt:lpstr>
    </vt:vector>
  </TitlesOfParts>
  <Company>БГУИР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Новосёлов</dc:creator>
  <cp:lastModifiedBy>Никита Новосёлов</cp:lastModifiedBy>
  <cp:revision>21</cp:revision>
  <dcterms:created xsi:type="dcterms:W3CDTF">2020-05-03T09:21:52Z</dcterms:created>
  <dcterms:modified xsi:type="dcterms:W3CDTF">2020-05-05T20:07:45Z</dcterms:modified>
</cp:coreProperties>
</file>