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tags/tag68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05" r:id="rId2"/>
    <p:sldId id="506" r:id="rId3"/>
    <p:sldId id="507" r:id="rId4"/>
    <p:sldId id="508" r:id="rId5"/>
    <p:sldId id="509" r:id="rId6"/>
    <p:sldId id="511" r:id="rId7"/>
    <p:sldId id="510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38" r:id="rId25"/>
    <p:sldId id="529" r:id="rId26"/>
    <p:sldId id="530" r:id="rId27"/>
    <p:sldId id="53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142" autoAdjust="0"/>
  </p:normalViewPr>
  <p:slideViewPr>
    <p:cSldViewPr>
      <p:cViewPr varScale="1">
        <p:scale>
          <a:sx n="74" d="100"/>
          <a:sy n="74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19D20-0457-482E-9A4E-BCB05FD318B1}" type="slidenum">
              <a:rPr lang="en-US"/>
              <a:pPr/>
              <a:t>1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B68F-BB09-412A-8618-FB1FAAD0AAC3}" type="slidenum">
              <a:rPr lang="en-US"/>
              <a:pPr/>
              <a:t>10</a:t>
            </a:fld>
            <a:endParaRPr lang="en-US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57A0A-9F8C-4737-A3F9-0D72E38FF074}" type="slidenum">
              <a:rPr lang="en-US"/>
              <a:pPr/>
              <a:t>11</a:t>
            </a:fld>
            <a:endParaRPr lang="en-US"/>
          </a:p>
        </p:txBody>
      </p:sp>
      <p:sp>
        <p:nvSpPr>
          <p:cNvPr id="147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DC253-3114-42E5-87D4-56BA4E1EA771}" type="slidenum">
              <a:rPr lang="en-US"/>
              <a:pPr/>
              <a:t>12</a:t>
            </a:fld>
            <a:endParaRPr lang="en-US"/>
          </a:p>
        </p:txBody>
      </p:sp>
      <p:sp>
        <p:nvSpPr>
          <p:cNvPr id="147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5577E-5C37-4CC8-9CB9-BF0367170214}" type="slidenum">
              <a:rPr lang="en-US"/>
              <a:pPr/>
              <a:t>13</a:t>
            </a:fld>
            <a:endParaRPr 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70ACA-11B1-4E66-8D91-C65B08C616C7}" type="slidenum">
              <a:rPr lang="en-US"/>
              <a:pPr/>
              <a:t>14</a:t>
            </a:fld>
            <a:endParaRPr lang="en-US"/>
          </a:p>
        </p:txBody>
      </p:sp>
      <p:sp>
        <p:nvSpPr>
          <p:cNvPr id="147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530B4-8073-4B12-B94F-3C40EBFDFC48}" type="slidenum">
              <a:rPr lang="en-US"/>
              <a:pPr/>
              <a:t>15</a:t>
            </a:fld>
            <a:endParaRPr lang="en-US"/>
          </a:p>
        </p:txBody>
      </p:sp>
      <p:sp>
        <p:nvSpPr>
          <p:cNvPr id="147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6A2C7-0542-4912-85FB-E8455F8251AB}" type="slidenum">
              <a:rPr lang="en-US"/>
              <a:pPr/>
              <a:t>16</a:t>
            </a:fld>
            <a:endParaRPr lang="en-US"/>
          </a:p>
        </p:txBody>
      </p:sp>
      <p:sp>
        <p:nvSpPr>
          <p:cNvPr id="147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0B824-E040-4414-AF7F-ED074F5F8E71}" type="slidenum">
              <a:rPr lang="en-US"/>
              <a:pPr/>
              <a:t>17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97CEA-9E85-442A-887F-380AD7765851}" type="slidenum">
              <a:rPr lang="en-US"/>
              <a:pPr/>
              <a:t>18</a:t>
            </a:fld>
            <a:endParaRPr lang="en-US"/>
          </a:p>
        </p:txBody>
      </p:sp>
      <p:sp>
        <p:nvSpPr>
          <p:cNvPr id="147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64D62-7399-4839-AD1B-04006C7C3824}" type="slidenum">
              <a:rPr lang="en-US"/>
              <a:pPr/>
              <a:t>19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668EB-63C5-4C76-A281-58379F203D36}" type="slidenum">
              <a:rPr lang="en-US"/>
              <a:pPr/>
              <a:t>2</a:t>
            </a:fld>
            <a:endParaRPr lang="en-US"/>
          </a:p>
        </p:txBody>
      </p:sp>
      <p:sp>
        <p:nvSpPr>
          <p:cNvPr id="146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F946A-6720-4E28-BFD2-C4DA39E14602}" type="slidenum">
              <a:rPr lang="en-US"/>
              <a:pPr/>
              <a:t>20</a:t>
            </a:fld>
            <a:endParaRPr lang="en-US"/>
          </a:p>
        </p:txBody>
      </p:sp>
      <p:sp>
        <p:nvSpPr>
          <p:cNvPr id="148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B3889-2A1B-49B7-8B85-F923DE23B8C1}" type="slidenum">
              <a:rPr lang="en-US"/>
              <a:pPr/>
              <a:t>21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A80EE-7CC1-4E39-B7FE-BA4CE30C8D0D}" type="slidenum">
              <a:rPr lang="en-US"/>
              <a:pPr/>
              <a:t>22</a:t>
            </a:fld>
            <a:endParaRPr lang="en-US"/>
          </a:p>
        </p:txBody>
      </p:sp>
      <p:sp>
        <p:nvSpPr>
          <p:cNvPr id="148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2F8F-B3B4-4541-A719-73EBA94EF251}" type="slidenum">
              <a:rPr lang="en-US"/>
              <a:pPr/>
              <a:t>23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2F8F-B3B4-4541-A719-73EBA94EF251}" type="slidenum">
              <a:rPr lang="en-US"/>
              <a:pPr/>
              <a:t>24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B4C39-5F56-48D1-B818-B0BD6B2512E3}" type="slidenum">
              <a:rPr lang="en-US"/>
              <a:pPr/>
              <a:t>25</a:t>
            </a:fld>
            <a:endParaRPr lang="en-US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3AF8E-FB36-42C1-9FD0-E0CF2B653514}" type="slidenum">
              <a:rPr lang="en-US"/>
              <a:pPr/>
              <a:t>26</a:t>
            </a:fld>
            <a:endParaRPr lang="en-US"/>
          </a:p>
        </p:txBody>
      </p:sp>
      <p:sp>
        <p:nvSpPr>
          <p:cNvPr id="148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38E7A-87EA-49C2-97C7-D8E400A9FFA8}" type="slidenum">
              <a:rPr lang="en-US"/>
              <a:pPr/>
              <a:t>27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A051F-ABB8-465D-8C47-801C5CA8FF4F}" type="slidenum">
              <a:rPr lang="en-US"/>
              <a:pPr/>
              <a:t>3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3C0D3-DFD6-4E09-8B48-6E05B8829C9D}" type="slidenum">
              <a:rPr lang="en-US"/>
              <a:pPr/>
              <a:t>4</a:t>
            </a:fld>
            <a:endParaRPr lang="en-US"/>
          </a:p>
        </p:txBody>
      </p:sp>
      <p:sp>
        <p:nvSpPr>
          <p:cNvPr id="146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1EB2C-279C-4F34-984B-EA4531D881C7}" type="slidenum">
              <a:rPr lang="en-US"/>
              <a:pPr/>
              <a:t>5</a:t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024C6-87C7-4242-B183-695331F6F3C8}" type="slidenum">
              <a:rPr lang="en-US"/>
              <a:pPr/>
              <a:t>6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FCA00-4BD3-4213-A01B-A64121EFA4E8}" type="slidenum">
              <a:rPr lang="en-US"/>
              <a:pPr/>
              <a:t>7</a:t>
            </a:fld>
            <a:endParaRPr lang="en-US"/>
          </a:p>
        </p:txBody>
      </p:sp>
      <p:sp>
        <p:nvSpPr>
          <p:cNvPr id="146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5F79E-BEBA-4CA0-97A4-7B0A9455AC73}" type="slidenum">
              <a:rPr lang="en-US"/>
              <a:pPr/>
              <a:t>8</a:t>
            </a:fld>
            <a:endParaRPr lang="en-US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913E8-79FF-4AEB-9A75-85C49707BFC6}" type="slidenum">
              <a:rPr lang="en-US"/>
              <a:pPr/>
              <a:t>9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oleObject" Target="../embeddings/oleObject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oleObject" Target="../embeddings/oleObject7.bin"/><Relationship Id="rId2" Type="http://schemas.openxmlformats.org/officeDocument/2006/relationships/tags" Target="../tags/tag41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oleObject" Target="../embeddings/oleObject8.bin"/><Relationship Id="rId2" Type="http://schemas.openxmlformats.org/officeDocument/2006/relationships/tags" Target="../tags/tag44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55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4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4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function call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e.g. 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e.g. 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cause </a:t>
            </a:r>
            <a:r>
              <a:rPr lang="en-US" sz="2600" dirty="0">
                <a:latin typeface="Times New Roman" pitchFamily="18" charset="0"/>
                <a:cs typeface="Arial" charset="0"/>
              </a:rPr>
              <a:t>of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>
                <a:latin typeface="Courier New" pitchFamily="49" charset="0"/>
                <a:cs typeface="Arial" charset="0"/>
              </a:rPr>
              <a:t>Cause</a:t>
            </a:r>
            <a:r>
              <a:rPr lang="en-US" sz="2600" dirty="0">
                <a:latin typeface="Times New Roman" pitchFamily="18" charset="0"/>
                <a:cs typeface="Arial" charset="0"/>
              </a:rPr>
              <a:t> register)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 (</a:t>
            </a:r>
            <a:r>
              <a:rPr lang="en-US" sz="2600" dirty="0">
                <a:latin typeface="Courier New" pitchFamily="49" charset="0"/>
                <a:cs typeface="Arial" charset="0"/>
              </a:rPr>
              <a:t>EPC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register)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85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Ideal pipelined processor: CPI = 1</a:t>
            </a:r>
          </a:p>
          <a:p>
            <a:r>
              <a:rPr lang="en-US" dirty="0"/>
              <a:t>Branch </a:t>
            </a:r>
            <a:r>
              <a:rPr lang="en-US" dirty="0" err="1"/>
              <a:t>misprediction</a:t>
            </a:r>
            <a:r>
              <a:rPr lang="en-US" dirty="0"/>
              <a:t> increases CPI</a:t>
            </a:r>
          </a:p>
          <a:p>
            <a:r>
              <a:rPr lang="en-US" b="1" dirty="0"/>
              <a:t>Static branch prediction:</a:t>
            </a:r>
          </a:p>
          <a:p>
            <a:pPr lvl="1"/>
            <a:r>
              <a:rPr lang="en-US" dirty="0"/>
              <a:t>Check direction of branch (forward or backward)</a:t>
            </a:r>
          </a:p>
          <a:p>
            <a:pPr lvl="1"/>
            <a:r>
              <a:rPr lang="en-US" dirty="0"/>
              <a:t>If backward, predict taken</a:t>
            </a:r>
          </a:p>
          <a:p>
            <a:pPr lvl="1"/>
            <a:r>
              <a:rPr lang="en-US" dirty="0" smtClean="0"/>
              <a:t>Else, </a:t>
            </a:r>
            <a:r>
              <a:rPr lang="en-US" dirty="0"/>
              <a:t>predict not taken</a:t>
            </a:r>
          </a:p>
          <a:p>
            <a:r>
              <a:rPr lang="en-US" b="1" dirty="0"/>
              <a:t>Dynamic branch prediction:</a:t>
            </a:r>
          </a:p>
          <a:p>
            <a:pPr lvl="1"/>
            <a:r>
              <a:rPr lang="en-US" dirty="0"/>
              <a:t>Keep history of last (several hundred) branches </a:t>
            </a:r>
            <a:r>
              <a:rPr lang="en-US" dirty="0" smtClean="0"/>
              <a:t>in </a:t>
            </a:r>
            <a:r>
              <a:rPr lang="en-US" i="1" dirty="0"/>
              <a:t>branch target </a:t>
            </a:r>
            <a:r>
              <a:rPr lang="en-US" i="1" dirty="0" smtClean="0"/>
              <a:t>buffer</a:t>
            </a:r>
            <a:r>
              <a:rPr lang="en-US" dirty="0" smtClean="0"/>
              <a:t>, record:</a:t>
            </a:r>
            <a:endParaRPr lang="en-US" dirty="0"/>
          </a:p>
          <a:p>
            <a:pPr lvl="2"/>
            <a:r>
              <a:rPr lang="en-US" dirty="0"/>
              <a:t>Branch destination</a:t>
            </a:r>
          </a:p>
          <a:p>
            <a:pPr lvl="2"/>
            <a:r>
              <a:rPr lang="en-US" dirty="0"/>
              <a:t>Whether branch was taken</a:t>
            </a:r>
          </a:p>
          <a:p>
            <a:endParaRPr lang="en-US" dirty="0"/>
          </a:p>
        </p:txBody>
      </p:sp>
      <p:sp>
        <p:nvSpPr>
          <p:cNvPr id="133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42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91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1817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$s1, $0, $0      # sum = 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$s0, $0, $0      #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  = 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$t0, $0, 10      # $t0 = 10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for: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$t0, done   # if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== 10, branch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$s1, $s1, $s0    # sum = sum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$s0, 1      # increment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j    for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36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470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0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Remembers whether branch was taken the last time and does the same thing</a:t>
            </a:r>
          </a:p>
          <a:p>
            <a:r>
              <a:rPr lang="en-US" dirty="0" err="1"/>
              <a:t>Mispredicts</a:t>
            </a:r>
            <a:r>
              <a:rPr lang="en-US" dirty="0"/>
              <a:t> first and last branch of loop</a:t>
            </a:r>
          </a:p>
        </p:txBody>
      </p:sp>
      <p:sp>
        <p:nvSpPr>
          <p:cNvPr id="1335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5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1-Bit Branch Predictor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3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9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828800" y="4038600"/>
            <a:ext cx="6324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Only </a:t>
            </a:r>
            <a:r>
              <a:rPr lang="en-US" b="1" dirty="0" err="1"/>
              <a:t>mispredicts</a:t>
            </a:r>
            <a:r>
              <a:rPr lang="en-US" b="1" dirty="0"/>
              <a:t> last branch of loop</a:t>
            </a:r>
          </a:p>
        </p:txBody>
      </p:sp>
      <p:graphicFrame>
        <p:nvGraphicFramePr>
          <p:cNvPr id="133735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3113816692"/>
              </p:ext>
            </p:extLst>
          </p:nvPr>
        </p:nvGraphicFramePr>
        <p:xfrm>
          <a:off x="914400" y="1524000"/>
          <a:ext cx="8458200" cy="1568450"/>
        </p:xfrm>
        <a:graphic>
          <a:graphicData uri="http://schemas.openxmlformats.org/presentationml/2006/ole">
            <p:oleObj spid="_x0000_s229392" name="VISIO" r:id="rId7" imgW="4948428" imgH="915924" progId="">
              <p:embed/>
            </p:oleObj>
          </a:graphicData>
        </a:graphic>
      </p:graphicFrame>
      <p:sp>
        <p:nvSpPr>
          <p:cNvPr id="1337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7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2-Bit Branch Predictor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7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Multiple copies of </a:t>
            </a:r>
            <a:r>
              <a:rPr lang="en-US" dirty="0" err="1"/>
              <a:t>datapath</a:t>
            </a:r>
            <a:r>
              <a:rPr lang="en-US" dirty="0"/>
              <a:t> execute multiple instructions at once</a:t>
            </a:r>
          </a:p>
          <a:p>
            <a:r>
              <a:rPr lang="en-US" dirty="0"/>
              <a:t>Dependencies make it tricky to issue multiple instructions at once</a:t>
            </a:r>
          </a:p>
        </p:txBody>
      </p:sp>
      <p:graphicFrame>
        <p:nvGraphicFramePr>
          <p:cNvPr id="1329159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740509243"/>
              </p:ext>
            </p:extLst>
          </p:nvPr>
        </p:nvGraphicFramePr>
        <p:xfrm>
          <a:off x="1066800" y="3352800"/>
          <a:ext cx="7696200" cy="2459038"/>
        </p:xfrm>
        <a:graphic>
          <a:graphicData uri="http://schemas.openxmlformats.org/presentationml/2006/ole">
            <p:oleObj spid="_x0000_s230416" name="VISIO" r:id="rId6" imgW="4706112" imgH="1569720" progId="">
              <p:embed/>
            </p:oleObj>
          </a:graphicData>
        </a:graphic>
      </p:graphicFrame>
      <p:sp>
        <p:nvSpPr>
          <p:cNvPr id="13291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Superscalar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76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40($s0)		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add $t1, $t0, $s1		</a:t>
            </a:r>
            <a:endParaRPr lang="en-US" sz="2000" b="1" dirty="0"/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sub $t0, $s2, $s3		 </a:t>
            </a:r>
            <a:r>
              <a:rPr lang="en-US" sz="2000" b="1" dirty="0">
                <a:solidFill>
                  <a:schemeClr val="accent1"/>
                </a:solidFill>
              </a:rPr>
              <a:t>Ideal IPC: 	2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and $t2, $s4, $t0		 </a:t>
            </a:r>
            <a:r>
              <a:rPr lang="en-US" sz="2000" b="1" dirty="0">
                <a:solidFill>
                  <a:schemeClr val="accent1"/>
                </a:solidFill>
              </a:rPr>
              <a:t>Actual IPC:	2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or  $t3, $s5, $s6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$s7, 80($t3)</a:t>
            </a:r>
          </a:p>
        </p:txBody>
      </p:sp>
      <p:graphicFrame>
        <p:nvGraphicFramePr>
          <p:cNvPr id="1341448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3868984739"/>
              </p:ext>
            </p:extLst>
          </p:nvPr>
        </p:nvGraphicFramePr>
        <p:xfrm>
          <a:off x="1905000" y="3101975"/>
          <a:ext cx="7391400" cy="3298825"/>
        </p:xfrm>
        <a:graphic>
          <a:graphicData uri="http://schemas.openxmlformats.org/presentationml/2006/ole">
            <p:oleObj spid="_x0000_s231440" name="VISIO" r:id="rId7" imgW="4948428" imgH="2203704" progId="">
              <p:embed/>
            </p:oleObj>
          </a:graphicData>
        </a:graphic>
      </p:graphicFrame>
      <p:sp>
        <p:nvSpPr>
          <p:cNvPr id="13414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14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Superscalar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91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40($s0)		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add $t1, $t0, $s1		</a:t>
            </a:r>
            <a:endParaRPr lang="en-US" sz="2000" b="1" dirty="0"/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sub $t0, $s2, $s3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chemeClr val="accent1"/>
                </a:solidFill>
              </a:rPr>
              <a:t>Ideal IPC: 	2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and $t2, $s4, $t0		 </a:t>
            </a:r>
            <a:r>
              <a:rPr lang="en-US" sz="2000" b="1" dirty="0">
                <a:solidFill>
                  <a:schemeClr val="accent1"/>
                </a:solidFill>
              </a:rPr>
              <a:t>Actual IPC:	6/5 = 1.17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or  $t3, $s5, $s6</a:t>
            </a:r>
          </a:p>
          <a:p>
            <a:pPr algn="just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$s7, 80($t3)</a:t>
            </a:r>
          </a:p>
        </p:txBody>
      </p:sp>
      <p:graphicFrame>
        <p:nvGraphicFramePr>
          <p:cNvPr id="1342471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3329857061"/>
              </p:ext>
            </p:extLst>
          </p:nvPr>
        </p:nvGraphicFramePr>
        <p:xfrm>
          <a:off x="2209800" y="3124200"/>
          <a:ext cx="6172200" cy="3176588"/>
        </p:xfrm>
        <a:graphic>
          <a:graphicData uri="http://schemas.openxmlformats.org/presentationml/2006/ole">
            <p:oleObj spid="_x0000_s232464" name="VISIO" r:id="rId7" imgW="5402580" imgH="2773680" progId="">
              <p:embed/>
            </p:oleObj>
          </a:graphicData>
        </a:graphic>
      </p:graphicFrame>
      <p:sp>
        <p:nvSpPr>
          <p:cNvPr id="13424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24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Superscalar with Dependencies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74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066800"/>
            <a:ext cx="7924800" cy="4953000"/>
          </a:xfrm>
        </p:spPr>
        <p:txBody>
          <a:bodyPr>
            <a:noAutofit/>
          </a:bodyPr>
          <a:lstStyle/>
          <a:p>
            <a:r>
              <a:rPr lang="en-US" sz="2800" dirty="0"/>
              <a:t>Looks ahead across multiple </a:t>
            </a:r>
            <a:r>
              <a:rPr lang="en-US" sz="2800" dirty="0" smtClean="0"/>
              <a:t>instructions</a:t>
            </a:r>
          </a:p>
          <a:p>
            <a:r>
              <a:rPr lang="en-US" sz="2800" dirty="0" smtClean="0"/>
              <a:t>Issues </a:t>
            </a:r>
            <a:r>
              <a:rPr lang="en-US" sz="2800" dirty="0"/>
              <a:t>as many </a:t>
            </a:r>
            <a:r>
              <a:rPr lang="en-US" sz="2800" dirty="0" smtClean="0"/>
              <a:t>instructions as </a:t>
            </a:r>
            <a:r>
              <a:rPr lang="en-US" sz="2800" dirty="0"/>
              <a:t>possible at once</a:t>
            </a:r>
          </a:p>
          <a:p>
            <a:r>
              <a:rPr lang="en-US" sz="2800" dirty="0"/>
              <a:t>Issues instructions out of order </a:t>
            </a:r>
            <a:r>
              <a:rPr lang="en-US" sz="2800" dirty="0" smtClean="0"/>
              <a:t>(as </a:t>
            </a:r>
            <a:r>
              <a:rPr lang="en-US" sz="2800" dirty="0"/>
              <a:t>long as no </a:t>
            </a:r>
            <a:r>
              <a:rPr lang="en-US" sz="2800" dirty="0" smtClean="0"/>
              <a:t>dependencies)</a:t>
            </a:r>
            <a:endParaRPr lang="en-US" sz="2800" dirty="0"/>
          </a:p>
          <a:p>
            <a:r>
              <a:rPr lang="en-US" sz="2800" b="1" dirty="0"/>
              <a:t>Dependencies: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RAW</a:t>
            </a:r>
            <a:r>
              <a:rPr lang="en-US" sz="2400" dirty="0"/>
              <a:t> (read after write): one instruction writes, </a:t>
            </a:r>
            <a:r>
              <a:rPr lang="en-US" sz="2400" dirty="0" smtClean="0"/>
              <a:t>later </a:t>
            </a:r>
            <a:r>
              <a:rPr lang="en-US" sz="2400" dirty="0"/>
              <a:t>instruction reads a register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WAR</a:t>
            </a:r>
            <a:r>
              <a:rPr lang="en-US" sz="2400" dirty="0"/>
              <a:t> (write after read): one instruction reads, </a:t>
            </a:r>
            <a:r>
              <a:rPr lang="en-US" sz="2400" dirty="0" smtClean="0"/>
              <a:t>later </a:t>
            </a:r>
            <a:r>
              <a:rPr lang="en-US" sz="2400" dirty="0"/>
              <a:t>instruction writes a </a:t>
            </a:r>
            <a:r>
              <a:rPr lang="en-US" sz="2400" dirty="0" smtClean="0"/>
              <a:t>register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WAW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(write after write): one instruction writes, </a:t>
            </a:r>
            <a:r>
              <a:rPr lang="en-US" sz="2400" dirty="0" smtClean="0"/>
              <a:t>later </a:t>
            </a:r>
            <a:r>
              <a:rPr lang="en-US" sz="2400" dirty="0"/>
              <a:t>instruction writes a </a:t>
            </a:r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01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Out of Order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08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6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b="1" dirty="0"/>
              <a:t>Instruction level </a:t>
            </a:r>
            <a:r>
              <a:rPr lang="en-US" b="1" dirty="0" smtClean="0"/>
              <a:t>parallelism (ILP): </a:t>
            </a:r>
            <a:r>
              <a:rPr lang="en-US" dirty="0" smtClean="0"/>
              <a:t>number </a:t>
            </a:r>
            <a:r>
              <a:rPr lang="en-US" dirty="0"/>
              <a:t>of  instruction that can be issued simultaneously </a:t>
            </a:r>
            <a:r>
              <a:rPr lang="en-US" dirty="0" smtClean="0"/>
              <a:t>(average </a:t>
            </a:r>
            <a:r>
              <a:rPr lang="en-US" dirty="0"/>
              <a:t>&lt; 3)</a:t>
            </a:r>
          </a:p>
          <a:p>
            <a:r>
              <a:rPr lang="en-US" b="1" dirty="0"/>
              <a:t>Scoreboard:</a:t>
            </a:r>
            <a:r>
              <a:rPr lang="en-US" dirty="0"/>
              <a:t> table that keeps track of:</a:t>
            </a:r>
          </a:p>
          <a:p>
            <a:pPr lvl="1"/>
            <a:r>
              <a:rPr lang="en-US" sz="3200" dirty="0"/>
              <a:t>Instructions waiting to issue</a:t>
            </a:r>
          </a:p>
          <a:p>
            <a:pPr lvl="1"/>
            <a:r>
              <a:rPr lang="en-US" sz="3200" dirty="0"/>
              <a:t>Available functional units</a:t>
            </a:r>
          </a:p>
          <a:p>
            <a:pPr lvl="1"/>
            <a:r>
              <a:rPr lang="en-US" sz="3200" dirty="0"/>
              <a:t>Dependencies</a:t>
            </a:r>
          </a:p>
        </p:txBody>
      </p:sp>
      <p:sp>
        <p:nvSpPr>
          <p:cNvPr id="13445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45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45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Out of Order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188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2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$t0, 40($s0)		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add $t1, $t0, $s1		</a:t>
            </a:r>
            <a:endParaRPr lang="en-US" sz="1800" b="1" dirty="0"/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sub $t0, $s2, $s3</a:t>
            </a:r>
            <a:r>
              <a:rPr lang="en-US" sz="1800" dirty="0"/>
              <a:t>	</a:t>
            </a:r>
            <a:r>
              <a:rPr lang="en-US" sz="1800" dirty="0">
                <a:latin typeface="Courier New" pitchFamily="49" charset="0"/>
              </a:rPr>
              <a:t>	 </a:t>
            </a:r>
            <a:r>
              <a:rPr lang="en-US" sz="1800" b="1" dirty="0">
                <a:solidFill>
                  <a:schemeClr val="accent1"/>
                </a:solidFill>
              </a:rPr>
              <a:t>Ideal IPC: 	2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and $t2, $s4, $t0		 </a:t>
            </a:r>
            <a:r>
              <a:rPr lang="en-US" sz="1800" b="1" dirty="0">
                <a:solidFill>
                  <a:schemeClr val="accent1"/>
                </a:solidFill>
              </a:rPr>
              <a:t>Actual IPC:	6/4 = 1.5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or  $t3, $s5, $s6</a:t>
            </a:r>
          </a:p>
          <a:p>
            <a:pPr algn="just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$s7, 80($t3)</a:t>
            </a:r>
          </a:p>
        </p:txBody>
      </p:sp>
      <p:graphicFrame>
        <p:nvGraphicFramePr>
          <p:cNvPr id="1340423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659477270"/>
              </p:ext>
            </p:extLst>
          </p:nvPr>
        </p:nvGraphicFramePr>
        <p:xfrm>
          <a:off x="1905000" y="2819400"/>
          <a:ext cx="6477000" cy="3470275"/>
        </p:xfrm>
        <a:graphic>
          <a:graphicData uri="http://schemas.openxmlformats.org/presentationml/2006/ole">
            <p:oleObj spid="_x0000_s233488" name="VISIO" r:id="rId8" imgW="5187696" imgH="2773680" progId="">
              <p:embed/>
            </p:oleObj>
          </a:graphicData>
        </a:graphic>
      </p:graphicFrame>
      <p:sp>
        <p:nvSpPr>
          <p:cNvPr id="13404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042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042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Out of Order Processor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51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9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922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337" y="1219200"/>
            <a:ext cx="8242663" cy="460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Exception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7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400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612096057"/>
              </p:ext>
            </p:extLst>
          </p:nvPr>
        </p:nvGraphicFramePr>
        <p:xfrm>
          <a:off x="1447800" y="3048000"/>
          <a:ext cx="7086600" cy="3336925"/>
        </p:xfrm>
        <a:graphic>
          <a:graphicData uri="http://schemas.openxmlformats.org/presentationml/2006/ole">
            <p:oleObj spid="_x0000_s234512" name="VISIO" r:id="rId5" imgW="4690872" imgH="2203704" progId="">
              <p:embed/>
            </p:oleObj>
          </a:graphicData>
        </a:graphic>
      </p:graphicFrame>
      <p:sp>
        <p:nvSpPr>
          <p:cNvPr id="1339403" name="Rectangle 11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40($s0)</a:t>
            </a:r>
            <a:r>
              <a:rPr lang="en-US" sz="2000" dirty="0"/>
              <a:t>		</a:t>
            </a:r>
            <a:endParaRPr lang="en-US" sz="2000" b="1" dirty="0"/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add $t1, $t0, $s1</a:t>
            </a:r>
            <a:r>
              <a:rPr lang="en-US" sz="2000" dirty="0"/>
              <a:t>		</a:t>
            </a:r>
            <a:endParaRPr lang="en-US" sz="2000" b="1" dirty="0"/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sub $t0, $s2, $s3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Ideal IPC: 	2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and $t2, $s4, $t0</a:t>
            </a:r>
            <a:r>
              <a:rPr lang="en-US" sz="2000" dirty="0"/>
              <a:t>		 </a:t>
            </a:r>
            <a:r>
              <a:rPr lang="en-US" sz="2000" b="1" dirty="0">
                <a:solidFill>
                  <a:schemeClr val="accent1"/>
                </a:solidFill>
              </a:rPr>
              <a:t>Actual IPC:	6/3 = 2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or  $t3, $s5, $s6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$s7, 80($t3)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 Renaming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12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8001000" cy="4953000"/>
          </a:xfrm>
        </p:spPr>
        <p:txBody>
          <a:bodyPr>
            <a:noAutofit/>
          </a:bodyPr>
          <a:lstStyle/>
          <a:p>
            <a:r>
              <a:rPr lang="en-US" dirty="0"/>
              <a:t>Single Instruction Multiple Data (SIMD)</a:t>
            </a:r>
          </a:p>
          <a:p>
            <a:pPr lvl="1"/>
            <a:r>
              <a:rPr lang="en-US" sz="2400" dirty="0"/>
              <a:t>Single instruction acts on multiple pieces of data at once</a:t>
            </a:r>
          </a:p>
          <a:p>
            <a:pPr lvl="1"/>
            <a:r>
              <a:rPr lang="en-US" sz="2400" dirty="0"/>
              <a:t>Common application: graphics</a:t>
            </a:r>
          </a:p>
          <a:p>
            <a:pPr lvl="1"/>
            <a:r>
              <a:rPr lang="en-US" sz="2400" dirty="0"/>
              <a:t>Perform short arithmetic operations (also called </a:t>
            </a:r>
            <a:r>
              <a:rPr lang="en-US" sz="2400" i="1" dirty="0"/>
              <a:t>packed arithmetic</a:t>
            </a:r>
            <a:r>
              <a:rPr lang="en-US" sz="2400" dirty="0"/>
              <a:t>)</a:t>
            </a:r>
          </a:p>
          <a:p>
            <a:r>
              <a:rPr lang="en-US" dirty="0"/>
              <a:t>For example, add four 8-bit </a:t>
            </a:r>
            <a:r>
              <a:rPr lang="en-US" dirty="0" smtClean="0"/>
              <a:t>elements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34349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3897161956"/>
              </p:ext>
            </p:extLst>
          </p:nvPr>
        </p:nvGraphicFramePr>
        <p:xfrm>
          <a:off x="2362200" y="4191000"/>
          <a:ext cx="4495800" cy="2047875"/>
        </p:xfrm>
        <a:graphic>
          <a:graphicData uri="http://schemas.openxmlformats.org/presentationml/2006/ole">
            <p:oleObj spid="_x0000_s235536" name="VISIO" r:id="rId5" imgW="2659380" imgH="126492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416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/>
          <a:lstStyle/>
          <a:p>
            <a:r>
              <a:rPr lang="en-US" b="1" dirty="0"/>
              <a:t>Multithreading</a:t>
            </a:r>
          </a:p>
          <a:p>
            <a:pPr lvl="1"/>
            <a:r>
              <a:rPr lang="en-US" dirty="0" err="1"/>
              <a:t>Wordprocessor</a:t>
            </a:r>
            <a:r>
              <a:rPr lang="en-US" dirty="0"/>
              <a:t>: thread for typing, spell checking, </a:t>
            </a:r>
            <a:r>
              <a:rPr lang="en-US" dirty="0" smtClean="0"/>
              <a:t>printing</a:t>
            </a:r>
            <a:endParaRPr lang="en-US" dirty="0"/>
          </a:p>
          <a:p>
            <a:r>
              <a:rPr lang="en-US" b="1" dirty="0"/>
              <a:t>Multiprocessors</a:t>
            </a:r>
          </a:p>
          <a:p>
            <a:pPr lvl="1"/>
            <a:r>
              <a:rPr lang="en-US" dirty="0"/>
              <a:t>Multiple processors (cores) on a single chip</a:t>
            </a:r>
          </a:p>
          <a:p>
            <a:endParaRPr lang="en-US" dirty="0"/>
          </a:p>
        </p:txBody>
      </p:sp>
      <p:sp>
        <p:nvSpPr>
          <p:cNvPr id="1331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12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2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Advanced Architecture Techniques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7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2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43000"/>
            <a:ext cx="80772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Process: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program running on a computer</a:t>
            </a:r>
          </a:p>
          <a:p>
            <a:pPr lvl="1"/>
            <a:r>
              <a:rPr lang="en-US" dirty="0"/>
              <a:t>Multiple processes can run at once: e.g., surfing Web, playing music, writing a paper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Thread:</a:t>
            </a:r>
            <a:r>
              <a:rPr lang="en-US" dirty="0"/>
              <a:t> part of a program</a:t>
            </a:r>
          </a:p>
          <a:p>
            <a:pPr lvl="1"/>
            <a:r>
              <a:rPr lang="en-US" dirty="0"/>
              <a:t>Each process has multiple threads: e.g., a word processor may have threads for typing, spell checking, </a:t>
            </a:r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13455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hreading: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96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2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43000"/>
            <a:ext cx="80772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thread runs at </a:t>
            </a:r>
            <a:r>
              <a:rPr lang="en-US" dirty="0" smtClean="0"/>
              <a:t>once</a:t>
            </a:r>
          </a:p>
          <a:p>
            <a:r>
              <a:rPr lang="en-US" dirty="0"/>
              <a:t>When one thread stalls (for example, waiting for memory):</a:t>
            </a:r>
          </a:p>
          <a:p>
            <a:pPr lvl="1"/>
            <a:r>
              <a:rPr lang="en-US" sz="2600" dirty="0" smtClean="0"/>
              <a:t>Architectural </a:t>
            </a:r>
            <a:r>
              <a:rPr lang="en-US" sz="2600" dirty="0"/>
              <a:t>state of that thread </a:t>
            </a:r>
            <a:r>
              <a:rPr lang="en-US" sz="2600" dirty="0" smtClean="0"/>
              <a:t>stored</a:t>
            </a:r>
            <a:endParaRPr lang="en-US" sz="2600" dirty="0"/>
          </a:p>
          <a:p>
            <a:pPr lvl="1"/>
            <a:r>
              <a:rPr lang="en-US" sz="2600" dirty="0"/>
              <a:t>Architectural state of waiting thread </a:t>
            </a:r>
            <a:r>
              <a:rPr lang="en-US" sz="2600" dirty="0" smtClean="0"/>
              <a:t>loaded </a:t>
            </a:r>
            <a:r>
              <a:rPr lang="en-US" sz="2600" dirty="0"/>
              <a:t>into processor </a:t>
            </a:r>
            <a:r>
              <a:rPr lang="en-US" sz="2600" dirty="0" smtClean="0"/>
              <a:t>and </a:t>
            </a:r>
            <a:r>
              <a:rPr lang="en-US" sz="2600" dirty="0"/>
              <a:t>it runs</a:t>
            </a:r>
          </a:p>
          <a:p>
            <a:pPr lvl="1"/>
            <a:r>
              <a:rPr lang="en-US" sz="2600" dirty="0"/>
              <a:t>Called </a:t>
            </a:r>
            <a:r>
              <a:rPr lang="en-US" sz="2600" b="1" dirty="0">
                <a:solidFill>
                  <a:schemeClr val="accent1"/>
                </a:solidFill>
              </a:rPr>
              <a:t>context switching</a:t>
            </a:r>
          </a:p>
          <a:p>
            <a:r>
              <a:rPr lang="en-US" dirty="0" smtClean="0"/>
              <a:t>Appears </a:t>
            </a:r>
            <a:r>
              <a:rPr lang="en-US" dirty="0"/>
              <a:t>to user like all threads running simultaneously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455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Threads in Conventional Processor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0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Multiple copies of architectural state</a:t>
            </a:r>
          </a:p>
          <a:p>
            <a:r>
              <a:rPr lang="en-US" dirty="0"/>
              <a:t>Multiple threads </a:t>
            </a:r>
            <a:r>
              <a:rPr lang="en-US" b="1" dirty="0">
                <a:solidFill>
                  <a:schemeClr val="accent1"/>
                </a:solidFill>
              </a:rPr>
              <a:t>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at once:</a:t>
            </a:r>
          </a:p>
          <a:p>
            <a:pPr lvl="1"/>
            <a:r>
              <a:rPr lang="en-US" sz="2600" dirty="0"/>
              <a:t>When one thread stalls, another runs </a:t>
            </a:r>
            <a:r>
              <a:rPr lang="en-US" sz="2600" dirty="0" smtClean="0"/>
              <a:t>immediately</a:t>
            </a:r>
            <a:endParaRPr lang="en-US" sz="2600" dirty="0"/>
          </a:p>
          <a:p>
            <a:pPr lvl="1"/>
            <a:r>
              <a:rPr lang="en-US" sz="2600" dirty="0"/>
              <a:t>If one thread can’t keep all execution units busy, another thread can use them</a:t>
            </a:r>
          </a:p>
          <a:p>
            <a:r>
              <a:rPr lang="en-US" dirty="0"/>
              <a:t>Does not increase instruction-level parallelism (ILP) of single thread, but </a:t>
            </a:r>
            <a:r>
              <a:rPr lang="en-US" dirty="0" smtClean="0"/>
              <a:t>increases </a:t>
            </a:r>
            <a:r>
              <a:rPr lang="en-US" dirty="0"/>
              <a:t>throughput </a:t>
            </a:r>
            <a:endParaRPr lang="en-US" dirty="0" smtClean="0"/>
          </a:p>
          <a:p>
            <a:endParaRPr lang="en-US" sz="10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Intel calls this “</a:t>
            </a:r>
            <a:r>
              <a:rPr lang="en-US" b="1" dirty="0" err="1" smtClean="0">
                <a:solidFill>
                  <a:schemeClr val="accent1"/>
                </a:solidFill>
              </a:rPr>
              <a:t>hyperthreading</a:t>
            </a:r>
            <a:r>
              <a:rPr lang="en-US" b="1" dirty="0" smtClean="0">
                <a:solidFill>
                  <a:schemeClr val="accent1"/>
                </a:solidFill>
              </a:rPr>
              <a:t>”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Multithreading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04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Multiple processors (cores) with a method of communication between them</a:t>
            </a:r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sz="2600" b="1" dirty="0" smtClean="0">
                <a:solidFill>
                  <a:schemeClr val="accent1"/>
                </a:solidFill>
              </a:rPr>
              <a:t>Homogeneous</a:t>
            </a:r>
            <a:r>
              <a:rPr lang="en-US" sz="2600" dirty="0" smtClean="0">
                <a:solidFill>
                  <a:schemeClr val="accent1"/>
                </a:solidFill>
              </a:rPr>
              <a:t>:</a:t>
            </a:r>
            <a:r>
              <a:rPr lang="en-US" sz="2600" dirty="0" smtClean="0"/>
              <a:t> </a:t>
            </a:r>
            <a:r>
              <a:rPr lang="en-US" sz="2600" dirty="0"/>
              <a:t>multiple cores with </a:t>
            </a:r>
            <a:r>
              <a:rPr lang="en-US" sz="2600" dirty="0" smtClean="0"/>
              <a:t>shared </a:t>
            </a:r>
            <a:r>
              <a:rPr lang="en-US" sz="2600" dirty="0"/>
              <a:t>memory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</a:rPr>
              <a:t>Heterogeneous: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/>
              <a:t>separate cores for different tasks (for example, DSP and CPU in cell phone)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Clusters:</a:t>
            </a:r>
            <a:r>
              <a:rPr lang="en-US" sz="2600" dirty="0"/>
              <a:t> each core </a:t>
            </a:r>
            <a:r>
              <a:rPr lang="en-US" sz="2600" dirty="0" smtClean="0"/>
              <a:t>has </a:t>
            </a:r>
            <a:r>
              <a:rPr lang="en-US" sz="2600" dirty="0"/>
              <a:t>own memory system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sp>
        <p:nvSpPr>
          <p:cNvPr id="13465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Multiprocessors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23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305800" cy="4525963"/>
          </a:xfrm>
          <a:noFill/>
          <a:ln/>
        </p:spPr>
        <p:txBody>
          <a:bodyPr/>
          <a:lstStyle/>
          <a:p>
            <a:r>
              <a:rPr lang="en-US" dirty="0"/>
              <a:t>Patterson &amp; Hennessy’s: </a:t>
            </a:r>
            <a:r>
              <a:rPr lang="en-US" i="1" dirty="0"/>
              <a:t>Computer Architecture: A Quantitative Approach</a:t>
            </a:r>
            <a:endParaRPr lang="en-US" dirty="0"/>
          </a:p>
          <a:p>
            <a:r>
              <a:rPr lang="en-US" dirty="0"/>
              <a:t>Conferences:</a:t>
            </a:r>
          </a:p>
          <a:p>
            <a:pPr lvl="1"/>
            <a:r>
              <a:rPr lang="en-US" sz="2600" dirty="0"/>
              <a:t>www.cs.wisc.edu/~arch/www/</a:t>
            </a:r>
          </a:p>
          <a:p>
            <a:pPr lvl="1"/>
            <a:r>
              <a:rPr lang="en-US" sz="2600" dirty="0"/>
              <a:t>ISCA (International Symposium on Computer Architecture)</a:t>
            </a:r>
          </a:p>
          <a:p>
            <a:pPr lvl="1"/>
            <a:r>
              <a:rPr lang="en-US" sz="2600" dirty="0"/>
              <a:t>HPCA (International Symposium on High Performance Computer Architecture)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Resources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731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7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914400"/>
            <a:ext cx="7772400" cy="4953000"/>
          </a:xfrm>
        </p:spPr>
        <p:txBody>
          <a:bodyPr>
            <a:noAutofit/>
          </a:bodyPr>
          <a:lstStyle/>
          <a:p>
            <a:r>
              <a:rPr lang="en-US" sz="2800" dirty="0"/>
              <a:t>Not part of </a:t>
            </a:r>
            <a:r>
              <a:rPr lang="en-US" sz="2800" dirty="0" smtClean="0"/>
              <a:t>register file</a:t>
            </a:r>
            <a:endParaRPr lang="en-US" sz="2800" dirty="0"/>
          </a:p>
          <a:p>
            <a:pPr lvl="1"/>
            <a:r>
              <a:rPr lang="en-US" sz="2400" dirty="0">
                <a:latin typeface="Courier New" pitchFamily="49" charset="0"/>
              </a:rPr>
              <a:t>Cause</a:t>
            </a:r>
          </a:p>
          <a:p>
            <a:pPr lvl="2"/>
            <a:r>
              <a:rPr lang="en-US" dirty="0"/>
              <a:t>Records </a:t>
            </a:r>
            <a:r>
              <a:rPr lang="en-US" dirty="0" smtClean="0"/>
              <a:t>cause </a:t>
            </a:r>
            <a:r>
              <a:rPr lang="en-US" dirty="0"/>
              <a:t>of </a:t>
            </a:r>
            <a:r>
              <a:rPr lang="en-US" dirty="0" smtClean="0"/>
              <a:t>exception</a:t>
            </a:r>
            <a:endParaRPr lang="en-US" dirty="0"/>
          </a:p>
          <a:p>
            <a:pPr lvl="2"/>
            <a:r>
              <a:rPr lang="en-US" dirty="0"/>
              <a:t>Coprocessor 0 register 13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EPC</a:t>
            </a:r>
            <a:r>
              <a:rPr lang="en-US" sz="2400" dirty="0"/>
              <a:t> (Exception PC)</a:t>
            </a:r>
          </a:p>
          <a:p>
            <a:pPr lvl="2"/>
            <a:r>
              <a:rPr lang="en-US" dirty="0"/>
              <a:t>Records </a:t>
            </a:r>
            <a:r>
              <a:rPr lang="en-US" dirty="0" smtClean="0"/>
              <a:t>PC </a:t>
            </a:r>
            <a:r>
              <a:rPr lang="en-US" dirty="0"/>
              <a:t>where </a:t>
            </a:r>
            <a:r>
              <a:rPr lang="en-US" dirty="0" smtClean="0"/>
              <a:t>exception </a:t>
            </a:r>
            <a:r>
              <a:rPr lang="en-US" dirty="0"/>
              <a:t>occurred</a:t>
            </a:r>
          </a:p>
          <a:p>
            <a:pPr lvl="2"/>
            <a:r>
              <a:rPr lang="en-US" dirty="0"/>
              <a:t>Coprocessor 0 register 14</a:t>
            </a:r>
          </a:p>
          <a:p>
            <a:r>
              <a:rPr lang="en-US" sz="2800" dirty="0"/>
              <a:t>Move from Coprocessor 0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mfc0 $t0, Cause</a:t>
            </a:r>
          </a:p>
          <a:p>
            <a:pPr lvl="1"/>
            <a:r>
              <a:rPr lang="en-US" sz="2400" dirty="0"/>
              <a:t>Moves </a:t>
            </a:r>
            <a:r>
              <a:rPr lang="en-US" sz="2400" dirty="0" smtClean="0"/>
              <a:t>contents </a:t>
            </a:r>
            <a:r>
              <a:rPr lang="en-US" sz="2400" dirty="0"/>
              <a:t>of </a:t>
            </a:r>
            <a:r>
              <a:rPr lang="en-US" sz="2400" dirty="0">
                <a:latin typeface="Courier New" pitchFamily="49" charset="0"/>
              </a:rPr>
              <a:t>Cause</a:t>
            </a:r>
            <a:r>
              <a:rPr lang="en-US" sz="2400" dirty="0"/>
              <a:t> into </a:t>
            </a:r>
            <a:r>
              <a:rPr lang="en-US" sz="2400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1288200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45845360"/>
              </p:ext>
            </p:extLst>
          </p:nvPr>
        </p:nvGraphicFramePr>
        <p:xfrm>
          <a:off x="1752600" y="5410200"/>
          <a:ext cx="4495800" cy="1201738"/>
        </p:xfrm>
        <a:graphic>
          <a:graphicData uri="http://schemas.openxmlformats.org/presentationml/2006/ole">
            <p:oleObj spid="_x0000_s225296" name="VISIO" r:id="rId7" imgW="2088970" imgH="558377" progId="">
              <p:embed/>
            </p:oleObj>
          </a:graphicData>
        </a:graphic>
      </p:graphicFrame>
      <p:sp>
        <p:nvSpPr>
          <p:cNvPr id="12881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81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8598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6149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339259743"/>
              </p:ext>
            </p:extLst>
          </p:nvPr>
        </p:nvGraphicFramePr>
        <p:xfrm>
          <a:off x="1333500" y="1143000"/>
          <a:ext cx="7124700" cy="3955872"/>
        </p:xfrm>
        <a:graphic>
          <a:graphicData uri="http://schemas.openxmlformats.org/drawingml/2006/table">
            <a:tbl>
              <a:tblPr/>
              <a:tblGrid>
                <a:gridCol w="4442460"/>
                <a:gridCol w="2682240"/>
              </a:tblGrid>
              <a:tr h="659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61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6172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6400" y="5257800"/>
            <a:ext cx="6324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Extend </a:t>
            </a:r>
            <a:r>
              <a:rPr lang="en-US" sz="2400" b="1" dirty="0" err="1" smtClean="0">
                <a:solidFill>
                  <a:schemeClr val="accent2"/>
                </a:solidFill>
              </a:rPr>
              <a:t>multicycle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MIPS processor to handle </a:t>
            </a:r>
            <a:r>
              <a:rPr lang="en-US" sz="2400" b="1" dirty="0" smtClean="0">
                <a:solidFill>
                  <a:schemeClr val="accent2"/>
                </a:solidFill>
              </a:rPr>
              <a:t>last </a:t>
            </a:r>
            <a:r>
              <a:rPr lang="en-US" sz="2400" b="1" dirty="0">
                <a:solidFill>
                  <a:schemeClr val="accent2"/>
                </a:solidFill>
              </a:rPr>
              <a:t>two types of </a:t>
            </a:r>
            <a:r>
              <a:rPr lang="en-US" sz="2400" b="1" dirty="0" smtClean="0">
                <a:solidFill>
                  <a:schemeClr val="accent2"/>
                </a:solidFill>
              </a:rPr>
              <a:t>exceptions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243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898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66801188"/>
              </p:ext>
            </p:extLst>
          </p:nvPr>
        </p:nvGraphicFramePr>
        <p:xfrm>
          <a:off x="762000" y="1371600"/>
          <a:ext cx="8382000" cy="4194175"/>
        </p:xfrm>
        <a:graphic>
          <a:graphicData uri="http://schemas.openxmlformats.org/presentationml/2006/ole">
            <p:oleObj spid="_x0000_s226320" name="VISIO" r:id="rId6" imgW="6035040" imgH="3011424" progId="">
              <p:embed/>
            </p:oleObj>
          </a:graphicData>
        </a:graphic>
      </p:graphicFrame>
      <p:sp>
        <p:nvSpPr>
          <p:cNvPr id="12789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789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Exception Hardware: </a:t>
            </a:r>
            <a:r>
              <a:rPr lang="en-US" sz="4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EPC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4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Cause</a:t>
            </a:r>
            <a:endParaRPr lang="en-US" sz="4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17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102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58051473"/>
              </p:ext>
            </p:extLst>
          </p:nvPr>
        </p:nvGraphicFramePr>
        <p:xfrm>
          <a:off x="1487487" y="1008898"/>
          <a:ext cx="5980113" cy="5501440"/>
        </p:xfrm>
        <a:graphic>
          <a:graphicData uri="http://schemas.openxmlformats.org/presentationml/2006/ole">
            <p:oleObj spid="_x0000_s228368" name="VISIO" r:id="rId6" imgW="4954524" imgH="4546092" progId="">
              <p:embed/>
            </p:oleObj>
          </a:graphicData>
        </a:graphic>
      </p:graphicFrame>
      <p:sp>
        <p:nvSpPr>
          <p:cNvPr id="1281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1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FSM with 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75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2055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818610032"/>
              </p:ext>
            </p:extLst>
          </p:nvPr>
        </p:nvGraphicFramePr>
        <p:xfrm>
          <a:off x="838200" y="1408113"/>
          <a:ext cx="8458200" cy="4230687"/>
        </p:xfrm>
        <a:graphic>
          <a:graphicData uri="http://schemas.openxmlformats.org/presentationml/2006/ole">
            <p:oleObj spid="_x0000_s227344" name="VISIO" r:id="rId6" imgW="6035040" imgH="3011424" progId="">
              <p:embed/>
            </p:oleObj>
          </a:graphicData>
        </a:graphic>
      </p:graphicFrame>
      <p:sp>
        <p:nvSpPr>
          <p:cNvPr id="1282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2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Hardware: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mfc0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712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4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27463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Deep Pipelining</a:t>
            </a:r>
          </a:p>
          <a:p>
            <a:r>
              <a:rPr lang="en-US" dirty="0"/>
              <a:t>Branch Prediction</a:t>
            </a:r>
          </a:p>
          <a:p>
            <a:r>
              <a:rPr lang="en-US" dirty="0"/>
              <a:t>Superscalar Processors</a:t>
            </a:r>
          </a:p>
          <a:p>
            <a:r>
              <a:rPr lang="en-US" dirty="0"/>
              <a:t>Out of Order Processors</a:t>
            </a:r>
          </a:p>
          <a:p>
            <a:r>
              <a:rPr lang="en-US" dirty="0"/>
              <a:t>Register Renaming</a:t>
            </a:r>
          </a:p>
          <a:p>
            <a:r>
              <a:rPr lang="en-US" dirty="0"/>
              <a:t>SIMD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Multiprocessors</a:t>
            </a:r>
          </a:p>
        </p:txBody>
      </p:sp>
      <p:sp>
        <p:nvSpPr>
          <p:cNvPr id="13281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81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81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Advanced Microarchitecture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051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4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89037"/>
            <a:ext cx="8229600" cy="4525963"/>
          </a:xfrm>
        </p:spPr>
        <p:txBody>
          <a:bodyPr/>
          <a:lstStyle/>
          <a:p>
            <a:r>
              <a:rPr lang="en-US" dirty="0"/>
              <a:t>10-20 stages typical</a:t>
            </a:r>
          </a:p>
          <a:p>
            <a:r>
              <a:rPr lang="en-US" dirty="0"/>
              <a:t>Number of stages limited by:</a:t>
            </a:r>
          </a:p>
          <a:p>
            <a:pPr lvl="1"/>
            <a:r>
              <a:rPr lang="en-US" dirty="0"/>
              <a:t>Pipeline hazards</a:t>
            </a:r>
          </a:p>
          <a:p>
            <a:pPr lvl="1"/>
            <a:r>
              <a:rPr lang="en-US" dirty="0"/>
              <a:t>Sequencing overhead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Cost</a:t>
            </a:r>
          </a:p>
          <a:p>
            <a:endParaRPr lang="en-US" dirty="0"/>
          </a:p>
        </p:txBody>
      </p:sp>
      <p:sp>
        <p:nvSpPr>
          <p:cNvPr id="13332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2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Deep Pipelining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454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887</Words>
  <Application>Microsoft Office PowerPoint</Application>
  <PresentationFormat>Экран (4:3)</PresentationFormat>
  <Paragraphs>210</Paragraphs>
  <Slides>27</Slides>
  <Notes>27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Office Theme</vt:lpstr>
      <vt:lpstr>VISIO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>Harvey Mudd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AAlexandrI</cp:lastModifiedBy>
  <cp:revision>98</cp:revision>
  <dcterms:created xsi:type="dcterms:W3CDTF">2012-08-07T04:56:47Z</dcterms:created>
  <dcterms:modified xsi:type="dcterms:W3CDTF">2017-11-26T14:33:29Z</dcterms:modified>
</cp:coreProperties>
</file>